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285" r:id="rId13"/>
    <p:sldId id="311" r:id="rId14"/>
    <p:sldId id="312" r:id="rId15"/>
    <p:sldId id="286" r:id="rId16"/>
    <p:sldId id="313" r:id="rId17"/>
    <p:sldId id="287" r:id="rId18"/>
    <p:sldId id="288" r:id="rId19"/>
    <p:sldId id="289" r:id="rId20"/>
    <p:sldId id="290" r:id="rId21"/>
    <p:sldId id="314" r:id="rId22"/>
    <p:sldId id="291" r:id="rId23"/>
    <p:sldId id="292" r:id="rId24"/>
    <p:sldId id="293" r:id="rId25"/>
    <p:sldId id="294" r:id="rId26"/>
    <p:sldId id="316" r:id="rId27"/>
    <p:sldId id="317" r:id="rId28"/>
    <p:sldId id="296" r:id="rId29"/>
    <p:sldId id="315" r:id="rId3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79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D982-D64E-455B-B1EF-EE6D70EBE931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60DF6-79F7-4A86-8D33-A3A928F2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D442A-C30E-844E-A9FE-2F7FFAD0F62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4BF28-64DC-6E4D-B073-23D762CCFE9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0CAF0-71FB-D14D-AE27-FDF8ECFF66F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0A286-0A51-D648-A716-4FFC5FC32D7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F9CA9-893E-4343-9F9D-E7C45B61B7AE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DB6BB4-AC52-254D-99AC-76388B677399}" type="slidenum">
              <a:rPr lang="en-US" sz="1000" b="0">
                <a:latin typeface="Times New Roman" charset="0"/>
              </a:rPr>
              <a:pPr/>
              <a:t>7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8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DDF9F1-E0C9-744D-9111-C2AE0088B7AB}" type="slidenum">
              <a:rPr lang="en-US" sz="1000" b="0">
                <a:latin typeface="Times New Roman" charset="0"/>
              </a:rPr>
              <a:pPr/>
              <a:t>8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98D4FF-1649-2741-B1B1-7A1FF9F513FE}" type="slidenum">
              <a:rPr lang="en-US" sz="1000" b="0">
                <a:latin typeface="Times New Roman" charset="0"/>
              </a:rPr>
              <a:pPr/>
              <a:t>9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37940" y="8284391"/>
            <a:ext cx="189229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yaho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yaho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hyperlink" Target="http://www.yaho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819401"/>
            <a:ext cx="6147305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240790" algn="l"/>
              </a:tabLst>
            </a:pPr>
            <a:r>
              <a:rPr sz="2450" b="1" spc="265" dirty="0">
                <a:solidFill>
                  <a:srgbClr val="FF0000"/>
                </a:solidFill>
                <a:latin typeface="PMingLiU"/>
                <a:cs typeface="PMingLiU"/>
              </a:rPr>
              <a:t>CS</a:t>
            </a:r>
            <a:r>
              <a:rPr lang="en-US" sz="2450" b="1" spc="265" dirty="0">
                <a:solidFill>
                  <a:srgbClr val="FF0000"/>
                </a:solidFill>
                <a:latin typeface="PMingLiU"/>
                <a:cs typeface="PMingLiU"/>
              </a:rPr>
              <a:t>118</a:t>
            </a:r>
            <a:r>
              <a:rPr sz="2450" b="1" spc="265" dirty="0">
                <a:solidFill>
                  <a:srgbClr val="FF0000"/>
                </a:solidFill>
                <a:latin typeface="PMingLiU"/>
                <a:cs typeface="PMingLiU"/>
              </a:rPr>
              <a:t>:	</a:t>
            </a:r>
            <a:r>
              <a:rPr sz="2450" b="1" spc="295" dirty="0">
                <a:solidFill>
                  <a:srgbClr val="FF0000"/>
                </a:solidFill>
                <a:latin typeface="PMingLiU"/>
                <a:cs typeface="PMingLiU"/>
              </a:rPr>
              <a:t>Lecture</a:t>
            </a:r>
            <a:r>
              <a:rPr lang="en-US" sz="2450" b="1" spc="295" dirty="0">
                <a:solidFill>
                  <a:srgbClr val="FF0000"/>
                </a:solidFill>
                <a:latin typeface="PMingLiU"/>
                <a:cs typeface="PMingLiU"/>
              </a:rPr>
              <a:t> 5</a:t>
            </a:r>
            <a:r>
              <a:rPr sz="2450" b="1" spc="204" dirty="0">
                <a:solidFill>
                  <a:srgbClr val="FF0000"/>
                </a:solidFill>
                <a:latin typeface="PMingLiU"/>
                <a:cs typeface="PMingLiU"/>
              </a:rPr>
              <a:t>, </a:t>
            </a:r>
            <a:r>
              <a:rPr sz="2450" b="1" spc="285" dirty="0">
                <a:solidFill>
                  <a:srgbClr val="FF0000"/>
                </a:solidFill>
                <a:latin typeface="PMingLiU"/>
                <a:cs typeface="PMingLiU"/>
              </a:rPr>
              <a:t>Physical</a:t>
            </a:r>
            <a:r>
              <a:rPr sz="2450" b="1" spc="330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2450" b="1" spc="275" dirty="0">
                <a:solidFill>
                  <a:srgbClr val="FF0000"/>
                </a:solidFill>
                <a:latin typeface="PMingLiU"/>
                <a:cs typeface="PMingLiU"/>
              </a:rPr>
              <a:t>Layer</a:t>
            </a:r>
            <a:endParaRPr sz="2450" b="1" dirty="0">
              <a:solidFill>
                <a:srgbClr val="FF000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310" dirty="0">
                <a:solidFill>
                  <a:srgbClr val="0070C0"/>
                </a:solidFill>
                <a:latin typeface="PMingLiU"/>
                <a:cs typeface="PMingLiU"/>
              </a:rPr>
              <a:t>George</a:t>
            </a:r>
            <a:r>
              <a:rPr sz="2450" spc="204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50" spc="280" dirty="0">
                <a:solidFill>
                  <a:srgbClr val="0070C0"/>
                </a:solidFill>
                <a:latin typeface="PMingLiU"/>
                <a:cs typeface="PMingLiU"/>
              </a:rPr>
              <a:t>Varghese</a:t>
            </a:r>
            <a:endParaRPr sz="245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lang="en-US" sz="2400" spc="30">
                <a:latin typeface="Garamond"/>
                <a:cs typeface="Garamond"/>
              </a:rPr>
              <a:t>October </a:t>
            </a:r>
            <a:r>
              <a:rPr lang="en-US" sz="2400" spc="30" smtClean="0">
                <a:latin typeface="Garamond"/>
                <a:cs typeface="Garamond"/>
              </a:rPr>
              <a:t>2018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1765312" y="682384"/>
            <a:ext cx="4354302" cy="847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ct val="100000"/>
              </a:lnSpc>
            </a:pP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PHYSICAL LAYER:</a:t>
            </a:r>
            <a:r>
              <a:rPr sz="2000" b="1" i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SUBLAYERS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80695" marR="341630" indent="-468630">
              <a:lnSpc>
                <a:spcPct val="132800"/>
              </a:lnSpc>
              <a:spcBef>
                <a:spcPts val="735"/>
              </a:spcBef>
              <a:tabLst>
                <a:tab pos="2624455" algn="l"/>
                <a:tab pos="3186430" algn="l"/>
              </a:tabLst>
            </a:pPr>
            <a:r>
              <a:rPr sz="1650" baseline="5050" dirty="0">
                <a:latin typeface="Courier New"/>
                <a:cs typeface="Courier New"/>
              </a:rPr>
              <a:t>Input</a:t>
            </a:r>
            <a:r>
              <a:rPr sz="1650" spc="30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Stream	</a:t>
            </a: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  </a:t>
            </a:r>
            <a:r>
              <a:rPr sz="1650" baseline="5050" dirty="0">
                <a:latin typeface="Courier New"/>
                <a:cs typeface="Courier New"/>
              </a:rPr>
              <a:t>01010000		</a:t>
            </a:r>
            <a:r>
              <a:rPr sz="110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5475" y="4141039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990" y="1972516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823" y="4122491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177" y="4617495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Input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6563" y="4713570"/>
            <a:ext cx="13790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Output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93744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0761" y="3939120"/>
            <a:ext cx="2343659" cy="648127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3729" y="1789168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015" y="390208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6369" y="3881567"/>
            <a:ext cx="2519258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Transmission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6556" y="3881567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Reception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339" y="1898388"/>
            <a:ext cx="2381120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Decoding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826" y="1325816"/>
            <a:ext cx="0" cy="611953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7848" y="1752093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916" y="1362875"/>
            <a:ext cx="0" cy="427061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9923" y="1362875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9420" y="2567608"/>
            <a:ext cx="0" cy="1427890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3441" y="3809400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5916" y="2437862"/>
            <a:ext cx="0" cy="1483156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70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9923" y="2437862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3179" y="5644307"/>
            <a:ext cx="5369422" cy="1594693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3826" y="4569306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7848" y="5477488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2727" y="4550777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6749" y="4550777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2177" y="5440430"/>
            <a:ext cx="259106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5675" y="5125349"/>
            <a:ext cx="0" cy="278343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0082" y="5125349"/>
            <a:ext cx="273934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7969" y="5125349"/>
            <a:ext cx="403487" cy="315522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1036" y="5180937"/>
            <a:ext cx="0" cy="260256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4225" y="5180937"/>
            <a:ext cx="432363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4252" y="5218015"/>
            <a:ext cx="1482835" cy="223076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0"/>
                </a:lnTo>
                <a:lnTo>
                  <a:pt x="309167" y="21712"/>
                </a:lnTo>
                <a:lnTo>
                  <a:pt x="349886" y="11066"/>
                </a:lnTo>
                <a:lnTo>
                  <a:pt x="390423" y="9753"/>
                </a:lnTo>
                <a:lnTo>
                  <a:pt x="431814" y="19672"/>
                </a:lnTo>
                <a:lnTo>
                  <a:pt x="472655" y="37822"/>
                </a:lnTo>
                <a:lnTo>
                  <a:pt x="510934" y="59993"/>
                </a:lnTo>
                <a:lnTo>
                  <a:pt x="544639" y="81978"/>
                </a:lnTo>
                <a:lnTo>
                  <a:pt x="573066" y="100036"/>
                </a:lnTo>
                <a:lnTo>
                  <a:pt x="600760" y="112239"/>
                </a:lnTo>
                <a:lnTo>
                  <a:pt x="633579" y="117122"/>
                </a:lnTo>
                <a:lnTo>
                  <a:pt x="677379" y="113220"/>
                </a:lnTo>
                <a:lnTo>
                  <a:pt x="714994" y="105286"/>
                </a:lnTo>
                <a:lnTo>
                  <a:pt x="758356" y="93988"/>
                </a:lnTo>
                <a:lnTo>
                  <a:pt x="805730" y="80521"/>
                </a:lnTo>
                <a:lnTo>
                  <a:pt x="855381" y="66078"/>
                </a:lnTo>
                <a:lnTo>
                  <a:pt x="905572" y="51853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4"/>
                </a:lnTo>
                <a:lnTo>
                  <a:pt x="1131086" y="7746"/>
                </a:lnTo>
                <a:lnTo>
                  <a:pt x="1189928" y="1644"/>
                </a:lnTo>
                <a:lnTo>
                  <a:pt x="1201518" y="487"/>
                </a:lnTo>
                <a:lnTo>
                  <a:pt x="1205788" y="60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70205" y="3230833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09877" y="3286431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7341" y="5809115"/>
            <a:ext cx="3901416" cy="806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Signal Transmission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 dirty="0">
              <a:latin typeface="Courier New"/>
              <a:cs typeface="Courier New"/>
            </a:endParaRPr>
          </a:p>
          <a:p>
            <a:pPr marR="99695" algn="ctr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latin typeface="Courier New"/>
                <a:cs typeface="Courier New"/>
              </a:rPr>
              <a:t>(SHANNON AND NYQUIST LIMITS)</a:t>
            </a:r>
          </a:p>
        </p:txBody>
      </p:sp>
    </p:spTree>
    <p:extLst>
      <p:ext uri="{BB962C8B-B14F-4D97-AF65-F5344CB8AC3E}">
        <p14:creationId xmlns:p14="http://schemas.microsoft.com/office/powerpoint/2010/main" val="473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1143000"/>
            <a:ext cx="6541527" cy="3824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65" algn="ctr">
              <a:lnSpc>
                <a:spcPct val="100000"/>
              </a:lnSpc>
            </a:pPr>
            <a:r>
              <a:rPr lang="en-US" sz="24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Study Media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buFont typeface="Arial"/>
              <a:buChar char="•"/>
              <a:tabLst>
                <a:tab pos="212725" algn="l"/>
              </a:tabLst>
            </a:pPr>
            <a:r>
              <a:rPr lang="en-US"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affects Protocol Design</a:t>
            </a:r>
          </a:p>
          <a:p>
            <a:pPr marL="669290" lvl="1" indent="-199390">
              <a:buFont typeface="Arial"/>
              <a:buChar char="•"/>
              <a:tabLst>
                <a:tab pos="212725" algn="l"/>
              </a:tabLst>
            </a:pPr>
            <a:r>
              <a:rPr lang="en-US"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Reinforced Concrete to </a:t>
            </a:r>
            <a:r>
              <a:rPr lang="en-US" sz="2400" spc="2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Skyscapers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understand media tradeoffs when architecting networks</a:t>
            </a:r>
          </a:p>
          <a:p>
            <a:pPr marL="669290" lvl="1" indent="-199390"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flashlights versus semaphores</a:t>
            </a: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1143000"/>
            <a:ext cx="6541527" cy="675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65" algn="ctr">
              <a:lnSpc>
                <a:spcPct val="100000"/>
              </a:lnSpc>
            </a:pPr>
            <a:r>
              <a:rPr sz="24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sz="2400" spc="1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sz="2400" spc="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buFont typeface="Arial"/>
              <a:buChar char="•"/>
              <a:tabLst>
                <a:tab pos="212725" algn="l"/>
              </a:tabLst>
            </a:pP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>
              <a:lnSpc>
                <a:spcPct val="100000"/>
              </a:lnSpc>
              <a:spcBef>
                <a:spcPts val="395"/>
              </a:spcBef>
            </a:pP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>
              <a:lnSpc>
                <a:spcPct val="100000"/>
              </a:lnSpc>
              <a:spcBef>
                <a:spcPts val="390"/>
              </a:spcBef>
            </a:pP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copies,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175895" indent="-199390">
              <a:lnSpc>
                <a:spcPct val="116599"/>
              </a:lnSpc>
              <a:spcBef>
                <a:spcPts val="894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Switching: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closets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ATM</a:t>
            </a:r>
            <a:r>
              <a:rPr sz="24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21971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rings: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fibers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rings.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46672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Digital: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haul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bandwidths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>
              <a:lnSpc>
                <a:spcPct val="100000"/>
              </a:lnSpc>
              <a:spcBef>
                <a:spcPts val="405"/>
              </a:spcBef>
            </a:pP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Laptops.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links!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Wireless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13432"/>
            <a:ext cx="6995160" cy="738664"/>
          </a:xfrm>
        </p:spPr>
        <p:txBody>
          <a:bodyPr/>
          <a:lstStyle/>
          <a:p>
            <a:r>
              <a:rPr lang="en-US" sz="2400" dirty="0"/>
              <a:t>Widely varying channel bandwidths/distances</a:t>
            </a:r>
          </a:p>
          <a:p>
            <a:r>
              <a:rPr lang="en-US" sz="2400" dirty="0"/>
              <a:t>Extremely vulnerable to noise and interference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13</a:t>
            </a:fld>
            <a:endParaRPr lang="en-US" sz="850" b="1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71550" y="5935980"/>
            <a:ext cx="49225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94071" y="5741671"/>
            <a:ext cx="1143005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Freq (Hz)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424940" y="5806440"/>
            <a:ext cx="4015740" cy="259080"/>
            <a:chOff x="1344" y="2784"/>
            <a:chExt cx="1584" cy="192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34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8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3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7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6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20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9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4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78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92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78005" y="6000751"/>
            <a:ext cx="569387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890475" y="6000751"/>
            <a:ext cx="569387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6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55570" y="6000751"/>
            <a:ext cx="569387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8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319463" y="6000751"/>
            <a:ext cx="68800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10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80510" y="6000751"/>
            <a:ext cx="68800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12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809173" y="6000751"/>
            <a:ext cx="68800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14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036320" y="5676900"/>
            <a:ext cx="110109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007870" y="50292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20340" y="50292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2849880" y="5482590"/>
            <a:ext cx="45339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5052060" y="5676900"/>
            <a:ext cx="45339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38500" y="5417820"/>
            <a:ext cx="84201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748790" y="5223510"/>
            <a:ext cx="142494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432810" y="5547360"/>
            <a:ext cx="90678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943100" y="4705350"/>
            <a:ext cx="466794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AM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137411" y="5223510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Coax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254692" y="5093970"/>
            <a:ext cx="1216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Microwave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497580" y="5494735"/>
            <a:ext cx="937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Satellite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4987290" y="5353050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Fiber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2655570" y="4705350"/>
            <a:ext cx="442750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FM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101091" y="5158741"/>
            <a:ext cx="904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Twisted</a:t>
            </a:r>
          </a:p>
          <a:p>
            <a:r>
              <a:rPr lang="en-US" dirty="0"/>
              <a:t>Pair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2898457" y="5494735"/>
            <a:ext cx="391454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TV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625998" y="6518911"/>
            <a:ext cx="893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Radio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377260" y="6518911"/>
            <a:ext cx="556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UV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634343" y="6506598"/>
            <a:ext cx="1559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Microwave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4080510" y="6518911"/>
            <a:ext cx="39305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IR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721463" y="6518911"/>
            <a:ext cx="79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Light</a:t>
            </a:r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r>
              <a:rPr lang="en-US" dirty="0"/>
              <a:t>CSE 123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Lecture 21: Links and Signaling</a:t>
            </a:r>
          </a:p>
        </p:txBody>
      </p:sp>
    </p:spTree>
    <p:extLst>
      <p:ext uri="{BB962C8B-B14F-4D97-AF65-F5344CB8AC3E}">
        <p14:creationId xmlns:p14="http://schemas.microsoft.com/office/powerpoint/2010/main" val="3650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Spectrum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14</a:t>
            </a:fld>
            <a:endParaRPr lang="en-US" sz="850" b="1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2531" t="13377" r="1688" b="4500"/>
          <a:stretch>
            <a:fillRect/>
          </a:stretch>
        </p:blipFill>
        <p:spPr bwMode="auto">
          <a:xfrm>
            <a:off x="259080" y="4782727"/>
            <a:ext cx="3865960" cy="211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636314"/>
            <a:ext cx="3243421" cy="259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99760" y="6817584"/>
            <a:ext cx="1036320" cy="22313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50">
                <a:solidFill>
                  <a:srgbClr val="001E64"/>
                </a:solidFill>
              </a:rPr>
              <a:t>Time (min)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16200000">
            <a:off x="4049475" y="5662948"/>
            <a:ext cx="968851" cy="22313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50">
                <a:solidFill>
                  <a:srgbClr val="001E64"/>
                </a:solidFill>
              </a:rPr>
              <a:t>Frequency (Hz)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" y="2083076"/>
            <a:ext cx="3440906" cy="119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62" tIns="41081" rIns="82162" bIns="41081">
            <a:prstTxWarp prst="textNoShape">
              <a:avLst/>
            </a:prstTxWarp>
          </a:bodyPr>
          <a:lstStyle/>
          <a:p>
            <a:pPr marL="275273" indent="-275273" defTabSz="735410">
              <a:spcBef>
                <a:spcPct val="20000"/>
              </a:spcBef>
              <a:spcAft>
                <a:spcPct val="20000"/>
              </a:spcAft>
              <a:buSzPct val="100000"/>
              <a:buFont typeface="Wingdings" charset="2"/>
              <a:buChar char="n"/>
            </a:pPr>
            <a:r>
              <a:rPr lang="en-US" sz="2400" dirty="0">
                <a:ea typeface="Times New Roman" charset="0"/>
                <a:cs typeface="Times New Roman" charset="0"/>
              </a:rPr>
              <a:t>Policy approach forces spectrum to be allocated like a fixed spatial resource (e.g. land, disk space, </a:t>
            </a:r>
            <a:r>
              <a:rPr lang="en-US" sz="2400" dirty="0" err="1">
                <a:ea typeface="Times New Roman" charset="0"/>
                <a:cs typeface="Times New Roman" charset="0"/>
              </a:rPr>
              <a:t>etc</a:t>
            </a:r>
            <a:r>
              <a:rPr lang="en-US" sz="2400" dirty="0">
                <a:ea typeface="Times New Roman" charset="0"/>
                <a:cs typeface="Times New Roman" charset="0"/>
              </a:rPr>
              <a:t>)</a:t>
            </a:r>
            <a:endParaRPr lang="en-US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45470" y="1996183"/>
            <a:ext cx="2979420" cy="124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62" tIns="41081" rIns="82162" bIns="41081">
            <a:prstTxWarp prst="textNoShape">
              <a:avLst/>
            </a:prstTxWarp>
          </a:bodyPr>
          <a:lstStyle/>
          <a:p>
            <a:pPr marL="275273" indent="-275273" defTabSz="735410">
              <a:spcBef>
                <a:spcPct val="20000"/>
              </a:spcBef>
              <a:spcAft>
                <a:spcPct val="20000"/>
              </a:spcAft>
              <a:buSzPct val="100000"/>
              <a:buFont typeface="Wingdings" charset="2"/>
              <a:buChar char="n"/>
            </a:pPr>
            <a:r>
              <a:rPr lang="en-US" sz="2400" dirty="0">
                <a:ea typeface="Times New Roman" charset="0"/>
                <a:cs typeface="Times New Roman" charset="0"/>
              </a:rPr>
              <a:t>Reality is that spectrum is time and power shared</a:t>
            </a:r>
          </a:p>
          <a:p>
            <a:pPr marL="275273" indent="-275273" defTabSz="735410">
              <a:spcBef>
                <a:spcPct val="20000"/>
              </a:spcBef>
              <a:spcAft>
                <a:spcPct val="20000"/>
              </a:spcAft>
              <a:buSzPct val="100000"/>
              <a:buFont typeface="Wingdings" charset="2"/>
              <a:buChar char="n"/>
            </a:pPr>
            <a:r>
              <a:rPr lang="en-US" sz="2400" dirty="0">
                <a:ea typeface="Times New Roman" charset="0"/>
                <a:cs typeface="Times New Roman" charset="0"/>
              </a:rPr>
              <a:t>Measurements show that fixed allocations are poorly utilized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357" y="7014760"/>
            <a:ext cx="5768847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80" dirty="0">
                <a:solidFill>
                  <a:srgbClr val="1F1F1F"/>
                </a:solidFill>
              </a:rPr>
              <a:t>Hot topic: Whitespace communication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r>
              <a:rPr lang="en-US" dirty="0"/>
              <a:t>CSE 123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Lecture 21: Links and Signaling</a:t>
            </a:r>
          </a:p>
        </p:txBody>
      </p:sp>
    </p:spTree>
    <p:extLst>
      <p:ext uri="{BB962C8B-B14F-4D97-AF65-F5344CB8AC3E}">
        <p14:creationId xmlns:p14="http://schemas.microsoft.com/office/powerpoint/2010/main" val="23768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8897" y="2732585"/>
            <a:ext cx="1065530" cy="968375"/>
          </a:xfrm>
          <a:custGeom>
            <a:avLst/>
            <a:gdLst/>
            <a:ahLst/>
            <a:cxnLst/>
            <a:rect l="l" t="t" r="r" b="b"/>
            <a:pathLst>
              <a:path w="1065529" h="968375">
                <a:moveTo>
                  <a:pt x="0" y="968132"/>
                </a:moveTo>
                <a:lnTo>
                  <a:pt x="1064944" y="968132"/>
                </a:lnTo>
                <a:lnTo>
                  <a:pt x="1064944" y="0"/>
                </a:lnTo>
                <a:lnTo>
                  <a:pt x="0" y="0"/>
                </a:lnTo>
                <a:lnTo>
                  <a:pt x="0" y="96813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3623" y="2708379"/>
            <a:ext cx="1065530" cy="968375"/>
          </a:xfrm>
          <a:custGeom>
            <a:avLst/>
            <a:gdLst/>
            <a:ahLst/>
            <a:cxnLst/>
            <a:rect l="l" t="t" r="r" b="b"/>
            <a:pathLst>
              <a:path w="1065530" h="968375">
                <a:moveTo>
                  <a:pt x="0" y="968132"/>
                </a:moveTo>
                <a:lnTo>
                  <a:pt x="1064944" y="968132"/>
                </a:lnTo>
                <a:lnTo>
                  <a:pt x="1064944" y="0"/>
                </a:lnTo>
                <a:lnTo>
                  <a:pt x="0" y="0"/>
                </a:lnTo>
                <a:lnTo>
                  <a:pt x="0" y="96813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1175" y="3035131"/>
            <a:ext cx="278765" cy="460375"/>
          </a:xfrm>
          <a:custGeom>
            <a:avLst/>
            <a:gdLst/>
            <a:ahLst/>
            <a:cxnLst/>
            <a:rect l="l" t="t" r="r" b="b"/>
            <a:pathLst>
              <a:path w="278764" h="460375">
                <a:moveTo>
                  <a:pt x="0" y="459859"/>
                </a:moveTo>
                <a:lnTo>
                  <a:pt x="278338" y="459859"/>
                </a:lnTo>
                <a:lnTo>
                  <a:pt x="278338" y="0"/>
                </a:lnTo>
                <a:lnTo>
                  <a:pt x="0" y="0"/>
                </a:lnTo>
                <a:lnTo>
                  <a:pt x="0" y="459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5339" y="2986719"/>
            <a:ext cx="278765" cy="460375"/>
          </a:xfrm>
          <a:custGeom>
            <a:avLst/>
            <a:gdLst/>
            <a:ahLst/>
            <a:cxnLst/>
            <a:rect l="l" t="t" r="r" b="b"/>
            <a:pathLst>
              <a:path w="278764" h="460375">
                <a:moveTo>
                  <a:pt x="0" y="459859"/>
                </a:moveTo>
                <a:lnTo>
                  <a:pt x="278338" y="459859"/>
                </a:lnTo>
                <a:lnTo>
                  <a:pt x="278338" y="0"/>
                </a:lnTo>
                <a:lnTo>
                  <a:pt x="0" y="0"/>
                </a:lnTo>
                <a:lnTo>
                  <a:pt x="0" y="459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4109" y="3228758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4" h="169544">
                <a:moveTo>
                  <a:pt x="0" y="169420"/>
                </a:moveTo>
                <a:lnTo>
                  <a:pt x="145221" y="169420"/>
                </a:lnTo>
                <a:lnTo>
                  <a:pt x="145221" y="0"/>
                </a:lnTo>
                <a:lnTo>
                  <a:pt x="0" y="0"/>
                </a:lnTo>
                <a:lnTo>
                  <a:pt x="0" y="1694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2842" y="3180345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4" h="169544">
                <a:moveTo>
                  <a:pt x="0" y="169420"/>
                </a:moveTo>
                <a:lnTo>
                  <a:pt x="145221" y="169420"/>
                </a:lnTo>
                <a:lnTo>
                  <a:pt x="145221" y="0"/>
                </a:lnTo>
                <a:lnTo>
                  <a:pt x="0" y="0"/>
                </a:lnTo>
                <a:lnTo>
                  <a:pt x="0" y="1694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0435" y="290200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230" y="133121"/>
                </a:moveTo>
                <a:lnTo>
                  <a:pt x="259444" y="91044"/>
                </a:lnTo>
                <a:lnTo>
                  <a:pt x="240549" y="54501"/>
                </a:lnTo>
                <a:lnTo>
                  <a:pt x="211736" y="25684"/>
                </a:lnTo>
                <a:lnTo>
                  <a:pt x="175196" y="6786"/>
                </a:lnTo>
                <a:lnTo>
                  <a:pt x="133121" y="0"/>
                </a:lnTo>
                <a:lnTo>
                  <a:pt x="91044" y="6786"/>
                </a:lnTo>
                <a:lnTo>
                  <a:pt x="54501" y="25684"/>
                </a:lnTo>
                <a:lnTo>
                  <a:pt x="25684" y="54501"/>
                </a:lnTo>
                <a:lnTo>
                  <a:pt x="6786" y="91044"/>
                </a:lnTo>
                <a:lnTo>
                  <a:pt x="0" y="133121"/>
                </a:lnTo>
                <a:lnTo>
                  <a:pt x="6786" y="175197"/>
                </a:lnTo>
                <a:lnTo>
                  <a:pt x="25684" y="211740"/>
                </a:lnTo>
                <a:lnTo>
                  <a:pt x="54501" y="240557"/>
                </a:lnTo>
                <a:lnTo>
                  <a:pt x="91044" y="259456"/>
                </a:lnTo>
                <a:lnTo>
                  <a:pt x="133121" y="266242"/>
                </a:lnTo>
                <a:lnTo>
                  <a:pt x="175196" y="259456"/>
                </a:lnTo>
                <a:lnTo>
                  <a:pt x="211736" y="240557"/>
                </a:lnTo>
                <a:lnTo>
                  <a:pt x="240549" y="211740"/>
                </a:lnTo>
                <a:lnTo>
                  <a:pt x="259444" y="175197"/>
                </a:lnTo>
                <a:lnTo>
                  <a:pt x="266230" y="1331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9351" y="3156142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0435" y="3410281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5">
                <a:moveTo>
                  <a:pt x="0" y="0"/>
                </a:moveTo>
                <a:lnTo>
                  <a:pt x="871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5448" y="3349766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0"/>
                </a:moveTo>
                <a:lnTo>
                  <a:pt x="12103" y="484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3976" y="297462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230" y="133108"/>
                </a:moveTo>
                <a:lnTo>
                  <a:pt x="259443" y="91038"/>
                </a:lnTo>
                <a:lnTo>
                  <a:pt x="240546" y="54499"/>
                </a:lnTo>
                <a:lnTo>
                  <a:pt x="211730" y="25684"/>
                </a:lnTo>
                <a:lnTo>
                  <a:pt x="175191" y="6786"/>
                </a:lnTo>
                <a:lnTo>
                  <a:pt x="133121" y="0"/>
                </a:lnTo>
                <a:lnTo>
                  <a:pt x="91044" y="6786"/>
                </a:lnTo>
                <a:lnTo>
                  <a:pt x="54501" y="25684"/>
                </a:lnTo>
                <a:lnTo>
                  <a:pt x="25684" y="54499"/>
                </a:lnTo>
                <a:lnTo>
                  <a:pt x="6786" y="91038"/>
                </a:lnTo>
                <a:lnTo>
                  <a:pt x="0" y="133108"/>
                </a:lnTo>
                <a:lnTo>
                  <a:pt x="6786" y="175185"/>
                </a:lnTo>
                <a:lnTo>
                  <a:pt x="25684" y="211728"/>
                </a:lnTo>
                <a:lnTo>
                  <a:pt x="54501" y="240545"/>
                </a:lnTo>
                <a:lnTo>
                  <a:pt x="91044" y="259443"/>
                </a:lnTo>
                <a:lnTo>
                  <a:pt x="133121" y="266230"/>
                </a:lnTo>
                <a:lnTo>
                  <a:pt x="175191" y="259443"/>
                </a:lnTo>
                <a:lnTo>
                  <a:pt x="211730" y="240545"/>
                </a:lnTo>
                <a:lnTo>
                  <a:pt x="240546" y="211728"/>
                </a:lnTo>
                <a:lnTo>
                  <a:pt x="259443" y="175185"/>
                </a:lnTo>
                <a:lnTo>
                  <a:pt x="266230" y="1331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2891" y="3228748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8818" y="3422372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0"/>
                </a:moveTo>
                <a:lnTo>
                  <a:pt x="12103" y="484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000" y="32408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951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611" y="3252954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073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1266" y="3252954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073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11856" y="2974620"/>
            <a:ext cx="7837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UART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563" y="2569213"/>
            <a:ext cx="10801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CPU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1085" y="2750995"/>
            <a:ext cx="11331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MODEM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4138" y="2728750"/>
            <a:ext cx="10352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MODEM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0905" y="2980924"/>
            <a:ext cx="6302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UART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5827" y="2499977"/>
            <a:ext cx="11288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CPU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28569" y="3458681"/>
            <a:ext cx="980440" cy="822960"/>
          </a:xfrm>
          <a:custGeom>
            <a:avLst/>
            <a:gdLst/>
            <a:ahLst/>
            <a:cxnLst/>
            <a:rect l="l" t="t" r="r" b="b"/>
            <a:pathLst>
              <a:path w="980439" h="822960">
                <a:moveTo>
                  <a:pt x="0" y="0"/>
                </a:moveTo>
                <a:lnTo>
                  <a:pt x="980236" y="822909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7051" y="4170796"/>
            <a:ext cx="140970" cy="127000"/>
          </a:xfrm>
          <a:custGeom>
            <a:avLst/>
            <a:gdLst/>
            <a:ahLst/>
            <a:cxnLst/>
            <a:rect l="l" t="t" r="r" b="b"/>
            <a:pathLst>
              <a:path w="140970" h="127000">
                <a:moveTo>
                  <a:pt x="48869" y="0"/>
                </a:moveTo>
                <a:lnTo>
                  <a:pt x="0" y="58204"/>
                </a:lnTo>
                <a:lnTo>
                  <a:pt x="140855" y="126834"/>
                </a:lnTo>
                <a:lnTo>
                  <a:pt x="488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6665" y="4180613"/>
            <a:ext cx="112395" cy="101600"/>
          </a:xfrm>
          <a:custGeom>
            <a:avLst/>
            <a:gdLst/>
            <a:ahLst/>
            <a:cxnLst/>
            <a:rect l="l" t="t" r="r" b="b"/>
            <a:pathLst>
              <a:path w="112395" h="101600">
                <a:moveTo>
                  <a:pt x="38900" y="0"/>
                </a:moveTo>
                <a:lnTo>
                  <a:pt x="112141" y="100977"/>
                </a:lnTo>
                <a:lnTo>
                  <a:pt x="0" y="4634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3515" y="3289263"/>
            <a:ext cx="1343660" cy="992505"/>
          </a:xfrm>
          <a:custGeom>
            <a:avLst/>
            <a:gdLst/>
            <a:ahLst/>
            <a:cxnLst/>
            <a:rect l="l" t="t" r="r" b="b"/>
            <a:pathLst>
              <a:path w="1343660" h="992505">
                <a:moveTo>
                  <a:pt x="1343279" y="0"/>
                </a:moveTo>
                <a:lnTo>
                  <a:pt x="0" y="992327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3449" y="4175533"/>
            <a:ext cx="145415" cy="121285"/>
          </a:xfrm>
          <a:custGeom>
            <a:avLst/>
            <a:gdLst/>
            <a:ahLst/>
            <a:cxnLst/>
            <a:rect l="l" t="t" r="r" b="b"/>
            <a:pathLst>
              <a:path w="145414" h="121285">
                <a:moveTo>
                  <a:pt x="99682" y="0"/>
                </a:moveTo>
                <a:lnTo>
                  <a:pt x="0" y="120891"/>
                </a:lnTo>
                <a:lnTo>
                  <a:pt x="144843" y="61125"/>
                </a:lnTo>
                <a:lnTo>
                  <a:pt x="99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3515" y="4185350"/>
            <a:ext cx="115570" cy="96520"/>
          </a:xfrm>
          <a:custGeom>
            <a:avLst/>
            <a:gdLst/>
            <a:ahLst/>
            <a:cxnLst/>
            <a:rect l="l" t="t" r="r" b="b"/>
            <a:pathLst>
              <a:path w="115570" h="96519">
                <a:moveTo>
                  <a:pt x="115303" y="48666"/>
                </a:moveTo>
                <a:lnTo>
                  <a:pt x="0" y="96240"/>
                </a:lnTo>
                <a:lnTo>
                  <a:pt x="79362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60445" y="3283459"/>
            <a:ext cx="12458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Twisted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20" dirty="0">
                <a:latin typeface="Courier New"/>
                <a:cs typeface="Courier New"/>
              </a:rPr>
              <a:t>Pair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44995" y="3397046"/>
            <a:ext cx="152764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7900" algn="l"/>
              </a:tabLst>
            </a:pPr>
            <a:r>
              <a:rPr u="sng" spc="20" dirty="0">
                <a:latin typeface="Courier New"/>
                <a:cs typeface="Courier New"/>
              </a:rPr>
              <a:t> 	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2764" y="4517822"/>
            <a:ext cx="3388937" cy="2187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115">
              <a:lnSpc>
                <a:spcPct val="100000"/>
              </a:lnSpc>
            </a:pPr>
            <a:r>
              <a:rPr sz="2400" spc="20" dirty="0">
                <a:latin typeface="Courier New"/>
                <a:cs typeface="Courier New"/>
              </a:rPr>
              <a:t>RS−232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3200" spc="20" dirty="0">
                <a:latin typeface="Courier New"/>
                <a:cs typeface="Courier New"/>
              </a:rPr>
              <a:t>Low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20" dirty="0">
                <a:latin typeface="Courier New"/>
                <a:cs typeface="Courier New"/>
              </a:rPr>
              <a:t>bandwidth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200" spc="20" dirty="0">
                <a:latin typeface="Courier New"/>
                <a:cs typeface="Courier New"/>
              </a:rPr>
              <a:t>Cheap, Easy to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20" dirty="0">
                <a:latin typeface="Courier New"/>
                <a:cs typeface="Courier New"/>
              </a:rPr>
              <a:t>Install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6" name="object 27">
            <a:extLst>
              <a:ext uri="{FF2B5EF4-FFF2-40B4-BE49-F238E27FC236}">
                <a16:creationId xmlns:a16="http://schemas.microsoft.com/office/drawing/2014/main" id="{6FD6B806-B18D-4292-AAE7-029B075C06B0}"/>
              </a:ext>
            </a:extLst>
          </p:cNvPr>
          <p:cNvSpPr txBox="1"/>
          <p:nvPr/>
        </p:nvSpPr>
        <p:spPr>
          <a:xfrm>
            <a:off x="1662888" y="261567"/>
            <a:ext cx="54237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i="1" spc="15" dirty="0">
                <a:solidFill>
                  <a:srgbClr val="0070C0"/>
                </a:solidFill>
                <a:latin typeface="Arial"/>
                <a:cs typeface="Arial"/>
              </a:rPr>
              <a:t>TWISTED PAIR COPPER  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TWISTED PAIR INSIDER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16</a:t>
            </a:fld>
            <a:endParaRPr lang="en-US" sz="85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2930" y="3474720"/>
            <a:ext cx="6736080" cy="17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264" tIns="39132" rIns="78264" bIns="39132" numCol="1" anchor="t" anchorCtr="0" compatLnSpc="1">
            <a:prstTxWarp prst="textNoShape">
              <a:avLst/>
            </a:prstTxWarp>
          </a:bodyPr>
          <a:lstStyle/>
          <a:p>
            <a:pPr marL="291465" indent="-291465" defTabSz="77724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/>
            </a:pPr>
            <a:r>
              <a:rPr lang="en-US" sz="1700" kern="0" dirty="0">
                <a:solidFill>
                  <a:schemeClr val="accent2"/>
                </a:solidFill>
              </a:rPr>
              <a:t>Typical examples</a:t>
            </a:r>
          </a:p>
          <a:p>
            <a:pPr marL="631508" lvl="1" indent="-242888" defTabSz="77724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1530" kern="0" dirty="0">
                <a:solidFill>
                  <a:schemeClr val="accent2"/>
                </a:solidFill>
                <a:ea typeface="ＭＳ Ｐゴシック" charset="-128"/>
              </a:rPr>
              <a:t>Category 5/6 Twisted Pair		10M-10Gbps	50-100m</a:t>
            </a:r>
          </a:p>
          <a:p>
            <a:pPr marL="631508" lvl="1" indent="-242888" defTabSz="77724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1530" kern="0" dirty="0">
                <a:solidFill>
                  <a:schemeClr val="accent2"/>
                </a:solidFill>
                <a:ea typeface="ＭＳ Ｐゴシック" charset="-128"/>
              </a:rPr>
              <a:t>Coaxial Cable			10-100Mbps	200m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12470" y="4739604"/>
            <a:ext cx="6347460" cy="406162"/>
            <a:chOff x="768" y="2495"/>
            <a:chExt cx="4704" cy="301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776" y="2544"/>
              <a:ext cx="3696" cy="204"/>
              <a:chOff x="816" y="2544"/>
              <a:chExt cx="3696" cy="204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816" y="2544"/>
                <a:ext cx="3696" cy="204"/>
                <a:chOff x="816" y="2544"/>
                <a:chExt cx="3696" cy="204"/>
              </a:xfrm>
            </p:grpSpPr>
            <p:sp>
              <p:nvSpPr>
                <p:cNvPr id="16" name="Freeform 7"/>
                <p:cNvSpPr>
                  <a:spLocks/>
                </p:cNvSpPr>
                <p:nvPr/>
              </p:nvSpPr>
              <p:spPr bwMode="auto">
                <a:xfrm>
                  <a:off x="816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7" name="Freeform 8"/>
                <p:cNvSpPr>
                  <a:spLocks/>
                </p:cNvSpPr>
                <p:nvPr/>
              </p:nvSpPr>
              <p:spPr bwMode="auto">
                <a:xfrm>
                  <a:off x="1680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8" name="Freeform 9"/>
                <p:cNvSpPr>
                  <a:spLocks/>
                </p:cNvSpPr>
                <p:nvPr/>
              </p:nvSpPr>
              <p:spPr bwMode="auto">
                <a:xfrm>
                  <a:off x="2544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 flipV="1">
                <a:off x="816" y="2544"/>
                <a:ext cx="3696" cy="204"/>
                <a:chOff x="816" y="2544"/>
                <a:chExt cx="3696" cy="204"/>
              </a:xfrm>
            </p:grpSpPr>
            <p:sp>
              <p:nvSpPr>
                <p:cNvPr id="12" name="Freeform 12"/>
                <p:cNvSpPr>
                  <a:spLocks/>
                </p:cNvSpPr>
                <p:nvPr/>
              </p:nvSpPr>
              <p:spPr bwMode="auto">
                <a:xfrm>
                  <a:off x="816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auto">
                <a:xfrm>
                  <a:off x="1680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auto">
                <a:xfrm>
                  <a:off x="2544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</p:grp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68" y="2495"/>
              <a:ext cx="1071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40"/>
                <a:t>twisted pair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810975" y="5859585"/>
            <a:ext cx="5000784" cy="1348026"/>
            <a:chOff x="364" y="2735"/>
            <a:chExt cx="3706" cy="999"/>
          </a:xfrm>
        </p:grpSpPr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1056" y="2735"/>
              <a:ext cx="3014" cy="999"/>
              <a:chOff x="1056" y="2735"/>
              <a:chExt cx="3014" cy="999"/>
            </a:xfrm>
          </p:grpSpPr>
          <p:grpSp>
            <p:nvGrpSpPr>
              <p:cNvPr id="23" name="Group 19"/>
              <p:cNvGrpSpPr>
                <a:grpSpLocks/>
              </p:cNvGrpSpPr>
              <p:nvPr/>
            </p:nvGrpSpPr>
            <p:grpSpPr bwMode="auto">
              <a:xfrm>
                <a:off x="1056" y="2865"/>
                <a:ext cx="720" cy="720"/>
                <a:chOff x="1056" y="2865"/>
                <a:chExt cx="720" cy="720"/>
              </a:xfrm>
            </p:grpSpPr>
            <p:sp>
              <p:nvSpPr>
                <p:cNvPr id="29" name="Oval 20"/>
                <p:cNvSpPr>
                  <a:spLocks noChangeArrowheads="1"/>
                </p:cNvSpPr>
                <p:nvPr/>
              </p:nvSpPr>
              <p:spPr bwMode="auto">
                <a:xfrm>
                  <a:off x="1056" y="2865"/>
                  <a:ext cx="720" cy="7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30" name="Oval 21"/>
                <p:cNvSpPr>
                  <a:spLocks noChangeArrowheads="1"/>
                </p:cNvSpPr>
                <p:nvPr/>
              </p:nvSpPr>
              <p:spPr bwMode="auto">
                <a:xfrm>
                  <a:off x="1107" y="2916"/>
                  <a:ext cx="618" cy="61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31" name="Oval 22" descr="20%"/>
                <p:cNvSpPr>
                  <a:spLocks noChangeArrowheads="1"/>
                </p:cNvSpPr>
                <p:nvPr/>
              </p:nvSpPr>
              <p:spPr bwMode="auto">
                <a:xfrm>
                  <a:off x="1159" y="2968"/>
                  <a:ext cx="514" cy="514"/>
                </a:xfrm>
                <a:prstGeom prst="ellipse">
                  <a:avLst/>
                </a:prstGeom>
                <a:pattFill prst="pct2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1313" y="3122"/>
                  <a:ext cx="206" cy="20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</p:grp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2006" y="2735"/>
                <a:ext cx="2064" cy="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40"/>
                  <a:t>copper core</a:t>
                </a:r>
              </a:p>
              <a:p>
                <a:pPr algn="l"/>
                <a:r>
                  <a:rPr lang="en-US" sz="2040"/>
                  <a:t>insulation</a:t>
                </a:r>
              </a:p>
              <a:p>
                <a:pPr algn="l"/>
                <a:r>
                  <a:rPr lang="en-US" sz="2040"/>
                  <a:t>braided outer conductor</a:t>
                </a:r>
              </a:p>
              <a:p>
                <a:pPr algn="l"/>
                <a:r>
                  <a:rPr lang="en-US" sz="2040"/>
                  <a:t>outer insulation</a:t>
                </a: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H="1">
                <a:off x="1440" y="2902"/>
                <a:ext cx="5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584" y="3142"/>
                <a:ext cx="432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1632" y="338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 flipV="1">
                <a:off x="1728" y="3526"/>
                <a:ext cx="28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</p:grp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4" y="2850"/>
              <a:ext cx="675" cy="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40"/>
                <a:t>coaxial</a:t>
              </a:r>
            </a:p>
            <a:p>
              <a:r>
                <a:rPr lang="en-US" sz="2040"/>
                <a:t>cable</a:t>
              </a:r>
            </a:p>
            <a:p>
              <a:r>
                <a:rPr lang="en-US" sz="2040"/>
                <a:t>(coax)</a:t>
              </a: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3945" y="4333441"/>
            <a:ext cx="1543685" cy="123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3610" y="5611300"/>
            <a:ext cx="1590914" cy="189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1654" y="1295400"/>
            <a:ext cx="6781800" cy="512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0C0"/>
                </a:solidFill>
                <a:latin typeface="PMingLiU"/>
                <a:cs typeface="PMingLiU"/>
              </a:rPr>
              <a:t>Using </a:t>
            </a:r>
            <a:r>
              <a:rPr sz="2400" spc="270" dirty="0">
                <a:solidFill>
                  <a:srgbClr val="0070C0"/>
                </a:solidFill>
                <a:latin typeface="PMingLiU"/>
                <a:cs typeface="PMingLiU"/>
              </a:rPr>
              <a:t>Twisted </a:t>
            </a:r>
            <a:r>
              <a:rPr sz="2400" spc="285" dirty="0">
                <a:solidFill>
                  <a:srgbClr val="0070C0"/>
                </a:solidFill>
                <a:latin typeface="PMingLiU"/>
                <a:cs typeface="PMingLiU"/>
              </a:rPr>
              <a:t>Pair </a:t>
            </a:r>
            <a:r>
              <a:rPr sz="2400" spc="185" dirty="0">
                <a:solidFill>
                  <a:srgbClr val="0070C0"/>
                </a:solidFill>
                <a:latin typeface="PMingLiU"/>
                <a:cs typeface="PMingLiU"/>
              </a:rPr>
              <a:t>for </a:t>
            </a:r>
            <a:r>
              <a:rPr sz="2400" spc="260" dirty="0">
                <a:solidFill>
                  <a:srgbClr val="0070C0"/>
                </a:solidFill>
                <a:latin typeface="PMingLiU"/>
                <a:cs typeface="PMingLiU"/>
              </a:rPr>
              <a:t>Higher </a:t>
            </a:r>
            <a:r>
              <a:rPr sz="2400" spc="285" dirty="0">
                <a:solidFill>
                  <a:srgbClr val="0070C0"/>
                </a:solidFill>
                <a:latin typeface="PMingLiU"/>
                <a:cs typeface="PMingLiU"/>
              </a:rPr>
              <a:t>Rates</a:t>
            </a:r>
            <a:r>
              <a:rPr sz="2400" spc="17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60" dirty="0">
                <a:solidFill>
                  <a:srgbClr val="0070C0"/>
                </a:solidFill>
                <a:latin typeface="PMingLiU"/>
                <a:cs typeface="PMingLiU"/>
              </a:rPr>
              <a:t>Today</a:t>
            </a:r>
            <a:endParaRPr sz="24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352425" marR="47625" indent="-200025" algn="just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65" dirty="0">
                <a:latin typeface="Garamond"/>
                <a:cs typeface="Garamond"/>
              </a:rPr>
              <a:t>Standard </a:t>
            </a:r>
            <a:r>
              <a:rPr sz="2400" spc="40" dirty="0">
                <a:latin typeface="Garamond"/>
                <a:cs typeface="Garamond"/>
              </a:rPr>
              <a:t>twisted </a:t>
            </a:r>
            <a:r>
              <a:rPr sz="2400" spc="55" dirty="0">
                <a:latin typeface="Garamond"/>
                <a:cs typeface="Garamond"/>
              </a:rPr>
              <a:t>pair </a:t>
            </a:r>
            <a:r>
              <a:rPr sz="2400" spc="20" dirty="0">
                <a:latin typeface="Garamond"/>
                <a:cs typeface="Garamond"/>
              </a:rPr>
              <a:t>is </a:t>
            </a:r>
            <a:r>
              <a:rPr sz="2400" spc="40" dirty="0">
                <a:latin typeface="Garamond"/>
                <a:cs typeface="Garamond"/>
              </a:rPr>
              <a:t>limited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25" dirty="0">
                <a:latin typeface="Garamond"/>
                <a:cs typeface="Garamond"/>
              </a:rPr>
              <a:t>loading </a:t>
            </a:r>
            <a:r>
              <a:rPr sz="2400" spc="20" dirty="0">
                <a:latin typeface="Garamond"/>
                <a:cs typeface="Garamond"/>
              </a:rPr>
              <a:t>cables 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5" dirty="0">
                <a:latin typeface="Garamond"/>
                <a:cs typeface="Garamond"/>
              </a:rPr>
              <a:t>telephone </a:t>
            </a:r>
            <a:r>
              <a:rPr sz="2400" spc="15" dirty="0">
                <a:latin typeface="Garamond"/>
                <a:cs typeface="Garamond"/>
              </a:rPr>
              <a:t>company to </a:t>
            </a:r>
            <a:r>
              <a:rPr sz="2400" spc="-15" dirty="0">
                <a:latin typeface="Garamond"/>
                <a:cs typeface="Garamond"/>
              </a:rPr>
              <a:t>4 </a:t>
            </a:r>
            <a:r>
              <a:rPr sz="2400" spc="20" dirty="0">
                <a:latin typeface="Garamond"/>
                <a:cs typeface="Garamond"/>
              </a:rPr>
              <a:t>Mhz. </a:t>
            </a:r>
            <a:r>
              <a:rPr sz="2400" spc="15" dirty="0">
                <a:latin typeface="Garamond"/>
                <a:cs typeface="Garamond"/>
              </a:rPr>
              <a:t>Shannon </a:t>
            </a:r>
            <a:r>
              <a:rPr sz="2400" spc="55" dirty="0">
                <a:latin typeface="Garamond"/>
                <a:cs typeface="Garamond"/>
              </a:rPr>
              <a:t>limit </a:t>
            </a:r>
            <a:r>
              <a:rPr sz="2400" spc="20" dirty="0">
                <a:latin typeface="Garamond"/>
                <a:cs typeface="Garamond"/>
              </a:rPr>
              <a:t>is  </a:t>
            </a:r>
            <a:r>
              <a:rPr sz="2400" spc="25" dirty="0">
                <a:latin typeface="Garamond"/>
                <a:cs typeface="Garamond"/>
              </a:rPr>
              <a:t>around </a:t>
            </a:r>
            <a:r>
              <a:rPr sz="2400" spc="-15" dirty="0">
                <a:latin typeface="Garamond"/>
                <a:cs typeface="Garamond"/>
              </a:rPr>
              <a:t>56 </a:t>
            </a:r>
            <a:r>
              <a:rPr sz="2400" spc="-5" dirty="0">
                <a:latin typeface="Garamond"/>
                <a:cs typeface="Garamond"/>
              </a:rPr>
              <a:t>Kbps </a:t>
            </a:r>
            <a:r>
              <a:rPr sz="2400" spc="45" dirty="0">
                <a:latin typeface="Garamond"/>
                <a:cs typeface="Garamond"/>
              </a:rPr>
              <a:t>(not </a:t>
            </a:r>
            <a:r>
              <a:rPr sz="2400" spc="15" dirty="0">
                <a:latin typeface="Garamond"/>
                <a:cs typeface="Garamond"/>
              </a:rPr>
              <a:t>counting </a:t>
            </a:r>
            <a:r>
              <a:rPr sz="2400" spc="5" dirty="0">
                <a:latin typeface="Garamond"/>
                <a:cs typeface="Garamond"/>
              </a:rPr>
              <a:t>compression). </a:t>
            </a:r>
            <a:r>
              <a:rPr sz="2400" spc="-5" dirty="0">
                <a:latin typeface="Garamond"/>
                <a:cs typeface="Garamond"/>
              </a:rPr>
              <a:t>Two  </a:t>
            </a:r>
            <a:r>
              <a:rPr sz="2400" spc="50" dirty="0">
                <a:latin typeface="Garamond"/>
                <a:cs typeface="Garamond"/>
              </a:rPr>
              <a:t>alternatives</a:t>
            </a:r>
            <a:r>
              <a:rPr lang="en-US" sz="2400" spc="50" dirty="0">
                <a:latin typeface="Garamond"/>
                <a:cs typeface="Garamond"/>
              </a:rPr>
              <a:t>:</a:t>
            </a:r>
            <a:endParaRPr sz="2400" dirty="0">
              <a:latin typeface="Garamond"/>
              <a:cs typeface="Garamond"/>
            </a:endParaRPr>
          </a:p>
          <a:p>
            <a:pPr marL="352425" marR="5080" indent="-200025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60" dirty="0">
                <a:latin typeface="Garamond"/>
                <a:cs typeface="Garamond"/>
              </a:rPr>
              <a:t>Better </a:t>
            </a:r>
            <a:r>
              <a:rPr sz="2400" spc="65" dirty="0">
                <a:latin typeface="Garamond"/>
                <a:cs typeface="Garamond"/>
              </a:rPr>
              <a:t>quality </a:t>
            </a:r>
            <a:r>
              <a:rPr sz="2400" spc="40" dirty="0">
                <a:latin typeface="Garamond"/>
                <a:cs typeface="Garamond"/>
              </a:rPr>
              <a:t>twisted </a:t>
            </a:r>
            <a:r>
              <a:rPr sz="2400" spc="55" dirty="0">
                <a:latin typeface="Garamond"/>
                <a:cs typeface="Garamond"/>
              </a:rPr>
              <a:t>pair </a:t>
            </a:r>
            <a:r>
              <a:rPr sz="2400" spc="20" dirty="0">
                <a:latin typeface="Garamond"/>
                <a:cs typeface="Garamond"/>
              </a:rPr>
              <a:t>cables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25" dirty="0">
                <a:latin typeface="Garamond"/>
                <a:cs typeface="Garamond"/>
              </a:rPr>
              <a:t>local </a:t>
            </a:r>
            <a:r>
              <a:rPr sz="2400" spc="65" dirty="0">
                <a:latin typeface="Garamond"/>
                <a:cs typeface="Garamond"/>
              </a:rPr>
              <a:t>area 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40" dirty="0">
                <a:latin typeface="Garamond"/>
                <a:cs typeface="Garamond"/>
              </a:rPr>
              <a:t>e.g., </a:t>
            </a:r>
            <a:r>
              <a:rPr sz="2400" spc="105" dirty="0">
                <a:latin typeface="Garamond"/>
                <a:cs typeface="Garamond"/>
              </a:rPr>
              <a:t>Cat </a:t>
            </a:r>
            <a:r>
              <a:rPr sz="2400" spc="-15" dirty="0">
                <a:latin typeface="Garamond"/>
                <a:cs typeface="Garamond"/>
              </a:rPr>
              <a:t>3 </a:t>
            </a:r>
            <a:r>
              <a:rPr sz="2400" spc="35" dirty="0">
                <a:latin typeface="Garamond"/>
                <a:cs typeface="Garamond"/>
              </a:rPr>
              <a:t>(10 </a:t>
            </a:r>
            <a:r>
              <a:rPr sz="2400" spc="20" dirty="0">
                <a:latin typeface="Garamond"/>
                <a:cs typeface="Garamond"/>
              </a:rPr>
              <a:t>Mbps, </a:t>
            </a:r>
            <a:r>
              <a:rPr sz="2400" spc="35" dirty="0">
                <a:latin typeface="Garamond"/>
                <a:cs typeface="Garamond"/>
              </a:rPr>
              <a:t>Manchester), </a:t>
            </a:r>
            <a:r>
              <a:rPr sz="2400" spc="105" dirty="0">
                <a:latin typeface="Garamond"/>
                <a:cs typeface="Garamond"/>
              </a:rPr>
              <a:t>Cat </a:t>
            </a:r>
            <a:r>
              <a:rPr sz="2400" spc="-15" dirty="0">
                <a:latin typeface="Garamond"/>
                <a:cs typeface="Garamond"/>
              </a:rPr>
              <a:t>5  </a:t>
            </a:r>
            <a:r>
              <a:rPr sz="2400" spc="20" dirty="0">
                <a:latin typeface="Garamond"/>
                <a:cs typeface="Garamond"/>
              </a:rPr>
              <a:t>(100 Mbps, </a:t>
            </a:r>
            <a:r>
              <a:rPr sz="2400" spc="-15" dirty="0">
                <a:latin typeface="Garamond"/>
                <a:cs typeface="Garamond"/>
              </a:rPr>
              <a:t>100 </a:t>
            </a:r>
            <a:r>
              <a:rPr sz="2400" spc="5" dirty="0">
                <a:latin typeface="Garamond"/>
                <a:cs typeface="Garamond"/>
              </a:rPr>
              <a:t>Mhz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5" dirty="0">
                <a:latin typeface="Garamond"/>
                <a:cs typeface="Garamond"/>
              </a:rPr>
              <a:t>uses </a:t>
            </a:r>
            <a:r>
              <a:rPr sz="2400" spc="-15" dirty="0">
                <a:latin typeface="Garamond"/>
                <a:cs typeface="Garamond"/>
              </a:rPr>
              <a:t>4-5 </a:t>
            </a:r>
            <a:r>
              <a:rPr sz="2400" spc="204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coding)</a:t>
            </a:r>
            <a:endParaRPr sz="2400" dirty="0">
              <a:latin typeface="Garamond"/>
              <a:cs typeface="Garamond"/>
            </a:endParaRPr>
          </a:p>
          <a:p>
            <a:pPr marL="352425" marR="719455" indent="-200025">
              <a:lnSpc>
                <a:spcPct val="116300"/>
              </a:lnSpc>
              <a:spcBef>
                <a:spcPts val="895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-15" dirty="0">
                <a:latin typeface="Garamond"/>
                <a:cs typeface="Garamond"/>
              </a:rPr>
              <a:t>Telephone </a:t>
            </a:r>
            <a:r>
              <a:rPr sz="2400" spc="15" dirty="0">
                <a:latin typeface="Garamond"/>
                <a:cs typeface="Garamond"/>
              </a:rPr>
              <a:t>company </a:t>
            </a:r>
            <a:r>
              <a:rPr sz="2400" spc="-20" dirty="0">
                <a:latin typeface="Garamond"/>
                <a:cs typeface="Garamond"/>
              </a:rPr>
              <a:t>removes </a:t>
            </a:r>
            <a:r>
              <a:rPr sz="2400" spc="25" dirty="0">
                <a:latin typeface="Garamond"/>
                <a:cs typeface="Garamond"/>
              </a:rPr>
              <a:t>loading cables,  </a:t>
            </a:r>
            <a:r>
              <a:rPr sz="2400" spc="10" dirty="0">
                <a:latin typeface="Garamond"/>
                <a:cs typeface="Garamond"/>
              </a:rPr>
              <a:t>reduces </a:t>
            </a:r>
            <a:r>
              <a:rPr sz="2400" spc="20" dirty="0">
                <a:latin typeface="Garamond"/>
                <a:cs typeface="Garamond"/>
              </a:rPr>
              <a:t>your </a:t>
            </a:r>
            <a:r>
              <a:rPr sz="2400" spc="40" dirty="0">
                <a:latin typeface="Garamond"/>
                <a:cs typeface="Garamond"/>
              </a:rPr>
              <a:t>length,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5" dirty="0">
                <a:latin typeface="Garamond"/>
                <a:cs typeface="Garamond"/>
              </a:rPr>
              <a:t>gives </a:t>
            </a:r>
            <a:r>
              <a:rPr sz="2400" spc="15" dirty="0">
                <a:latin typeface="Garamond"/>
                <a:cs typeface="Garamond"/>
              </a:rPr>
              <a:t>you </a:t>
            </a:r>
            <a:r>
              <a:rPr sz="2400" spc="10" dirty="0">
                <a:latin typeface="Garamond"/>
                <a:cs typeface="Garamond"/>
              </a:rPr>
              <a:t>ADSL.  </a:t>
            </a:r>
            <a:r>
              <a:rPr sz="2400" spc="45" dirty="0">
                <a:latin typeface="Garamond"/>
                <a:cs typeface="Garamond"/>
              </a:rPr>
              <a:t>Asymmetrical.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863" y="1433144"/>
            <a:ext cx="1021080" cy="928369"/>
          </a:xfrm>
          <a:custGeom>
            <a:avLst/>
            <a:gdLst/>
            <a:ahLst/>
            <a:cxnLst/>
            <a:rect l="l" t="t" r="r" b="b"/>
            <a:pathLst>
              <a:path w="1021079" h="928369">
                <a:moveTo>
                  <a:pt x="0" y="928052"/>
                </a:moveTo>
                <a:lnTo>
                  <a:pt x="1020851" y="928052"/>
                </a:lnTo>
                <a:lnTo>
                  <a:pt x="1020851" y="0"/>
                </a:lnTo>
                <a:lnTo>
                  <a:pt x="0" y="0"/>
                </a:lnTo>
                <a:lnTo>
                  <a:pt x="0" y="92805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2887" y="1409953"/>
            <a:ext cx="1021080" cy="928369"/>
          </a:xfrm>
          <a:custGeom>
            <a:avLst/>
            <a:gdLst/>
            <a:ahLst/>
            <a:cxnLst/>
            <a:rect l="l" t="t" r="r" b="b"/>
            <a:pathLst>
              <a:path w="1021080" h="928369">
                <a:moveTo>
                  <a:pt x="0" y="928052"/>
                </a:moveTo>
                <a:lnTo>
                  <a:pt x="1020851" y="928052"/>
                </a:lnTo>
                <a:lnTo>
                  <a:pt x="1020851" y="0"/>
                </a:lnTo>
                <a:lnTo>
                  <a:pt x="0" y="0"/>
                </a:lnTo>
                <a:lnTo>
                  <a:pt x="0" y="92805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3347" y="1723167"/>
            <a:ext cx="267335" cy="441325"/>
          </a:xfrm>
          <a:custGeom>
            <a:avLst/>
            <a:gdLst/>
            <a:ahLst/>
            <a:cxnLst/>
            <a:rect l="l" t="t" r="r" b="b"/>
            <a:pathLst>
              <a:path w="267335" h="441325">
                <a:moveTo>
                  <a:pt x="0" y="440823"/>
                </a:moveTo>
                <a:lnTo>
                  <a:pt x="266814" y="440823"/>
                </a:lnTo>
                <a:lnTo>
                  <a:pt x="266814" y="0"/>
                </a:lnTo>
                <a:lnTo>
                  <a:pt x="0" y="0"/>
                </a:lnTo>
                <a:lnTo>
                  <a:pt x="0" y="4408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7844" y="1676761"/>
            <a:ext cx="267335" cy="441325"/>
          </a:xfrm>
          <a:custGeom>
            <a:avLst/>
            <a:gdLst/>
            <a:ahLst/>
            <a:cxnLst/>
            <a:rect l="l" t="t" r="r" b="b"/>
            <a:pathLst>
              <a:path w="267335" h="441325">
                <a:moveTo>
                  <a:pt x="0" y="440823"/>
                </a:moveTo>
                <a:lnTo>
                  <a:pt x="266814" y="440823"/>
                </a:lnTo>
                <a:lnTo>
                  <a:pt x="266814" y="0"/>
                </a:lnTo>
                <a:lnTo>
                  <a:pt x="0" y="0"/>
                </a:lnTo>
                <a:lnTo>
                  <a:pt x="0" y="4408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068" y="1908780"/>
            <a:ext cx="139700" cy="162560"/>
          </a:xfrm>
          <a:custGeom>
            <a:avLst/>
            <a:gdLst/>
            <a:ahLst/>
            <a:cxnLst/>
            <a:rect l="l" t="t" r="r" b="b"/>
            <a:pathLst>
              <a:path w="139700" h="162560">
                <a:moveTo>
                  <a:pt x="0" y="162411"/>
                </a:moveTo>
                <a:lnTo>
                  <a:pt x="139208" y="162411"/>
                </a:lnTo>
                <a:lnTo>
                  <a:pt x="139208" y="0"/>
                </a:lnTo>
                <a:lnTo>
                  <a:pt x="0" y="0"/>
                </a:lnTo>
                <a:lnTo>
                  <a:pt x="0" y="1624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6533" y="1862374"/>
            <a:ext cx="139700" cy="162560"/>
          </a:xfrm>
          <a:custGeom>
            <a:avLst/>
            <a:gdLst/>
            <a:ahLst/>
            <a:cxnLst/>
            <a:rect l="l" t="t" r="r" b="b"/>
            <a:pathLst>
              <a:path w="139700" h="162560">
                <a:moveTo>
                  <a:pt x="0" y="162411"/>
                </a:moveTo>
                <a:lnTo>
                  <a:pt x="139208" y="162411"/>
                </a:lnTo>
                <a:lnTo>
                  <a:pt x="139208" y="0"/>
                </a:lnTo>
                <a:lnTo>
                  <a:pt x="0" y="0"/>
                </a:lnTo>
                <a:lnTo>
                  <a:pt x="0" y="1624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5698" y="1595551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69">
                <a:moveTo>
                  <a:pt x="255206" y="127609"/>
                </a:moveTo>
                <a:lnTo>
                  <a:pt x="245179" y="77940"/>
                </a:lnTo>
                <a:lnTo>
                  <a:pt x="217833" y="37377"/>
                </a:lnTo>
                <a:lnTo>
                  <a:pt x="177271" y="10028"/>
                </a:lnTo>
                <a:lnTo>
                  <a:pt x="127596" y="0"/>
                </a:lnTo>
                <a:lnTo>
                  <a:pt x="77929" y="10028"/>
                </a:lnTo>
                <a:lnTo>
                  <a:pt x="37371" y="37377"/>
                </a:lnTo>
                <a:lnTo>
                  <a:pt x="10026" y="77940"/>
                </a:lnTo>
                <a:lnTo>
                  <a:pt x="0" y="127609"/>
                </a:lnTo>
                <a:lnTo>
                  <a:pt x="10026" y="177279"/>
                </a:lnTo>
                <a:lnTo>
                  <a:pt x="37371" y="217841"/>
                </a:lnTo>
                <a:lnTo>
                  <a:pt x="77929" y="245190"/>
                </a:lnTo>
                <a:lnTo>
                  <a:pt x="127596" y="255219"/>
                </a:lnTo>
                <a:lnTo>
                  <a:pt x="177271" y="245190"/>
                </a:lnTo>
                <a:lnTo>
                  <a:pt x="217833" y="217841"/>
                </a:lnTo>
                <a:lnTo>
                  <a:pt x="245179" y="177279"/>
                </a:lnTo>
                <a:lnTo>
                  <a:pt x="255206" y="1276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0092" y="1839175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5686" y="208278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2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6129" y="2024786"/>
            <a:ext cx="12065" cy="46990"/>
          </a:xfrm>
          <a:custGeom>
            <a:avLst/>
            <a:gdLst/>
            <a:ahLst/>
            <a:cxnLst/>
            <a:rect l="l" t="t" r="r" b="b"/>
            <a:pathLst>
              <a:path w="12064" h="46989">
                <a:moveTo>
                  <a:pt x="0" y="0"/>
                </a:moveTo>
                <a:lnTo>
                  <a:pt x="11607" y="464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97" y="1665160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69">
                <a:moveTo>
                  <a:pt x="255206" y="127609"/>
                </a:moveTo>
                <a:lnTo>
                  <a:pt x="245179" y="77940"/>
                </a:lnTo>
                <a:lnTo>
                  <a:pt x="217835" y="37377"/>
                </a:lnTo>
                <a:lnTo>
                  <a:pt x="177277" y="10028"/>
                </a:lnTo>
                <a:lnTo>
                  <a:pt x="127609" y="0"/>
                </a:lnTo>
                <a:lnTo>
                  <a:pt x="77934" y="10028"/>
                </a:lnTo>
                <a:lnTo>
                  <a:pt x="37372" y="37377"/>
                </a:lnTo>
                <a:lnTo>
                  <a:pt x="10027" y="77940"/>
                </a:lnTo>
                <a:lnTo>
                  <a:pt x="0" y="127609"/>
                </a:lnTo>
                <a:lnTo>
                  <a:pt x="10027" y="177279"/>
                </a:lnTo>
                <a:lnTo>
                  <a:pt x="37372" y="217841"/>
                </a:lnTo>
                <a:lnTo>
                  <a:pt x="77934" y="245190"/>
                </a:lnTo>
                <a:lnTo>
                  <a:pt x="127609" y="255219"/>
                </a:lnTo>
                <a:lnTo>
                  <a:pt x="177277" y="245190"/>
                </a:lnTo>
                <a:lnTo>
                  <a:pt x="217835" y="217841"/>
                </a:lnTo>
                <a:lnTo>
                  <a:pt x="245179" y="177279"/>
                </a:lnTo>
                <a:lnTo>
                  <a:pt x="255206" y="1276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8304" y="190877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4272" y="2094382"/>
            <a:ext cx="12065" cy="46990"/>
          </a:xfrm>
          <a:custGeom>
            <a:avLst/>
            <a:gdLst/>
            <a:ahLst/>
            <a:cxnLst/>
            <a:rect l="l" t="t" r="r" b="b"/>
            <a:pathLst>
              <a:path w="12064" h="46989">
                <a:moveTo>
                  <a:pt x="0" y="0"/>
                </a:moveTo>
                <a:lnTo>
                  <a:pt x="11595" y="464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4593" y="1345895"/>
            <a:ext cx="31813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CPU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0794" y="1415501"/>
            <a:ext cx="31813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CPU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593" y="2401552"/>
            <a:ext cx="80518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TERMINAL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5178" y="2459556"/>
            <a:ext cx="31813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CPU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3072" y="1960729"/>
            <a:ext cx="129286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Coaxial</a:t>
            </a:r>
            <a:r>
              <a:rPr sz="1250" spc="-60" dirty="0">
                <a:latin typeface="Courier New"/>
                <a:cs typeface="Courier New"/>
              </a:rPr>
              <a:t> </a:t>
            </a:r>
            <a:r>
              <a:rPr sz="1250" spc="15" dirty="0">
                <a:latin typeface="Courier New"/>
                <a:cs typeface="Courier New"/>
              </a:rPr>
              <a:t>Cable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1756" y="1897174"/>
            <a:ext cx="1554480" cy="81280"/>
          </a:xfrm>
          <a:custGeom>
            <a:avLst/>
            <a:gdLst/>
            <a:ahLst/>
            <a:cxnLst/>
            <a:rect l="l" t="t" r="r" b="b"/>
            <a:pathLst>
              <a:path w="1554479" h="81280">
                <a:moveTo>
                  <a:pt x="0" y="81205"/>
                </a:moveTo>
                <a:lnTo>
                  <a:pt x="1554480" y="81205"/>
                </a:lnTo>
                <a:lnTo>
                  <a:pt x="1554480" y="0"/>
                </a:lnTo>
                <a:lnTo>
                  <a:pt x="0" y="0"/>
                </a:lnTo>
                <a:lnTo>
                  <a:pt x="0" y="81205"/>
                </a:lnTo>
                <a:close/>
              </a:path>
            </a:pathLst>
          </a:custGeom>
          <a:ln w="1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30368" y="1960729"/>
            <a:ext cx="950594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7260" algn="l"/>
              </a:tabLst>
            </a:pPr>
            <a:r>
              <a:rPr sz="1250" u="sng" spc="15" dirty="0">
                <a:latin typeface="Courier New"/>
                <a:cs typeface="Courier New"/>
              </a:rPr>
              <a:t> 	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79409" y="1624317"/>
            <a:ext cx="70802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Adaptor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3435" y="1427105"/>
            <a:ext cx="109791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Transceiver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1509" y="1415506"/>
            <a:ext cx="109791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Transceiver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9950" y="1659118"/>
            <a:ext cx="70802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Adaptor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19784" y="3376005"/>
            <a:ext cx="421640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High bandwidth (10−100</a:t>
            </a:r>
            <a:r>
              <a:rPr sz="1250" spc="-35" dirty="0">
                <a:latin typeface="Courier New"/>
                <a:cs typeface="Courier New"/>
              </a:rPr>
              <a:t> </a:t>
            </a:r>
            <a:r>
              <a:rPr sz="1250" spc="15" dirty="0">
                <a:latin typeface="Courier New"/>
                <a:cs typeface="Courier New"/>
              </a:rPr>
              <a:t>MHz)</a:t>
            </a:r>
            <a:endParaRPr sz="1250">
              <a:latin typeface="Courier New"/>
              <a:cs typeface="Courier New"/>
            </a:endParaRPr>
          </a:p>
          <a:p>
            <a:pPr marL="12700" marR="5080" indent="394335">
              <a:lnSpc>
                <a:spcPct val="164400"/>
              </a:lnSpc>
              <a:spcBef>
                <a:spcPts val="180"/>
              </a:spcBef>
            </a:pPr>
            <a:r>
              <a:rPr sz="1250" spc="15" dirty="0">
                <a:latin typeface="Courier New"/>
                <a:cs typeface="Courier New"/>
              </a:rPr>
              <a:t>Hard to tap, expensive to Install  Small Distance (1 − 3 km without</a:t>
            </a: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spc="15" dirty="0">
                <a:latin typeface="Courier New"/>
                <a:cs typeface="Courier New"/>
              </a:rPr>
              <a:t>repeaters)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01C3DE6-49A8-4027-B8CC-509FC57013D9}"/>
              </a:ext>
            </a:extLst>
          </p:cNvPr>
          <p:cNvSpPr txBox="1"/>
          <p:nvPr/>
        </p:nvSpPr>
        <p:spPr>
          <a:xfrm>
            <a:off x="1662888" y="261567"/>
            <a:ext cx="542371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15" dirty="0">
                <a:solidFill>
                  <a:srgbClr val="0070C0"/>
                </a:solidFill>
                <a:latin typeface="Arial"/>
                <a:cs typeface="Arial"/>
              </a:rPr>
              <a:t>BASEBAND CABLE </a:t>
            </a:r>
            <a:r>
              <a:rPr sz="2800" i="1" spc="10" dirty="0">
                <a:solidFill>
                  <a:srgbClr val="0070C0"/>
                </a:solidFill>
                <a:latin typeface="Arial"/>
                <a:cs typeface="Arial"/>
              </a:rPr>
              <a:t>(e.g.</a:t>
            </a:r>
            <a:r>
              <a:rPr sz="2800" i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0070C0"/>
                </a:solidFill>
                <a:latin typeface="Arial"/>
                <a:cs typeface="Arial"/>
              </a:rPr>
              <a:t>ETHERNET)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1000" y="1295400"/>
            <a:ext cx="6476615" cy="471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5990">
              <a:lnSpc>
                <a:spcPct val="100000"/>
              </a:lnSpc>
            </a:pPr>
            <a:r>
              <a:rPr sz="32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3200" spc="22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 </a:t>
            </a:r>
            <a:r>
              <a:rPr sz="3200" spc="2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sz="3200" spc="1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702945" indent="-199390" algn="just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50" dirty="0">
                <a:latin typeface="Garamond"/>
                <a:cs typeface="Garamond"/>
              </a:rPr>
              <a:t>Coaxial </a:t>
            </a:r>
            <a:r>
              <a:rPr sz="2400" spc="25" dirty="0">
                <a:latin typeface="Garamond"/>
                <a:cs typeface="Garamond"/>
              </a:rPr>
              <a:t>cable </a:t>
            </a:r>
            <a:r>
              <a:rPr sz="2400" spc="35" dirty="0">
                <a:latin typeface="Garamond"/>
                <a:cs typeface="Garamond"/>
              </a:rPr>
              <a:t>has </a:t>
            </a:r>
            <a:r>
              <a:rPr sz="2400" spc="20" dirty="0">
                <a:latin typeface="Garamond"/>
                <a:cs typeface="Garamond"/>
              </a:rPr>
              <a:t>high </a:t>
            </a:r>
            <a:r>
              <a:rPr sz="2400" spc="45" dirty="0">
                <a:latin typeface="Garamond"/>
                <a:cs typeface="Garamond"/>
              </a:rPr>
              <a:t>bandwidth. </a:t>
            </a:r>
            <a:r>
              <a:rPr sz="2400" spc="-5" dirty="0">
                <a:latin typeface="Garamond"/>
                <a:cs typeface="Garamond"/>
              </a:rPr>
              <a:t>Used </a:t>
            </a:r>
            <a:r>
              <a:rPr sz="2400" spc="-55" dirty="0">
                <a:latin typeface="Garamond"/>
                <a:cs typeface="Garamond"/>
              </a:rPr>
              <a:t>for  </a:t>
            </a:r>
            <a:r>
              <a:rPr sz="2400" spc="30" dirty="0">
                <a:latin typeface="Garamond"/>
                <a:cs typeface="Garamond"/>
              </a:rPr>
              <a:t>original </a:t>
            </a:r>
            <a:r>
              <a:rPr sz="2400" spc="-15" dirty="0">
                <a:latin typeface="Garamond"/>
                <a:cs typeface="Garamond"/>
              </a:rPr>
              <a:t>10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65" dirty="0">
                <a:latin typeface="Garamond"/>
                <a:cs typeface="Garamond"/>
              </a:rPr>
              <a:t>but </a:t>
            </a:r>
            <a:r>
              <a:rPr sz="2400" spc="40" dirty="0">
                <a:latin typeface="Garamond"/>
                <a:cs typeface="Garamond"/>
              </a:rPr>
              <a:t>very </a:t>
            </a:r>
            <a:r>
              <a:rPr sz="2400" spc="25" dirty="0">
                <a:latin typeface="Garamond"/>
                <a:cs typeface="Garamond"/>
              </a:rPr>
              <a:t>clunky.  </a:t>
            </a:r>
            <a:r>
              <a:rPr sz="2400" spc="45" dirty="0">
                <a:latin typeface="Garamond"/>
                <a:cs typeface="Garamond"/>
              </a:rPr>
              <a:t>Twisted </a:t>
            </a:r>
            <a:r>
              <a:rPr sz="2400" spc="55" dirty="0">
                <a:latin typeface="Garamond"/>
                <a:cs typeface="Garamond"/>
              </a:rPr>
              <a:t>pair (e.g. </a:t>
            </a:r>
            <a:r>
              <a:rPr sz="2400" spc="105" dirty="0">
                <a:latin typeface="Garamond"/>
                <a:cs typeface="Garamond"/>
              </a:rPr>
              <a:t>Cat </a:t>
            </a:r>
            <a:r>
              <a:rPr sz="2400" spc="60" dirty="0">
                <a:latin typeface="Garamond"/>
                <a:cs typeface="Garamond"/>
              </a:rPr>
              <a:t>5) </a:t>
            </a:r>
            <a:r>
              <a:rPr sz="2400" spc="15" dirty="0">
                <a:latin typeface="Garamond"/>
                <a:cs typeface="Garamond"/>
              </a:rPr>
              <a:t>used</a:t>
            </a:r>
            <a:r>
              <a:rPr sz="2400" spc="495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today.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45" dirty="0">
                <a:latin typeface="Garamond"/>
                <a:cs typeface="Garamond"/>
              </a:rPr>
              <a:t>Cable </a:t>
            </a:r>
            <a:r>
              <a:rPr sz="2400" spc="50" dirty="0">
                <a:latin typeface="Garamond"/>
                <a:cs typeface="Garamond"/>
              </a:rPr>
              <a:t>still </a:t>
            </a:r>
            <a:r>
              <a:rPr sz="2400" spc="15" dirty="0">
                <a:latin typeface="Garamond"/>
                <a:cs typeface="Garamond"/>
              </a:rPr>
              <a:t>used </a:t>
            </a:r>
            <a:r>
              <a:rPr sz="2400" spc="25" dirty="0">
                <a:latin typeface="Garamond"/>
                <a:cs typeface="Garamond"/>
              </a:rPr>
              <a:t>in cable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25" dirty="0">
                <a:latin typeface="Garamond"/>
                <a:cs typeface="Garamond"/>
              </a:rPr>
              <a:t>cable </a:t>
            </a:r>
            <a:r>
              <a:rPr sz="2400" spc="80" dirty="0">
                <a:latin typeface="Garamond"/>
                <a:cs typeface="Garamond"/>
              </a:rPr>
              <a:t>TV 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95" dirty="0">
                <a:latin typeface="Garamond"/>
                <a:cs typeface="Garamond"/>
              </a:rPr>
              <a:t>data </a:t>
            </a:r>
            <a:r>
              <a:rPr sz="2400" spc="60" dirty="0">
                <a:latin typeface="Garamond"/>
                <a:cs typeface="Garamond"/>
              </a:rPr>
              <a:t>via </a:t>
            </a:r>
            <a:r>
              <a:rPr sz="2400" spc="25" dirty="0">
                <a:latin typeface="Garamond"/>
                <a:cs typeface="Garamond"/>
              </a:rPr>
              <a:t>cable </a:t>
            </a:r>
            <a:r>
              <a:rPr sz="2400" spc="5" dirty="0">
                <a:latin typeface="Garamond"/>
                <a:cs typeface="Garamond"/>
              </a:rPr>
              <a:t>modems. </a:t>
            </a:r>
            <a:r>
              <a:rPr sz="2400" dirty="0">
                <a:latin typeface="Garamond"/>
                <a:cs typeface="Garamond"/>
              </a:rPr>
              <a:t>Divide </a:t>
            </a:r>
            <a:r>
              <a:rPr sz="2400" spc="40" dirty="0">
                <a:latin typeface="Garamond"/>
                <a:cs typeface="Garamond"/>
              </a:rPr>
              <a:t>bandwidth  </a:t>
            </a:r>
            <a:r>
              <a:rPr sz="2400" spc="10" dirty="0">
                <a:latin typeface="Garamond"/>
                <a:cs typeface="Garamond"/>
              </a:rPr>
              <a:t>into </a:t>
            </a:r>
            <a:r>
              <a:rPr sz="2400" spc="-15" dirty="0">
                <a:latin typeface="Garamond"/>
                <a:cs typeface="Garamond"/>
              </a:rPr>
              <a:t>6 </a:t>
            </a:r>
            <a:r>
              <a:rPr sz="2400" spc="5" dirty="0">
                <a:latin typeface="Garamond"/>
                <a:cs typeface="Garamond"/>
              </a:rPr>
              <a:t>Mhz </a:t>
            </a:r>
            <a:r>
              <a:rPr sz="2400" spc="10" dirty="0">
                <a:latin typeface="Garamond"/>
                <a:cs typeface="Garamond"/>
              </a:rPr>
              <a:t>channels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10" dirty="0">
                <a:latin typeface="Garamond"/>
                <a:cs typeface="Garamond"/>
              </a:rPr>
              <a:t>each </a:t>
            </a:r>
            <a:r>
              <a:rPr sz="2400" spc="80" dirty="0">
                <a:latin typeface="Garamond"/>
                <a:cs typeface="Garamond"/>
              </a:rPr>
              <a:t>TV </a:t>
            </a:r>
            <a:r>
              <a:rPr sz="2400" spc="15" dirty="0">
                <a:latin typeface="Garamond"/>
                <a:cs typeface="Garamond"/>
              </a:rPr>
              <a:t>channel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-35" dirty="0">
                <a:latin typeface="Garamond"/>
                <a:cs typeface="Garamond"/>
              </a:rPr>
              <a:t>one  </a:t>
            </a:r>
            <a:r>
              <a:rPr sz="2400" spc="-15" dirty="0">
                <a:latin typeface="Garamond"/>
                <a:cs typeface="Garamond"/>
              </a:rPr>
              <a:t>6 </a:t>
            </a:r>
            <a:r>
              <a:rPr sz="2400" spc="5" dirty="0">
                <a:latin typeface="Garamond"/>
                <a:cs typeface="Garamond"/>
              </a:rPr>
              <a:t>Mhz </a:t>
            </a:r>
            <a:r>
              <a:rPr sz="2400" spc="15" dirty="0">
                <a:latin typeface="Garamond"/>
                <a:cs typeface="Garamond"/>
              </a:rPr>
              <a:t>channel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15" dirty="0">
                <a:latin typeface="Garamond"/>
                <a:cs typeface="Garamond"/>
              </a:rPr>
              <a:t>downstream </a:t>
            </a:r>
            <a:r>
              <a:rPr sz="2400" spc="90" dirty="0">
                <a:latin typeface="Garamond"/>
                <a:cs typeface="Garamond"/>
              </a:rPr>
              <a:t>data. </a:t>
            </a:r>
            <a:r>
              <a:rPr sz="2400" spc="40" dirty="0">
                <a:latin typeface="Garamond"/>
                <a:cs typeface="Garamond"/>
              </a:rPr>
              <a:t>Theoretically  </a:t>
            </a:r>
            <a:r>
              <a:rPr sz="2400" spc="35" dirty="0">
                <a:latin typeface="Garamond"/>
                <a:cs typeface="Garamond"/>
              </a:rPr>
              <a:t>can </a:t>
            </a:r>
            <a:r>
              <a:rPr sz="2400" spc="15" dirty="0">
                <a:latin typeface="Garamond"/>
                <a:cs typeface="Garamond"/>
              </a:rPr>
              <a:t>reach </a:t>
            </a:r>
            <a:r>
              <a:rPr sz="2400" spc="-15" dirty="0">
                <a:latin typeface="Garamond"/>
                <a:cs typeface="Garamond"/>
              </a:rPr>
              <a:t>30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65" dirty="0">
                <a:latin typeface="Garamond"/>
                <a:cs typeface="Garamond"/>
              </a:rPr>
              <a:t>but </a:t>
            </a:r>
            <a:r>
              <a:rPr sz="2400" spc="25" dirty="0">
                <a:latin typeface="Garamond"/>
                <a:cs typeface="Garamond"/>
              </a:rPr>
              <a:t>beware </a:t>
            </a:r>
            <a:r>
              <a:rPr sz="2400" spc="15" dirty="0">
                <a:latin typeface="Garamond"/>
                <a:cs typeface="Garamond"/>
              </a:rPr>
              <a:t>other </a:t>
            </a:r>
            <a:r>
              <a:rPr sz="2400" spc="10" dirty="0">
                <a:latin typeface="Garamond"/>
                <a:cs typeface="Garamond"/>
              </a:rPr>
              <a:t>users </a:t>
            </a:r>
            <a:r>
              <a:rPr sz="2400" spc="50" dirty="0">
                <a:latin typeface="Garamond"/>
                <a:cs typeface="Garamond"/>
              </a:rPr>
              <a:t>and 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50" dirty="0">
                <a:latin typeface="Garamond"/>
                <a:cs typeface="Garamond"/>
              </a:rPr>
              <a:t>limits. </a:t>
            </a:r>
            <a:r>
              <a:rPr sz="2400" spc="30" dirty="0">
                <a:latin typeface="Garamond"/>
                <a:cs typeface="Garamond"/>
              </a:rPr>
              <a:t>Upstream </a:t>
            </a:r>
            <a:r>
              <a:rPr sz="2400" spc="-10" dirty="0">
                <a:latin typeface="Garamond"/>
                <a:cs typeface="Garamond"/>
              </a:rPr>
              <a:t>much </a:t>
            </a:r>
            <a:r>
              <a:rPr sz="2400" spc="15" dirty="0">
                <a:latin typeface="Garamond"/>
                <a:cs typeface="Garamond"/>
              </a:rPr>
              <a:t> less.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87" y="4894989"/>
            <a:ext cx="1962642" cy="196264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2313432"/>
            <a:ext cx="6995160" cy="984885"/>
          </a:xfrm>
        </p:spPr>
        <p:txBody>
          <a:bodyPr/>
          <a:lstStyle/>
          <a:p>
            <a:r>
              <a:rPr lang="en-US" sz="3200" b="1" dirty="0"/>
              <a:t>ROUGHLY</a:t>
            </a:r>
            <a:r>
              <a:rPr lang="en-US" sz="3200" dirty="0"/>
              <a:t>, what happens when I click on a Web page from UCLA?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5059093" y="4304094"/>
            <a:ext cx="27133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Times New Roman" charset="0"/>
              </a:rPr>
              <a:t>www.google.com</a:t>
            </a:r>
            <a:endParaRPr lang="en-US" sz="2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21512" name="Line 12"/>
          <p:cNvSpPr>
            <a:spLocks noChangeShapeType="1"/>
          </p:cNvSpPr>
          <p:nvPr/>
        </p:nvSpPr>
        <p:spPr bwMode="auto">
          <a:xfrm>
            <a:off x="2007870" y="5353050"/>
            <a:ext cx="1101090" cy="7772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1513" name="Line 13"/>
          <p:cNvSpPr>
            <a:spLocks noChangeShapeType="1"/>
          </p:cNvSpPr>
          <p:nvPr/>
        </p:nvSpPr>
        <p:spPr bwMode="auto">
          <a:xfrm flipV="1">
            <a:off x="4598670" y="5482590"/>
            <a:ext cx="1424940" cy="5829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1514" name="Line 14"/>
          <p:cNvSpPr>
            <a:spLocks noChangeShapeType="1"/>
          </p:cNvSpPr>
          <p:nvPr/>
        </p:nvSpPr>
        <p:spPr bwMode="auto">
          <a:xfrm>
            <a:off x="1878330" y="5482590"/>
            <a:ext cx="1101090" cy="77724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1515" name="Line 15"/>
          <p:cNvSpPr>
            <a:spLocks noChangeShapeType="1"/>
          </p:cNvSpPr>
          <p:nvPr/>
        </p:nvSpPr>
        <p:spPr bwMode="auto">
          <a:xfrm flipV="1">
            <a:off x="4728210" y="5676900"/>
            <a:ext cx="1360170" cy="58293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 dirty="0"/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3821430" y="5029200"/>
            <a:ext cx="339196" cy="50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264" tIns="39132" rIns="78264" bIns="39132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3060"/>
              <a:t>?</a:t>
            </a:r>
          </a:p>
        </p:txBody>
      </p:sp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-30749" y="4368864"/>
            <a:ext cx="212750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My computer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2</a:t>
            </a:fld>
            <a:endParaRPr lang="en-US" sz="850" b="1"/>
          </a:p>
        </p:txBody>
      </p:sp>
      <p:sp>
        <p:nvSpPr>
          <p:cNvPr id="20" name="Cloud 19"/>
          <p:cNvSpPr/>
          <p:nvPr/>
        </p:nvSpPr>
        <p:spPr bwMode="auto">
          <a:xfrm>
            <a:off x="2978796" y="5801394"/>
            <a:ext cx="1719819" cy="123321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724" tIns="38862" rIns="77724" bIns="38862" numCol="1" rtlCol="0" anchor="ctr" anchorCtr="0" compatLnSpc="1">
            <a:prstTxWarp prst="textNoShape">
              <a:avLst/>
            </a:prstTxWarp>
          </a:bodyPr>
          <a:lstStyle/>
          <a:p>
            <a:pPr algn="ctr" defTabSz="7772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60" b="1" dirty="0">
                <a:latin typeface="Arial" charset="0"/>
              </a:rPr>
              <a:t>Internet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9088" y="5034057"/>
            <a:ext cx="1558982" cy="859030"/>
          </a:xfrm>
          <a:prstGeom prst="rect">
            <a:avLst/>
          </a:prstGeom>
        </p:spPr>
      </p:pic>
      <p:sp>
        <p:nvSpPr>
          <p:cNvPr id="23" name="Title 6">
            <a:extLst>
              <a:ext uri="{FF2B5EF4-FFF2-40B4-BE49-F238E27FC236}">
                <a16:creationId xmlns:a16="http://schemas.microsoft.com/office/drawing/2014/main" id="{D2A2EDEB-26D3-4B5E-8F93-B08A180F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98488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 WHERE IS THE PHYSICAL LAYER?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0831" y="1812531"/>
            <a:ext cx="3310890" cy="0"/>
          </a:xfrm>
          <a:custGeom>
            <a:avLst/>
            <a:gdLst/>
            <a:ahLst/>
            <a:cxnLst/>
            <a:rect l="l" t="t" r="r" b="b"/>
            <a:pathLst>
              <a:path w="3310890">
                <a:moveTo>
                  <a:pt x="0" y="0"/>
                </a:moveTo>
                <a:lnTo>
                  <a:pt x="3310432" y="0"/>
                </a:lnTo>
              </a:path>
            </a:pathLst>
          </a:custGeom>
          <a:ln w="3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1906" y="2133612"/>
            <a:ext cx="3310890" cy="0"/>
          </a:xfrm>
          <a:custGeom>
            <a:avLst/>
            <a:gdLst/>
            <a:ahLst/>
            <a:cxnLst/>
            <a:rect l="l" t="t" r="r" b="b"/>
            <a:pathLst>
              <a:path w="3310890">
                <a:moveTo>
                  <a:pt x="0" y="0"/>
                </a:moveTo>
                <a:lnTo>
                  <a:pt x="3310432" y="0"/>
                </a:lnTo>
              </a:path>
            </a:pathLst>
          </a:custGeom>
          <a:ln w="3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2967" y="1812531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7221" y="1796110"/>
            <a:ext cx="121920" cy="124460"/>
          </a:xfrm>
          <a:custGeom>
            <a:avLst/>
            <a:gdLst/>
            <a:ahLst/>
            <a:cxnLst/>
            <a:rect l="l" t="t" r="r" b="b"/>
            <a:pathLst>
              <a:path w="121919" h="124460">
                <a:moveTo>
                  <a:pt x="121615" y="0"/>
                </a:moveTo>
                <a:lnTo>
                  <a:pt x="0" y="75907"/>
                </a:lnTo>
                <a:lnTo>
                  <a:pt x="50025" y="124206"/>
                </a:lnTo>
                <a:lnTo>
                  <a:pt x="121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6175" y="1812531"/>
            <a:ext cx="97155" cy="99060"/>
          </a:xfrm>
          <a:custGeom>
            <a:avLst/>
            <a:gdLst/>
            <a:ahLst/>
            <a:cxnLst/>
            <a:rect l="l" t="t" r="r" b="b"/>
            <a:pathLst>
              <a:path w="97155" h="99060">
                <a:moveTo>
                  <a:pt x="0" y="60426"/>
                </a:moveTo>
                <a:lnTo>
                  <a:pt x="96812" y="0"/>
                </a:lnTo>
                <a:lnTo>
                  <a:pt x="39814" y="9886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4049" y="1812531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4" h="310514">
                <a:moveTo>
                  <a:pt x="0" y="0"/>
                </a:moveTo>
                <a:lnTo>
                  <a:pt x="232511" y="31000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6560" y="1812531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7642" y="1812531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4" h="310514">
                <a:moveTo>
                  <a:pt x="0" y="0"/>
                </a:moveTo>
                <a:lnTo>
                  <a:pt x="232498" y="31000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0141" y="1801456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1222" y="1801456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0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2659" y="1790382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3741" y="1790382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1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240" y="1790382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321" y="1790382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1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0894" y="1790382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1976" y="1790382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1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6926" y="1986533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55613" y="0"/>
                </a:moveTo>
                <a:lnTo>
                  <a:pt x="0" y="41719"/>
                </a:lnTo>
                <a:lnTo>
                  <a:pt x="111252" y="132118"/>
                </a:lnTo>
                <a:lnTo>
                  <a:pt x="55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5918" y="1995220"/>
            <a:ext cx="88900" cy="105410"/>
          </a:xfrm>
          <a:custGeom>
            <a:avLst/>
            <a:gdLst/>
            <a:ahLst/>
            <a:cxnLst/>
            <a:rect l="l" t="t" r="r" b="b"/>
            <a:pathLst>
              <a:path w="88900" h="105410">
                <a:moveTo>
                  <a:pt x="44284" y="0"/>
                </a:moveTo>
                <a:lnTo>
                  <a:pt x="88569" y="105168"/>
                </a:lnTo>
                <a:lnTo>
                  <a:pt x="0" y="3319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9757" y="1978609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>
                <a:moveTo>
                  <a:pt x="0" y="0"/>
                </a:moveTo>
                <a:lnTo>
                  <a:pt x="353187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0921" y="1950923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0" y="0"/>
                </a:moveTo>
                <a:lnTo>
                  <a:pt x="0" y="55359"/>
                </a:lnTo>
                <a:lnTo>
                  <a:pt x="110705" y="276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0921" y="1950923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0" y="0"/>
                </a:moveTo>
                <a:lnTo>
                  <a:pt x="110705" y="27686"/>
                </a:lnTo>
                <a:lnTo>
                  <a:pt x="0" y="55359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5137" y="1679663"/>
            <a:ext cx="177165" cy="233045"/>
          </a:xfrm>
          <a:custGeom>
            <a:avLst/>
            <a:gdLst/>
            <a:ahLst/>
            <a:cxnLst/>
            <a:rect l="l" t="t" r="r" b="b"/>
            <a:pathLst>
              <a:path w="177164" h="233044">
                <a:moveTo>
                  <a:pt x="177152" y="0"/>
                </a:moveTo>
                <a:lnTo>
                  <a:pt x="0" y="232511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1307" y="1798637"/>
            <a:ext cx="112395" cy="132080"/>
          </a:xfrm>
          <a:custGeom>
            <a:avLst/>
            <a:gdLst/>
            <a:ahLst/>
            <a:cxnLst/>
            <a:rect l="l" t="t" r="r" b="b"/>
            <a:pathLst>
              <a:path w="112394" h="132080">
                <a:moveTo>
                  <a:pt x="56629" y="0"/>
                </a:moveTo>
                <a:lnTo>
                  <a:pt x="0" y="131699"/>
                </a:lnTo>
                <a:lnTo>
                  <a:pt x="111937" y="42138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5137" y="1807336"/>
            <a:ext cx="89535" cy="105410"/>
          </a:xfrm>
          <a:custGeom>
            <a:avLst/>
            <a:gdLst/>
            <a:ahLst/>
            <a:cxnLst/>
            <a:rect l="l" t="t" r="r" b="b"/>
            <a:pathLst>
              <a:path w="89535" h="105410">
                <a:moveTo>
                  <a:pt x="89115" y="33540"/>
                </a:moveTo>
                <a:lnTo>
                  <a:pt x="0" y="104838"/>
                </a:lnTo>
                <a:lnTo>
                  <a:pt x="45085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1599" y="1624304"/>
            <a:ext cx="133350" cy="354330"/>
          </a:xfrm>
          <a:custGeom>
            <a:avLst/>
            <a:gdLst/>
            <a:ahLst/>
            <a:cxnLst/>
            <a:rect l="l" t="t" r="r" b="b"/>
            <a:pathLst>
              <a:path w="133350" h="354330">
                <a:moveTo>
                  <a:pt x="132854" y="0"/>
                </a:moveTo>
                <a:lnTo>
                  <a:pt x="0" y="354304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3585" y="1857552"/>
            <a:ext cx="81915" cy="142875"/>
          </a:xfrm>
          <a:custGeom>
            <a:avLst/>
            <a:gdLst/>
            <a:ahLst/>
            <a:cxnLst/>
            <a:rect l="l" t="t" r="r" b="b"/>
            <a:pathLst>
              <a:path w="81914" h="142875">
                <a:moveTo>
                  <a:pt x="16268" y="0"/>
                </a:moveTo>
                <a:lnTo>
                  <a:pt x="0" y="142430"/>
                </a:lnTo>
                <a:lnTo>
                  <a:pt x="81381" y="24409"/>
                </a:lnTo>
                <a:lnTo>
                  <a:pt x="16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1599" y="1865223"/>
            <a:ext cx="65405" cy="113664"/>
          </a:xfrm>
          <a:custGeom>
            <a:avLst/>
            <a:gdLst/>
            <a:ahLst/>
            <a:cxnLst/>
            <a:rect l="l" t="t" r="r" b="b"/>
            <a:pathLst>
              <a:path w="65404" h="113664">
                <a:moveTo>
                  <a:pt x="64795" y="19431"/>
                </a:moveTo>
                <a:lnTo>
                  <a:pt x="0" y="113385"/>
                </a:lnTo>
                <a:lnTo>
                  <a:pt x="12954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03902" y="950855"/>
            <a:ext cx="16180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Courier New"/>
                <a:cs typeface="Courier New"/>
              </a:rPr>
              <a:t>Direct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Signal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970936" y="950854"/>
            <a:ext cx="10490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Courier New"/>
                <a:cs typeface="Courier New"/>
              </a:rPr>
              <a:t>Slow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Signal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5427" y="458412"/>
            <a:ext cx="285875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70C0"/>
                </a:solidFill>
                <a:latin typeface="Arial"/>
                <a:cs typeface="Arial"/>
              </a:rPr>
              <a:t>FIBRE</a:t>
            </a:r>
            <a:r>
              <a:rPr sz="3200" i="1" spc="-9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70C0"/>
                </a:solidFill>
                <a:latin typeface="Arial"/>
                <a:cs typeface="Arial"/>
              </a:rPr>
              <a:t>OPTICS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8563" y="2139429"/>
            <a:ext cx="17370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Photodiode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1372" y="1679664"/>
            <a:ext cx="133215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2000" b="1" spc="-5" dirty="0">
                <a:latin typeface="Courier New"/>
                <a:cs typeface="Courier New"/>
              </a:rPr>
              <a:t>LED</a:t>
            </a:r>
            <a:endParaRPr sz="2000" dirty="0">
              <a:latin typeface="Courier New"/>
              <a:cs typeface="Courier New"/>
            </a:endParaRPr>
          </a:p>
          <a:p>
            <a:pPr marL="45720">
              <a:lnSpc>
                <a:spcPts val="1880"/>
              </a:lnSpc>
            </a:pPr>
            <a:r>
              <a:rPr sz="2000" b="1" spc="-5" dirty="0">
                <a:latin typeface="Courier New"/>
                <a:cs typeface="Courier New"/>
              </a:rPr>
              <a:t>Laser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469" y="3390581"/>
            <a:ext cx="7391399" cy="3192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Huge Bandwidth (10 Million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Mhz!)</a:t>
            </a:r>
            <a:endParaRPr sz="2400" dirty="0">
              <a:latin typeface="Courier New"/>
              <a:cs typeface="Courier New"/>
            </a:endParaRPr>
          </a:p>
          <a:p>
            <a:pPr marL="499745" marR="842010" indent="-421005">
              <a:lnSpc>
                <a:spcPct val="112000"/>
              </a:lnSpc>
              <a:spcBef>
                <a:spcPts val="1175"/>
              </a:spcBef>
            </a:pPr>
            <a:r>
              <a:rPr sz="2400" spc="10" dirty="0">
                <a:latin typeface="Courier New"/>
                <a:cs typeface="Courier New"/>
              </a:rPr>
              <a:t>Almost Imposible to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Tap  Point−to−point  Secure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0" dirty="0">
                <a:latin typeface="Courier New"/>
                <a:cs typeface="Courier New"/>
              </a:rPr>
              <a:t>Excellent Electrical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Isolation</a:t>
            </a:r>
            <a:endParaRPr sz="2400" dirty="0">
              <a:latin typeface="Courier New"/>
              <a:cs typeface="Courier New"/>
            </a:endParaRPr>
          </a:p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sz="2400" spc="10" dirty="0">
                <a:latin typeface="Courier New"/>
                <a:cs typeface="Courier New"/>
              </a:rPr>
              <a:t>Thin and Easy to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Install</a:t>
            </a:r>
            <a:endParaRPr sz="2400" dirty="0">
              <a:latin typeface="Courier New"/>
              <a:cs typeface="Courier New"/>
            </a:endParaRPr>
          </a:p>
          <a:p>
            <a:pPr marL="45720" marR="979169" indent="-11430">
              <a:lnSpc>
                <a:spcPct val="139200"/>
              </a:lnSpc>
              <a:spcBef>
                <a:spcPts val="85"/>
              </a:spcBef>
            </a:pPr>
            <a:r>
              <a:rPr sz="2400" spc="10" dirty="0">
                <a:latin typeface="Courier New"/>
                <a:cs typeface="Courier New"/>
              </a:rPr>
              <a:t>Optics still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expensive  Unidirectional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Fiber Optics: more physical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21</a:t>
            </a:fld>
            <a:endParaRPr lang="en-US" sz="85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7700" y="2346674"/>
            <a:ext cx="7124700" cy="115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264" tIns="39132" rIns="78264" bIns="39132" numCol="1" anchor="t" anchorCtr="0" compatLnSpc="1">
            <a:prstTxWarp prst="textNoShape">
              <a:avLst/>
            </a:prstTxWarp>
          </a:bodyPr>
          <a:lstStyle/>
          <a:p>
            <a:pPr marL="291465" indent="-291465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/>
            </a:pPr>
            <a:r>
              <a:rPr lang="en-US" sz="2400" kern="0" dirty="0">
                <a:solidFill>
                  <a:schemeClr val="accent2"/>
                </a:solidFill>
              </a:rPr>
              <a:t>Typical examples</a:t>
            </a:r>
          </a:p>
          <a:p>
            <a:pPr marL="631508" lvl="1" indent="-242888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2400" kern="0" dirty="0">
                <a:solidFill>
                  <a:schemeClr val="accent2"/>
                </a:solidFill>
                <a:ea typeface="ＭＳ Ｐゴシック" charset="-128"/>
              </a:rPr>
              <a:t>Multimode Fiber 100Mbps-10Gb 500-2000m</a:t>
            </a:r>
          </a:p>
          <a:p>
            <a:pPr marL="631508" lvl="1" indent="-242888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2400" kern="0" dirty="0">
                <a:solidFill>
                  <a:schemeClr val="accent2"/>
                </a:solidFill>
                <a:ea typeface="ＭＳ Ｐゴシック" charset="-128"/>
              </a:rPr>
              <a:t>Single Mode Fiber	1-100Gbps 	100m-40km</a:t>
            </a:r>
          </a:p>
        </p:txBody>
      </p:sp>
      <p:pic>
        <p:nvPicPr>
          <p:cNvPr id="7" name="Picture 4" descr="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777" y="4705350"/>
            <a:ext cx="5238311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5440680" y="5029200"/>
            <a:ext cx="129540" cy="90678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388620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Cheaper to drive </a:t>
            </a:r>
          </a:p>
          <a:p>
            <a:pPr algn="l"/>
            <a:r>
              <a:rPr lang="en-US" sz="2000"/>
              <a:t>(LED vs laser) &amp; </a:t>
            </a:r>
          </a:p>
          <a:p>
            <a:pPr algn="l"/>
            <a:r>
              <a:rPr lang="en-US" sz="2000"/>
              <a:t>terminate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62417" y="6259830"/>
            <a:ext cx="21121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Longer distance</a:t>
            </a:r>
          </a:p>
          <a:p>
            <a:pPr algn="l"/>
            <a:r>
              <a:rPr lang="en-US" sz="2000" dirty="0"/>
              <a:t>  (low attenuation)</a:t>
            </a:r>
          </a:p>
          <a:p>
            <a:pPr algn="l"/>
            <a:r>
              <a:rPr lang="en-US" sz="2000" dirty="0"/>
              <a:t>Higher data rates</a:t>
            </a:r>
          </a:p>
          <a:p>
            <a:pPr algn="l"/>
            <a:r>
              <a:rPr lang="en-US" sz="2000" dirty="0"/>
              <a:t>  (low dispersion)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7864" y="1708206"/>
            <a:ext cx="194310" cy="873125"/>
          </a:xfrm>
          <a:custGeom>
            <a:avLst/>
            <a:gdLst/>
            <a:ahLst/>
            <a:cxnLst/>
            <a:rect l="l" t="t" r="r" b="b"/>
            <a:pathLst>
              <a:path w="194310" h="873125">
                <a:moveTo>
                  <a:pt x="0" y="872559"/>
                </a:moveTo>
                <a:lnTo>
                  <a:pt x="193898" y="872559"/>
                </a:lnTo>
                <a:lnTo>
                  <a:pt x="193898" y="0"/>
                </a:lnTo>
                <a:lnTo>
                  <a:pt x="0" y="0"/>
                </a:lnTo>
                <a:lnTo>
                  <a:pt x="0" y="872559"/>
                </a:lnTo>
                <a:close/>
              </a:path>
            </a:pathLst>
          </a:custGeom>
          <a:ln w="13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0851" y="1680508"/>
            <a:ext cx="194310" cy="873125"/>
          </a:xfrm>
          <a:custGeom>
            <a:avLst/>
            <a:gdLst/>
            <a:ahLst/>
            <a:cxnLst/>
            <a:rect l="l" t="t" r="r" b="b"/>
            <a:pathLst>
              <a:path w="194310" h="873125">
                <a:moveTo>
                  <a:pt x="0" y="872559"/>
                </a:moveTo>
                <a:lnTo>
                  <a:pt x="193898" y="872559"/>
                </a:lnTo>
                <a:lnTo>
                  <a:pt x="193898" y="0"/>
                </a:lnTo>
                <a:lnTo>
                  <a:pt x="0" y="0"/>
                </a:lnTo>
                <a:lnTo>
                  <a:pt x="0" y="872559"/>
                </a:lnTo>
                <a:close/>
              </a:path>
            </a:pathLst>
          </a:custGeom>
          <a:ln w="13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4634" y="2261388"/>
            <a:ext cx="127516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ts val="1530"/>
              </a:lnSpc>
            </a:pPr>
            <a:r>
              <a:rPr sz="2000" spc="15" dirty="0">
                <a:latin typeface="Courier New"/>
                <a:cs typeface="Courier New"/>
              </a:rPr>
              <a:t>CROWDED  CITY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3322" y="1438513"/>
            <a:ext cx="2105660" cy="200660"/>
          </a:xfrm>
          <a:custGeom>
            <a:avLst/>
            <a:gdLst/>
            <a:ahLst/>
            <a:cxnLst/>
            <a:rect l="l" t="t" r="r" b="b"/>
            <a:pathLst>
              <a:path w="2105660" h="200660">
                <a:moveTo>
                  <a:pt x="0" y="200446"/>
                </a:moveTo>
                <a:lnTo>
                  <a:pt x="973" y="200049"/>
                </a:lnTo>
                <a:lnTo>
                  <a:pt x="7789" y="197271"/>
                </a:lnTo>
                <a:lnTo>
                  <a:pt x="26290" y="189730"/>
                </a:lnTo>
                <a:lnTo>
                  <a:pt x="62318" y="175046"/>
                </a:lnTo>
                <a:lnTo>
                  <a:pt x="88609" y="164403"/>
                </a:lnTo>
                <a:lnTo>
                  <a:pt x="158611" y="137597"/>
                </a:lnTo>
                <a:lnTo>
                  <a:pt x="202268" y="122246"/>
                </a:lnTo>
                <a:lnTo>
                  <a:pt x="251659" y="106138"/>
                </a:lnTo>
                <a:lnTo>
                  <a:pt x="306758" y="89678"/>
                </a:lnTo>
                <a:lnTo>
                  <a:pt x="367538" y="73274"/>
                </a:lnTo>
                <a:lnTo>
                  <a:pt x="433971" y="57330"/>
                </a:lnTo>
                <a:lnTo>
                  <a:pt x="474456" y="48584"/>
                </a:lnTo>
                <a:lnTo>
                  <a:pt x="516743" y="40227"/>
                </a:lnTo>
                <a:lnTo>
                  <a:pt x="560796" y="32365"/>
                </a:lnTo>
                <a:lnTo>
                  <a:pt x="606580" y="25104"/>
                </a:lnTo>
                <a:lnTo>
                  <a:pt x="654059" y="18549"/>
                </a:lnTo>
                <a:lnTo>
                  <a:pt x="703200" y="12807"/>
                </a:lnTo>
                <a:lnTo>
                  <a:pt x="753965" y="7984"/>
                </a:lnTo>
                <a:lnTo>
                  <a:pt x="806321" y="4185"/>
                </a:lnTo>
                <a:lnTo>
                  <a:pt x="860231" y="1518"/>
                </a:lnTo>
                <a:lnTo>
                  <a:pt x="915660" y="87"/>
                </a:lnTo>
                <a:lnTo>
                  <a:pt x="972573" y="0"/>
                </a:lnTo>
                <a:lnTo>
                  <a:pt x="1030935" y="1361"/>
                </a:lnTo>
                <a:lnTo>
                  <a:pt x="1090711" y="4277"/>
                </a:lnTo>
                <a:lnTo>
                  <a:pt x="1151864" y="8854"/>
                </a:lnTo>
                <a:lnTo>
                  <a:pt x="1206429" y="14266"/>
                </a:lnTo>
                <a:lnTo>
                  <a:pt x="1261714" y="20886"/>
                </a:lnTo>
                <a:lnTo>
                  <a:pt x="1317412" y="28567"/>
                </a:lnTo>
                <a:lnTo>
                  <a:pt x="1373215" y="37166"/>
                </a:lnTo>
                <a:lnTo>
                  <a:pt x="1428815" y="46535"/>
                </a:lnTo>
                <a:lnTo>
                  <a:pt x="1483904" y="56530"/>
                </a:lnTo>
                <a:lnTo>
                  <a:pt x="1538175" y="67005"/>
                </a:lnTo>
                <a:lnTo>
                  <a:pt x="1591321" y="77815"/>
                </a:lnTo>
                <a:lnTo>
                  <a:pt x="1643032" y="88814"/>
                </a:lnTo>
                <a:lnTo>
                  <a:pt x="1693003" y="99857"/>
                </a:lnTo>
                <a:lnTo>
                  <a:pt x="1740924" y="110798"/>
                </a:lnTo>
                <a:lnTo>
                  <a:pt x="1786488" y="121493"/>
                </a:lnTo>
                <a:lnTo>
                  <a:pt x="1829388" y="131795"/>
                </a:lnTo>
                <a:lnTo>
                  <a:pt x="1869315" y="141559"/>
                </a:lnTo>
                <a:lnTo>
                  <a:pt x="1939023" y="158892"/>
                </a:lnTo>
                <a:lnTo>
                  <a:pt x="2035110" y="182915"/>
                </a:lnTo>
                <a:lnTo>
                  <a:pt x="2084452" y="195252"/>
                </a:lnTo>
                <a:lnTo>
                  <a:pt x="2102631" y="199797"/>
                </a:lnTo>
                <a:lnTo>
                  <a:pt x="2105228" y="200446"/>
                </a:lnTo>
              </a:path>
            </a:pathLst>
          </a:custGeom>
          <a:ln w="138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1" y="2553633"/>
            <a:ext cx="11895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Courier New"/>
                <a:cs typeface="Courier New"/>
              </a:rPr>
              <a:t>TOWER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1187" y="2558740"/>
            <a:ext cx="12200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Courier New"/>
                <a:cs typeface="Courier New"/>
              </a:rPr>
              <a:t>TOWER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2910" y="517670"/>
            <a:ext cx="29234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20" dirty="0">
                <a:solidFill>
                  <a:srgbClr val="0070C0"/>
                </a:solidFill>
                <a:latin typeface="Arial"/>
                <a:cs typeface="Arial"/>
              </a:rPr>
              <a:t>MICROWAVE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057" y="3768525"/>
            <a:ext cx="5628224" cy="255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ct val="100000"/>
              </a:lnSpc>
            </a:pPr>
            <a:r>
              <a:rPr sz="2400" spc="15" dirty="0">
                <a:latin typeface="Courier New"/>
                <a:cs typeface="Courier New"/>
              </a:rPr>
              <a:t>Avoids Right of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Way</a:t>
            </a:r>
            <a:endParaRPr sz="2400" dirty="0">
              <a:latin typeface="Courier New"/>
              <a:cs typeface="Courier New"/>
            </a:endParaRPr>
          </a:p>
          <a:p>
            <a:pPr marL="12700" marR="5080" indent="55244">
              <a:lnSpc>
                <a:spcPct val="157500"/>
              </a:lnSpc>
              <a:spcBef>
                <a:spcPts val="325"/>
              </a:spcBef>
            </a:pPr>
            <a:r>
              <a:rPr sz="2400" spc="15" dirty="0">
                <a:latin typeface="Courier New"/>
                <a:cs typeface="Courier New"/>
              </a:rPr>
              <a:t>May be cheaper than installing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cable  Reasonable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Bandwidth</a:t>
            </a:r>
            <a:endParaRPr sz="2400" dirty="0">
              <a:latin typeface="Courier New"/>
              <a:cs typeface="Courier New"/>
            </a:endParaRPr>
          </a:p>
          <a:p>
            <a:pPr marL="26034">
              <a:lnSpc>
                <a:spcPct val="100000"/>
              </a:lnSpc>
              <a:spcBef>
                <a:spcPts val="595"/>
              </a:spcBef>
            </a:pPr>
            <a:r>
              <a:rPr sz="2400" spc="15" dirty="0">
                <a:latin typeface="Courier New"/>
                <a:cs typeface="Courier New"/>
              </a:rPr>
              <a:t>Has problems with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Rain</a:t>
            </a:r>
            <a:endParaRPr sz="2400" dirty="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250"/>
              </a:spcBef>
            </a:pPr>
            <a:r>
              <a:rPr sz="2400" spc="15" dirty="0">
                <a:latin typeface="Courier New"/>
                <a:cs typeface="Courier New"/>
              </a:rPr>
              <a:t>Upto 100 km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distance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479" y="383199"/>
            <a:ext cx="25761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70C0"/>
                </a:solidFill>
                <a:latin typeface="Arial"/>
                <a:cs typeface="Arial"/>
              </a:rPr>
              <a:t>SATELLITE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0537" y="1219352"/>
            <a:ext cx="544195" cy="167005"/>
          </a:xfrm>
          <a:custGeom>
            <a:avLst/>
            <a:gdLst/>
            <a:ahLst/>
            <a:cxnLst/>
            <a:rect l="l" t="t" r="r" b="b"/>
            <a:pathLst>
              <a:path w="544195" h="167005">
                <a:moveTo>
                  <a:pt x="0" y="37947"/>
                </a:moveTo>
                <a:lnTo>
                  <a:pt x="724" y="38474"/>
                </a:lnTo>
                <a:lnTo>
                  <a:pt x="5797" y="42164"/>
                </a:lnTo>
                <a:lnTo>
                  <a:pt x="19566" y="52177"/>
                </a:lnTo>
                <a:lnTo>
                  <a:pt x="79380" y="95098"/>
                </a:lnTo>
                <a:lnTo>
                  <a:pt x="121185" y="121456"/>
                </a:lnTo>
                <a:lnTo>
                  <a:pt x="169467" y="145588"/>
                </a:lnTo>
                <a:lnTo>
                  <a:pt x="221898" y="162335"/>
                </a:lnTo>
                <a:lnTo>
                  <a:pt x="276148" y="166535"/>
                </a:lnTo>
                <a:lnTo>
                  <a:pt x="329943" y="154797"/>
                </a:lnTo>
                <a:lnTo>
                  <a:pt x="381210" y="130818"/>
                </a:lnTo>
                <a:lnTo>
                  <a:pt x="427924" y="100059"/>
                </a:lnTo>
                <a:lnTo>
                  <a:pt x="468060" y="67983"/>
                </a:lnTo>
                <a:lnTo>
                  <a:pt x="499592" y="40055"/>
                </a:lnTo>
                <a:lnTo>
                  <a:pt x="525187" y="16898"/>
                </a:lnTo>
                <a:lnTo>
                  <a:pt x="538330" y="5006"/>
                </a:lnTo>
                <a:lnTo>
                  <a:pt x="543173" y="625"/>
                </a:lnTo>
                <a:lnTo>
                  <a:pt x="543864" y="0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00" y="2332368"/>
            <a:ext cx="108376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DISH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2046" y="2396954"/>
            <a:ext cx="84955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DISH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4014" y="2332367"/>
            <a:ext cx="291465" cy="67945"/>
          </a:xfrm>
          <a:custGeom>
            <a:avLst/>
            <a:gdLst/>
            <a:ahLst/>
            <a:cxnLst/>
            <a:rect l="l" t="t" r="r" b="b"/>
            <a:pathLst>
              <a:path w="291464" h="67944">
                <a:moveTo>
                  <a:pt x="0" y="0"/>
                </a:moveTo>
                <a:lnTo>
                  <a:pt x="362" y="263"/>
                </a:lnTo>
                <a:lnTo>
                  <a:pt x="2897" y="2108"/>
                </a:lnTo>
                <a:lnTo>
                  <a:pt x="9778" y="7115"/>
                </a:lnTo>
                <a:lnTo>
                  <a:pt x="44588" y="31886"/>
                </a:lnTo>
                <a:lnTo>
                  <a:pt x="105589" y="61928"/>
                </a:lnTo>
                <a:lnTo>
                  <a:pt x="141224" y="67462"/>
                </a:lnTo>
                <a:lnTo>
                  <a:pt x="177555" y="61928"/>
                </a:lnTo>
                <a:lnTo>
                  <a:pt x="242308" y="31886"/>
                </a:lnTo>
                <a:lnTo>
                  <a:pt x="280220" y="7115"/>
                </a:lnTo>
                <a:lnTo>
                  <a:pt x="287731" y="2108"/>
                </a:lnTo>
                <a:lnTo>
                  <a:pt x="290498" y="263"/>
                </a:lnTo>
                <a:lnTo>
                  <a:pt x="290893" y="0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0493" y="2408262"/>
            <a:ext cx="12700" cy="63500"/>
          </a:xfrm>
          <a:custGeom>
            <a:avLst/>
            <a:gdLst/>
            <a:ahLst/>
            <a:cxnLst/>
            <a:rect l="l" t="t" r="r" b="b"/>
            <a:pathLst>
              <a:path w="12700" h="63500">
                <a:moveTo>
                  <a:pt x="0" y="0"/>
                </a:moveTo>
                <a:lnTo>
                  <a:pt x="2095" y="10541"/>
                </a:lnTo>
                <a:lnTo>
                  <a:pt x="12636" y="632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0493" y="2408262"/>
            <a:ext cx="12700" cy="63500"/>
          </a:xfrm>
          <a:custGeom>
            <a:avLst/>
            <a:gdLst/>
            <a:ahLst/>
            <a:cxnLst/>
            <a:rect l="l" t="t" r="r" b="b"/>
            <a:pathLst>
              <a:path w="12700" h="63500">
                <a:moveTo>
                  <a:pt x="0" y="0"/>
                </a:moveTo>
                <a:lnTo>
                  <a:pt x="2095" y="10541"/>
                </a:lnTo>
                <a:lnTo>
                  <a:pt x="8189" y="41003"/>
                </a:lnTo>
                <a:lnTo>
                  <a:pt x="11318" y="56646"/>
                </a:lnTo>
                <a:lnTo>
                  <a:pt x="12471" y="62409"/>
                </a:lnTo>
                <a:lnTo>
                  <a:pt x="12636" y="63233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0032" y="2281783"/>
            <a:ext cx="291465" cy="67945"/>
          </a:xfrm>
          <a:custGeom>
            <a:avLst/>
            <a:gdLst/>
            <a:ahLst/>
            <a:cxnLst/>
            <a:rect l="l" t="t" r="r" b="b"/>
            <a:pathLst>
              <a:path w="291464" h="67944">
                <a:moveTo>
                  <a:pt x="0" y="0"/>
                </a:moveTo>
                <a:lnTo>
                  <a:pt x="44599" y="31879"/>
                </a:lnTo>
                <a:lnTo>
                  <a:pt x="105596" y="61915"/>
                </a:lnTo>
                <a:lnTo>
                  <a:pt x="141236" y="67449"/>
                </a:lnTo>
                <a:lnTo>
                  <a:pt x="177568" y="61915"/>
                </a:lnTo>
                <a:lnTo>
                  <a:pt x="242320" y="31879"/>
                </a:lnTo>
                <a:lnTo>
                  <a:pt x="280233" y="7115"/>
                </a:lnTo>
                <a:lnTo>
                  <a:pt x="287743" y="2108"/>
                </a:lnTo>
                <a:lnTo>
                  <a:pt x="290510" y="263"/>
                </a:lnTo>
                <a:lnTo>
                  <a:pt x="290906" y="0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6511" y="2357665"/>
            <a:ext cx="12700" cy="63500"/>
          </a:xfrm>
          <a:custGeom>
            <a:avLst/>
            <a:gdLst/>
            <a:ahLst/>
            <a:cxnLst/>
            <a:rect l="l" t="t" r="r" b="b"/>
            <a:pathLst>
              <a:path w="12700" h="63500">
                <a:moveTo>
                  <a:pt x="0" y="0"/>
                </a:moveTo>
                <a:lnTo>
                  <a:pt x="2108" y="10541"/>
                </a:lnTo>
                <a:lnTo>
                  <a:pt x="8202" y="41011"/>
                </a:lnTo>
                <a:lnTo>
                  <a:pt x="11331" y="56657"/>
                </a:lnTo>
                <a:lnTo>
                  <a:pt x="12484" y="62422"/>
                </a:lnTo>
                <a:lnTo>
                  <a:pt x="12649" y="63246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3129" y="1358480"/>
            <a:ext cx="898525" cy="948690"/>
          </a:xfrm>
          <a:custGeom>
            <a:avLst/>
            <a:gdLst/>
            <a:ahLst/>
            <a:cxnLst/>
            <a:rect l="l" t="t" r="r" b="b"/>
            <a:pathLst>
              <a:path w="898525" h="948689">
                <a:moveTo>
                  <a:pt x="898004" y="0"/>
                </a:moveTo>
                <a:lnTo>
                  <a:pt x="0" y="948588"/>
                </a:lnTo>
              </a:path>
            </a:pathLst>
          </a:custGeom>
          <a:ln w="126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2027" y="1383779"/>
            <a:ext cx="885825" cy="796925"/>
          </a:xfrm>
          <a:custGeom>
            <a:avLst/>
            <a:gdLst/>
            <a:ahLst/>
            <a:cxnLst/>
            <a:rect l="l" t="t" r="r" b="b"/>
            <a:pathLst>
              <a:path w="885825" h="796925">
                <a:moveTo>
                  <a:pt x="0" y="0"/>
                </a:moveTo>
                <a:lnTo>
                  <a:pt x="885355" y="796810"/>
                </a:lnTo>
              </a:path>
            </a:pathLst>
          </a:custGeom>
          <a:ln w="126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6994" y="374893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7947" y="12649"/>
                </a:lnTo>
              </a:path>
            </a:pathLst>
          </a:custGeom>
          <a:ln w="126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0644" y="3586845"/>
            <a:ext cx="6121705" cy="3165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13000" indent="62865">
              <a:lnSpc>
                <a:spcPct val="157100"/>
              </a:lnSpc>
            </a:pPr>
            <a:r>
              <a:rPr sz="2400" spc="-5" dirty="0">
                <a:latin typeface="Courier New"/>
                <a:cs typeface="Courier New"/>
              </a:rPr>
              <a:t>Avoids Right of Way  Good Bandwidth (500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Mhz)  World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Wide</a:t>
            </a:r>
            <a:endParaRPr sz="2400" dirty="0">
              <a:latin typeface="Courier New"/>
              <a:cs typeface="Courier New"/>
            </a:endParaRPr>
          </a:p>
          <a:p>
            <a:pPr marL="75565" marR="3556635" indent="-38100">
              <a:lnSpc>
                <a:spcPct val="160100"/>
              </a:lnSpc>
              <a:spcBef>
                <a:spcPts val="95"/>
              </a:spcBef>
            </a:pPr>
            <a:r>
              <a:rPr sz="2400" spc="-5" dirty="0">
                <a:latin typeface="Courier New"/>
                <a:cs typeface="Courier New"/>
              </a:rPr>
              <a:t>Large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Latency  Antenna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Cost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8687" y="762000"/>
            <a:ext cx="6627733" cy="6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3200" spc="225" dirty="0">
                <a:solidFill>
                  <a:srgbClr val="0070C0"/>
                </a:solidFill>
                <a:latin typeface="PMingLiU"/>
                <a:cs typeface="PMingLiU"/>
              </a:rPr>
              <a:t>Wireless </a:t>
            </a:r>
            <a:r>
              <a:rPr sz="3200" spc="320" dirty="0">
                <a:solidFill>
                  <a:srgbClr val="0070C0"/>
                </a:solidFill>
                <a:latin typeface="PMingLiU"/>
                <a:cs typeface="PMingLiU"/>
              </a:rPr>
              <a:t>Data </a:t>
            </a:r>
            <a:r>
              <a:rPr lang="en-US" sz="3200" spc="235" dirty="0">
                <a:solidFill>
                  <a:srgbClr val="0070C0"/>
                </a:solidFill>
                <a:latin typeface="PMingLiU"/>
                <a:cs typeface="PMingLiU"/>
              </a:rPr>
              <a:t>Options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15875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10" dirty="0">
                <a:solidFill>
                  <a:srgbClr val="00B050"/>
                </a:solidFill>
                <a:latin typeface="Garamond"/>
                <a:cs typeface="Garamond"/>
              </a:rPr>
              <a:t>802.11: </a:t>
            </a:r>
            <a:r>
              <a:rPr sz="2400" spc="30" dirty="0">
                <a:latin typeface="Garamond"/>
                <a:cs typeface="Garamond"/>
              </a:rPr>
              <a:t>Wireless </a:t>
            </a:r>
            <a:r>
              <a:rPr sz="2400" spc="-30" dirty="0">
                <a:latin typeface="Garamond"/>
                <a:cs typeface="Garamond"/>
              </a:rPr>
              <a:t>LANs </a:t>
            </a:r>
            <a:r>
              <a:rPr sz="2400" spc="25" dirty="0">
                <a:latin typeface="Garamond"/>
                <a:cs typeface="Garamond"/>
              </a:rPr>
              <a:t>using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10" dirty="0">
                <a:latin typeface="Garamond"/>
                <a:cs typeface="Garamond"/>
              </a:rPr>
              <a:t>wireless </a:t>
            </a:r>
            <a:r>
              <a:rPr sz="2400" spc="5" dirty="0">
                <a:latin typeface="Garamond"/>
                <a:cs typeface="Garamond"/>
              </a:rPr>
              <a:t>access  </a:t>
            </a:r>
            <a:r>
              <a:rPr sz="2400" spc="15" dirty="0">
                <a:latin typeface="Garamond"/>
                <a:cs typeface="Garamond"/>
              </a:rPr>
              <a:t>point </a:t>
            </a:r>
            <a:r>
              <a:rPr sz="2400" spc="110" dirty="0">
                <a:latin typeface="Garamond"/>
                <a:cs typeface="Garamond"/>
              </a:rPr>
              <a:t>(AP) </a:t>
            </a:r>
            <a:r>
              <a:rPr sz="2400" spc="120" dirty="0">
                <a:latin typeface="Garamond"/>
                <a:cs typeface="Garamond"/>
              </a:rPr>
              <a:t>at </a:t>
            </a:r>
            <a:r>
              <a:rPr sz="2400" spc="15" dirty="0">
                <a:latin typeface="Garamond"/>
                <a:cs typeface="Garamond"/>
              </a:rPr>
              <a:t>hot </a:t>
            </a:r>
            <a:r>
              <a:rPr sz="2400" spc="20" dirty="0">
                <a:latin typeface="Garamond"/>
                <a:cs typeface="Garamond"/>
              </a:rPr>
              <a:t>spot </a:t>
            </a:r>
            <a:r>
              <a:rPr sz="2400" spc="25" dirty="0">
                <a:latin typeface="Garamond"/>
                <a:cs typeface="Garamond"/>
              </a:rPr>
              <a:t>using </a:t>
            </a:r>
            <a:r>
              <a:rPr sz="2400" spc="10" dirty="0">
                <a:latin typeface="Garamond"/>
                <a:cs typeface="Garamond"/>
              </a:rPr>
              <a:t>unlicensed frequency  </a:t>
            </a:r>
            <a:r>
              <a:rPr sz="2400" spc="40" dirty="0">
                <a:latin typeface="Garamond"/>
                <a:cs typeface="Garamond"/>
              </a:rPr>
              <a:t>band </a:t>
            </a:r>
            <a:r>
              <a:rPr sz="2400" spc="10" dirty="0">
                <a:latin typeface="Garamond"/>
                <a:cs typeface="Garamond"/>
              </a:rPr>
              <a:t>2.4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dirty="0">
                <a:latin typeface="Garamond"/>
                <a:cs typeface="Garamond"/>
              </a:rPr>
              <a:t>4.485 </a:t>
            </a:r>
            <a:r>
              <a:rPr sz="2400" spc="-40" dirty="0">
                <a:latin typeface="Garamond"/>
                <a:cs typeface="Garamond"/>
              </a:rPr>
              <a:t>Ghz </a:t>
            </a:r>
            <a:r>
              <a:rPr sz="2400" spc="45" dirty="0">
                <a:latin typeface="Garamond"/>
                <a:cs typeface="Garamond"/>
              </a:rPr>
              <a:t>(radio </a:t>
            </a:r>
            <a:r>
              <a:rPr sz="2400" spc="20" dirty="0">
                <a:latin typeface="Garamond"/>
                <a:cs typeface="Garamond"/>
              </a:rPr>
              <a:t>frequency) </a:t>
            </a:r>
            <a:r>
              <a:rPr sz="2400" spc="-15" dirty="0">
                <a:latin typeface="Garamond"/>
                <a:cs typeface="Garamond"/>
              </a:rPr>
              <a:t>100  </a:t>
            </a:r>
            <a:r>
              <a:rPr sz="2400" spc="30" dirty="0">
                <a:latin typeface="Garamond"/>
                <a:cs typeface="Garamond"/>
              </a:rPr>
              <a:t>metres. </a:t>
            </a:r>
            <a:r>
              <a:rPr sz="2400" spc="-15" dirty="0">
                <a:latin typeface="Garamond"/>
                <a:cs typeface="Garamond"/>
              </a:rPr>
              <a:t>11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10" dirty="0">
                <a:latin typeface="Garamond"/>
                <a:cs typeface="Garamond"/>
              </a:rPr>
              <a:t>802.11b. </a:t>
            </a:r>
            <a:r>
              <a:rPr sz="2400" spc="-35" dirty="0">
                <a:latin typeface="Garamond"/>
                <a:cs typeface="Garamond"/>
              </a:rPr>
              <a:t>Needs </a:t>
            </a:r>
            <a:r>
              <a:rPr sz="2400" spc="15" dirty="0">
                <a:latin typeface="Garamond"/>
                <a:cs typeface="Garamond"/>
              </a:rPr>
              <a:t>hotspot </a:t>
            </a:r>
            <a:r>
              <a:rPr sz="2400" spc="65" dirty="0">
                <a:latin typeface="Garamond"/>
                <a:cs typeface="Garamond"/>
              </a:rPr>
              <a:t>but  </a:t>
            </a:r>
            <a:r>
              <a:rPr sz="2400" dirty="0">
                <a:latin typeface="Garamond"/>
                <a:cs typeface="Garamond"/>
              </a:rPr>
              <a:t>becoming </a:t>
            </a:r>
            <a:r>
              <a:rPr sz="2400" spc="-30" dirty="0">
                <a:latin typeface="Garamond"/>
                <a:cs typeface="Garamond"/>
              </a:rPr>
              <a:t>common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40" dirty="0">
                <a:latin typeface="Garamond"/>
                <a:cs typeface="Garamond"/>
              </a:rPr>
              <a:t>very</a:t>
            </a:r>
            <a:r>
              <a:rPr sz="2400" spc="370" dirty="0">
                <a:latin typeface="Garamond"/>
                <a:cs typeface="Garamond"/>
              </a:rPr>
              <a:t> </a:t>
            </a:r>
            <a:r>
              <a:rPr sz="2400" spc="20" dirty="0">
                <a:latin typeface="Garamond"/>
                <a:cs typeface="Garamond"/>
              </a:rPr>
              <a:t>cheap!</a:t>
            </a:r>
            <a:endParaRPr sz="2400" dirty="0">
              <a:latin typeface="Garamond"/>
              <a:cs typeface="Garamond"/>
            </a:endParaRPr>
          </a:p>
          <a:p>
            <a:pPr marL="212090" marR="45720" indent="-199390">
              <a:lnSpc>
                <a:spcPct val="116599"/>
              </a:lnSpc>
              <a:spcBef>
                <a:spcPts val="90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35" dirty="0">
                <a:solidFill>
                  <a:srgbClr val="00B050"/>
                </a:solidFill>
                <a:latin typeface="Garamond"/>
                <a:cs typeface="Garamond"/>
              </a:rPr>
              <a:t>Bluetooth:</a:t>
            </a:r>
            <a:r>
              <a:rPr sz="2400" spc="35" dirty="0">
                <a:latin typeface="Garamond"/>
                <a:cs typeface="Garamond"/>
              </a:rPr>
              <a:t> </a:t>
            </a:r>
            <a:r>
              <a:rPr sz="2400" spc="70" dirty="0">
                <a:latin typeface="Garamond"/>
                <a:cs typeface="Garamond"/>
              </a:rPr>
              <a:t>ad </a:t>
            </a:r>
            <a:r>
              <a:rPr sz="2400" spc="-20" dirty="0">
                <a:latin typeface="Garamond"/>
                <a:cs typeface="Garamond"/>
              </a:rPr>
              <a:t>hoc </a:t>
            </a:r>
            <a:r>
              <a:rPr sz="2400" spc="15" dirty="0">
                <a:latin typeface="Garamond"/>
                <a:cs typeface="Garamond"/>
              </a:rPr>
              <a:t>personal </a:t>
            </a:r>
            <a:r>
              <a:rPr sz="2400" spc="65" dirty="0">
                <a:latin typeface="Garamond"/>
                <a:cs typeface="Garamond"/>
              </a:rPr>
              <a:t>area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-45" dirty="0">
                <a:latin typeface="Garamond"/>
                <a:cs typeface="Garamond"/>
              </a:rPr>
              <a:t>no  </a:t>
            </a:r>
            <a:r>
              <a:rPr sz="2400" spc="30" dirty="0">
                <a:latin typeface="Garamond"/>
                <a:cs typeface="Garamond"/>
              </a:rPr>
              <a:t>AP. Master-slave.  </a:t>
            </a:r>
            <a:r>
              <a:rPr sz="2400" spc="-15" dirty="0">
                <a:latin typeface="Garamond"/>
                <a:cs typeface="Garamond"/>
              </a:rPr>
              <a:t>4</a:t>
            </a:r>
            <a:r>
              <a:rPr sz="2400" spc="-80" dirty="0">
                <a:latin typeface="Garamond"/>
                <a:cs typeface="Garamond"/>
              </a:rPr>
              <a:t> </a:t>
            </a:r>
            <a:r>
              <a:rPr sz="2400" spc="10" dirty="0">
                <a:latin typeface="Garamond"/>
                <a:cs typeface="Garamond"/>
              </a:rPr>
              <a:t>Mbps</a:t>
            </a:r>
            <a:endParaRPr sz="2400" dirty="0">
              <a:latin typeface="Garamond"/>
              <a:cs typeface="Garamond"/>
            </a:endParaRPr>
          </a:p>
          <a:p>
            <a:pPr marL="212090" marR="69913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75" dirty="0">
                <a:solidFill>
                  <a:srgbClr val="00B050"/>
                </a:solidFill>
                <a:latin typeface="Garamond"/>
                <a:cs typeface="Garamond"/>
              </a:rPr>
              <a:t>WiMax: </a:t>
            </a:r>
            <a:r>
              <a:rPr sz="2400" spc="15" dirty="0">
                <a:latin typeface="Garamond"/>
                <a:cs typeface="Garamond"/>
              </a:rPr>
              <a:t>broader </a:t>
            </a:r>
            <a:r>
              <a:rPr sz="2400" spc="25" dirty="0">
                <a:latin typeface="Garamond"/>
                <a:cs typeface="Garamond"/>
              </a:rPr>
              <a:t>geographical </a:t>
            </a:r>
            <a:r>
              <a:rPr sz="2400" spc="35" dirty="0">
                <a:latin typeface="Garamond"/>
                <a:cs typeface="Garamond"/>
              </a:rPr>
              <a:t>range smaller 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-95" dirty="0">
                <a:latin typeface="Garamond"/>
                <a:cs typeface="Garamond"/>
              </a:rPr>
              <a:t>of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35" dirty="0">
                <a:latin typeface="Garamond"/>
                <a:cs typeface="Garamond"/>
              </a:rPr>
              <a:t>few</a:t>
            </a:r>
            <a:r>
              <a:rPr sz="2400" spc="345" dirty="0">
                <a:latin typeface="Garamond"/>
                <a:cs typeface="Garamond"/>
              </a:rPr>
              <a:t> </a:t>
            </a:r>
            <a:r>
              <a:rPr sz="2400" spc="10" dirty="0">
                <a:latin typeface="Garamond"/>
                <a:cs typeface="Garamond"/>
              </a:rPr>
              <a:t>Mbps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 algn="just">
              <a:lnSpc>
                <a:spcPct val="1163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-15" dirty="0">
                <a:solidFill>
                  <a:srgbClr val="00B050"/>
                </a:solidFill>
                <a:latin typeface="Garamond"/>
                <a:cs typeface="Garamond"/>
              </a:rPr>
              <a:t>3 </a:t>
            </a:r>
            <a:r>
              <a:rPr sz="2400" spc="-85" dirty="0">
                <a:solidFill>
                  <a:srgbClr val="00B050"/>
                </a:solidFill>
                <a:latin typeface="Garamond"/>
                <a:cs typeface="Garamond"/>
              </a:rPr>
              <a:t>G </a:t>
            </a:r>
            <a:r>
              <a:rPr sz="2400" spc="60" dirty="0">
                <a:latin typeface="Garamond"/>
                <a:cs typeface="Garamond"/>
              </a:rPr>
              <a:t>(Cellular </a:t>
            </a:r>
            <a:r>
              <a:rPr sz="2400" spc="5" dirty="0">
                <a:latin typeface="Garamond"/>
                <a:cs typeface="Garamond"/>
              </a:rPr>
              <a:t>telephone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50" dirty="0">
                <a:latin typeface="Garamond"/>
                <a:cs typeface="Garamond"/>
              </a:rPr>
              <a:t>carrying </a:t>
            </a:r>
            <a:r>
              <a:rPr sz="2400" spc="105" dirty="0">
                <a:latin typeface="Garamond"/>
                <a:cs typeface="Garamond"/>
              </a:rPr>
              <a:t>data) </a:t>
            </a:r>
            <a:r>
              <a:rPr sz="2400" spc="120" dirty="0">
                <a:latin typeface="Garamond"/>
                <a:cs typeface="Garamond"/>
              </a:rPr>
              <a:t>at 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35" dirty="0">
                <a:latin typeface="Garamond"/>
                <a:cs typeface="Garamond"/>
              </a:rPr>
              <a:t>few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-5" dirty="0">
                <a:latin typeface="Garamond"/>
                <a:cs typeface="Garamond"/>
              </a:rPr>
              <a:t>such </a:t>
            </a:r>
            <a:r>
              <a:rPr sz="2400" spc="50" dirty="0">
                <a:latin typeface="Garamond"/>
                <a:cs typeface="Garamond"/>
              </a:rPr>
              <a:t>as </a:t>
            </a:r>
            <a:r>
              <a:rPr sz="2400" spc="-55" dirty="0">
                <a:latin typeface="Garamond"/>
                <a:cs typeface="Garamond"/>
              </a:rPr>
              <a:t>E</a:t>
            </a:r>
            <a:r>
              <a:rPr lang="en-US" sz="2400" spc="-55" dirty="0">
                <a:latin typeface="Garamond"/>
                <a:cs typeface="Garamond"/>
              </a:rPr>
              <a:t>V</a:t>
            </a:r>
            <a:r>
              <a:rPr sz="2400" spc="-55" dirty="0">
                <a:latin typeface="Garamond"/>
                <a:cs typeface="Garamond"/>
              </a:rPr>
              <a:t>DO. </a:t>
            </a:r>
            <a:r>
              <a:rPr sz="2400" spc="30" dirty="0">
                <a:latin typeface="Garamond"/>
                <a:cs typeface="Garamond"/>
              </a:rPr>
              <a:t>Unlimited </a:t>
            </a:r>
            <a:r>
              <a:rPr sz="2400" spc="25" dirty="0">
                <a:latin typeface="Garamond"/>
                <a:cs typeface="Garamond"/>
              </a:rPr>
              <a:t>geographical  </a:t>
            </a:r>
            <a:r>
              <a:rPr sz="2400" spc="35" dirty="0">
                <a:latin typeface="Garamond"/>
                <a:cs typeface="Garamond"/>
              </a:rPr>
              <a:t>range </a:t>
            </a:r>
            <a:r>
              <a:rPr sz="2400" spc="50" dirty="0">
                <a:latin typeface="Garamond"/>
                <a:cs typeface="Garamond"/>
              </a:rPr>
              <a:t>and true</a:t>
            </a:r>
            <a:r>
              <a:rPr sz="2400" spc="200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mobility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457200"/>
            <a:ext cx="6475968" cy="5854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z="3200" spc="210" dirty="0">
                <a:solidFill>
                  <a:srgbClr val="0070C0"/>
                </a:solidFill>
                <a:latin typeface="PMingLiU"/>
                <a:cs typeface="PMingLiU"/>
              </a:rPr>
              <a:t>802.11b </a:t>
            </a:r>
            <a:r>
              <a:rPr sz="3200" spc="220" dirty="0">
                <a:solidFill>
                  <a:srgbClr val="0070C0"/>
                </a:solidFill>
                <a:latin typeface="PMingLiU"/>
                <a:cs typeface="PMingLiU"/>
              </a:rPr>
              <a:t>in </a:t>
            </a:r>
            <a:r>
              <a:rPr sz="3200" spc="245" dirty="0">
                <a:solidFill>
                  <a:srgbClr val="0070C0"/>
                </a:solidFill>
                <a:latin typeface="PMingLiU"/>
                <a:cs typeface="PMingLiU"/>
              </a:rPr>
              <a:t>some </a:t>
            </a:r>
            <a:r>
              <a:rPr sz="3200" spc="280" dirty="0">
                <a:solidFill>
                  <a:srgbClr val="0070C0"/>
                </a:solidFill>
                <a:latin typeface="PMingLiU"/>
                <a:cs typeface="PMingLiU"/>
              </a:rPr>
              <a:t>more</a:t>
            </a:r>
            <a:r>
              <a:rPr sz="3200" spc="26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3200" spc="229" dirty="0">
                <a:solidFill>
                  <a:srgbClr val="0070C0"/>
                </a:solidFill>
                <a:latin typeface="PMingLiU"/>
                <a:cs typeface="PMingLiU"/>
              </a:rPr>
              <a:t>detail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-10" dirty="0">
                <a:latin typeface="Garamond"/>
                <a:cs typeface="Garamond"/>
              </a:rPr>
              <a:t>configured </a:t>
            </a:r>
            <a:r>
              <a:rPr sz="2050" spc="50" dirty="0">
                <a:latin typeface="Garamond"/>
                <a:cs typeface="Garamond"/>
              </a:rPr>
              <a:t>with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10" dirty="0">
                <a:latin typeface="Garamond"/>
                <a:cs typeface="Garamond"/>
              </a:rPr>
              <a:t>SSID </a:t>
            </a:r>
            <a:r>
              <a:rPr sz="2050" spc="95" dirty="0">
                <a:latin typeface="Garamond"/>
                <a:cs typeface="Garamond"/>
              </a:rPr>
              <a:t>that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-15" dirty="0">
                <a:latin typeface="Garamond"/>
                <a:cs typeface="Garamond"/>
              </a:rPr>
              <a:t>see </a:t>
            </a:r>
            <a:r>
              <a:rPr sz="2050" dirty="0">
                <a:latin typeface="Garamond"/>
                <a:cs typeface="Garamond"/>
              </a:rPr>
              <a:t>when  doing </a:t>
            </a:r>
            <a:r>
              <a:rPr sz="2050" spc="20" dirty="0">
                <a:latin typeface="Garamond"/>
                <a:cs typeface="Garamond"/>
              </a:rPr>
              <a:t>View </a:t>
            </a:r>
            <a:r>
              <a:rPr sz="2050" spc="35" dirty="0">
                <a:latin typeface="Garamond"/>
                <a:cs typeface="Garamond"/>
              </a:rPr>
              <a:t>Available </a:t>
            </a:r>
            <a:r>
              <a:rPr sz="2050" spc="-20" dirty="0">
                <a:latin typeface="Garamond"/>
                <a:cs typeface="Garamond"/>
              </a:rPr>
              <a:t>Networks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5" dirty="0">
                <a:latin typeface="Garamond"/>
                <a:cs typeface="Garamond"/>
              </a:rPr>
              <a:t>channel  </a:t>
            </a:r>
            <a:r>
              <a:rPr sz="2050" spc="10" dirty="0">
                <a:latin typeface="Garamond"/>
                <a:cs typeface="Garamond"/>
              </a:rPr>
              <a:t>number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11. </a:t>
            </a:r>
            <a:r>
              <a:rPr sz="2050" spc="-10" dirty="0">
                <a:latin typeface="Garamond"/>
                <a:cs typeface="Garamond"/>
              </a:rPr>
              <a:t>Non-overlapping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spc="60" dirty="0">
                <a:latin typeface="Garamond"/>
                <a:cs typeface="Garamond"/>
              </a:rPr>
              <a:t>(1  </a:t>
            </a:r>
            <a:r>
              <a:rPr sz="2050" spc="25" dirty="0">
                <a:latin typeface="Garamond"/>
                <a:cs typeface="Garamond"/>
              </a:rPr>
              <a:t>6, </a:t>
            </a:r>
            <a:r>
              <a:rPr sz="2050" spc="35" dirty="0">
                <a:latin typeface="Garamond"/>
                <a:cs typeface="Garamond"/>
              </a:rPr>
              <a:t>11) can </a:t>
            </a:r>
            <a:r>
              <a:rPr sz="2050" spc="20" dirty="0">
                <a:latin typeface="Garamond"/>
                <a:cs typeface="Garamond"/>
              </a:rPr>
              <a:t>be </a:t>
            </a:r>
            <a:r>
              <a:rPr sz="2050" spc="15" dirty="0">
                <a:latin typeface="Garamond"/>
                <a:cs typeface="Garamond"/>
              </a:rPr>
              <a:t>used to </a:t>
            </a:r>
            <a:r>
              <a:rPr sz="2050" spc="45" dirty="0">
                <a:latin typeface="Garamond"/>
                <a:cs typeface="Garamond"/>
              </a:rPr>
              <a:t>triple</a:t>
            </a:r>
            <a:r>
              <a:rPr sz="2050" spc="590" dirty="0">
                <a:latin typeface="Garamond"/>
                <a:cs typeface="Garamond"/>
              </a:rPr>
              <a:t> </a:t>
            </a:r>
            <a:r>
              <a:rPr sz="2050" spc="40" dirty="0">
                <a:latin typeface="Garamond"/>
                <a:cs typeface="Garamond"/>
              </a:rPr>
              <a:t>bandwidth</a:t>
            </a:r>
            <a:endParaRPr sz="2050" dirty="0">
              <a:latin typeface="Garamond"/>
              <a:cs typeface="Garamond"/>
            </a:endParaRPr>
          </a:p>
          <a:p>
            <a:pPr marL="212090" marR="46863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Each </a:t>
            </a: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40" dirty="0">
                <a:latin typeface="Garamond"/>
                <a:cs typeface="Garamond"/>
              </a:rPr>
              <a:t>periodically </a:t>
            </a:r>
            <a:r>
              <a:rPr sz="2050" dirty="0">
                <a:latin typeface="Garamond"/>
                <a:cs typeface="Garamond"/>
              </a:rPr>
              <a:t>sends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" dirty="0">
                <a:latin typeface="Garamond"/>
                <a:cs typeface="Garamond"/>
              </a:rPr>
              <a:t>beacon </a:t>
            </a:r>
            <a:r>
              <a:rPr sz="2050" spc="20" dirty="0">
                <a:latin typeface="Garamond"/>
                <a:cs typeface="Garamond"/>
              </a:rPr>
              <a:t>containg  </a:t>
            </a:r>
            <a:r>
              <a:rPr sz="2050" spc="5" dirty="0">
                <a:latin typeface="Garamond"/>
                <a:cs typeface="Garamond"/>
              </a:rPr>
              <a:t>SSID.</a:t>
            </a:r>
            <a:endParaRPr sz="2050" dirty="0">
              <a:latin typeface="Garamond"/>
              <a:cs typeface="Garamond"/>
            </a:endParaRPr>
          </a:p>
          <a:p>
            <a:pPr marL="212090" marR="2984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Each </a:t>
            </a: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15" dirty="0">
                <a:latin typeface="Garamond"/>
                <a:cs typeface="Garamond"/>
              </a:rPr>
              <a:t>scans </a:t>
            </a:r>
            <a:r>
              <a:rPr sz="2050" spc="70" dirty="0">
                <a:latin typeface="Garamond"/>
                <a:cs typeface="Garamond"/>
              </a:rPr>
              <a:t>all </a:t>
            </a:r>
            <a:r>
              <a:rPr sz="2050" spc="-15" dirty="0">
                <a:latin typeface="Garamond"/>
                <a:cs typeface="Garamond"/>
              </a:rPr>
              <a:t>11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dirty="0">
                <a:latin typeface="Garamond"/>
                <a:cs typeface="Garamond"/>
              </a:rPr>
              <a:t>looking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5" dirty="0">
                <a:latin typeface="Garamond"/>
                <a:cs typeface="Garamond"/>
              </a:rPr>
              <a:t>beacons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5" dirty="0">
                <a:latin typeface="Garamond"/>
                <a:cs typeface="Garamond"/>
              </a:rPr>
              <a:t>list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networks. </a:t>
            </a:r>
            <a:r>
              <a:rPr sz="2050" spc="-10" dirty="0">
                <a:latin typeface="Garamond"/>
                <a:cs typeface="Garamond"/>
              </a:rPr>
              <a:t>Some </a:t>
            </a:r>
            <a:r>
              <a:rPr sz="2050" spc="-25" dirty="0">
                <a:latin typeface="Garamond"/>
                <a:cs typeface="Garamond"/>
              </a:rPr>
              <a:t>choice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30" dirty="0">
                <a:latin typeface="Garamond"/>
                <a:cs typeface="Garamond"/>
              </a:rPr>
              <a:t>then </a:t>
            </a:r>
            <a:r>
              <a:rPr sz="2050" dirty="0">
                <a:latin typeface="Garamond"/>
                <a:cs typeface="Garamond"/>
              </a:rPr>
              <a:t>mobile </a:t>
            </a:r>
            <a:r>
              <a:rPr sz="2050" spc="25" dirty="0">
                <a:latin typeface="Garamond"/>
                <a:cs typeface="Garamond"/>
              </a:rPr>
              <a:t>sets </a:t>
            </a:r>
            <a:r>
              <a:rPr sz="2050" spc="30" dirty="0">
                <a:latin typeface="Garamond"/>
                <a:cs typeface="Garamond"/>
              </a:rPr>
              <a:t>up </a:t>
            </a:r>
            <a:r>
              <a:rPr sz="2050" spc="60" dirty="0">
                <a:latin typeface="Garamond"/>
                <a:cs typeface="Garamond"/>
              </a:rPr>
              <a:t>an</a:t>
            </a:r>
            <a:r>
              <a:rPr sz="2050" spc="409" dirty="0">
                <a:latin typeface="Garamond"/>
                <a:cs typeface="Garamond"/>
              </a:rPr>
              <a:t> </a:t>
            </a:r>
            <a:r>
              <a:rPr sz="2050" spc="25" dirty="0">
                <a:latin typeface="Garamond"/>
                <a:cs typeface="Garamond"/>
              </a:rPr>
              <a:t>association</a:t>
            </a:r>
            <a:endParaRPr sz="2050" dirty="0">
              <a:latin typeface="Garamond"/>
              <a:cs typeface="Garamond"/>
            </a:endParaRPr>
          </a:p>
          <a:p>
            <a:pPr marL="212090" marR="269875" indent="-199390">
              <a:lnSpc>
                <a:spcPct val="116500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5" dirty="0">
                <a:latin typeface="Garamond"/>
                <a:cs typeface="Garamond"/>
              </a:rPr>
              <a:t>Access protocol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5" dirty="0">
                <a:latin typeface="Garamond"/>
                <a:cs typeface="Garamond"/>
              </a:rPr>
              <a:t>send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55" dirty="0">
                <a:latin typeface="Garamond"/>
                <a:cs typeface="Garamond"/>
              </a:rPr>
              <a:t>tricky </a:t>
            </a:r>
            <a:r>
              <a:rPr sz="2050" spc="20" dirty="0">
                <a:latin typeface="Garamond"/>
                <a:cs typeface="Garamond"/>
              </a:rPr>
              <a:t>because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spc="15" dirty="0">
                <a:latin typeface="Garamond"/>
                <a:cs typeface="Garamond"/>
              </a:rPr>
              <a:t>hidden </a:t>
            </a:r>
            <a:r>
              <a:rPr sz="2050" spc="50" dirty="0">
                <a:latin typeface="Garamond"/>
                <a:cs typeface="Garamond"/>
              </a:rPr>
              <a:t>terminal </a:t>
            </a:r>
            <a:r>
              <a:rPr sz="2050" spc="10" dirty="0">
                <a:latin typeface="Garamond"/>
                <a:cs typeface="Garamond"/>
              </a:rPr>
              <a:t>problem. </a:t>
            </a:r>
            <a:r>
              <a:rPr sz="2050" spc="5" dirty="0">
                <a:latin typeface="Garamond"/>
                <a:cs typeface="Garamond"/>
              </a:rPr>
              <a:t>Mobile </a:t>
            </a:r>
            <a:r>
              <a:rPr sz="2050" spc="40" dirty="0">
                <a:latin typeface="Garamond"/>
                <a:cs typeface="Garamond"/>
              </a:rPr>
              <a:t>A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5" dirty="0">
                <a:latin typeface="Garamond"/>
                <a:cs typeface="Garamond"/>
              </a:rPr>
              <a:t>send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25" dirty="0">
                <a:latin typeface="Garamond"/>
                <a:cs typeface="Garamond"/>
              </a:rPr>
              <a:t>base </a:t>
            </a:r>
            <a:r>
              <a:rPr sz="2050" spc="45" dirty="0">
                <a:latin typeface="Garamond"/>
                <a:cs typeface="Garamond"/>
              </a:rPr>
              <a:t>station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-55" dirty="0">
                <a:latin typeface="Garamond"/>
                <a:cs typeface="Garamond"/>
              </a:rPr>
              <a:t>so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5" dirty="0">
                <a:latin typeface="Garamond"/>
                <a:cs typeface="Garamond"/>
              </a:rPr>
              <a:t>Mobile </a:t>
            </a:r>
            <a:r>
              <a:rPr sz="2050" spc="75" dirty="0">
                <a:latin typeface="Garamond"/>
                <a:cs typeface="Garamond"/>
              </a:rPr>
              <a:t>B,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spc="40" dirty="0">
                <a:latin typeface="Garamond"/>
                <a:cs typeface="Garamond"/>
              </a:rPr>
              <a:t>A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90" dirty="0">
                <a:latin typeface="Garamond"/>
                <a:cs typeface="Garamond"/>
              </a:rPr>
              <a:t>B  </a:t>
            </a:r>
            <a:r>
              <a:rPr sz="2050" spc="25" dirty="0">
                <a:latin typeface="Garamond"/>
                <a:cs typeface="Garamond"/>
              </a:rPr>
              <a:t>cannot </a:t>
            </a:r>
            <a:r>
              <a:rPr sz="2050" spc="35" dirty="0">
                <a:latin typeface="Garamond"/>
                <a:cs typeface="Garamond"/>
              </a:rPr>
              <a:t>hear </a:t>
            </a:r>
            <a:r>
              <a:rPr sz="2050" spc="10" dirty="0">
                <a:latin typeface="Garamond"/>
                <a:cs typeface="Garamond"/>
              </a:rPr>
              <a:t>each </a:t>
            </a:r>
            <a:r>
              <a:rPr sz="2050" spc="15" dirty="0">
                <a:latin typeface="Garamond"/>
                <a:cs typeface="Garamond"/>
              </a:rPr>
              <a:t>other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10" dirty="0">
                <a:latin typeface="Garamond"/>
                <a:cs typeface="Garamond"/>
              </a:rPr>
              <a:t>interfere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25" dirty="0">
                <a:latin typeface="Garamond"/>
                <a:cs typeface="Garamond"/>
              </a:rPr>
              <a:t>base  </a:t>
            </a:r>
            <a:r>
              <a:rPr sz="2050" spc="50" dirty="0">
                <a:latin typeface="Garamond"/>
                <a:cs typeface="Garamond"/>
              </a:rPr>
              <a:t>station. </a:t>
            </a:r>
            <a:r>
              <a:rPr sz="2050" spc="-35" dirty="0">
                <a:latin typeface="Garamond"/>
                <a:cs typeface="Garamond"/>
              </a:rPr>
              <a:t>Needs </a:t>
            </a:r>
            <a:r>
              <a:rPr sz="2050" spc="15" dirty="0">
                <a:latin typeface="Garamond"/>
                <a:cs typeface="Garamond"/>
              </a:rPr>
              <a:t>careful </a:t>
            </a:r>
            <a:r>
              <a:rPr sz="2050" spc="-5" dirty="0">
                <a:latin typeface="Garamond"/>
                <a:cs typeface="Garamond"/>
              </a:rPr>
              <a:t>protocol </a:t>
            </a:r>
            <a:r>
              <a:rPr sz="2050" spc="15" dirty="0">
                <a:latin typeface="Garamond"/>
                <a:cs typeface="Garamond"/>
              </a:rPr>
              <a:t>design </a:t>
            </a:r>
            <a:r>
              <a:rPr sz="2050" spc="180" dirty="0">
                <a:latin typeface="Garamond"/>
                <a:cs typeface="Garamond"/>
              </a:rPr>
              <a:t> </a:t>
            </a:r>
            <a:r>
              <a:rPr sz="2050" spc="85" dirty="0">
                <a:latin typeface="Garamond"/>
                <a:cs typeface="Garamond"/>
              </a:rPr>
              <a:t>(later)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" y="2843215"/>
          <a:ext cx="7672688" cy="51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94">
                  <a:extLst>
                    <a:ext uri="{9D8B030D-6E8A-4147-A177-3AD203B41FA5}">
                      <a16:colId xmlns:a16="http://schemas.microsoft.com/office/drawing/2014/main" val="3245579975"/>
                    </a:ext>
                  </a:extLst>
                </a:gridCol>
                <a:gridCol w="1508260">
                  <a:extLst>
                    <a:ext uri="{9D8B030D-6E8A-4147-A177-3AD203B41FA5}">
                      <a16:colId xmlns:a16="http://schemas.microsoft.com/office/drawing/2014/main" val="3661085366"/>
                    </a:ext>
                  </a:extLst>
                </a:gridCol>
                <a:gridCol w="1200626">
                  <a:extLst>
                    <a:ext uri="{9D8B030D-6E8A-4147-A177-3AD203B41FA5}">
                      <a16:colId xmlns:a16="http://schemas.microsoft.com/office/drawing/2014/main" val="1645800469"/>
                    </a:ext>
                  </a:extLst>
                </a:gridCol>
                <a:gridCol w="1754413">
                  <a:extLst>
                    <a:ext uri="{9D8B030D-6E8A-4147-A177-3AD203B41FA5}">
                      <a16:colId xmlns:a16="http://schemas.microsoft.com/office/drawing/2014/main" val="168572851"/>
                    </a:ext>
                  </a:extLst>
                </a:gridCol>
                <a:gridCol w="1536595">
                  <a:extLst>
                    <a:ext uri="{9D8B030D-6E8A-4147-A177-3AD203B41FA5}">
                      <a16:colId xmlns:a16="http://schemas.microsoft.com/office/drawing/2014/main" val="800596990"/>
                    </a:ext>
                  </a:extLst>
                </a:gridCol>
              </a:tblGrid>
              <a:tr h="8346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Speed</a:t>
                      </a:r>
                      <a:endParaRPr lang="en-US" sz="18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Distance </a:t>
                      </a:r>
                    </a:p>
                    <a:p>
                      <a:r>
                        <a:rPr lang="en-US" sz="1800" dirty="0" smtClean="0"/>
                        <a:t>Span</a:t>
                      </a:r>
                      <a:endParaRPr lang="en-US" sz="18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861450946"/>
                  </a:ext>
                </a:extLst>
              </a:tr>
              <a:tr h="70498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Twisted Pair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Mps</a:t>
                      </a:r>
                      <a:r>
                        <a:rPr lang="en-US" sz="1500" baseline="0" dirty="0" smtClean="0"/>
                        <a:t> -1 G</a:t>
                      </a:r>
                    </a:p>
                    <a:p>
                      <a:r>
                        <a:rPr lang="en-US" sz="1500" baseline="0" dirty="0" smtClean="0"/>
                        <a:t>(Cat 1 – Cat 5)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 – 2 Km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Cheap, easy to</a:t>
                      </a:r>
                    </a:p>
                    <a:p>
                      <a:r>
                        <a:rPr lang="en-US" sz="1500" dirty="0" smtClean="0"/>
                        <a:t>install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 distance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771702091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Digital</a:t>
                      </a:r>
                      <a:r>
                        <a:rPr lang="en-US" sz="1500" baseline="0" dirty="0" smtClean="0"/>
                        <a:t> Coax</a:t>
                      </a:r>
                      <a:endParaRPr lang="en-US" sz="1500" dirty="0" smtClean="0"/>
                    </a:p>
                    <a:p>
                      <a:endParaRPr lang="en-US" sz="11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10-100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1- 2 km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broadcast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Hard</a:t>
                      </a:r>
                      <a:r>
                        <a:rPr lang="en-US" sz="1500" baseline="0" dirty="0" smtClean="0"/>
                        <a:t> to install in</a:t>
                      </a:r>
                    </a:p>
                    <a:p>
                      <a:r>
                        <a:rPr lang="en-US" sz="1500" baseline="0" dirty="0" smtClean="0"/>
                        <a:t>building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3627030507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Analog</a:t>
                      </a:r>
                      <a:r>
                        <a:rPr lang="en-US" sz="1500" baseline="0" dirty="0" smtClean="0"/>
                        <a:t> Coax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100-500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 Km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Cable companies</a:t>
                      </a:r>
                    </a:p>
                    <a:p>
                      <a:r>
                        <a:rPr lang="en-US" sz="1500" dirty="0" smtClean="0"/>
                        <a:t>Use it now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Expensive</a:t>
                      </a:r>
                      <a:r>
                        <a:rPr lang="en-US" sz="1500" baseline="0" dirty="0" smtClean="0"/>
                        <a:t> </a:t>
                      </a:r>
                    </a:p>
                    <a:p>
                      <a:r>
                        <a:rPr lang="en-US" sz="1500" baseline="0" dirty="0" smtClean="0"/>
                        <a:t>amplifiers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565247541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Fiber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Terabits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 km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Security,</a:t>
                      </a:r>
                      <a:r>
                        <a:rPr lang="en-US" sz="1500" baseline="0" dirty="0" smtClean="0"/>
                        <a:t> low noise, BW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 broadcast,</a:t>
                      </a:r>
                    </a:p>
                    <a:p>
                      <a:r>
                        <a:rPr lang="en-US" sz="1500" dirty="0" smtClean="0"/>
                        <a:t>Needs</a:t>
                      </a:r>
                      <a:r>
                        <a:rPr lang="en-US" sz="1500" baseline="0" dirty="0" smtClean="0"/>
                        <a:t> digging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3677313370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Microwave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10-100</a:t>
                      </a:r>
                      <a:r>
                        <a:rPr lang="en-US" sz="1500" baseline="0" dirty="0" smtClean="0"/>
                        <a:t>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 km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Bypass,</a:t>
                      </a:r>
                      <a:r>
                        <a:rPr lang="en-US" sz="1500" baseline="0" dirty="0" smtClean="0"/>
                        <a:t> no right</a:t>
                      </a:r>
                    </a:p>
                    <a:p>
                      <a:r>
                        <a:rPr lang="en-US" sz="1500" baseline="0" dirty="0" smtClean="0"/>
                        <a:t>Of way need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Fog outages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699487363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Satellite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100-500</a:t>
                      </a:r>
                      <a:r>
                        <a:rPr lang="en-US" sz="1500" baseline="0" dirty="0" smtClean="0"/>
                        <a:t>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worldwide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Cost  independent</a:t>
                      </a:r>
                    </a:p>
                    <a:p>
                      <a:r>
                        <a:rPr lang="en-US" sz="1500" dirty="0" smtClean="0"/>
                        <a:t>of distance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250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msec</a:t>
                      </a:r>
                      <a:r>
                        <a:rPr lang="en-US" sz="1500" baseline="0" dirty="0" smtClean="0"/>
                        <a:t> delay</a:t>
                      </a:r>
                    </a:p>
                    <a:p>
                      <a:r>
                        <a:rPr lang="en-US" sz="1500" baseline="0" dirty="0" smtClean="0"/>
                        <a:t>Antenna size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470945475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RF/Infrared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r>
                        <a:rPr lang="en-US" sz="1500" baseline="0" dirty="0" smtClean="0"/>
                        <a:t> – 100 Mbps,</a:t>
                      </a:r>
                    </a:p>
                    <a:p>
                      <a:r>
                        <a:rPr lang="en-US" sz="1500" baseline="0" dirty="0" smtClean="0"/>
                        <a:t>&lt; 4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 km</a:t>
                      </a:r>
                    </a:p>
                    <a:p>
                      <a:r>
                        <a:rPr lang="en-US" sz="1500" dirty="0" smtClean="0"/>
                        <a:t>3 m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wireless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Obstacles for </a:t>
                      </a:r>
                    </a:p>
                    <a:p>
                      <a:r>
                        <a:rPr lang="en-US" sz="1500" dirty="0" smtClean="0"/>
                        <a:t>infrared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9530469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11430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MEDIA </a:t>
            </a:r>
            <a:r>
              <a:rPr lang="en-US" sz="4400" dirty="0" smtClean="0">
                <a:solidFill>
                  <a:srgbClr val="00B050"/>
                </a:solidFill>
              </a:rPr>
              <a:t>PROS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FF0000"/>
                </a:solidFill>
              </a:rPr>
              <a:t>CONS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1200"/>
            <a:ext cx="7870902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195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81200"/>
            <a:ext cx="1295401" cy="118515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57400" y="3619500"/>
            <a:ext cx="1447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3619500"/>
            <a:ext cx="0" cy="2857500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4533900"/>
            <a:ext cx="0" cy="2171700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1501" y="804154"/>
            <a:ext cx="76200" cy="2019300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44475" y="7002958"/>
            <a:ext cx="605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Last Mile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Bottleneck </a:t>
            </a:r>
          </a:p>
          <a:p>
            <a:r>
              <a:rPr lang="en-US" sz="4000" dirty="0" smtClean="0">
                <a:solidFill>
                  <a:srgbClr val="00B050"/>
                </a:solidFill>
              </a:rPr>
              <a:t>Twisted Pair, cable, radio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1650" y="6172200"/>
            <a:ext cx="331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Trans-oceanic </a:t>
            </a:r>
            <a:r>
              <a:rPr lang="en-US" sz="4000" dirty="0" smtClean="0">
                <a:solidFill>
                  <a:srgbClr val="FF0000"/>
                </a:solidFill>
              </a:rPr>
              <a:t>Bottleneck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fiber, satellite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4602" y="29510"/>
            <a:ext cx="5545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Crowded City </a:t>
            </a:r>
            <a:r>
              <a:rPr lang="en-US" sz="4000" dirty="0" smtClean="0">
                <a:solidFill>
                  <a:srgbClr val="FF0000"/>
                </a:solidFill>
              </a:rPr>
              <a:t>Bottleneck</a:t>
            </a:r>
            <a:r>
              <a:rPr lang="en-US" sz="4000" dirty="0" smtClean="0"/>
              <a:t>,</a:t>
            </a:r>
          </a:p>
          <a:p>
            <a:r>
              <a:rPr lang="en-US" sz="4000" dirty="0" smtClean="0">
                <a:solidFill>
                  <a:srgbClr val="00B050"/>
                </a:solidFill>
              </a:rPr>
              <a:t>Microwave, Radio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701" y="9174658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PUMPING BITS GLOBALLY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423" y="4638001"/>
            <a:ext cx="92519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4326" y="4626288"/>
            <a:ext cx="92519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813" y="5023240"/>
            <a:ext cx="103759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Input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Signal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518" y="4999814"/>
            <a:ext cx="11220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Signal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2589" y="3245469"/>
            <a:ext cx="1733550" cy="398780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9722" y="4510401"/>
            <a:ext cx="1906905" cy="409575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9343" y="3151769"/>
            <a:ext cx="1733550" cy="398780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0233" y="4486996"/>
            <a:ext cx="1733550" cy="398780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3603" y="4474032"/>
            <a:ext cx="204978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Transmission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8415" y="4474032"/>
            <a:ext cx="171259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Reception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17674" y="2858960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8400" y="3128352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128" y="2882379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8842" y="2882379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63533" y="4062819"/>
            <a:ext cx="13754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Coded Bit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838" y="4097952"/>
            <a:ext cx="13754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Coded Bit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5952" y="3643693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6678" y="4428438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8128" y="3561714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69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8842" y="3561702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2871" y="5587970"/>
            <a:ext cx="4368800" cy="1007744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7674" y="4908638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8400" y="5482564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2987" y="4896942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3714" y="4896929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6515" y="545913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9045" y="5260022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0767" y="526002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5005" y="5260022"/>
            <a:ext cx="328295" cy="199390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2958" y="529516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8099" y="5295163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6957" y="5318581"/>
            <a:ext cx="1206500" cy="140970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2"/>
                </a:lnTo>
                <a:lnTo>
                  <a:pt x="309167" y="21718"/>
                </a:lnTo>
                <a:lnTo>
                  <a:pt x="349886" y="11076"/>
                </a:lnTo>
                <a:lnTo>
                  <a:pt x="390423" y="9766"/>
                </a:lnTo>
                <a:lnTo>
                  <a:pt x="431814" y="19678"/>
                </a:lnTo>
                <a:lnTo>
                  <a:pt x="472655" y="37825"/>
                </a:lnTo>
                <a:lnTo>
                  <a:pt x="510934" y="59999"/>
                </a:lnTo>
                <a:lnTo>
                  <a:pt x="544639" y="81991"/>
                </a:lnTo>
                <a:lnTo>
                  <a:pt x="573066" y="100047"/>
                </a:lnTo>
                <a:lnTo>
                  <a:pt x="600760" y="112245"/>
                </a:lnTo>
                <a:lnTo>
                  <a:pt x="633579" y="117124"/>
                </a:lnTo>
                <a:lnTo>
                  <a:pt x="677379" y="113220"/>
                </a:lnTo>
                <a:lnTo>
                  <a:pt x="714994" y="105287"/>
                </a:lnTo>
                <a:lnTo>
                  <a:pt x="758356" y="93991"/>
                </a:lnTo>
                <a:lnTo>
                  <a:pt x="805730" y="80525"/>
                </a:lnTo>
                <a:lnTo>
                  <a:pt x="855381" y="66083"/>
                </a:lnTo>
                <a:lnTo>
                  <a:pt x="905572" y="51857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5"/>
                </a:lnTo>
                <a:lnTo>
                  <a:pt x="1131086" y="7751"/>
                </a:lnTo>
                <a:lnTo>
                  <a:pt x="1189928" y="1650"/>
                </a:lnTo>
                <a:lnTo>
                  <a:pt x="1201518" y="488"/>
                </a:lnTo>
                <a:lnTo>
                  <a:pt x="1205788" y="61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24000" y="1696078"/>
            <a:ext cx="4461522" cy="1011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5495">
              <a:lnSpc>
                <a:spcPct val="100000"/>
              </a:lnSpc>
            </a:pPr>
            <a:r>
              <a:rPr sz="2400" i="1" spc="15" dirty="0">
                <a:solidFill>
                  <a:srgbClr val="0070C0"/>
                </a:solidFill>
                <a:latin typeface="Arial"/>
                <a:cs typeface="Arial"/>
              </a:rPr>
              <a:t>ETHERNET</a:t>
            </a:r>
            <a:r>
              <a:rPr lang="en-US" sz="2400" i="1" spc="-20" dirty="0">
                <a:solidFill>
                  <a:srgbClr val="0070C0"/>
                </a:solidFill>
                <a:latin typeface="Arial"/>
                <a:cs typeface="Arial"/>
              </a:rPr>
              <a:t> SUBLAYERS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80695" marR="153670" indent="-468630">
              <a:lnSpc>
                <a:spcPct val="132800"/>
              </a:lnSpc>
              <a:spcBef>
                <a:spcPts val="1475"/>
              </a:spcBef>
              <a:tabLst>
                <a:tab pos="2624455" algn="l"/>
                <a:tab pos="3186430" algn="l"/>
              </a:tabLst>
            </a:pPr>
            <a:r>
              <a:rPr sz="1650" baseline="5050" dirty="0">
                <a:latin typeface="Courier New"/>
                <a:cs typeface="Courier New"/>
              </a:rPr>
              <a:t>Input</a:t>
            </a:r>
            <a:r>
              <a:rPr sz="1650" spc="22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Bit</a:t>
            </a:r>
            <a:r>
              <a:rPr sz="1650" spc="22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Stream	</a:t>
            </a: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Bit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  </a:t>
            </a:r>
            <a:r>
              <a:rPr sz="1650" baseline="5050" dirty="0">
                <a:latin typeface="Courier New"/>
                <a:cs typeface="Courier New"/>
              </a:rPr>
              <a:t>01010000		</a:t>
            </a:r>
            <a:r>
              <a:rPr sz="110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40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99736" y="3197358"/>
            <a:ext cx="92519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Decoding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9169" y="5891231"/>
            <a:ext cx="2387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 (COAXIAL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CABLE)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41007" y="3220777"/>
            <a:ext cx="11499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Manchester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8193" y="3384755"/>
            <a:ext cx="204978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Synchronous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Coding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8687" y="762000"/>
            <a:ext cx="6627733" cy="3651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lang="en-US" sz="3200" spc="225" dirty="0">
                <a:solidFill>
                  <a:srgbClr val="0070C0"/>
                </a:solidFill>
                <a:latin typeface="PMingLiU"/>
                <a:cs typeface="PMingLiU"/>
              </a:rPr>
              <a:t>Problems in all layers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15875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10" dirty="0">
                <a:solidFill>
                  <a:srgbClr val="00B050"/>
                </a:solidFill>
                <a:latin typeface="Garamond"/>
                <a:cs typeface="Garamond"/>
              </a:rPr>
              <a:t>Resource Sharing</a:t>
            </a:r>
            <a:r>
              <a:rPr sz="2400" spc="10" dirty="0">
                <a:solidFill>
                  <a:srgbClr val="00B050"/>
                </a:solidFill>
                <a:latin typeface="Garamond"/>
                <a:cs typeface="Garamond"/>
              </a:rPr>
              <a:t>: </a:t>
            </a:r>
            <a:r>
              <a:rPr lang="en-US" sz="2400" spc="-30" dirty="0">
                <a:latin typeface="Garamond"/>
                <a:cs typeface="Garamond"/>
              </a:rPr>
              <a:t>FDM/TDM</a:t>
            </a:r>
            <a:endParaRPr sz="2400" dirty="0">
              <a:latin typeface="Garamond"/>
              <a:cs typeface="Garamond"/>
            </a:endParaRPr>
          </a:p>
          <a:p>
            <a:pPr marL="212090" marR="45720" indent="-199390">
              <a:lnSpc>
                <a:spcPct val="116599"/>
              </a:lnSpc>
              <a:spcBef>
                <a:spcPts val="90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Garamond"/>
                <a:cs typeface="Garamond"/>
              </a:rPr>
              <a:t>Addressing</a:t>
            </a:r>
            <a:r>
              <a:rPr sz="2400" spc="35" dirty="0">
                <a:solidFill>
                  <a:srgbClr val="00B050"/>
                </a:solidFill>
                <a:latin typeface="Garamond"/>
                <a:cs typeface="Garamond"/>
              </a:rPr>
              <a:t>:</a:t>
            </a:r>
            <a:r>
              <a:rPr sz="2400" spc="35" dirty="0">
                <a:latin typeface="Garamond"/>
                <a:cs typeface="Garamond"/>
              </a:rPr>
              <a:t> </a:t>
            </a:r>
            <a:r>
              <a:rPr lang="en-US" sz="2400" spc="-20" dirty="0">
                <a:latin typeface="Garamond"/>
                <a:cs typeface="Garamond"/>
              </a:rPr>
              <a:t>TDM time slots</a:t>
            </a:r>
            <a:endParaRPr sz="2400" dirty="0">
              <a:latin typeface="Garamond"/>
              <a:cs typeface="Garamond"/>
            </a:endParaRPr>
          </a:p>
          <a:p>
            <a:pPr marL="212090" marR="69913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75" dirty="0">
                <a:solidFill>
                  <a:srgbClr val="00B050"/>
                </a:solidFill>
                <a:latin typeface="Garamond"/>
                <a:cs typeface="Garamond"/>
              </a:rPr>
              <a:t>Synchronization</a:t>
            </a:r>
            <a:r>
              <a:rPr sz="2400" spc="75" dirty="0">
                <a:solidFill>
                  <a:srgbClr val="00B050"/>
                </a:solidFill>
                <a:latin typeface="Garamond"/>
                <a:cs typeface="Garamond"/>
              </a:rPr>
              <a:t>: </a:t>
            </a:r>
            <a:r>
              <a:rPr lang="en-US" sz="2400" spc="15" dirty="0">
                <a:latin typeface="Garamond"/>
                <a:cs typeface="Garamond"/>
              </a:rPr>
              <a:t>clock recovery, spacing apart levels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 algn="just">
              <a:lnSpc>
                <a:spcPct val="1163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solidFill>
                  <a:srgbClr val="00B050"/>
                </a:solidFill>
                <a:latin typeface="Garamond"/>
                <a:cs typeface="Garamond"/>
              </a:rPr>
              <a:t>Interconnection</a:t>
            </a:r>
            <a:r>
              <a:rPr sz="2400" spc="-85" dirty="0">
                <a:solidFill>
                  <a:srgbClr val="00B050"/>
                </a:solidFill>
                <a:latin typeface="Garamond"/>
                <a:cs typeface="Garamond"/>
              </a:rPr>
              <a:t> </a:t>
            </a:r>
            <a:r>
              <a:rPr lang="en-US" sz="2400" spc="5" dirty="0">
                <a:latin typeface="Garamond"/>
                <a:cs typeface="Garamond"/>
              </a:rPr>
              <a:t>Physical layer repeaters are called hubs</a:t>
            </a:r>
            <a:endParaRPr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160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5777376"/>
            <a:ext cx="1558982" cy="859030"/>
          </a:xfrm>
          <a:prstGeom prst="rect">
            <a:avLst/>
          </a:prstGeom>
        </p:spPr>
      </p:pic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request (HTTP)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2313432"/>
            <a:ext cx="6995160" cy="49244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click into HTTP request</a:t>
            </a: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V="1">
            <a:off x="518160" y="4575810"/>
            <a:ext cx="971550" cy="142494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518160" y="6000750"/>
            <a:ext cx="259080" cy="2590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518160" y="6259830"/>
            <a:ext cx="1101090" cy="19431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3821430" y="4964430"/>
            <a:ext cx="3562350" cy="161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1530" dirty="0"/>
              <a:t>GET http://</a:t>
            </a:r>
            <a:r>
              <a:rPr lang="en-US" sz="1530" dirty="0" err="1"/>
              <a:t>www.google.com</a:t>
            </a:r>
            <a:r>
              <a:rPr lang="en-US" sz="1530" dirty="0"/>
              <a:t>/ HTTP/1.1</a:t>
            </a:r>
          </a:p>
          <a:p>
            <a:pPr algn="l"/>
            <a:r>
              <a:rPr lang="en-US" sz="1530" dirty="0"/>
              <a:t>Host: </a:t>
            </a:r>
            <a:r>
              <a:rPr lang="en-US" sz="1530" dirty="0">
                <a:hlinkClick r:id="rId4"/>
              </a:rPr>
              <a:t>www.google.com</a:t>
            </a:r>
            <a:endParaRPr lang="en-US" sz="1530" dirty="0"/>
          </a:p>
          <a:p>
            <a:pPr algn="l"/>
            <a:r>
              <a:rPr lang="en-US" sz="1530" dirty="0" err="1"/>
              <a:t>Connection:keep</a:t>
            </a:r>
            <a:r>
              <a:rPr lang="en-US" sz="1530" dirty="0"/>
              <a:t>-alive</a:t>
            </a:r>
          </a:p>
          <a:p>
            <a:pPr algn="l"/>
            <a:r>
              <a:rPr lang="en-US" sz="1530" dirty="0"/>
              <a:t>…</a:t>
            </a:r>
          </a:p>
        </p:txBody>
      </p:sp>
      <p:cxnSp>
        <p:nvCxnSpPr>
          <p:cNvPr id="22538" name="AutoShape 12"/>
          <p:cNvCxnSpPr>
            <a:cxnSpLocks noChangeShapeType="1"/>
            <a:endCxn id="22537" idx="1"/>
          </p:cNvCxnSpPr>
          <p:nvPr/>
        </p:nvCxnSpPr>
        <p:spPr bwMode="auto">
          <a:xfrm>
            <a:off x="3231754" y="5482590"/>
            <a:ext cx="589676" cy="291465"/>
          </a:xfrm>
          <a:prstGeom prst="curvedConnector3">
            <a:avLst>
              <a:gd name="adj1" fmla="val 49884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</p:cxn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3</a:t>
            </a:fld>
            <a:endParaRPr lang="en-US" sz="850" b="1"/>
          </a:p>
        </p:txBody>
      </p:sp>
      <p:pic>
        <p:nvPicPr>
          <p:cNvPr id="16" name="Picture 15" descr="Screen shot 2010-09-22 at 11.12.4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96" y="4432997"/>
            <a:ext cx="1967222" cy="20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5539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Name resolution (DNS)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2313432"/>
            <a:ext cx="6995160" cy="830997"/>
          </a:xfrm>
        </p:spPr>
        <p:txBody>
          <a:bodyPr/>
          <a:lstStyle/>
          <a:p>
            <a:r>
              <a:rPr lang="en-US" dirty="0"/>
              <a:t>Where is www.google.com?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606540" y="4899660"/>
          <a:ext cx="76104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hoto Editor Photo" r:id="rId4" imgW="895238" imgH="1619476" progId="">
                  <p:embed/>
                </p:oleObj>
              </mc:Choice>
              <mc:Fallback>
                <p:oleObj name="Photo Editor Photo" r:id="rId4" imgW="895238" imgH="1619476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540" y="4899660"/>
                        <a:ext cx="76104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1580119" y="5288280"/>
            <a:ext cx="45986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1701562" y="4826068"/>
            <a:ext cx="4374596" cy="406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40" i="1" dirty="0">
                <a:solidFill>
                  <a:srgbClr val="FF0000"/>
                </a:solidFill>
                <a:latin typeface="Times New Roman" charset="0"/>
              </a:rPr>
              <a:t>What’s the address for </a:t>
            </a:r>
            <a:r>
              <a:rPr lang="en-US" sz="2040" i="1" dirty="0" err="1">
                <a:solidFill>
                  <a:srgbClr val="FF0000"/>
                </a:solidFill>
                <a:latin typeface="Times New Roman" charset="0"/>
              </a:rPr>
              <a:t>www.google.com</a:t>
            </a:r>
            <a:endParaRPr lang="en-US" sz="2040" dirty="0">
              <a:latin typeface="Times New Roman" charset="0"/>
            </a:endParaRPr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4770" y="4436706"/>
            <a:ext cx="147348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FF0000"/>
                </a:solidFill>
                <a:latin typeface="Times New Roman" charset="0"/>
              </a:rPr>
              <a:t>My computer</a:t>
            </a:r>
          </a:p>
          <a:p>
            <a:r>
              <a:rPr lang="en-US" sz="1700">
                <a:solidFill>
                  <a:srgbClr val="FF0000"/>
                </a:solidFill>
                <a:latin typeface="Times New Roman" charset="0"/>
              </a:rPr>
              <a:t>(132.239.9.64)</a:t>
            </a:r>
            <a:endParaRPr lang="en-US" sz="1700">
              <a:latin typeface="Times New Roman" charset="0"/>
            </a:endParaRPr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>
            <a:off x="1597660" y="5935980"/>
            <a:ext cx="459867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2165747" y="5538538"/>
            <a:ext cx="3857146" cy="406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40" i="1" dirty="0">
                <a:solidFill>
                  <a:srgbClr val="669900"/>
                </a:solidFill>
                <a:latin typeface="Times New Roman" charset="0"/>
              </a:rPr>
              <a:t>Oh, you can find it at 66.102.7.104</a:t>
            </a: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5958840" y="4436706"/>
            <a:ext cx="1755609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669900"/>
                </a:solidFill>
                <a:latin typeface="Times New Roman" charset="0"/>
              </a:rPr>
              <a:t>Local DNS server</a:t>
            </a:r>
          </a:p>
          <a:p>
            <a:r>
              <a:rPr lang="en-US" sz="1700">
                <a:solidFill>
                  <a:srgbClr val="669900"/>
                </a:solidFill>
                <a:latin typeface="Times New Roman" charset="0"/>
              </a:rPr>
              <a:t>(132.239.51.18)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fld id="{C1BF45AA-33FE-9146-AD5D-CD765F28D533}" type="slidenum">
              <a:rPr lang="en-US"/>
              <a:pPr/>
              <a:t>4</a:t>
            </a:fld>
            <a:endParaRPr lang="en-US" sz="850" b="1">
              <a:latin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22" y="5326075"/>
            <a:ext cx="1558982" cy="8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277" y="5408233"/>
            <a:ext cx="1962642" cy="1962642"/>
          </a:xfrm>
          <a:prstGeom prst="rect">
            <a:avLst/>
          </a:prstGeom>
        </p:spPr>
      </p:pic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96" y="236467"/>
            <a:ext cx="6995160" cy="49244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Data transport (TCP)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2313432"/>
            <a:ext cx="6995160" cy="1477328"/>
          </a:xfrm>
        </p:spPr>
        <p:txBody>
          <a:bodyPr/>
          <a:lstStyle/>
          <a:p>
            <a:r>
              <a:rPr lang="en-US" sz="3200" dirty="0"/>
              <a:t>Break message into packets (TCP segments)</a:t>
            </a:r>
          </a:p>
          <a:p>
            <a:r>
              <a:rPr lang="en-US" sz="3200" dirty="0"/>
              <a:t>Should be delivered reliably &amp; in-order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4310" y="4511040"/>
            <a:ext cx="3562350" cy="161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GET http://</a:t>
            </a:r>
            <a:r>
              <a:rPr lang="en-US" sz="2000" dirty="0" err="1">
                <a:solidFill>
                  <a:schemeClr val="accent2"/>
                </a:solidFill>
              </a:rPr>
              <a:t>www.google.com</a:t>
            </a:r>
            <a:r>
              <a:rPr lang="en-US" sz="2000" dirty="0">
                <a:solidFill>
                  <a:schemeClr val="accent2"/>
                </a:solidFill>
              </a:rPr>
              <a:t> HTTP/1.1</a:t>
            </a:r>
          </a:p>
          <a:p>
            <a:pPr algn="l"/>
            <a:r>
              <a:rPr lang="en-US" sz="2000" dirty="0">
                <a:solidFill>
                  <a:schemeClr val="accent2"/>
                </a:solidFill>
              </a:rPr>
              <a:t>Host: </a:t>
            </a:r>
            <a:r>
              <a:rPr lang="en-US" sz="2000" dirty="0">
                <a:solidFill>
                  <a:schemeClr val="accent2"/>
                </a:solidFill>
                <a:hlinkClick r:id="rId4"/>
              </a:rPr>
              <a:t>www.google.com</a:t>
            </a:r>
            <a:endParaRPr lang="en-US" sz="2000" dirty="0">
              <a:solidFill>
                <a:schemeClr val="accent2"/>
              </a:solidFill>
            </a:endParaRPr>
          </a:p>
          <a:p>
            <a:pPr algn="l"/>
            <a:r>
              <a:rPr lang="en-US" sz="2000" dirty="0" err="1">
                <a:solidFill>
                  <a:schemeClr val="accent2"/>
                </a:solidFill>
              </a:rPr>
              <a:t>Connection:keep</a:t>
            </a:r>
            <a:r>
              <a:rPr lang="en-US" sz="2000" dirty="0">
                <a:solidFill>
                  <a:schemeClr val="accent2"/>
                </a:solidFill>
              </a:rPr>
              <a:t>-alive</a:t>
            </a:r>
          </a:p>
          <a:p>
            <a:pPr algn="l"/>
            <a:r>
              <a:rPr lang="en-US" sz="20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4533900" y="6389370"/>
            <a:ext cx="84201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530" dirty="0">
                <a:solidFill>
                  <a:schemeClr val="accent2"/>
                </a:solidFill>
              </a:rPr>
              <a:t>GET </a:t>
            </a:r>
            <a:r>
              <a:rPr lang="en-US" sz="1530" dirty="0" err="1">
                <a:solidFill>
                  <a:schemeClr val="accent2"/>
                </a:solidFill>
              </a:rPr>
              <a:t>htt</a:t>
            </a:r>
            <a:endParaRPr lang="en-US" sz="1530" dirty="0">
              <a:solidFill>
                <a:schemeClr val="accent2"/>
              </a:solidFill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4404360" y="6389370"/>
            <a:ext cx="12954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562" name="Freeform 12"/>
          <p:cNvSpPr>
            <a:spLocks/>
          </p:cNvSpPr>
          <p:nvPr/>
        </p:nvSpPr>
        <p:spPr bwMode="auto">
          <a:xfrm>
            <a:off x="577532" y="5948125"/>
            <a:ext cx="5834698" cy="1237376"/>
          </a:xfrm>
          <a:custGeom>
            <a:avLst/>
            <a:gdLst>
              <a:gd name="T0" fmla="*/ 172 w 4324"/>
              <a:gd name="T1" fmla="*/ 0 h 917"/>
              <a:gd name="T2" fmla="*/ 196 w 4324"/>
              <a:gd name="T3" fmla="*/ 807 h 917"/>
              <a:gd name="T4" fmla="*/ 1348 w 4324"/>
              <a:gd name="T5" fmla="*/ 663 h 917"/>
              <a:gd name="T6" fmla="*/ 4324 w 4324"/>
              <a:gd name="T7" fmla="*/ 663 h 917"/>
              <a:gd name="T8" fmla="*/ 0 60000 65536"/>
              <a:gd name="T9" fmla="*/ 0 60000 65536"/>
              <a:gd name="T10" fmla="*/ 0 60000 65536"/>
              <a:gd name="T11" fmla="*/ 0 60000 65536"/>
              <a:gd name="T12" fmla="*/ 0 w 4324"/>
              <a:gd name="T13" fmla="*/ 0 h 917"/>
              <a:gd name="T14" fmla="*/ 4324 w 4324"/>
              <a:gd name="T15" fmla="*/ 917 h 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4" h="917">
                <a:moveTo>
                  <a:pt x="172" y="0"/>
                </a:moveTo>
                <a:cubicBezTo>
                  <a:pt x="176" y="133"/>
                  <a:pt x="0" y="697"/>
                  <a:pt x="196" y="807"/>
                </a:cubicBezTo>
                <a:cubicBezTo>
                  <a:pt x="392" y="917"/>
                  <a:pt x="660" y="687"/>
                  <a:pt x="1348" y="663"/>
                </a:cubicBezTo>
                <a:cubicBezTo>
                  <a:pt x="2036" y="639"/>
                  <a:pt x="3180" y="651"/>
                  <a:pt x="4324" y="663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3368040" y="6389370"/>
            <a:ext cx="84201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 err="1">
                <a:solidFill>
                  <a:schemeClr val="accent2"/>
                </a:solidFill>
              </a:rPr>
              <a:t>p</a:t>
            </a:r>
            <a:r>
              <a:rPr lang="en-US" sz="1530" dirty="0">
                <a:solidFill>
                  <a:schemeClr val="accent2"/>
                </a:solidFill>
              </a:rPr>
              <a:t>://www.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3238500" y="6389370"/>
            <a:ext cx="12954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565" name="Rectangle 15"/>
          <p:cNvSpPr>
            <a:spLocks noChangeArrowheads="1"/>
          </p:cNvSpPr>
          <p:nvPr/>
        </p:nvSpPr>
        <p:spPr bwMode="auto">
          <a:xfrm>
            <a:off x="2211029" y="6389370"/>
            <a:ext cx="84201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 err="1">
                <a:solidFill>
                  <a:schemeClr val="accent2"/>
                </a:solidFill>
              </a:rPr>
              <a:t>google.c</a:t>
            </a:r>
            <a:endParaRPr lang="en-US" sz="1530" dirty="0">
              <a:solidFill>
                <a:schemeClr val="accent2"/>
              </a:solidFill>
            </a:endParaRPr>
          </a:p>
        </p:txBody>
      </p:sp>
      <p:sp>
        <p:nvSpPr>
          <p:cNvPr id="23566" name="Rectangle 16"/>
          <p:cNvSpPr>
            <a:spLocks noChangeArrowheads="1"/>
          </p:cNvSpPr>
          <p:nvPr/>
        </p:nvSpPr>
        <p:spPr bwMode="auto">
          <a:xfrm>
            <a:off x="2072640" y="6389370"/>
            <a:ext cx="12954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fld id="{C1BF45AA-33FE-9146-AD5D-CD765F28D533}" type="slidenum">
              <a:rPr lang="en-US"/>
              <a:pPr/>
              <a:t>5</a:t>
            </a:fld>
            <a:endParaRPr lang="en-US" sz="850" b="1">
              <a:latin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75" y="6520695"/>
            <a:ext cx="1558982" cy="859030"/>
          </a:xfrm>
          <a:prstGeom prst="rect">
            <a:avLst/>
          </a:prstGeom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74939" y="7370416"/>
            <a:ext cx="5876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ja-JP" alt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>
                <a:solidFill>
                  <a:srgbClr val="FF0000"/>
                </a:solidFill>
              </a:rPr>
              <a:t>and let me know when they got there</a:t>
            </a:r>
            <a:r>
              <a:rPr lang="ja-JP" altLang="en-US" sz="2400" dirty="0">
                <a:solidFill>
                  <a:srgbClr val="FF0000"/>
                </a:solidFill>
              </a:rPr>
              <a:t>”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66" y="5089668"/>
            <a:ext cx="1962642" cy="1962642"/>
          </a:xfrm>
          <a:prstGeom prst="rect">
            <a:avLst/>
          </a:prstGeom>
        </p:spPr>
      </p:pic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98488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Network Layer: Global Network Addressing in 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930" y="3474720"/>
            <a:ext cx="6736080" cy="984885"/>
          </a:xfrm>
        </p:spPr>
        <p:txBody>
          <a:bodyPr/>
          <a:lstStyle/>
          <a:p>
            <a:r>
              <a:rPr lang="en-US" sz="3200" dirty="0"/>
              <a:t>Address each packet so it can traverse network and arrive at host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29540" y="4760556"/>
            <a:ext cx="147348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FF0000"/>
                </a:solidFill>
                <a:latin typeface="Times New Roman" charset="0"/>
              </a:rPr>
              <a:t>My computer</a:t>
            </a:r>
          </a:p>
          <a:p>
            <a:r>
              <a:rPr lang="en-US" sz="1700">
                <a:solidFill>
                  <a:srgbClr val="FF0000"/>
                </a:solidFill>
                <a:latin typeface="Times New Roman" charset="0"/>
              </a:rPr>
              <a:t>(132.239.9.64)</a:t>
            </a:r>
            <a:endParaRPr lang="en-US" sz="1700">
              <a:latin typeface="Times New Roman" charset="0"/>
            </a:endParaRP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5699761" y="4640580"/>
            <a:ext cx="1724831" cy="8771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 dirty="0" err="1"/>
              <a:t>www.google.com</a:t>
            </a:r>
            <a:endParaRPr lang="en-US" sz="1700" dirty="0"/>
          </a:p>
          <a:p>
            <a:r>
              <a:rPr lang="en-US" sz="1700" dirty="0"/>
              <a:t>(66.102.7.104)</a:t>
            </a:r>
          </a:p>
          <a:p>
            <a:endParaRPr lang="en-US" sz="1700" dirty="0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4598670" y="6777990"/>
            <a:ext cx="84201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>
                <a:solidFill>
                  <a:schemeClr val="accent2"/>
                </a:solidFill>
              </a:rPr>
              <a:t>GET </a:t>
            </a:r>
            <a:r>
              <a:rPr lang="en-US" sz="1530" dirty="0" err="1">
                <a:solidFill>
                  <a:schemeClr val="accent2"/>
                </a:solidFill>
              </a:rPr>
              <a:t>htt</a:t>
            </a:r>
            <a:endParaRPr lang="en-US" sz="1530" dirty="0">
              <a:solidFill>
                <a:schemeClr val="accent2"/>
              </a:solidFill>
            </a:endParaRP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4469130" y="6777990"/>
            <a:ext cx="12954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137410" y="6777990"/>
            <a:ext cx="116586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/>
              <a:t>66.102.7.104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3303270" y="6777990"/>
            <a:ext cx="1165860" cy="3886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530" dirty="0">
                <a:solidFill>
                  <a:srgbClr val="FF0000"/>
                </a:solidFill>
              </a:rPr>
              <a:t>132.239.9.64</a:t>
            </a:r>
          </a:p>
        </p:txBody>
      </p:sp>
      <p:sp>
        <p:nvSpPr>
          <p:cNvPr id="24588" name="AutoShape 14"/>
          <p:cNvSpPr>
            <a:spLocks/>
          </p:cNvSpPr>
          <p:nvPr/>
        </p:nvSpPr>
        <p:spPr bwMode="auto">
          <a:xfrm rot="-5400000">
            <a:off x="2655570" y="6065520"/>
            <a:ext cx="129540" cy="1165860"/>
          </a:xfrm>
          <a:prstGeom prst="rightBrace">
            <a:avLst>
              <a:gd name="adj1" fmla="val 75000"/>
              <a:gd name="adj2" fmla="val 53468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vert="eaVert" wrap="none" lIns="388620" anchor="ctr">
            <a:prstTxWarp prst="textNoShape">
              <a:avLst/>
            </a:prstTxWarp>
          </a:bodyPr>
          <a:lstStyle/>
          <a:p>
            <a:r>
              <a:rPr lang="en-US" sz="1530"/>
              <a:t>Destination</a:t>
            </a:r>
          </a:p>
        </p:txBody>
      </p:sp>
      <p:sp>
        <p:nvSpPr>
          <p:cNvPr id="24589" name="AutoShape 15"/>
          <p:cNvSpPr>
            <a:spLocks/>
          </p:cNvSpPr>
          <p:nvPr/>
        </p:nvSpPr>
        <p:spPr bwMode="auto">
          <a:xfrm rot="-5400000">
            <a:off x="3821430" y="6065520"/>
            <a:ext cx="129540" cy="1165860"/>
          </a:xfrm>
          <a:prstGeom prst="rightBrace">
            <a:avLst>
              <a:gd name="adj1" fmla="val 75000"/>
              <a:gd name="adj2" fmla="val 53468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vert="eaVert" wrap="none" lIns="388620" anchor="ctr">
            <a:prstTxWarp prst="textNoShape">
              <a:avLst/>
            </a:prstTxWarp>
          </a:bodyPr>
          <a:lstStyle/>
          <a:p>
            <a:r>
              <a:rPr lang="en-US" sz="153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24590" name="AutoShape 16"/>
          <p:cNvSpPr>
            <a:spLocks/>
          </p:cNvSpPr>
          <p:nvPr/>
        </p:nvSpPr>
        <p:spPr bwMode="auto">
          <a:xfrm rot="-5400000">
            <a:off x="4890135" y="6162675"/>
            <a:ext cx="129540" cy="971550"/>
          </a:xfrm>
          <a:prstGeom prst="rightBrace">
            <a:avLst>
              <a:gd name="adj1" fmla="val 62500"/>
              <a:gd name="adj2" fmla="val 53468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vert="eaVert" wrap="none" lIns="388620" anchor="ctr">
            <a:prstTxWarp prst="textNoShape">
              <a:avLst/>
            </a:prstTxWarp>
          </a:bodyPr>
          <a:lstStyle/>
          <a:p>
            <a:r>
              <a:rPr lang="en-US" sz="1530">
                <a:solidFill>
                  <a:schemeClr val="accent2"/>
                </a:solidFill>
              </a:rPr>
              <a:t>Data</a:t>
            </a:r>
          </a:p>
        </p:txBody>
      </p:sp>
      <p:cxnSp>
        <p:nvCxnSpPr>
          <p:cNvPr id="24591" name="AutoShape 17"/>
          <p:cNvCxnSpPr>
            <a:cxnSpLocks noChangeShapeType="1"/>
            <a:endCxn id="24586" idx="1"/>
          </p:cNvCxnSpPr>
          <p:nvPr/>
        </p:nvCxnSpPr>
        <p:spPr bwMode="auto">
          <a:xfrm rot="16200000" flipH="1">
            <a:off x="1222534" y="6057424"/>
            <a:ext cx="628809" cy="1200944"/>
          </a:xfrm>
          <a:prstGeom prst="curvedConnector2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lg"/>
          </a:ln>
        </p:spPr>
      </p:cxnSp>
      <p:cxnSp>
        <p:nvCxnSpPr>
          <p:cNvPr id="24592" name="AutoShape 18"/>
          <p:cNvCxnSpPr>
            <a:cxnSpLocks noChangeShapeType="1"/>
            <a:stCxn id="24584" idx="3"/>
          </p:cNvCxnSpPr>
          <p:nvPr/>
        </p:nvCxnSpPr>
        <p:spPr bwMode="auto">
          <a:xfrm flipV="1">
            <a:off x="5440680" y="6713220"/>
            <a:ext cx="1148319" cy="259080"/>
          </a:xfrm>
          <a:prstGeom prst="curvedConnector2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</p:spPr>
      </p:cxnSp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endParaRPr lang="en-US" sz="850" b="1" dirty="0">
              <a:latin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9" y="5503056"/>
            <a:ext cx="1558982" cy="8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H="1">
            <a:off x="842010" y="5029200"/>
            <a:ext cx="906780" cy="25908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906780" y="6000750"/>
            <a:ext cx="712470" cy="25908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V="1">
            <a:off x="6023610" y="6130290"/>
            <a:ext cx="1036320" cy="51816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023610" y="5417820"/>
            <a:ext cx="906780" cy="71247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950970" y="6454140"/>
            <a:ext cx="323850" cy="71247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4015740" y="5417820"/>
            <a:ext cx="647700" cy="90678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1165860" y="6000750"/>
            <a:ext cx="3108960" cy="1230630"/>
            <a:chOff x="1440" y="1104"/>
            <a:chExt cx="2352" cy="1248"/>
          </a:xfrm>
        </p:grpSpPr>
        <p:pic>
          <p:nvPicPr>
            <p:cNvPr id="25638" name="Picture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104"/>
              <a:ext cx="235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9" name="Text Box 10"/>
            <p:cNvSpPr txBox="1">
              <a:spLocks noChangeArrowheads="1"/>
            </p:cNvSpPr>
            <p:nvPr/>
          </p:nvSpPr>
          <p:spPr bwMode="auto">
            <a:xfrm>
              <a:off x="2160" y="1489"/>
              <a:ext cx="77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8264" tIns="39132" rIns="78264" bIns="39132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lang="en-US" sz="2380" b="0"/>
                <a:t>Qwest</a:t>
              </a:r>
            </a:p>
          </p:txBody>
        </p:sp>
      </p:grpSp>
      <p:pic>
        <p:nvPicPr>
          <p:cNvPr id="25610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10" y="5741670"/>
            <a:ext cx="659845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1" name="Group 13"/>
          <p:cNvGrpSpPr>
            <a:grpSpLocks/>
          </p:cNvGrpSpPr>
          <p:nvPr/>
        </p:nvGrpSpPr>
        <p:grpSpPr bwMode="auto">
          <a:xfrm>
            <a:off x="1368267" y="4075192"/>
            <a:ext cx="2906554" cy="1407398"/>
            <a:chOff x="1440" y="1104"/>
            <a:chExt cx="2352" cy="1248"/>
          </a:xfrm>
        </p:grpSpPr>
        <p:pic>
          <p:nvPicPr>
            <p:cNvPr id="25636" name="Picture 1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104"/>
              <a:ext cx="235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7" name="Text Box 15"/>
            <p:cNvSpPr txBox="1">
              <a:spLocks noChangeArrowheads="1"/>
            </p:cNvSpPr>
            <p:nvPr/>
          </p:nvSpPr>
          <p:spPr bwMode="auto">
            <a:xfrm>
              <a:off x="2160" y="1488"/>
              <a:ext cx="77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8264" tIns="39132" rIns="78264" bIns="39132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lang="en-US" sz="2380" b="0"/>
                <a:t>Sprint</a:t>
              </a:r>
            </a:p>
          </p:txBody>
        </p:sp>
      </p:grpSp>
      <p:grpSp>
        <p:nvGrpSpPr>
          <p:cNvPr id="25612" name="Group 16"/>
          <p:cNvGrpSpPr>
            <a:grpSpLocks/>
          </p:cNvGrpSpPr>
          <p:nvPr/>
        </p:nvGrpSpPr>
        <p:grpSpPr bwMode="auto">
          <a:xfrm>
            <a:off x="4274820" y="4575810"/>
            <a:ext cx="2333070" cy="1230630"/>
            <a:chOff x="1440" y="1104"/>
            <a:chExt cx="2352" cy="1248"/>
          </a:xfrm>
        </p:grpSpPr>
        <p:pic>
          <p:nvPicPr>
            <p:cNvPr id="25634" name="Pictur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104"/>
              <a:ext cx="235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5" name="Text Box 18"/>
            <p:cNvSpPr txBox="1">
              <a:spLocks noChangeArrowheads="1"/>
            </p:cNvSpPr>
            <p:nvPr/>
          </p:nvSpPr>
          <p:spPr bwMode="auto">
            <a:xfrm>
              <a:off x="2160" y="1489"/>
              <a:ext cx="108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8264" tIns="39132" rIns="78264" bIns="39132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lang="en-US" sz="2380" b="0"/>
                <a:t>UUNet</a:t>
              </a:r>
            </a:p>
          </p:txBody>
        </p:sp>
      </p:grpSp>
      <p:grpSp>
        <p:nvGrpSpPr>
          <p:cNvPr id="25613" name="Group 19"/>
          <p:cNvGrpSpPr>
            <a:grpSpLocks/>
          </p:cNvGrpSpPr>
          <p:nvPr/>
        </p:nvGrpSpPr>
        <p:grpSpPr bwMode="auto">
          <a:xfrm>
            <a:off x="4210050" y="6842760"/>
            <a:ext cx="2461260" cy="906780"/>
            <a:chOff x="1440" y="1104"/>
            <a:chExt cx="2352" cy="1248"/>
          </a:xfrm>
        </p:grpSpPr>
        <p:pic>
          <p:nvPicPr>
            <p:cNvPr id="2563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104"/>
              <a:ext cx="235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3" name="Text Box 21"/>
            <p:cNvSpPr txBox="1">
              <a:spLocks noChangeArrowheads="1"/>
            </p:cNvSpPr>
            <p:nvPr/>
          </p:nvSpPr>
          <p:spPr bwMode="auto">
            <a:xfrm>
              <a:off x="2160" y="1488"/>
              <a:ext cx="874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8264" tIns="39132" rIns="78264" bIns="39132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lang="en-US" sz="2380" b="0"/>
                <a:t>AT&amp;T</a:t>
              </a:r>
            </a:p>
          </p:txBody>
        </p:sp>
      </p:grpSp>
      <p:sp>
        <p:nvSpPr>
          <p:cNvPr id="25614" name="Line 22"/>
          <p:cNvSpPr>
            <a:spLocks noChangeShapeType="1"/>
          </p:cNvSpPr>
          <p:nvPr/>
        </p:nvSpPr>
        <p:spPr bwMode="auto">
          <a:xfrm flipH="1">
            <a:off x="1684020" y="5158740"/>
            <a:ext cx="259080" cy="9715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pic>
        <p:nvPicPr>
          <p:cNvPr id="25615" name="Picture 2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10" y="606552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3950970" y="4705350"/>
            <a:ext cx="777240" cy="84201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pic>
        <p:nvPicPr>
          <p:cNvPr id="25617" name="Picture 2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51104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2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20" y="522351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9" name="Picture 2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3029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0" name="Picture 2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703707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1" name="Picture 2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90" y="541782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3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671322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23" name="Group 31"/>
          <p:cNvGrpSpPr>
            <a:grpSpLocks/>
          </p:cNvGrpSpPr>
          <p:nvPr/>
        </p:nvGrpSpPr>
        <p:grpSpPr bwMode="auto">
          <a:xfrm>
            <a:off x="0" y="5158740"/>
            <a:ext cx="1684020" cy="842010"/>
            <a:chOff x="-382" y="1968"/>
            <a:chExt cx="1248" cy="624"/>
          </a:xfrm>
        </p:grpSpPr>
        <p:pic>
          <p:nvPicPr>
            <p:cNvPr id="25630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2" y="1968"/>
              <a:ext cx="124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-144" y="2112"/>
              <a:ext cx="72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8264" tIns="39132" rIns="78264" bIns="39132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lang="en-US" sz="2380" b="0" dirty="0"/>
                <a:t>UCLA</a:t>
              </a:r>
            </a:p>
          </p:txBody>
        </p:sp>
      </p:grpSp>
      <p:pic>
        <p:nvPicPr>
          <p:cNvPr id="25624" name="Picture 3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574167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5" name="Freeform 35"/>
          <p:cNvSpPr>
            <a:spLocks/>
          </p:cNvSpPr>
          <p:nvPr/>
        </p:nvSpPr>
        <p:spPr bwMode="auto">
          <a:xfrm>
            <a:off x="777240" y="5935980"/>
            <a:ext cx="5829300" cy="1511300"/>
          </a:xfrm>
          <a:custGeom>
            <a:avLst/>
            <a:gdLst>
              <a:gd name="T0" fmla="*/ 0 w 4320"/>
              <a:gd name="T1" fmla="*/ 0 h 1120"/>
              <a:gd name="T2" fmla="*/ 846 w 4320"/>
              <a:gd name="T3" fmla="*/ 368 h 1120"/>
              <a:gd name="T4" fmla="*/ 1504 w 4320"/>
              <a:gd name="T5" fmla="*/ 105 h 1120"/>
              <a:gd name="T6" fmla="*/ 2304 w 4320"/>
              <a:gd name="T7" fmla="*/ 420 h 1120"/>
              <a:gd name="T8" fmla="*/ 2633 w 4320"/>
              <a:gd name="T9" fmla="*/ 1050 h 1120"/>
              <a:gd name="T10" fmla="*/ 3197 w 4320"/>
              <a:gd name="T11" fmla="*/ 840 h 1120"/>
              <a:gd name="T12" fmla="*/ 3902 w 4320"/>
              <a:gd name="T13" fmla="*/ 683 h 1120"/>
              <a:gd name="T14" fmla="*/ 4320 w 4320"/>
              <a:gd name="T15" fmla="*/ 612 h 11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20"/>
              <a:gd name="T25" fmla="*/ 0 h 1120"/>
              <a:gd name="T26" fmla="*/ 4320 w 4320"/>
              <a:gd name="T27" fmla="*/ 1120 h 11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20" h="1120">
                <a:moveTo>
                  <a:pt x="0" y="0"/>
                </a:moveTo>
                <a:cubicBezTo>
                  <a:pt x="298" y="175"/>
                  <a:pt x="596" y="350"/>
                  <a:pt x="846" y="368"/>
                </a:cubicBezTo>
                <a:cubicBezTo>
                  <a:pt x="1097" y="385"/>
                  <a:pt x="1262" y="96"/>
                  <a:pt x="1504" y="105"/>
                </a:cubicBezTo>
                <a:cubicBezTo>
                  <a:pt x="1747" y="114"/>
                  <a:pt x="2116" y="263"/>
                  <a:pt x="2304" y="420"/>
                </a:cubicBezTo>
                <a:cubicBezTo>
                  <a:pt x="2492" y="578"/>
                  <a:pt x="2484" y="980"/>
                  <a:pt x="2633" y="1050"/>
                </a:cubicBezTo>
                <a:cubicBezTo>
                  <a:pt x="2782" y="1120"/>
                  <a:pt x="2985" y="901"/>
                  <a:pt x="3197" y="840"/>
                </a:cubicBezTo>
                <a:cubicBezTo>
                  <a:pt x="3408" y="779"/>
                  <a:pt x="3715" y="721"/>
                  <a:pt x="3902" y="683"/>
                </a:cubicBezTo>
                <a:cubicBezTo>
                  <a:pt x="4089" y="645"/>
                  <a:pt x="4233" y="627"/>
                  <a:pt x="4320" y="61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8264" tIns="39132" rIns="78264" bIns="39132"/>
          <a:lstStyle/>
          <a:p>
            <a:endParaRPr lang="en-US" sz="1530"/>
          </a:p>
        </p:txBody>
      </p:sp>
      <p:pic>
        <p:nvPicPr>
          <p:cNvPr id="25626" name="Picture 3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489966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3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" y="5093970"/>
            <a:ext cx="649050" cy="40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8" name="Text Box 38"/>
          <p:cNvSpPr txBox="1">
            <a:spLocks noChangeArrowheads="1"/>
          </p:cNvSpPr>
          <p:nvPr/>
        </p:nvSpPr>
        <p:spPr bwMode="auto">
          <a:xfrm>
            <a:off x="6259786" y="5211516"/>
            <a:ext cx="1611275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60" dirty="0">
                <a:hlinkClick r:id="rId7"/>
              </a:rPr>
              <a:t>www.google.com</a:t>
            </a:r>
            <a:endParaRPr lang="en-US" sz="1360" dirty="0"/>
          </a:p>
          <a:p>
            <a:r>
              <a:rPr lang="en-US" sz="1360" dirty="0"/>
              <a:t>(66.102.7.14)</a:t>
            </a:r>
          </a:p>
          <a:p>
            <a:endParaRPr lang="en-US" sz="1360" dirty="0"/>
          </a:p>
        </p:txBody>
      </p:sp>
      <p:sp>
        <p:nvSpPr>
          <p:cNvPr id="2562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87799" y="2165985"/>
            <a:ext cx="7055882" cy="984885"/>
          </a:xfrm>
          <a:noFill/>
        </p:spPr>
        <p:txBody>
          <a:bodyPr/>
          <a:lstStyle/>
          <a:p>
            <a:r>
              <a:rPr lang="en-US" sz="3200" dirty="0">
                <a:latin typeface="Arial" charset="0"/>
              </a:rPr>
              <a:t>Each router forwards packet towards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50831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Network Routing in IP</a:t>
            </a: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endParaRPr lang="en-US" sz="8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2576" y="643032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Data Link scheduling (Ethernet)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576" y="2554128"/>
            <a:ext cx="6995160" cy="4431983"/>
          </a:xfrm>
        </p:spPr>
        <p:txBody>
          <a:bodyPr/>
          <a:lstStyle/>
          <a:p>
            <a:r>
              <a:rPr lang="en-US" sz="3200" dirty="0">
                <a:latin typeface="Arial" charset="0"/>
              </a:rPr>
              <a:t>Break message into frames</a:t>
            </a:r>
          </a:p>
          <a:p>
            <a:r>
              <a:rPr lang="en-US" sz="3200" dirty="0">
                <a:latin typeface="Arial" charset="0"/>
              </a:rPr>
              <a:t>Media Access Control (MAC)</a:t>
            </a:r>
          </a:p>
          <a:p>
            <a:pPr lvl="1"/>
            <a:r>
              <a:rPr lang="en-US" sz="3200" dirty="0">
                <a:latin typeface="Arial" charset="0"/>
              </a:rPr>
              <a:t>Can I send now?  Can I send now?</a:t>
            </a:r>
          </a:p>
          <a:p>
            <a:endParaRPr lang="en-US" sz="3200" dirty="0">
              <a:latin typeface="Arial" charset="0"/>
            </a:endParaRPr>
          </a:p>
          <a:p>
            <a:endParaRPr lang="en-US" sz="3200" dirty="0">
              <a:latin typeface="Arial" charset="0"/>
            </a:endParaRPr>
          </a:p>
          <a:p>
            <a:endParaRPr lang="en-US" sz="3200" dirty="0">
              <a:latin typeface="Arial" charset="0"/>
            </a:endParaRPr>
          </a:p>
          <a:p>
            <a:endParaRPr lang="en-US" sz="3200" dirty="0">
              <a:latin typeface="Arial" charset="0"/>
            </a:endParaRPr>
          </a:p>
          <a:p>
            <a:endParaRPr lang="en-US" sz="3200" dirty="0">
              <a:latin typeface="Arial" charset="0"/>
            </a:endParaRPr>
          </a:p>
          <a:p>
            <a:r>
              <a:rPr lang="en-US" sz="3200" dirty="0">
                <a:latin typeface="Arial" charset="0"/>
              </a:rPr>
              <a:t>Send frame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040255" y="4964430"/>
            <a:ext cx="1360170" cy="51816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530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040255" y="5482590"/>
            <a:ext cx="330327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53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2105025" y="5482590"/>
            <a:ext cx="1295400" cy="6477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530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586865" y="4770120"/>
            <a:ext cx="447993" cy="326549"/>
            <a:chOff x="288" y="2352"/>
            <a:chExt cx="908" cy="734"/>
          </a:xfrm>
        </p:grpSpPr>
        <p:pic>
          <p:nvPicPr>
            <p:cNvPr id="26641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52"/>
              <a:ext cx="908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39"/>
              <a:ext cx="3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2" name="Group 10"/>
          <p:cNvGrpSpPr>
            <a:grpSpLocks/>
          </p:cNvGrpSpPr>
          <p:nvPr/>
        </p:nvGrpSpPr>
        <p:grpSpPr bwMode="auto">
          <a:xfrm>
            <a:off x="1586865" y="6000750"/>
            <a:ext cx="447993" cy="326549"/>
            <a:chOff x="288" y="2352"/>
            <a:chExt cx="908" cy="734"/>
          </a:xfrm>
        </p:grpSpPr>
        <p:pic>
          <p:nvPicPr>
            <p:cNvPr id="2663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52"/>
              <a:ext cx="908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39"/>
              <a:ext cx="3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1592262" y="5350352"/>
            <a:ext cx="447993" cy="326549"/>
            <a:chOff x="288" y="2352"/>
            <a:chExt cx="908" cy="734"/>
          </a:xfrm>
        </p:grpSpPr>
        <p:pic>
          <p:nvPicPr>
            <p:cNvPr id="26637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52"/>
              <a:ext cx="908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39"/>
              <a:ext cx="3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4" name="Text Box 16"/>
          <p:cNvSpPr txBox="1">
            <a:spLocks noChangeArrowheads="1"/>
          </p:cNvSpPr>
          <p:nvPr/>
        </p:nvSpPr>
        <p:spPr bwMode="auto">
          <a:xfrm>
            <a:off x="5421789" y="5288281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/>
              <a:t>Receiver</a:t>
            </a:r>
          </a:p>
        </p:txBody>
      </p:sp>
      <p:sp>
        <p:nvSpPr>
          <p:cNvPr id="26635" name="Line 17"/>
          <p:cNvSpPr>
            <a:spLocks noChangeShapeType="1"/>
          </p:cNvSpPr>
          <p:nvPr/>
        </p:nvSpPr>
        <p:spPr bwMode="auto">
          <a:xfrm>
            <a:off x="2428875" y="4964430"/>
            <a:ext cx="453390" cy="19431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530"/>
          </a:p>
        </p:txBody>
      </p:sp>
      <p:sp>
        <p:nvSpPr>
          <p:cNvPr id="26636" name="Line 18"/>
          <p:cNvSpPr>
            <a:spLocks noChangeShapeType="1"/>
          </p:cNvSpPr>
          <p:nvPr/>
        </p:nvSpPr>
        <p:spPr bwMode="auto">
          <a:xfrm flipV="1">
            <a:off x="2558415" y="5806440"/>
            <a:ext cx="453390" cy="25908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53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endParaRPr lang="en-US" sz="8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Physical layer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518160" y="6000751"/>
            <a:ext cx="1225233" cy="990441"/>
            <a:chOff x="288" y="2352"/>
            <a:chExt cx="908" cy="734"/>
          </a:xfrm>
        </p:grpSpPr>
        <p:pic>
          <p:nvPicPr>
            <p:cNvPr id="2766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52"/>
              <a:ext cx="908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39"/>
              <a:ext cx="3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2" name="Picture 6" descr="blackdiamo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223510"/>
            <a:ext cx="1168559" cy="148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AP-1000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0" y="4057651"/>
            <a:ext cx="1360170" cy="9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2135114" y="3062704"/>
            <a:ext cx="2731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802.11b Wireless </a:t>
            </a:r>
          </a:p>
          <a:p>
            <a:r>
              <a:rPr lang="en-US" sz="2400" dirty="0"/>
              <a:t>Access 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523283" y="4668527"/>
            <a:ext cx="3449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Ethernet switch/router</a:t>
            </a:r>
          </a:p>
        </p:txBody>
      </p:sp>
      <p:cxnSp>
        <p:nvCxnSpPr>
          <p:cNvPr id="27656" name="AutoShape 10"/>
          <p:cNvCxnSpPr>
            <a:cxnSpLocks noChangeShapeType="1"/>
          </p:cNvCxnSpPr>
          <p:nvPr/>
        </p:nvCxnSpPr>
        <p:spPr bwMode="auto">
          <a:xfrm>
            <a:off x="3756660" y="4547474"/>
            <a:ext cx="1101090" cy="142089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11"/>
          <p:cNvCxnSpPr>
            <a:cxnSpLocks noChangeShapeType="1"/>
          </p:cNvCxnSpPr>
          <p:nvPr/>
        </p:nvCxnSpPr>
        <p:spPr bwMode="auto">
          <a:xfrm flipV="1">
            <a:off x="6026309" y="5794296"/>
            <a:ext cx="867649" cy="174069"/>
          </a:xfrm>
          <a:prstGeom prst="curvedConnector3">
            <a:avLst>
              <a:gd name="adj1" fmla="val 49921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6259548" y="5287150"/>
            <a:ext cx="18706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To campus </a:t>
            </a:r>
          </a:p>
          <a:p>
            <a:r>
              <a:rPr lang="en-US" sz="2400" dirty="0"/>
              <a:t>backbone</a:t>
            </a:r>
          </a:p>
        </p:txBody>
      </p:sp>
      <p:cxnSp>
        <p:nvCxnSpPr>
          <p:cNvPr id="27659" name="AutoShape 13"/>
          <p:cNvCxnSpPr>
            <a:cxnSpLocks noChangeShapeType="1"/>
          </p:cNvCxnSpPr>
          <p:nvPr/>
        </p:nvCxnSpPr>
        <p:spPr bwMode="auto">
          <a:xfrm rot="-5400000">
            <a:off x="931069" y="4652725"/>
            <a:ext cx="1570673" cy="1360170"/>
          </a:xfrm>
          <a:prstGeom prst="curvedConnector2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-60650" y="3380774"/>
            <a:ext cx="21323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2.4Ghz Radio</a:t>
            </a:r>
          </a:p>
          <a:p>
            <a:r>
              <a:rPr lang="en-US" sz="2400" dirty="0"/>
              <a:t>DS/FH Radio</a:t>
            </a:r>
          </a:p>
          <a:p>
            <a:r>
              <a:rPr lang="en-US" sz="2400" dirty="0"/>
              <a:t> (1-11Mbps)</a:t>
            </a:r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4524395" y="3344168"/>
            <a:ext cx="324800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/>
              <a:t>Cat5 Cable (4 wires)</a:t>
            </a:r>
          </a:p>
          <a:p>
            <a:r>
              <a:rPr lang="en-US" sz="2400"/>
              <a:t>100Base TX Ethernet</a:t>
            </a:r>
          </a:p>
          <a:p>
            <a:r>
              <a:rPr lang="en-US" sz="2400"/>
              <a:t>100Mbps</a:t>
            </a:r>
          </a:p>
          <a:p>
            <a:endParaRPr lang="en-US" sz="2400"/>
          </a:p>
        </p:txBody>
      </p:sp>
      <p:sp>
        <p:nvSpPr>
          <p:cNvPr id="27662" name="Line 16"/>
          <p:cNvSpPr>
            <a:spLocks noChangeShapeType="1"/>
          </p:cNvSpPr>
          <p:nvPr/>
        </p:nvSpPr>
        <p:spPr bwMode="auto">
          <a:xfrm>
            <a:off x="842010" y="4640580"/>
            <a:ext cx="582930" cy="45339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0050" y="4446270"/>
            <a:ext cx="712470" cy="3886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3821284" y="7029480"/>
            <a:ext cx="36920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62.5/125um 850nm MMF</a:t>
            </a:r>
          </a:p>
          <a:p>
            <a:r>
              <a:rPr lang="en-US" sz="2400" dirty="0"/>
              <a:t> 1000BaseSX Ethernet</a:t>
            </a:r>
          </a:p>
          <a:p>
            <a:r>
              <a:rPr lang="en-US" sz="2400" dirty="0"/>
              <a:t>1000Mbps</a:t>
            </a:r>
          </a:p>
          <a:p>
            <a:endParaRPr lang="en-US" sz="2400" dirty="0"/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 flipH="1" flipV="1">
            <a:off x="6347460" y="5935980"/>
            <a:ext cx="194310" cy="7772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r>
              <a:rPr lang="en-US" dirty="0"/>
              <a:t>27</a:t>
            </a:r>
            <a:endParaRPr lang="en-US" sz="8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1338</Words>
  <Application>Microsoft Office PowerPoint</Application>
  <PresentationFormat>Custom</PresentationFormat>
  <Paragraphs>351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ＭＳ Ｐゴシック</vt:lpstr>
      <vt:lpstr>PMingLiU</vt:lpstr>
      <vt:lpstr>Arial</vt:lpstr>
      <vt:lpstr>Calibri</vt:lpstr>
      <vt:lpstr>Courier New</vt:lpstr>
      <vt:lpstr>Garamond</vt:lpstr>
      <vt:lpstr>Helvetica</vt:lpstr>
      <vt:lpstr>Monotype Sorts</vt:lpstr>
      <vt:lpstr>Times New Roman</vt:lpstr>
      <vt:lpstr>Wingdings</vt:lpstr>
      <vt:lpstr>ZapfDingbats</vt:lpstr>
      <vt:lpstr>Office Theme</vt:lpstr>
      <vt:lpstr>Photo Editor Photo</vt:lpstr>
      <vt:lpstr>PowerPoint Presentation</vt:lpstr>
      <vt:lpstr>REVIEW:  WHERE IS THE PHYSICAL LAYER?</vt:lpstr>
      <vt:lpstr>Web request (HTTP)</vt:lpstr>
      <vt:lpstr> Name resolution (DNS)</vt:lpstr>
      <vt:lpstr>Data transport (TCP)</vt:lpstr>
      <vt:lpstr>Network Layer: Global Network Addressing in IP</vt:lpstr>
      <vt:lpstr>Network Routing in IP</vt:lpstr>
      <vt:lpstr>Data Link scheduling (Ethernet)</vt:lpstr>
      <vt:lpstr>Physical layer</vt:lpstr>
      <vt:lpstr>PowerPoint Presentation</vt:lpstr>
      <vt:lpstr>PowerPoint Presentation</vt:lpstr>
      <vt:lpstr>PowerPoint Presentation</vt:lpstr>
      <vt:lpstr>Wireless </vt:lpstr>
      <vt:lpstr>Spectrum Allocation</vt:lpstr>
      <vt:lpstr>PowerPoint Presentation</vt:lpstr>
      <vt:lpstr>TWISTED PAIR INSIDER VIEW</vt:lpstr>
      <vt:lpstr>PowerPoint Presentation</vt:lpstr>
      <vt:lpstr>PowerPoint Presentation</vt:lpstr>
      <vt:lpstr>PowerPoint Presentation</vt:lpstr>
      <vt:lpstr>PowerPoint Presentation</vt:lpstr>
      <vt:lpstr>Fiber Optics: more physical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varghese</dc:creator>
  <cp:lastModifiedBy>varghese</cp:lastModifiedBy>
  <cp:revision>26</cp:revision>
  <dcterms:created xsi:type="dcterms:W3CDTF">2017-10-03T19:07:56Z</dcterms:created>
  <dcterms:modified xsi:type="dcterms:W3CDTF">2018-10-18T03:43:38Z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2008-04-16T00:00:00Z</vt:filetime>
  </property>
  <property fmtid="{D5CDD505-2E9C-101B-9397-08002B2CF9AE}" pid="3" name="LastSaved">
    <vt:filetime>2017-10-04T00:00:00Z</vt:filetime>
  </property>
</Properties>
</file>