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65"/>
  </p:normalViewPr>
  <p:slideViewPr>
    <p:cSldViewPr snapToGrid="0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758A-9F53-8AD7-C35C-12542FC3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7011-6B14-E2E5-E590-C754D5888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41A4-D377-CB66-2F56-2F2B9299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6F2D-DF75-0930-F5BE-39BB074A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2351-1446-358D-5D11-64949E9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690F-C6FB-31D5-4BB6-B07689A1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CEE0-F3B9-D07C-279F-2FC9622A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649F-129F-152E-6002-6D95628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05AB-2674-4F13-4E89-531546B6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E9BA-9B3B-1E21-4DF2-988BC02C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CE626-10D8-CF7D-EC45-BE295DC18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98CE9-AE04-6534-35DE-4EF3141F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B8BD-05BD-7DC8-2F7C-CE524122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49D3-76BD-7802-5795-A95003B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5B64-6A97-FA7E-3881-5280412B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B424-B2E4-85FD-2668-A50AB200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FE8B-3805-A86B-1F00-A48D8756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4DFE-11B8-4DEF-DB00-BB5746DE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395C-1536-F351-AD42-90ED07B4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72B5-C431-C58B-0705-A8399D2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4D9D-8E0E-83F8-0AD5-7FD3E872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5A81-979A-06AB-4EC2-A3779ACD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7AA0-89C4-CF83-35B1-2FAA3F8E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61E7-42C6-CB73-6B63-502510A8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CC0A9-B280-2807-C1D2-56C845C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91AA-BCC7-D77D-58D6-A54597D0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A65D-2DD8-F66B-35A6-48878386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EFF35-C319-7C33-A9B5-E239D6B5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7C5AA-A7DC-408E-D7DE-EB7FFABF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76C9-B659-119C-2991-6D5C7C00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A602-45AD-580C-DA48-755BD24E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ACF-1B45-2338-A53D-A26EAF0E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E6D2B-AAA8-7A2B-EF18-214D99C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9EA5-CE3B-98F1-A536-19EF8B82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E0C00-5222-EA0F-CD56-B4478D8C7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6566-2EB4-4211-1E27-98E7A4CDE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C46F6-AF4F-7156-2AF0-F599CBDD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135E-39FF-358B-959D-EC93917C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524AB-EACC-AA2C-993F-DA7EF223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1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FFCD-343A-DA03-44EB-8A4E1C2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FBC8E-C07E-46F2-DDF4-3046BEF9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60FAE-F776-569F-4A35-E221BD7F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A542F-F694-723C-C4C7-E55148E8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95642-7F16-BF5E-B372-1337B84E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49FB0-88DB-AEFC-397C-15095280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11CD6-BEEC-0866-B2A2-6BE5EECA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E6E4-CEDB-48E6-387D-AFC30D9D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8BD4-3670-24B2-04AA-8944644B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DCD6F-F1BC-AD76-8DCD-230E2AC8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786C-3D43-CF17-BAE9-5469CFDF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EF33-1763-A680-80A1-8D8184A3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78A0C-B800-C2B4-CF88-EBA40964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CCC8-1925-7CD2-E09F-37549C11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E3FDA-4292-DA8D-327A-DFD30ACF2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CBD5F-90E2-9B03-0C0B-E43EA8C4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FE14-8DFC-F454-CB55-FE41B9E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2B79A-D27D-3E5F-29AB-78E1E206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EFE-4E74-FA89-571D-268C14C3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63AB4-74D6-5094-95D0-6D28BE9E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9E312-702B-890D-F059-811B7F76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A05C-5B2A-7C99-8902-944E8D43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A12F-2B39-F043-A5F9-DBFA3AEAD7B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68E5-6ED9-7BA9-AB8C-1562D8569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FC27-00CB-6F5A-68ED-DF2A9522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ABDE-5125-8645-A368-97995A76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" TargetMode="External"/><Relationship Id="rId2" Type="http://schemas.openxmlformats.org/officeDocument/2006/relationships/hyperlink" Target="https://www.kaggle.com/datasets/programmerrdai/child-and-infant-morta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itishabharathi/gdp-per-capita-all-countries" TargetMode="External"/><Relationship Id="rId4" Type="http://schemas.openxmlformats.org/officeDocument/2006/relationships/hyperlink" Target="https://www.kaggle.com/datasets/iamsouravbanerjee/world-population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DFEA9-7BDA-C897-43A9-8C7775390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3" y="1090011"/>
            <a:ext cx="4171994" cy="2625615"/>
          </a:xfrm>
        </p:spPr>
        <p:txBody>
          <a:bodyPr>
            <a:normAutofit fontScale="90000"/>
          </a:bodyPr>
          <a:lstStyle/>
          <a:p>
            <a:pPr algn="l"/>
            <a:br>
              <a:rPr lang="en-US" sz="4700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700" b="1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Extinguished Lights: A Visual Deep Dive into Infant Mortality</a:t>
            </a:r>
            <a:endParaRPr lang="en-US" sz="4700" dirty="0"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13DBD-EB84-C471-838A-C8D89FA5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7" r="18335" b="1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E81D58-6292-3FF7-20EF-25EF9C0895E7}"/>
              </a:ext>
            </a:extLst>
          </p:cNvPr>
          <p:cNvSpPr txBox="1">
            <a:spLocks/>
          </p:cNvSpPr>
          <p:nvPr/>
        </p:nvSpPr>
        <p:spPr>
          <a:xfrm>
            <a:off x="7494025" y="5767989"/>
            <a:ext cx="4171994" cy="83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kern="1400" spc="-5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Data: 230</a:t>
            </a:r>
          </a:p>
          <a:p>
            <a:pPr algn="r"/>
            <a:r>
              <a:rPr lang="en-US" sz="1800" b="1" kern="1400" spc="-50" dirty="0" err="1">
                <a:latin typeface="+mn-lt"/>
                <a:cs typeface="Times New Roman" panose="02020603050405020304" pitchFamily="18" charset="0"/>
              </a:rPr>
              <a:t>Eshita</a:t>
            </a:r>
            <a:r>
              <a:rPr lang="en-US" sz="1800" b="1" kern="1400" spc="-50" dirty="0">
                <a:latin typeface="+mn-lt"/>
                <a:cs typeface="Times New Roman" panose="02020603050405020304" pitchFamily="18" charset="0"/>
              </a:rPr>
              <a:t> Gupta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9D513-FF0C-6D09-9D6D-13A2A6E2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2" y="2528888"/>
            <a:ext cx="3957637" cy="1757362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C7DFB-C49A-1980-B726-EBA4E711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8A26-3E6B-7DBE-328A-1330DA8F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93361" cy="46511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0" i="0" u="none" strike="noStrike" dirty="0">
                <a:effectLst/>
              </a:rPr>
              <a:t>Infant mortality, the heartbreaking loss of a child before age one</a:t>
            </a:r>
            <a:r>
              <a:rPr lang="en-US" sz="2400" dirty="0"/>
              <a:t>. It </a:t>
            </a:r>
            <a:r>
              <a:rPr lang="en-US" sz="2400" b="0" i="0" u="none" strike="noStrike" dirty="0">
                <a:effectLst/>
              </a:rPr>
              <a:t>is a global concern that transcends borders and socio-economic divisions.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My project delves into the intricate dynamics of infant mortality, emphasizing the historical context and global impact.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Modern medicine has contributed to a decline, but challenges persist.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The focus extends beyond statistics; My goal is to uncover underlying factors through thought provoking visualizations.</a:t>
            </a:r>
          </a:p>
        </p:txBody>
      </p:sp>
      <p:pic>
        <p:nvPicPr>
          <p:cNvPr id="24" name="Picture 23" descr="A close-up of a baby's finger&#10;&#10;Description automatically generated">
            <a:extLst>
              <a:ext uri="{FF2B5EF4-FFF2-40B4-BE49-F238E27FC236}">
                <a16:creationId xmlns:a16="http://schemas.microsoft.com/office/drawing/2014/main" id="{E27B7081-C5B6-B79A-E49C-CFE8F6979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2" r="15799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61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A3B5D-6DAF-775B-463C-6904EC66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30" y="395044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7B9EE9-380C-2C1E-8394-877C0F7F3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99597"/>
              </p:ext>
            </p:extLst>
          </p:nvPr>
        </p:nvGraphicFramePr>
        <p:xfrm>
          <a:off x="1519237" y="1465946"/>
          <a:ext cx="9364633" cy="4020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968045">
                  <a:extLst>
                    <a:ext uri="{9D8B030D-6E8A-4147-A177-3AD203B41FA5}">
                      <a16:colId xmlns:a16="http://schemas.microsoft.com/office/drawing/2014/main" val="4114344982"/>
                    </a:ext>
                  </a:extLst>
                </a:gridCol>
                <a:gridCol w="4562467">
                  <a:extLst>
                    <a:ext uri="{9D8B030D-6E8A-4147-A177-3AD203B41FA5}">
                      <a16:colId xmlns:a16="http://schemas.microsoft.com/office/drawing/2014/main" val="1262894423"/>
                    </a:ext>
                  </a:extLst>
                </a:gridCol>
                <a:gridCol w="2061355">
                  <a:extLst>
                    <a:ext uri="{9D8B030D-6E8A-4147-A177-3AD203B41FA5}">
                      <a16:colId xmlns:a16="http://schemas.microsoft.com/office/drawing/2014/main" val="865428900"/>
                    </a:ext>
                  </a:extLst>
                </a:gridCol>
                <a:gridCol w="1772766">
                  <a:extLst>
                    <a:ext uri="{9D8B030D-6E8A-4147-A177-3AD203B41FA5}">
                      <a16:colId xmlns:a16="http://schemas.microsoft.com/office/drawing/2014/main" val="861873517"/>
                    </a:ext>
                  </a:extLst>
                </a:gridCol>
              </a:tblGrid>
              <a:tr h="3628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and URL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License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073028"/>
                  </a:ext>
                </a:extLst>
              </a:tr>
              <a:tr h="11929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Name: Child and Infant Mortality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https://www.kaggle.com/datasets/programmerrdai/child-and-infant-mortality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solidFill>
                            <a:srgbClr val="5F636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CC0: Public Domain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Data Set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94882"/>
                  </a:ext>
                </a:extLst>
              </a:tr>
              <a:tr h="11929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Name: World Population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https://www.kaggle.com/datasets/iamsouravbanerjee/world-population-dataset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solidFill>
                            <a:srgbClr val="5F636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CC0: Public Domain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Countries Data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56636"/>
                  </a:ext>
                </a:extLst>
              </a:tr>
              <a:tr h="11929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Name: GDP per Capita for all countries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kern="10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https://www.kaggle.com/datasets/nitishabharathi/gdp-per-capita-all-countries</a:t>
                      </a: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solidFill>
                            <a:srgbClr val="5F6368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CC0: Public Domain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World GDP Data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94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BDB56-7580-BC70-FC3C-675950E7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B37D-FF0A-AED3-13F3-0CB6D532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591878"/>
            <a:ext cx="10039350" cy="46747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0" i="0" u="none" strike="noStrike" dirty="0">
                <a:effectLst/>
              </a:rPr>
              <a:t>My dataset, spanning multiple years (1990 – 2019) from Kaggle, comprises of multiple CSV files detailing infant mortality statistics. I have used a subset of this dataset and added additional datasets to get country spe</a:t>
            </a:r>
            <a:r>
              <a:rPr lang="en-US" sz="2200" dirty="0"/>
              <a:t>cific information.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b="1" i="0" u="none" strike="noStrike" dirty="0">
                <a:effectLst/>
              </a:rPr>
              <a:t>Python Analysis: </a:t>
            </a:r>
            <a:r>
              <a:rPr lang="en-US" sz="2200" i="0" u="none" strike="noStrike" dirty="0">
                <a:effectLst/>
              </a:rPr>
              <a:t>I used python to check basic structure of the data and identify areas needed transformation or cleaning.</a:t>
            </a:r>
          </a:p>
          <a:p>
            <a:pPr lvl="1" algn="just"/>
            <a:r>
              <a:rPr lang="en-US" sz="2200" b="0" i="0" u="none" strike="noStrike" dirty="0">
                <a:effectLst/>
              </a:rPr>
              <a:t>Identified and addressed null values.</a:t>
            </a:r>
          </a:p>
          <a:p>
            <a:pPr lvl="1" algn="just"/>
            <a:r>
              <a:rPr lang="en-US" sz="2200" dirty="0"/>
              <a:t>Reviewed Data lengths and field names</a:t>
            </a:r>
            <a:endParaRPr lang="en-US" sz="2200" b="0" i="0" u="none" strike="noStrike" dirty="0">
              <a:effectLst/>
            </a:endParaRPr>
          </a:p>
          <a:p>
            <a:pPr lvl="1" algn="just"/>
            <a:r>
              <a:rPr lang="en-US" sz="2200" b="0" i="0" u="none" strike="noStrike" dirty="0">
                <a:effectLst/>
              </a:rPr>
              <a:t>Identified key factors crucial for visualization and basic data Structure</a:t>
            </a:r>
          </a:p>
          <a:p>
            <a:pPr algn="just"/>
            <a:r>
              <a:rPr lang="en-US" sz="2200" b="1" i="0" u="none" strike="noStrike" dirty="0">
                <a:effectLst/>
              </a:rPr>
              <a:t>Prep Builder Integration:</a:t>
            </a:r>
            <a:endParaRPr lang="en-US" sz="2200" b="0" i="0" u="none" strike="noStrike" dirty="0">
              <a:effectLst/>
            </a:endParaRPr>
          </a:p>
          <a:p>
            <a:pPr lvl="1" algn="just"/>
            <a:r>
              <a:rPr lang="en-US" sz="2200" b="0" i="0" u="none" strike="noStrike" dirty="0">
                <a:effectLst/>
              </a:rPr>
              <a:t>Utilized Prep Builder for seamless data preparation.</a:t>
            </a:r>
          </a:p>
          <a:p>
            <a:pPr lvl="1" algn="just"/>
            <a:r>
              <a:rPr lang="en-US" sz="2200" b="0" i="0" u="none" strike="noStrike" dirty="0">
                <a:effectLst/>
              </a:rPr>
              <a:t>Merged multiple CSV files into a unified dataset.</a:t>
            </a:r>
          </a:p>
          <a:p>
            <a:pPr lvl="1" algn="just"/>
            <a:r>
              <a:rPr lang="en-US" sz="2200" dirty="0"/>
              <a:t>Created Pivot views wherever applicable</a:t>
            </a:r>
            <a:endParaRPr lang="en-US" sz="22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382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BDB56-7580-BC70-FC3C-675950E7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B37D-FF0A-AED3-13F3-0CB6D532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591878"/>
            <a:ext cx="10039350" cy="467477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0" i="0" u="none" strike="noStrike" dirty="0">
                <a:effectLst/>
              </a:rPr>
              <a:t>My dataset, spanning multiple years (1990 – 2019) from Kaggle, comprises of multiple CSV files detailing infant mortality statistics. I have used a subset of this dataset and added additional datasets to get country spe</a:t>
            </a:r>
            <a:r>
              <a:rPr lang="en-US" sz="2200" dirty="0"/>
              <a:t>cific information.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b="1" i="0" u="none" strike="noStrike" dirty="0">
                <a:effectLst/>
              </a:rPr>
              <a:t>Python Analysis: </a:t>
            </a:r>
            <a:r>
              <a:rPr lang="en-US" sz="2200" i="0" u="none" strike="noStrike" dirty="0">
                <a:effectLst/>
              </a:rPr>
              <a:t>I used python to check basic structure of the data and identify areas needed transformation or cleaning.</a:t>
            </a:r>
          </a:p>
          <a:p>
            <a:pPr lvl="1" algn="just"/>
            <a:r>
              <a:rPr lang="en-US" sz="2200" b="0" i="0" u="none" strike="noStrike" dirty="0">
                <a:effectLst/>
              </a:rPr>
              <a:t>Identified and addressed null values.</a:t>
            </a:r>
          </a:p>
          <a:p>
            <a:pPr lvl="1" algn="just"/>
            <a:r>
              <a:rPr lang="en-US" sz="2200" dirty="0"/>
              <a:t>Reviewed Data lengths and field names</a:t>
            </a:r>
            <a:endParaRPr lang="en-US" sz="2200" b="0" i="0" u="none" strike="noStrike" dirty="0">
              <a:effectLst/>
            </a:endParaRPr>
          </a:p>
          <a:p>
            <a:pPr lvl="1" algn="just"/>
            <a:r>
              <a:rPr lang="en-US" sz="2200" b="0" i="0" u="none" strike="noStrike" dirty="0">
                <a:effectLst/>
              </a:rPr>
              <a:t>Identified key factors crucial for visualization and basic data Structure</a:t>
            </a:r>
          </a:p>
          <a:p>
            <a:pPr algn="just"/>
            <a:r>
              <a:rPr lang="en-US" sz="2200" b="1" i="0" u="none" strike="noStrike" dirty="0">
                <a:effectLst/>
              </a:rPr>
              <a:t>Prep Builder Integration:</a:t>
            </a:r>
            <a:endParaRPr lang="en-US" sz="2200" b="0" i="0" u="none" strike="noStrike" dirty="0">
              <a:effectLst/>
            </a:endParaRPr>
          </a:p>
          <a:p>
            <a:pPr lvl="1" algn="just"/>
            <a:r>
              <a:rPr lang="en-US" sz="2200" b="0" i="0" u="none" strike="noStrike" dirty="0">
                <a:effectLst/>
              </a:rPr>
              <a:t>Utilized Prep Builder for seamless data preparation.</a:t>
            </a:r>
          </a:p>
          <a:p>
            <a:pPr lvl="1" algn="just"/>
            <a:r>
              <a:rPr lang="en-US" sz="2200" b="0" i="0" u="none" strike="noStrike" dirty="0">
                <a:effectLst/>
              </a:rPr>
              <a:t>Merged multiple CSV files into a unified dataset.</a:t>
            </a:r>
          </a:p>
          <a:p>
            <a:pPr lvl="1" algn="just"/>
            <a:r>
              <a:rPr lang="en-US" sz="2200" dirty="0"/>
              <a:t>Created Pivot views wherever applicable</a:t>
            </a:r>
            <a:endParaRPr lang="en-US" sz="22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65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D9A92-27F3-1909-089D-41FC95A3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Tableau: Prep Builder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D4008-78FA-7258-AAD0-CAF0D88F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4" y="1560167"/>
            <a:ext cx="7977242" cy="372903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9D513-FF0C-6D09-9D6D-13A2A6E2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FINAL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E813-EDF4-4B43-9EA5-0D1045A1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1878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öhne"/>
              </a:rPr>
              <a:t>Encompasses essential metrics for in-depth analysis and visualization: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Counts of infant deaths categorized by diseases and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Country-wise metrics.</a:t>
            </a:r>
          </a:p>
          <a:p>
            <a:pPr marL="1200150" lvl="2" indent="-285750"/>
            <a:r>
              <a:rPr lang="en-US" b="0" i="0" u="none" strike="noStrike" dirty="0">
                <a:effectLst/>
                <a:latin typeface="Söhne"/>
              </a:rPr>
              <a:t>Population &amp; World Percentage</a:t>
            </a:r>
          </a:p>
          <a:p>
            <a:pPr marL="1200150" lvl="2" indent="-285750"/>
            <a:r>
              <a:rPr lang="en-US" b="0" i="0" u="none" strike="noStrike" dirty="0">
                <a:effectLst/>
                <a:latin typeface="Söhne"/>
              </a:rPr>
              <a:t>Current health expenditure</a:t>
            </a:r>
          </a:p>
          <a:p>
            <a:pPr marL="1200150" lvl="2" indent="-285750"/>
            <a:r>
              <a:rPr lang="en-US" dirty="0">
                <a:latin typeface="Söhne"/>
              </a:rPr>
              <a:t>A</a:t>
            </a:r>
            <a:r>
              <a:rPr lang="en-US" b="0" i="0" u="none" strike="noStrike" dirty="0">
                <a:effectLst/>
                <a:latin typeface="Söhne"/>
              </a:rPr>
              <a:t>rea </a:t>
            </a:r>
          </a:p>
          <a:p>
            <a:pPr marL="1200150" lvl="2" indent="-285750"/>
            <a:r>
              <a:rPr lang="en-US" dirty="0">
                <a:latin typeface="Söhne"/>
              </a:rPr>
              <a:t>D</a:t>
            </a:r>
            <a:r>
              <a:rPr lang="en-US" b="0" i="0" u="none" strike="noStrike" dirty="0">
                <a:effectLst/>
                <a:latin typeface="Söhne"/>
              </a:rPr>
              <a:t>ensity </a:t>
            </a:r>
          </a:p>
          <a:p>
            <a:pPr marL="1200150" lvl="2" indent="-285750"/>
            <a:r>
              <a:rPr lang="en-US" dirty="0">
                <a:latin typeface="Söhne"/>
              </a:rPr>
              <a:t>G</a:t>
            </a:r>
            <a:r>
              <a:rPr lang="en-US" b="0" i="0" u="none" strike="noStrike" dirty="0">
                <a:effectLst/>
                <a:latin typeface="Söhne"/>
              </a:rPr>
              <a:t>rowth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Age wise split of death 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Aggregate columns for critical metrics</a:t>
            </a:r>
            <a:endParaRPr lang="en-US" b="0" i="0" u="none" strike="noStrike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0B8A9-6BB2-5A0C-9AAE-800AC62DC7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0" y="3876"/>
            <a:ext cx="12191999" cy="6854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AEB06-B1D8-2A74-B44D-5D1793D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68" y="971550"/>
            <a:ext cx="2786062" cy="6659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5C35-BB1F-9CD1-080C-56F86ADD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6" y="3244429"/>
            <a:ext cx="8848725" cy="100330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Söhne"/>
              </a:rPr>
              <a:t>I invite you to join me in delving into my Tableau workbook, where I've crafted an engaging and interactive story</a:t>
            </a:r>
          </a:p>
        </p:txBody>
      </p:sp>
    </p:spTree>
    <p:extLst>
      <p:ext uri="{BB962C8B-B14F-4D97-AF65-F5344CB8AC3E}">
        <p14:creationId xmlns:p14="http://schemas.microsoft.com/office/powerpoint/2010/main" val="297741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37C4-A002-1EA2-8E0D-DAB305C3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2351-7099-06D3-2B48-C57E4AA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My tableau story concludes with a profound understanding of infant mortality, unearthing critical insights that resonate with the global healthcare landscape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journey through three interconnected dashboards has illuminated not only the challenges but also the opportunities for positive change</a:t>
            </a:r>
            <a:r>
              <a:rPr lang="en-US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58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533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Times New Roman</vt:lpstr>
      <vt:lpstr>Office Theme</vt:lpstr>
      <vt:lpstr> Extinguished Lights: A Visual Deep Dive into Infant Mortality</vt:lpstr>
      <vt:lpstr>INTRODUCTION AND OVERVIEW</vt:lpstr>
      <vt:lpstr>DATA SOURCES</vt:lpstr>
      <vt:lpstr>DATA PREPARATION</vt:lpstr>
      <vt:lpstr>DATA PREPARATION</vt:lpstr>
      <vt:lpstr>Tableau: Prep Builder Flow</vt:lpstr>
      <vt:lpstr>                           FINAL DATASET</vt:lpstr>
      <vt:lpstr>Visualization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Extinguished Lights: A Visual Deep Dive into Infant Mortality</dc:title>
  <dc:creator>Eshita Gupta</dc:creator>
  <cp:lastModifiedBy>Shitij Gupta (LinkedIn Supplier)</cp:lastModifiedBy>
  <cp:revision>10</cp:revision>
  <dcterms:created xsi:type="dcterms:W3CDTF">2023-12-06T05:24:30Z</dcterms:created>
  <dcterms:modified xsi:type="dcterms:W3CDTF">2023-12-06T19:04:01Z</dcterms:modified>
</cp:coreProperties>
</file>