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4281A-705C-4438-A8D6-07B6916DD38E}" v="1340" dt="2022-03-04T15:09:5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36F15-E5EF-4BBE-A6C9-7078062A4192}" type="datetimeFigureOut"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1A0D-769D-4A95-9450-7AC9FCE78F8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remykun.com/2012/09/16/trees-a-primer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https://www.youtube.com/watch?v=VvCytJvd4H0&amp;t=1054s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1A0D-769D-4A95-9450-7AC9FCE78F8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best one? Depends on your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1A0D-769D-4A95-9450-7AC9FCE78F8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You need 4 </a:t>
            </a:r>
            <a:r>
              <a:rPr lang="en-US" dirty="0" err="1">
                <a:cs typeface="Calibri"/>
              </a:rPr>
              <a:t>colour</a:t>
            </a:r>
            <a:r>
              <a:rPr lang="en-US" dirty="0">
                <a:cs typeface="Calibri"/>
              </a:rPr>
              <a:t>. The proof for 5 </a:t>
            </a:r>
            <a:r>
              <a:rPr lang="en-US" dirty="0" err="1">
                <a:cs typeface="Calibri"/>
              </a:rPr>
              <a:t>colouring</a:t>
            </a:r>
            <a:r>
              <a:rPr lang="en-US" dirty="0">
                <a:cs typeface="Calibri"/>
              </a:rPr>
              <a:t> is much </a:t>
            </a:r>
            <a:r>
              <a:rPr lang="en-US" dirty="0" err="1">
                <a:cs typeface="Calibri"/>
              </a:rPr>
              <a:t>much</a:t>
            </a:r>
            <a:r>
              <a:rPr lang="en-US" dirty="0">
                <a:cs typeface="Calibri"/>
              </a:rPr>
              <a:t> easier though, see GTCN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1A0D-769D-4A95-9450-7AC9FCE78F8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Tree: </a:t>
            </a:r>
            <a:r>
              <a:rPr lang="en-US" dirty="0">
                <a:hlinkClick r:id="rId3"/>
              </a:rPr>
              <a:t>https://jeremykun.com/2012/09/16/trees-a-primer/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1A0D-769D-4A95-9450-7AC9FCE78F8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https://jeremykun.com/2013/01/22/depth-and-breadth-first-search/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1A0D-769D-4A95-9450-7AC9FCE78F89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50918DA-A4BC-45FA-B9A2-4CFBFE0EC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278" y="445787"/>
            <a:ext cx="5725445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21E5F0-240A-4490-B5A5-343EE00E19D3}"/>
              </a:ext>
            </a:extLst>
          </p:cNvPr>
          <p:cNvSpPr txBox="1"/>
          <p:nvPr/>
        </p:nvSpPr>
        <p:spPr>
          <a:xfrm>
            <a:off x="2613454" y="5146588"/>
            <a:ext cx="7397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Connect all 3 houses to all 3 utilities without any crossings</a:t>
            </a:r>
          </a:p>
        </p:txBody>
      </p:sp>
    </p:spTree>
    <p:extLst>
      <p:ext uri="{BB962C8B-B14F-4D97-AF65-F5344CB8AC3E}">
        <p14:creationId xmlns:p14="http://schemas.microsoft.com/office/powerpoint/2010/main" val="26484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D820-8A30-4CCE-A37C-9A13868C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71C9-28A7-479B-B18C-26D62C13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Break here</a:t>
            </a:r>
          </a:p>
          <a:p>
            <a:r>
              <a:rPr lang="en-US" dirty="0">
                <a:cs typeface="Calibri"/>
              </a:rPr>
              <a:t>Back at 11:15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30F1-8F1D-4DFD-9A24-AF513F34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DiGraphs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6A05-5F0A-475A-A84A-601AE401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Directed graph, recap:</a:t>
            </a:r>
          </a:p>
          <a:p>
            <a:r>
              <a:rPr lang="en-US" dirty="0">
                <a:cs typeface="Calibri"/>
              </a:rPr>
              <a:t>G = (V, E)</a:t>
            </a:r>
          </a:p>
          <a:p>
            <a:r>
              <a:rPr lang="en-US" dirty="0">
                <a:cs typeface="Calibri"/>
              </a:rPr>
              <a:t>(u, v) </a:t>
            </a:r>
            <a:r>
              <a:rPr lang="en-US" dirty="0">
                <a:ea typeface="+mn-lt"/>
                <a:cs typeface="+mn-lt"/>
              </a:rPr>
              <a:t>∈ E; (u, v) ≠ (v, u)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Indegree (v): number of edges pointing to node v</a:t>
            </a:r>
          </a:p>
          <a:p>
            <a:r>
              <a:rPr lang="en-US" dirty="0">
                <a:cs typeface="Calibri"/>
              </a:rPr>
              <a:t>Outdegree (v): number of edges leaving node v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8D33441-5985-48CE-8D27-5ED86780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799927"/>
            <a:ext cx="2743200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0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B27E-B4AD-44AB-B959-F3B26A0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DAGs and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2FE2-0EDD-405C-AF95-B0FAA164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Directed Acyclic Graph (DAG)</a:t>
            </a:r>
          </a:p>
          <a:p>
            <a:pPr lvl="1"/>
            <a:r>
              <a:rPr lang="en-US" dirty="0">
                <a:cs typeface="Calibri"/>
              </a:rPr>
              <a:t>Dependencies</a:t>
            </a:r>
          </a:p>
          <a:p>
            <a:pPr lvl="1"/>
            <a:r>
              <a:rPr lang="en-US" dirty="0">
                <a:cs typeface="Calibri"/>
              </a:rPr>
              <a:t>family trees</a:t>
            </a:r>
          </a:p>
          <a:p>
            <a:pPr lvl="1"/>
            <a:r>
              <a:rPr lang="en-US" dirty="0">
                <a:cs typeface="Calibri"/>
              </a:rPr>
              <a:t>citation networks</a:t>
            </a:r>
          </a:p>
          <a:p>
            <a:pPr lvl="1"/>
            <a:r>
              <a:rPr lang="en-US" dirty="0">
                <a:cs typeface="Calibri"/>
              </a:rPr>
              <a:t>Scheduling with ordering constraints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Compare with trees: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Connected, acyclic, undirected graph</a:t>
            </a:r>
          </a:p>
          <a:p>
            <a:pPr lvl="1"/>
            <a:r>
              <a:rPr lang="en-US" dirty="0">
                <a:cs typeface="Calibri"/>
              </a:rPr>
              <a:t>Common (recursive) data structure (file system)</a:t>
            </a: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9D21514-DE51-46AA-A710-E9B00701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862" y="297358"/>
            <a:ext cx="2743200" cy="197263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096743A-C979-4742-8DC2-5C879676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1" y="4108826"/>
            <a:ext cx="2743200" cy="20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C9EB-B2B6-4AD3-A6E9-6F7F7CDD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Reachability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46F8-E7C7-4747-999C-74D57380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Reachability: there exists a path from u to v.</a:t>
            </a:r>
          </a:p>
          <a:p>
            <a:r>
              <a:rPr lang="en-US" dirty="0">
                <a:cs typeface="Calibri"/>
              </a:rPr>
              <a:t>Strongly connected: every node is reachable from all other nodes</a:t>
            </a:r>
          </a:p>
          <a:p>
            <a:r>
              <a:rPr lang="en-US" dirty="0">
                <a:cs typeface="Calibri"/>
              </a:rPr>
              <a:t>Weakly connected: the underlying undirected graph is connected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48DB09D-F651-40F0-B05A-AC7B080C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3" y="3357081"/>
            <a:ext cx="4243753" cy="30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5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F734-B392-42E3-B359-73C13F01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Topological 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C024-D05B-4726-B59A-C4C3E36E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a DAG: order nodes to form [v</a:t>
            </a:r>
            <a:r>
              <a:rPr lang="en-US" baseline="-25000" dirty="0">
                <a:cs typeface="Calibri"/>
              </a:rPr>
              <a:t>0</a:t>
            </a:r>
            <a:r>
              <a:rPr lang="en-US" dirty="0">
                <a:cs typeface="Calibri"/>
              </a:rPr>
              <a:t>, v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, …, v</a:t>
            </a:r>
            <a:r>
              <a:rPr lang="en-US" baseline="-25000" dirty="0">
                <a:cs typeface="Calibri"/>
              </a:rPr>
              <a:t>i</a:t>
            </a:r>
            <a:r>
              <a:rPr lang="en-US" dirty="0">
                <a:cs typeface="Calibri"/>
              </a:rPr>
              <a:t>, …, </a:t>
            </a:r>
            <a:r>
              <a:rPr lang="en-US" dirty="0" err="1">
                <a:cs typeface="Calibri"/>
              </a:rPr>
              <a:t>v</a:t>
            </a:r>
            <a:r>
              <a:rPr lang="en-US" baseline="-25000" dirty="0" err="1">
                <a:cs typeface="Calibri"/>
              </a:rPr>
              <a:t>k</a:t>
            </a:r>
            <a:r>
              <a:rPr lang="en-US" dirty="0">
                <a:cs typeface="Calibri"/>
              </a:rPr>
              <a:t>], such that no node in </a:t>
            </a:r>
            <a:r>
              <a:rPr lang="en-US" dirty="0">
                <a:ea typeface="+mn-lt"/>
                <a:cs typeface="+mn-lt"/>
              </a:rPr>
              <a:t>[v</a:t>
            </a:r>
            <a:r>
              <a:rPr lang="en-US" baseline="-25000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, …, v</a:t>
            </a:r>
            <a:r>
              <a:rPr lang="en-US" baseline="-25000" dirty="0">
                <a:ea typeface="+mn-lt"/>
                <a:cs typeface="+mn-lt"/>
              </a:rPr>
              <a:t>i-1</a:t>
            </a:r>
            <a:r>
              <a:rPr lang="en-US" dirty="0">
                <a:ea typeface="+mn-lt"/>
                <a:cs typeface="+mn-lt"/>
              </a:rPr>
              <a:t>]</a:t>
            </a:r>
            <a:r>
              <a:rPr lang="en-US" dirty="0">
                <a:cs typeface="Calibri"/>
              </a:rPr>
              <a:t> is reachable from v</a:t>
            </a:r>
            <a:r>
              <a:rPr lang="en-US" baseline="-25000" dirty="0">
                <a:cs typeface="Calibri"/>
              </a:rPr>
              <a:t>i</a:t>
            </a:r>
          </a:p>
          <a:p>
            <a:r>
              <a:rPr lang="en-US" dirty="0">
                <a:cs typeface="Calibri"/>
              </a:rPr>
              <a:t>Only for DAGs (why?)</a:t>
            </a:r>
          </a:p>
          <a:p>
            <a:r>
              <a:rPr lang="en-US" dirty="0">
                <a:cs typeface="Calibri"/>
              </a:rPr>
              <a:t>[3, 5, 7, 8, 11, 9, 2, 10]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Useful to make sure all dependencies are fulfilled</a:t>
            </a:r>
          </a:p>
          <a:p>
            <a:r>
              <a:rPr lang="en-US" dirty="0">
                <a:cs typeface="Calibri"/>
              </a:rPr>
              <a:t>You'll implement Kahn's algorithm on Friday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172359-CA2E-4B5F-8E31-20E2A348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670" y="2585025"/>
            <a:ext cx="4243753" cy="3051161"/>
          </a:xfrm>
          <a:prstGeom prst="rect">
            <a:avLst/>
          </a:prstGeom>
        </p:spPr>
      </p:pic>
      <p:sp>
        <p:nvSpPr>
          <p:cNvPr id="4" name="Plusteken 3">
            <a:extLst>
              <a:ext uri="{FF2B5EF4-FFF2-40B4-BE49-F238E27FC236}">
                <a16:creationId xmlns:a16="http://schemas.microsoft.com/office/drawing/2014/main" id="{D503BA5B-54D5-47F9-BCCD-D32AA61B80C1}"/>
              </a:ext>
            </a:extLst>
          </p:cNvPr>
          <p:cNvSpPr/>
          <p:nvPr/>
        </p:nvSpPr>
        <p:spPr>
          <a:xfrm>
            <a:off x="11551640" y="4110606"/>
            <a:ext cx="218114" cy="1845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teken 5">
            <a:extLst>
              <a:ext uri="{FF2B5EF4-FFF2-40B4-BE49-F238E27FC236}">
                <a16:creationId xmlns:a16="http://schemas.microsoft.com/office/drawing/2014/main" id="{366CE351-9D01-44F3-8F97-0CBB6E9FB7E1}"/>
              </a:ext>
            </a:extLst>
          </p:cNvPr>
          <p:cNvSpPr/>
          <p:nvPr/>
        </p:nvSpPr>
        <p:spPr>
          <a:xfrm>
            <a:off x="8910506" y="2945935"/>
            <a:ext cx="218114" cy="1845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teken 6">
            <a:extLst>
              <a:ext uri="{FF2B5EF4-FFF2-40B4-BE49-F238E27FC236}">
                <a16:creationId xmlns:a16="http://schemas.microsoft.com/office/drawing/2014/main" id="{79B29D0F-E626-4954-A0BE-C1C3607DFDF0}"/>
              </a:ext>
            </a:extLst>
          </p:cNvPr>
          <p:cNvSpPr/>
          <p:nvPr/>
        </p:nvSpPr>
        <p:spPr>
          <a:xfrm>
            <a:off x="9667263" y="5320019"/>
            <a:ext cx="218114" cy="1845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usteken 7">
            <a:extLst>
              <a:ext uri="{FF2B5EF4-FFF2-40B4-BE49-F238E27FC236}">
                <a16:creationId xmlns:a16="http://schemas.microsoft.com/office/drawing/2014/main" id="{9D7E5651-0295-445B-82EA-EDB4754F8225}"/>
              </a:ext>
            </a:extLst>
          </p:cNvPr>
          <p:cNvSpPr/>
          <p:nvPr/>
        </p:nvSpPr>
        <p:spPr>
          <a:xfrm>
            <a:off x="11007754" y="5320018"/>
            <a:ext cx="218114" cy="1845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lusteken 8">
            <a:extLst>
              <a:ext uri="{FF2B5EF4-FFF2-40B4-BE49-F238E27FC236}">
                <a16:creationId xmlns:a16="http://schemas.microsoft.com/office/drawing/2014/main" id="{F7E3E244-7B66-488A-926C-CBB771BE8B63}"/>
              </a:ext>
            </a:extLst>
          </p:cNvPr>
          <p:cNvSpPr/>
          <p:nvPr/>
        </p:nvSpPr>
        <p:spPr>
          <a:xfrm>
            <a:off x="9455964" y="4012732"/>
            <a:ext cx="218114" cy="1845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teken 9">
            <a:extLst>
              <a:ext uri="{FF2B5EF4-FFF2-40B4-BE49-F238E27FC236}">
                <a16:creationId xmlns:a16="http://schemas.microsoft.com/office/drawing/2014/main" id="{1B309656-3357-4CBF-84D7-9F7CD47878AA}"/>
              </a:ext>
            </a:extLst>
          </p:cNvPr>
          <p:cNvSpPr/>
          <p:nvPr/>
        </p:nvSpPr>
        <p:spPr>
          <a:xfrm>
            <a:off x="10227578" y="4606955"/>
            <a:ext cx="218114" cy="1845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lusteken 10">
            <a:extLst>
              <a:ext uri="{FF2B5EF4-FFF2-40B4-BE49-F238E27FC236}">
                <a16:creationId xmlns:a16="http://schemas.microsoft.com/office/drawing/2014/main" id="{F1089FFF-8440-43BA-8F28-F4F3D4A3C818}"/>
              </a:ext>
            </a:extLst>
          </p:cNvPr>
          <p:cNvSpPr/>
          <p:nvPr/>
        </p:nvSpPr>
        <p:spPr>
          <a:xfrm>
            <a:off x="8237639" y="4355285"/>
            <a:ext cx="218114" cy="1845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teken 11">
            <a:extLst>
              <a:ext uri="{FF2B5EF4-FFF2-40B4-BE49-F238E27FC236}">
                <a16:creationId xmlns:a16="http://schemas.microsoft.com/office/drawing/2014/main" id="{DA2ACADC-CA21-494F-B28B-E1E3305954C6}"/>
              </a:ext>
            </a:extLst>
          </p:cNvPr>
          <p:cNvSpPr/>
          <p:nvPr/>
        </p:nvSpPr>
        <p:spPr>
          <a:xfrm>
            <a:off x="10613471" y="3438788"/>
            <a:ext cx="218114" cy="1845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13B9-E68B-40FF-9593-8E1B260B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Breadth-first search (BFS)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C0E8-362C-402B-BCFD-2DFAED57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702"/>
            <a:ext cx="10515600" cy="51367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500" dirty="0">
                <a:cs typeface="Calibri"/>
              </a:rPr>
              <a:t>Traversal strategy for graphs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procedure BFS(G, root) is</a:t>
            </a:r>
            <a:endParaRPr lang="en-US" dirty="0">
              <a:latin typeface="Consolas"/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let Q be a queue</a:t>
            </a:r>
            <a:endParaRPr lang="en-US" dirty="0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label root as explored</a:t>
            </a:r>
            <a:endParaRPr lang="en-US" dirty="0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</a:t>
            </a:r>
            <a:r>
              <a:rPr lang="en-US" dirty="0" err="1">
                <a:latin typeface="Consolas"/>
                <a:ea typeface="+mn-lt"/>
                <a:cs typeface="+mn-lt"/>
              </a:rPr>
              <a:t>Q.enqueue</a:t>
            </a:r>
            <a:r>
              <a:rPr lang="en-US" dirty="0">
                <a:latin typeface="Consolas"/>
                <a:ea typeface="+mn-lt"/>
                <a:cs typeface="+mn-lt"/>
              </a:rPr>
              <a:t>(root)  # Queue: first-in-first-out</a:t>
            </a:r>
            <a:endParaRPr lang="en-US" dirty="0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while Q is not empty do</a:t>
            </a:r>
            <a:endParaRPr lang="en-US" dirty="0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 v := </a:t>
            </a:r>
            <a:r>
              <a:rPr lang="en-US" dirty="0" err="1">
                <a:latin typeface="Consolas"/>
                <a:ea typeface="+mn-lt"/>
                <a:cs typeface="+mn-lt"/>
              </a:rPr>
              <a:t>Q.dequeue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 if v is the goal then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     return v</a:t>
            </a:r>
            <a:endParaRPr lang="en-US" dirty="0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 for all edges from v to w in </a:t>
            </a:r>
            <a:r>
              <a:rPr lang="en-US" dirty="0" err="1">
                <a:latin typeface="Consolas"/>
                <a:ea typeface="+mn-lt"/>
                <a:cs typeface="+mn-lt"/>
              </a:rPr>
              <a:t>G.adjacentEdges</a:t>
            </a:r>
            <a:r>
              <a:rPr lang="en-US" dirty="0">
                <a:latin typeface="Consolas"/>
                <a:ea typeface="+mn-lt"/>
                <a:cs typeface="+mn-lt"/>
              </a:rPr>
              <a:t>(v) do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      if w is not labeled as explored then</a:t>
            </a:r>
            <a:endParaRPr lang="en-US" dirty="0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          label w as explored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                </a:t>
            </a:r>
            <a:r>
              <a:rPr lang="en-US" dirty="0" err="1">
                <a:latin typeface="Consolas"/>
                <a:ea typeface="+mn-lt"/>
                <a:cs typeface="+mn-lt"/>
              </a:rPr>
              <a:t>Q.enqueue</a:t>
            </a:r>
            <a:r>
              <a:rPr lang="en-US" dirty="0">
                <a:latin typeface="Consolas"/>
                <a:ea typeface="+mn-lt"/>
                <a:cs typeface="+mn-lt"/>
              </a:rPr>
              <a:t>(w)</a:t>
            </a:r>
            <a:endParaRPr lang="en-US" dirty="0">
              <a:latin typeface="Consolas"/>
              <a:cs typeface="Calibri" panose="020F0502020204030204"/>
            </a:endParaRPr>
          </a:p>
        </p:txBody>
      </p:sp>
      <p:pic>
        <p:nvPicPr>
          <p:cNvPr id="4" name="Picture 4" descr="A picture containing pool ball, dark, light, close&#10;&#10;Description automatically generated">
            <a:extLst>
              <a:ext uri="{FF2B5EF4-FFF2-40B4-BE49-F238E27FC236}">
                <a16:creationId xmlns:a16="http://schemas.microsoft.com/office/drawing/2014/main" id="{8B699FCE-3568-41EE-92CF-83BBEB45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70" y="169462"/>
            <a:ext cx="4056184" cy="26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35D-1964-4EF9-958D-0C3F0723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Kahn's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0968-F4C3-48BE-B3B8-3AD9CA11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184"/>
            <a:ext cx="10515600" cy="512454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L ← Empty list that will contain the sorted elements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S ← Set of all nodes with no incoming edge</a:t>
            </a:r>
            <a:endParaRPr lang="en-US" dirty="0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while S is not empty do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remove a node n from S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add n to L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for each node m with an edge e from n to m do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 remove edge e from the graph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 if m has no other incoming edges then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         insert m into S</a:t>
            </a:r>
            <a:endParaRPr lang="en-US" dirty="0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if graph has edges then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return error   (graph has at least one cycle)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else </a:t>
            </a:r>
            <a:endParaRPr lang="en-US">
              <a:latin typeface="Consolas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onsolas"/>
                <a:ea typeface="+mn-lt"/>
                <a:cs typeface="+mn-lt"/>
              </a:rPr>
              <a:t>    return L   (a topologically sorted order)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945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557D993C-DA8D-43EB-A348-B5D853FAF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196" y="1092307"/>
            <a:ext cx="7017608" cy="4674972"/>
          </a:xfr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78AD5E9B-90A8-4833-81AE-8CC777D0AE07}"/>
              </a:ext>
            </a:extLst>
          </p:cNvPr>
          <p:cNvSpPr/>
          <p:nvPr/>
        </p:nvSpPr>
        <p:spPr>
          <a:xfrm>
            <a:off x="3384804" y="2350515"/>
            <a:ext cx="680720" cy="60960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92CE256-8529-4333-92E2-85FCFE97BC25}"/>
              </a:ext>
            </a:extLst>
          </p:cNvPr>
          <p:cNvSpPr/>
          <p:nvPr/>
        </p:nvSpPr>
        <p:spPr>
          <a:xfrm>
            <a:off x="5752083" y="2350514"/>
            <a:ext cx="680720" cy="60960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46EA7A5-CBE0-410B-838A-C722896290FD}"/>
              </a:ext>
            </a:extLst>
          </p:cNvPr>
          <p:cNvSpPr/>
          <p:nvPr/>
        </p:nvSpPr>
        <p:spPr>
          <a:xfrm>
            <a:off x="8119363" y="2380994"/>
            <a:ext cx="680720" cy="60960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7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67C5-EF2E-49CE-87AB-4137B601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solution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318B-4428-41CD-9937-D9C86000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9 edges to place</a:t>
            </a:r>
          </a:p>
          <a:p>
            <a:r>
              <a:rPr lang="en-US" dirty="0">
                <a:cs typeface="Calibri"/>
              </a:rPr>
              <a:t>A new edge connects to a new node, or closes a cycle</a:t>
            </a:r>
          </a:p>
          <a:p>
            <a:r>
              <a:rPr lang="en-US" dirty="0">
                <a:cs typeface="Calibri"/>
              </a:rPr>
              <a:t>9 edges, 6 nodes, 4 closed cycles</a:t>
            </a:r>
          </a:p>
          <a:p>
            <a:r>
              <a:rPr lang="en-US" dirty="0">
                <a:cs typeface="Calibri"/>
              </a:rPr>
              <a:t>Complete puzzle: 4 cycles -&gt; 5 regions (including outside)</a:t>
            </a:r>
          </a:p>
          <a:p>
            <a:r>
              <a:rPr lang="en-US" dirty="0">
                <a:cs typeface="Calibri"/>
              </a:rPr>
              <a:t>Minimum cycle is 4 edges </a:t>
            </a:r>
          </a:p>
          <a:p>
            <a:r>
              <a:rPr lang="en-US" dirty="0">
                <a:cs typeface="Calibri"/>
              </a:rPr>
              <a:t>5 regions * 4 edges = 20 edges...</a:t>
            </a:r>
          </a:p>
          <a:p>
            <a:r>
              <a:rPr lang="en-US" dirty="0">
                <a:cs typeface="Calibri"/>
              </a:rPr>
              <a:t>Each edge borders 2 regions -&gt; 10 edges needed!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6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6777-BEED-4E35-9856-692EA051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Bipartite 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9AF8-8B9F-42E7-B140-02FF1CD3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01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Separate nodes in 2 groups so that edges only exist </a:t>
            </a:r>
            <a:r>
              <a:rPr lang="en-US" i="1" dirty="0">
                <a:cs typeface="Calibri"/>
              </a:rPr>
              <a:t>between </a:t>
            </a:r>
            <a:r>
              <a:rPr lang="en-US" dirty="0">
                <a:cs typeface="Calibri"/>
              </a:rPr>
              <a:t>those groups</a:t>
            </a:r>
          </a:p>
          <a:p>
            <a:r>
              <a:rPr lang="en-US" dirty="0">
                <a:cs typeface="Calibri"/>
              </a:rPr>
              <a:t>Arise naturally when describing relations between two different groups e.g.</a:t>
            </a:r>
          </a:p>
          <a:p>
            <a:pPr lvl="1"/>
            <a:r>
              <a:rPr lang="en-US" dirty="0">
                <a:cs typeface="Calibri"/>
              </a:rPr>
              <a:t>Sports players and teams</a:t>
            </a:r>
          </a:p>
          <a:p>
            <a:pPr lvl="1"/>
            <a:r>
              <a:rPr lang="en-US" dirty="0">
                <a:cs typeface="Calibri"/>
              </a:rPr>
              <a:t>Trains and train stops</a:t>
            </a:r>
          </a:p>
          <a:p>
            <a:pPr lvl="1"/>
            <a:r>
              <a:rPr lang="en-US" dirty="0">
                <a:cs typeface="Calibri"/>
              </a:rPr>
              <a:t>People and jobs</a:t>
            </a:r>
          </a:p>
          <a:p>
            <a:r>
              <a:rPr lang="en-US" dirty="0">
                <a:cs typeface="Calibri"/>
              </a:rPr>
              <a:t>May allow use of specialized (faster) algorithms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622F72E-DC40-4A3F-9596-5991D28D5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3564" y="23438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75C7-1064-4B5A-9573-68751BDA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Planar graphs and embeddings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CED9-039D-4BEF-A97F-E243A923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Nodes have no coordinates</a:t>
            </a:r>
          </a:p>
          <a:p>
            <a:r>
              <a:rPr lang="en-US" dirty="0">
                <a:cs typeface="Calibri"/>
              </a:rPr>
              <a:t>Embedding: generate N-dimensional coordinates for all nodes</a:t>
            </a:r>
          </a:p>
          <a:p>
            <a:pPr lvl="1"/>
            <a:r>
              <a:rPr lang="en-US" dirty="0">
                <a:cs typeface="Calibri"/>
              </a:rPr>
              <a:t>All nodes as far away from each other as possible</a:t>
            </a:r>
          </a:p>
          <a:p>
            <a:pPr lvl="1"/>
            <a:r>
              <a:rPr lang="en-US" dirty="0">
                <a:cs typeface="Calibri"/>
              </a:rPr>
              <a:t>Bonded nodes should be close together</a:t>
            </a:r>
          </a:p>
          <a:p>
            <a:pPr lvl="1"/>
            <a:r>
              <a:rPr lang="en-US" dirty="0">
                <a:cs typeface="Calibri"/>
              </a:rPr>
              <a:t>(ideally) no crossing edges</a:t>
            </a:r>
          </a:p>
          <a:p>
            <a:pPr lvl="1"/>
            <a:r>
              <a:rPr lang="en-US" dirty="0">
                <a:cs typeface="Calibri"/>
              </a:rPr>
              <a:t>Useful for drawing graphs</a:t>
            </a:r>
          </a:p>
          <a:p>
            <a:r>
              <a:rPr lang="en-US" dirty="0">
                <a:cs typeface="Calibri"/>
              </a:rPr>
              <a:t>Planar graph: graph that can be embedded in 2D such that no edges cross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6D774-3777-46DE-86A5-182869D9C92B}"/>
              </a:ext>
            </a:extLst>
          </p:cNvPr>
          <p:cNvSpPr/>
          <p:nvPr/>
        </p:nvSpPr>
        <p:spPr>
          <a:xfrm>
            <a:off x="1388772" y="2789349"/>
            <a:ext cx="6364308" cy="1160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F5E6-553D-4029-A5AE-982CAABD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Embedding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4D24-6E93-43A7-86CA-C0B18747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Spring layout:</a:t>
            </a:r>
          </a:p>
          <a:p>
            <a:pPr lvl="1"/>
            <a:r>
              <a:rPr lang="en-US" dirty="0">
                <a:cs typeface="Calibri"/>
              </a:rPr>
              <a:t>Connect all nodes with springs, and throw the thing on the ground</a:t>
            </a:r>
          </a:p>
          <a:p>
            <a:r>
              <a:rPr lang="en-US" dirty="0">
                <a:ea typeface="+mn-lt"/>
                <a:cs typeface="+mn-lt"/>
              </a:rPr>
              <a:t>Kamada-Kawai layout:</a:t>
            </a:r>
          </a:p>
          <a:p>
            <a:pPr lvl="1"/>
            <a:r>
              <a:rPr lang="en-US" dirty="0">
                <a:ea typeface="+mn-lt"/>
                <a:cs typeface="+mn-lt"/>
              </a:rPr>
              <a:t>Springs between all pairs of nodes</a:t>
            </a:r>
          </a:p>
          <a:p>
            <a:r>
              <a:rPr lang="en-US" dirty="0">
                <a:ea typeface="+mn-lt"/>
                <a:cs typeface="+mn-lt"/>
              </a:rPr>
              <a:t>Planar layout:</a:t>
            </a:r>
          </a:p>
          <a:p>
            <a:pPr lvl="1"/>
            <a:r>
              <a:rPr lang="en-US" dirty="0">
                <a:ea typeface="+mn-lt"/>
                <a:cs typeface="+mn-lt"/>
              </a:rPr>
              <a:t>A layout that guarantees no edges cross (if possible)</a:t>
            </a:r>
          </a:p>
          <a:p>
            <a:r>
              <a:rPr lang="en-US" dirty="0">
                <a:cs typeface="Calibri"/>
              </a:rPr>
              <a:t>Circular layout: all nodes in a circle</a:t>
            </a:r>
          </a:p>
          <a:p>
            <a:r>
              <a:rPr lang="en-US" dirty="0">
                <a:cs typeface="Calibri"/>
              </a:rPr>
              <a:t>Spiral layout: all nodes in a spiral</a:t>
            </a:r>
          </a:p>
          <a:p>
            <a:r>
              <a:rPr lang="en-US" dirty="0">
                <a:cs typeface="Calibri"/>
              </a:rPr>
              <a:t>Spectral layout: next week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36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E6B5CABD-8A47-4A4E-AC6A-8EF9C55D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4485" y="2699"/>
            <a:ext cx="4248150" cy="2876550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5C5049C-A55A-4FE1-9205-9F451A1B5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120" y="2876168"/>
            <a:ext cx="4246880" cy="2873503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C49900A-3EC5-4EBD-9341-761DF88BA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8"/>
            <a:ext cx="4206240" cy="2873503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4284EE-4077-4DBF-971B-631780F5B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76168"/>
            <a:ext cx="4206240" cy="2832863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01E9BED-7559-4642-AF94-C41DAA6E2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560" y="1616328"/>
            <a:ext cx="3738880" cy="25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2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281E-6D20-49AB-8F47-AD47C05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Map </a:t>
            </a:r>
            <a:r>
              <a:rPr lang="en-US" dirty="0" err="1">
                <a:cs typeface="Calibri Light"/>
              </a:rPr>
              <a:t>colouring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A033-9DF4-444D-B177-F259001F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map is a graph :)</a:t>
            </a:r>
          </a:p>
          <a:p>
            <a:pPr lvl="1"/>
            <a:r>
              <a:rPr lang="en-US" dirty="0">
                <a:cs typeface="Calibri"/>
              </a:rPr>
              <a:t>Countries that share a border are connected</a:t>
            </a:r>
          </a:p>
          <a:p>
            <a:pPr lvl="1"/>
            <a:r>
              <a:rPr lang="en-US" dirty="0">
                <a:cs typeface="Calibri"/>
              </a:rPr>
              <a:t>It's a planar graph (why?)</a:t>
            </a:r>
          </a:p>
          <a:p>
            <a:pPr lvl="1"/>
            <a:r>
              <a:rPr lang="en-US" dirty="0">
                <a:cs typeface="Calibri"/>
              </a:rPr>
              <a:t>How many </a:t>
            </a:r>
            <a:r>
              <a:rPr lang="en-US" dirty="0" err="1">
                <a:cs typeface="Calibri"/>
              </a:rPr>
              <a:t>colour</a:t>
            </a:r>
            <a:r>
              <a:rPr lang="en-US" dirty="0">
                <a:cs typeface="Calibri"/>
              </a:rPr>
              <a:t> do you need, so that no 2 </a:t>
            </a:r>
            <a:r>
              <a:rPr lang="en-US" dirty="0" err="1">
                <a:cs typeface="Calibri"/>
              </a:rPr>
              <a:t>neighbouring</a:t>
            </a:r>
            <a:r>
              <a:rPr lang="en-US" dirty="0">
                <a:cs typeface="Calibri"/>
              </a:rPr>
              <a:t> countries have the same </a:t>
            </a:r>
            <a:r>
              <a:rPr lang="en-US" dirty="0" err="1">
                <a:cs typeface="Calibri"/>
              </a:rPr>
              <a:t>colour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Vertex </a:t>
            </a:r>
            <a:r>
              <a:rPr lang="en-US" dirty="0" err="1">
                <a:cs typeface="Calibri"/>
              </a:rPr>
              <a:t>colouring</a:t>
            </a:r>
            <a:r>
              <a:rPr lang="en-US" dirty="0">
                <a:cs typeface="Calibri"/>
              </a:rPr>
              <a:t>: assign </a:t>
            </a:r>
            <a:r>
              <a:rPr lang="en-US" dirty="0" err="1">
                <a:cs typeface="Calibri"/>
              </a:rPr>
              <a:t>colours</a:t>
            </a:r>
            <a:r>
              <a:rPr lang="en-US" dirty="0">
                <a:cs typeface="Calibri"/>
              </a:rPr>
              <a:t> to nodes so that no 2 </a:t>
            </a:r>
            <a:r>
              <a:rPr lang="en-US" dirty="0" err="1">
                <a:cs typeface="Calibri"/>
              </a:rPr>
              <a:t>neighbouring</a:t>
            </a:r>
            <a:r>
              <a:rPr lang="en-US" dirty="0">
                <a:cs typeface="Calibri"/>
              </a:rPr>
              <a:t> nodes have the same </a:t>
            </a:r>
            <a:r>
              <a:rPr lang="en-US" dirty="0" err="1">
                <a:cs typeface="Calibri"/>
              </a:rPr>
              <a:t>colour</a:t>
            </a:r>
          </a:p>
          <a:p>
            <a:r>
              <a:rPr lang="en-US" dirty="0">
                <a:cs typeface="Calibri"/>
              </a:rPr>
              <a:t>Chromatic number: minimum number of </a:t>
            </a:r>
            <a:r>
              <a:rPr lang="en-US" dirty="0" err="1">
                <a:cs typeface="Calibri"/>
              </a:rPr>
              <a:t>colours</a:t>
            </a:r>
            <a:r>
              <a:rPr lang="en-US" dirty="0">
                <a:cs typeface="Calibri"/>
              </a:rPr>
              <a:t> needed</a:t>
            </a:r>
          </a:p>
          <a:p>
            <a:r>
              <a:rPr lang="en-US" dirty="0">
                <a:cs typeface="Calibri"/>
              </a:rPr>
              <a:t>Similarly, edge </a:t>
            </a:r>
            <a:r>
              <a:rPr lang="en-US" dirty="0" err="1">
                <a:cs typeface="Calibri"/>
              </a:rPr>
              <a:t>colouring</a:t>
            </a:r>
          </a:p>
        </p:txBody>
      </p:sp>
    </p:spTree>
    <p:extLst>
      <p:ext uri="{BB962C8B-B14F-4D97-AF65-F5344CB8AC3E}">
        <p14:creationId xmlns:p14="http://schemas.microsoft.com/office/powerpoint/2010/main" val="133864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5E3-3977-4652-A3FA-BBD069E1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 </a:t>
            </a:r>
            <a:r>
              <a:rPr lang="en-US" dirty="0" err="1">
                <a:cs typeface="Calibri Light"/>
              </a:rPr>
              <a:t>colouring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0F1C-9C6E-4046-88E4-DE4882E1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Example: scheduling</a:t>
            </a:r>
          </a:p>
          <a:p>
            <a:r>
              <a:rPr lang="en-US" dirty="0">
                <a:cs typeface="Calibri"/>
              </a:rPr>
              <a:t>Classes as nodes</a:t>
            </a:r>
          </a:p>
          <a:p>
            <a:r>
              <a:rPr lang="en-US" dirty="0">
                <a:cs typeface="Calibri"/>
              </a:rPr>
              <a:t>Edges between classes if they are followed by the same students (or taught by the same teacher)</a:t>
            </a:r>
            <a:endParaRPr lang="en-US" dirty="0"/>
          </a:p>
          <a:p>
            <a:r>
              <a:rPr lang="en-US" dirty="0" err="1">
                <a:cs typeface="Calibri"/>
              </a:rPr>
              <a:t>Colours</a:t>
            </a:r>
            <a:r>
              <a:rPr lang="en-US" dirty="0">
                <a:cs typeface="Calibri"/>
              </a:rPr>
              <a:t> are time slots</a:t>
            </a:r>
          </a:p>
        </p:txBody>
      </p:sp>
    </p:spTree>
    <p:extLst>
      <p:ext uri="{BB962C8B-B14F-4D97-AF65-F5344CB8AC3E}">
        <p14:creationId xmlns:p14="http://schemas.microsoft.com/office/powerpoint/2010/main" val="143394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818</Words>
  <Application>Microsoft Office PowerPoint</Application>
  <PresentationFormat>Breedbeeld</PresentationFormat>
  <Paragraphs>115</Paragraphs>
  <Slides>16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PowerPoint-presentatie</vt:lpstr>
      <vt:lpstr>PowerPoint-presentatie</vt:lpstr>
      <vt:lpstr>What would a solution look like?</vt:lpstr>
      <vt:lpstr>Bipartite graphs</vt:lpstr>
      <vt:lpstr>Planar graphs and embeddings</vt:lpstr>
      <vt:lpstr>Embedding</vt:lpstr>
      <vt:lpstr>PowerPoint-presentatie</vt:lpstr>
      <vt:lpstr>Map colouring</vt:lpstr>
      <vt:lpstr>Graph colouring</vt:lpstr>
      <vt:lpstr>PowerPoint-presentatie</vt:lpstr>
      <vt:lpstr>DiGraphs</vt:lpstr>
      <vt:lpstr>DAGs and trees</vt:lpstr>
      <vt:lpstr>Reachability</vt:lpstr>
      <vt:lpstr>Topological sorting</vt:lpstr>
      <vt:lpstr>Breadth-first search (BFS)</vt:lpstr>
      <vt:lpstr>Kahn's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Kroon P C, Peter</cp:lastModifiedBy>
  <cp:revision>338</cp:revision>
  <dcterms:created xsi:type="dcterms:W3CDTF">2022-03-04T08:52:36Z</dcterms:created>
  <dcterms:modified xsi:type="dcterms:W3CDTF">2022-03-07T10:55:35Z</dcterms:modified>
</cp:coreProperties>
</file>