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3" r:id="rId2"/>
    <p:sldId id="256" r:id="rId3"/>
    <p:sldId id="274" r:id="rId4"/>
    <p:sldId id="275" r:id="rId5"/>
    <p:sldId id="267" r:id="rId6"/>
    <p:sldId id="268" r:id="rId7"/>
    <p:sldId id="259" r:id="rId8"/>
    <p:sldId id="266" r:id="rId9"/>
    <p:sldId id="257" r:id="rId10"/>
    <p:sldId id="269" r:id="rId11"/>
    <p:sldId id="258" r:id="rId12"/>
    <p:sldId id="261" r:id="rId13"/>
    <p:sldId id="262" r:id="rId14"/>
    <p:sldId id="263" r:id="rId15"/>
    <p:sldId id="264" r:id="rId16"/>
    <p:sldId id="270" r:id="rId17"/>
    <p:sldId id="271" r:id="rId18"/>
    <p:sldId id="272" r:id="rId19"/>
    <p:sldId id="26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BA2CFC-B3DC-470B-BB8D-49416E98D9D6}" v="42" dt="2024-06-07T08:32:19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3D693-276C-4559-9331-254B0C2F3C57}" type="datetimeFigureOut"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AA4CE-6376-4FB1-B0C3-DC2F479AD7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3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Blue embedding: not normalized;</a:t>
            </a:r>
          </a:p>
          <a:p>
            <a:r>
              <a:rPr lang="en-US">
                <a:cs typeface="Calibri"/>
              </a:rPr>
              <a:t>Red embedding: L_sym</a:t>
            </a:r>
          </a:p>
          <a:p>
            <a:r>
              <a:rPr lang="en-US">
                <a:cs typeface="Calibri"/>
              </a:rPr>
              <a:t>Green embedding: L_rw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AA4CE-6376-4FB1-B0C3-DC2F479AD7BF}" type="slidenum"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5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723D-507F-764D-76A5-B452101D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66952-799D-4CC5-94FA-B8DF88B72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Given odd number of students (n = 2k + 1) with 2D coordinates such that all distances are unique</a:t>
            </a:r>
          </a:p>
          <a:p>
            <a:r>
              <a:rPr lang="en-US" dirty="0">
                <a:ea typeface="Calibri"/>
                <a:cs typeface="Calibri"/>
              </a:rPr>
              <a:t>Each student watches the student closest to him/her</a:t>
            </a:r>
          </a:p>
          <a:p>
            <a:r>
              <a:rPr lang="en-US" dirty="0">
                <a:ea typeface="Calibri"/>
                <a:cs typeface="Calibri"/>
              </a:rPr>
              <a:t>Prove there is always at least 1 student that is not watched</a:t>
            </a:r>
          </a:p>
        </p:txBody>
      </p:sp>
    </p:spTree>
    <p:extLst>
      <p:ext uri="{BB962C8B-B14F-4D97-AF65-F5344CB8AC3E}">
        <p14:creationId xmlns:p14="http://schemas.microsoft.com/office/powerpoint/2010/main" val="318158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2E16570-25E7-48DA-A927-C3140E57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643" y="372809"/>
            <a:ext cx="6754283" cy="6764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A73E8B-8E6A-4A33-B1EF-4B3CDAF0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Global view on clustering coefficients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07022-729C-4794-8A81-642972D4D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Network transitivity:</a:t>
            </a:r>
          </a:p>
          <a:p>
            <a:pPr lvl="1"/>
            <a:r>
              <a:rPr lang="en-US" dirty="0">
                <a:ea typeface="+mn-lt"/>
                <a:cs typeface="+mn-lt"/>
              </a:rPr>
              <a:t>overall probability for the graph to have adjacent nodes interconnected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>
                <a:ea typeface="Calibri"/>
                <a:cs typeface="Calibri"/>
              </a:rPr>
              <a:t>Number of triangles divided by number of triples</a:t>
            </a:r>
          </a:p>
          <a:p>
            <a:pPr lvl="1"/>
            <a:r>
              <a:rPr lang="en-US" dirty="0">
                <a:ea typeface="Calibri"/>
                <a:cs typeface="Calibri"/>
              </a:rPr>
              <a:t>Triangle: </a:t>
            </a:r>
            <a:r>
              <a:rPr lang="en-US" dirty="0" err="1">
                <a:ea typeface="Calibri"/>
                <a:cs typeface="Calibri"/>
              </a:rPr>
              <a:t>xyz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>
                <a:ea typeface="Calibri"/>
                <a:cs typeface="Calibri"/>
              </a:rPr>
              <a:t>Triples: </a:t>
            </a:r>
            <a:r>
              <a:rPr lang="en-US" err="1">
                <a:ea typeface="Calibri"/>
                <a:cs typeface="Calibri"/>
              </a:rPr>
              <a:t>wzy</a:t>
            </a:r>
            <a:r>
              <a:rPr lang="en-US" dirty="0">
                <a:ea typeface="Calibri"/>
                <a:cs typeface="Calibri"/>
              </a:rPr>
              <a:t> and </a:t>
            </a:r>
            <a:r>
              <a:rPr lang="en-US" err="1">
                <a:ea typeface="Calibri"/>
                <a:cs typeface="Calibri"/>
              </a:rPr>
              <a:t>wzx</a:t>
            </a:r>
            <a:endParaRPr lang="en-US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For sufficiently large graphs:</a:t>
            </a:r>
          </a:p>
          <a:p>
            <a:pPr lvl="1"/>
            <a:r>
              <a:rPr lang="en-US" dirty="0">
                <a:ea typeface="Calibri"/>
                <a:cs typeface="Calibri"/>
              </a:rPr>
              <a:t>Transitivity = avg(clustering coefficient)</a:t>
            </a:r>
          </a:p>
        </p:txBody>
      </p:sp>
    </p:spTree>
    <p:extLst>
      <p:ext uri="{BB962C8B-B14F-4D97-AF65-F5344CB8AC3E}">
        <p14:creationId xmlns:p14="http://schemas.microsoft.com/office/powerpoint/2010/main" val="221095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CFE4-E08A-43BE-96B1-94965A7E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Centrality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D6AF3-3178-479A-BF45-0E273379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Which nodes are in the middle of the graph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Eccentricity of node u: maximum distance from u to any other node</a:t>
            </a:r>
            <a:endParaRPr lang="en-US" dirty="0"/>
          </a:p>
          <a:p>
            <a:r>
              <a:rPr lang="en-US" dirty="0">
                <a:ea typeface="Calibri"/>
                <a:cs typeface="Calibri"/>
              </a:rPr>
              <a:t>Vertex centrality: 1/eccentricity</a:t>
            </a: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D3065FE7-DD5F-4BE5-81DB-7913F00E7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167" y="2238863"/>
            <a:ext cx="6046550" cy="788270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C42CC091-EA9F-4190-A5DD-32948CE26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88" y="3023314"/>
            <a:ext cx="5933060" cy="487117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F7A1FF1-4EE2-4986-98E5-B8B18DF53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166" y="4858890"/>
            <a:ext cx="5819571" cy="50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5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B5F03865-530F-482E-A144-C34D3CABF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2" r="52161"/>
          <a:stretch/>
        </p:blipFill>
        <p:spPr>
          <a:xfrm>
            <a:off x="9021057" y="4199562"/>
            <a:ext cx="2941140" cy="26575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A72F6A-20A3-40D4-9228-90EB9757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Adjacency matrix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1318-4DDF-44C5-AB1B-7847D5CA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Recap: use a (square) matrix to describe a graph</a:t>
            </a:r>
          </a:p>
          <a:p>
            <a:r>
              <a:rPr lang="en-US" dirty="0">
                <a:ea typeface="Calibri"/>
                <a:cs typeface="Calibri"/>
              </a:rPr>
              <a:t>0 = no edge</a:t>
            </a:r>
          </a:p>
          <a:p>
            <a:r>
              <a:rPr lang="en-US" dirty="0">
                <a:ea typeface="Calibri"/>
                <a:cs typeface="Calibri"/>
              </a:rPr>
              <a:t>1 = edge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Alternative, use edge weight rather than 1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Free linear algebra!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F6EB5-3CD3-4A61-8AA3-059442B1C78A}"/>
              </a:ext>
            </a:extLst>
          </p:cNvPr>
          <p:cNvSpPr txBox="1"/>
          <p:nvPr/>
        </p:nvSpPr>
        <p:spPr>
          <a:xfrm>
            <a:off x="8510080" y="298315"/>
            <a:ext cx="352952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[[0, 1, 0, 1, 0, 0, 0, 0, 0, 0, 0, 0, 0, 0],</a:t>
            </a:r>
          </a:p>
          <a:p>
            <a:r>
              <a:rPr lang="en-US" dirty="0"/>
              <a:t> [1, 0, 1, 1, 0, 0, 0, 0, 0, 0, 0, 0, 0, 0],</a:t>
            </a:r>
            <a:endParaRPr lang="en-US" dirty="0">
              <a:cs typeface="Calibri"/>
            </a:endParaRPr>
          </a:p>
          <a:p>
            <a:r>
              <a:rPr lang="en-US" dirty="0"/>
              <a:t> [0, 1, 0, 1, 1, 0, 0, 0, 0, 0, 0, 0, 0, 0],</a:t>
            </a:r>
            <a:endParaRPr lang="en-US" dirty="0">
              <a:cs typeface="Calibri"/>
            </a:endParaRPr>
          </a:p>
          <a:p>
            <a:r>
              <a:rPr lang="en-US" dirty="0"/>
              <a:t> [1, 1, 1, 0, 0, 0, 0, 0, 1, 0, 0, 0, 0, 0],</a:t>
            </a:r>
            <a:endParaRPr lang="en-US" dirty="0">
              <a:cs typeface="Calibri"/>
            </a:endParaRPr>
          </a:p>
          <a:p>
            <a:r>
              <a:rPr lang="en-US" dirty="0"/>
              <a:t> [0, 0, 1, 0, 0, 1, 1, 0, 1, 0, 0, 0, 0, 0],</a:t>
            </a:r>
            <a:endParaRPr lang="en-US" dirty="0">
              <a:cs typeface="Calibri"/>
            </a:endParaRPr>
          </a:p>
          <a:p>
            <a:r>
              <a:rPr lang="en-US" dirty="0"/>
              <a:t> [0, 0, 0, 0, 1, 0, 1, 1, 0, 1, 0, 0, 0, 0],</a:t>
            </a:r>
            <a:endParaRPr lang="en-US" dirty="0">
              <a:cs typeface="Calibri"/>
            </a:endParaRPr>
          </a:p>
          <a:p>
            <a:r>
              <a:rPr lang="en-US" dirty="0"/>
              <a:t> [0, 0, 0, 0, 1, 1, 0, 1, 1, 0, 0, 0, 0, 0],</a:t>
            </a:r>
            <a:endParaRPr lang="en-US" dirty="0">
              <a:cs typeface="Calibri"/>
            </a:endParaRPr>
          </a:p>
          <a:p>
            <a:r>
              <a:rPr lang="en-US" dirty="0"/>
              <a:t> [0, 0, 0, 0, 0, 1, 1, 0, 1, 0, 0, 0, 0, 0],</a:t>
            </a:r>
            <a:endParaRPr lang="en-US" dirty="0">
              <a:cs typeface="Calibri"/>
            </a:endParaRPr>
          </a:p>
          <a:p>
            <a:r>
              <a:rPr lang="en-US" dirty="0"/>
              <a:t> [0, 0, 0, 1, 1, 0, 1, 1, 0, 0, 0, 0, 0, 0],</a:t>
            </a:r>
            <a:endParaRPr lang="en-US" dirty="0">
              <a:cs typeface="Calibri"/>
            </a:endParaRPr>
          </a:p>
          <a:p>
            <a:r>
              <a:rPr lang="en-US" dirty="0"/>
              <a:t> [0, 0, 0, 0, 0, 1, 0, 0, 0, 0, 1, 1, 0, 1],</a:t>
            </a:r>
            <a:endParaRPr lang="en-US" dirty="0">
              <a:cs typeface="Calibri"/>
            </a:endParaRPr>
          </a:p>
          <a:p>
            <a:r>
              <a:rPr lang="en-US" dirty="0"/>
              <a:t> [0, 0, 0, 0, 0, 0, 0, 0, 0, 1, 0, 1, 1, 0],</a:t>
            </a:r>
            <a:endParaRPr lang="en-US" dirty="0">
              <a:cs typeface="Calibri"/>
            </a:endParaRPr>
          </a:p>
          <a:p>
            <a:r>
              <a:rPr lang="en-US" dirty="0"/>
              <a:t> [0, 0, 0, 0, 0, 0, 0, 0, 0, 1, 1, 0, 1, 1],</a:t>
            </a:r>
            <a:endParaRPr lang="en-US" dirty="0">
              <a:cs typeface="Calibri"/>
            </a:endParaRPr>
          </a:p>
          <a:p>
            <a:r>
              <a:rPr lang="en-US" dirty="0"/>
              <a:t> [0, 0, 0, 0, 0, 0, 0, 0, 0, 0, 1, 1, 0, 1],</a:t>
            </a:r>
            <a:endParaRPr lang="en-US" dirty="0">
              <a:cs typeface="Calibri"/>
            </a:endParaRPr>
          </a:p>
          <a:p>
            <a:r>
              <a:rPr lang="en-US" dirty="0"/>
              <a:t> [0, 0, 0, 0, 0, 0, 0, 0, 0, 1, 0, 1, 1, 0]]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7910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B2A0DD0C-AB85-465C-8E48-078AD294D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2" r="52161"/>
          <a:stretch/>
        </p:blipFill>
        <p:spPr>
          <a:xfrm>
            <a:off x="8307695" y="16668"/>
            <a:ext cx="2941140" cy="26575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1A995A-FA20-4488-918C-0ECF111D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Graph Laplacian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DCE8C-B343-4080-90F8-FAFA0060D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L = D – A</a:t>
            </a:r>
          </a:p>
          <a:p>
            <a:r>
              <a:rPr lang="en-US" dirty="0">
                <a:ea typeface="+mn-lt"/>
                <a:cs typeface="+mn-lt"/>
              </a:rPr>
              <a:t>Where D is the diagonal matrix</a:t>
            </a:r>
          </a:p>
          <a:p>
            <a:endParaRPr lang="en-US" dirty="0"/>
          </a:p>
          <a:p>
            <a:r>
              <a:rPr lang="en-US" dirty="0"/>
              <a:t>Why? Because it has much nicer properties</a:t>
            </a:r>
            <a:br>
              <a:rPr lang="en-US" dirty="0"/>
            </a:br>
            <a:r>
              <a:rPr lang="en-US" dirty="0">
                <a:ea typeface="Calibri"/>
                <a:cs typeface="Calibri"/>
              </a:rPr>
              <a:t> </a:t>
            </a:r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11B0B5A-7616-4DED-B814-4892834EF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534" y="2381457"/>
            <a:ext cx="1407215" cy="591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5C3CB7-73B0-4174-B5E2-4E05B825A6AE}"/>
              </a:ext>
            </a:extLst>
          </p:cNvPr>
          <p:cNvSpPr txBox="1"/>
          <p:nvPr/>
        </p:nvSpPr>
        <p:spPr>
          <a:xfrm>
            <a:off x="8031804" y="2608633"/>
            <a:ext cx="43482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[[ 2, -1, 0, -1, 0, 0, 0, 0, 0, 0, 0, 0, 0, 0],</a:t>
            </a:r>
          </a:p>
          <a:p>
            <a:r>
              <a:rPr lang="en-US" dirty="0"/>
              <a:t> [-1, 3, -1, -1, 0, 0, 0, 0, 0, 0, 0, 0, 0, 0],</a:t>
            </a:r>
            <a:endParaRPr lang="en-US" dirty="0">
              <a:cs typeface="Calibri"/>
            </a:endParaRPr>
          </a:p>
          <a:p>
            <a:r>
              <a:rPr lang="en-US" dirty="0"/>
              <a:t> [ 0, -1, 3, -1, -1, 0, 0, 0, 0, 0, 0, 0, 0, 0],</a:t>
            </a:r>
            <a:endParaRPr lang="en-US" dirty="0">
              <a:cs typeface="Calibri"/>
            </a:endParaRPr>
          </a:p>
          <a:p>
            <a:r>
              <a:rPr lang="en-US" dirty="0"/>
              <a:t> [-1, -1, -1, 4, 0, 0, 0, 0, -1, 0, 0, 0, 0, 0],</a:t>
            </a:r>
            <a:endParaRPr lang="en-US" dirty="0">
              <a:cs typeface="Calibri"/>
            </a:endParaRPr>
          </a:p>
          <a:p>
            <a:r>
              <a:rPr lang="en-US" dirty="0"/>
              <a:t> [ 0, 0, -1, 0, 4, -1, -1, 0, -1, 0, 0, 0, 0, 0],</a:t>
            </a:r>
            <a:endParaRPr lang="en-US" dirty="0">
              <a:cs typeface="Calibri"/>
            </a:endParaRPr>
          </a:p>
          <a:p>
            <a:r>
              <a:rPr lang="en-US" dirty="0"/>
              <a:t> [ 0, 0, 0, 0, -1, 4, -1, -1, 0, -1, 0, 0, 0, 0],</a:t>
            </a:r>
            <a:endParaRPr lang="en-US" dirty="0">
              <a:cs typeface="Calibri"/>
            </a:endParaRPr>
          </a:p>
          <a:p>
            <a:r>
              <a:rPr lang="en-US" dirty="0"/>
              <a:t> [ 0, 0, 0, 0, -1, -1, 4, -1, -1, 0, 0, 0, 0, 0],</a:t>
            </a:r>
            <a:endParaRPr lang="en-US" dirty="0">
              <a:cs typeface="Calibri"/>
            </a:endParaRPr>
          </a:p>
          <a:p>
            <a:r>
              <a:rPr lang="en-US" dirty="0"/>
              <a:t> [ 0, 0, 0, 0, 0, -1, -1, 3, -1, 0, 0, 0, 0, 0],</a:t>
            </a:r>
            <a:endParaRPr lang="en-US" dirty="0">
              <a:cs typeface="Calibri"/>
            </a:endParaRPr>
          </a:p>
          <a:p>
            <a:r>
              <a:rPr lang="en-US" dirty="0"/>
              <a:t> [ 0, 0, 0, -1, -1, 0, -1, -1, 4, 0, 0, 0, 0, 0],</a:t>
            </a:r>
            <a:endParaRPr lang="en-US" dirty="0">
              <a:cs typeface="Calibri"/>
            </a:endParaRPr>
          </a:p>
          <a:p>
            <a:r>
              <a:rPr lang="en-US" dirty="0"/>
              <a:t> [ 0, 0, 0, 0, 0, -1, 0, 0, 0, 4, -1, -1, 0, -1],</a:t>
            </a:r>
            <a:endParaRPr lang="en-US" dirty="0">
              <a:cs typeface="Calibri"/>
            </a:endParaRPr>
          </a:p>
          <a:p>
            <a:r>
              <a:rPr lang="en-US" dirty="0"/>
              <a:t> [ 0, 0, 0, 0, 0, 0, 0, 0, 0, -1, 3, -1, -1, 0],</a:t>
            </a:r>
            <a:endParaRPr lang="en-US" dirty="0">
              <a:cs typeface="Calibri"/>
            </a:endParaRPr>
          </a:p>
          <a:p>
            <a:r>
              <a:rPr lang="en-US" dirty="0"/>
              <a:t> [ 0, 0, 0, 0, 0, 0, 0, 0, 0, -1, -1, 4, -1, -1],</a:t>
            </a:r>
            <a:endParaRPr lang="en-US" dirty="0">
              <a:cs typeface="Calibri"/>
            </a:endParaRPr>
          </a:p>
          <a:p>
            <a:r>
              <a:rPr lang="en-US" dirty="0"/>
              <a:t> [ 0, 0, 0, 0, 0, 0, 0, 0, 0, 0, -1, -1, 3, -1],</a:t>
            </a:r>
            <a:endParaRPr lang="en-US" dirty="0">
              <a:cs typeface="Calibri"/>
            </a:endParaRPr>
          </a:p>
          <a:p>
            <a:r>
              <a:rPr lang="en-US" dirty="0"/>
              <a:t> [ 0, 0, 0, 0, 0, 0, 0, 0, 0, -1, 0, -1, -1, 3]]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4726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4736-C78A-4D3B-9835-B4EB24F3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Spectral graph theory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F448-BD9A-4E44-9697-127242BF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570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Eigenvalues and eigenvectors of Laplacian</a:t>
            </a:r>
          </a:p>
          <a:p>
            <a:pPr lvl="1"/>
            <a:r>
              <a:rPr lang="en-US" dirty="0">
                <a:cs typeface="Calibri"/>
              </a:rPr>
              <a:t>Smallest eigenvalue of L is 0</a:t>
            </a:r>
          </a:p>
          <a:p>
            <a:pPr lvl="1"/>
            <a:r>
              <a:rPr lang="en-US" dirty="0">
                <a:cs typeface="Calibri"/>
              </a:rPr>
              <a:t>If there are n connected components in the graph, then there are n eigenvalues with value 0</a:t>
            </a:r>
          </a:p>
          <a:p>
            <a:pPr lvl="1"/>
            <a:r>
              <a:rPr lang="en-US" dirty="0">
                <a:cs typeface="Calibri"/>
              </a:rPr>
              <a:t>First eigenvector (column) is constant</a:t>
            </a:r>
          </a:p>
          <a:p>
            <a:r>
              <a:rPr lang="en-US" dirty="0">
                <a:cs typeface="Calibri"/>
              </a:rPr>
              <a:t>Sequence of eigenvalues indicator of (number of) communities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2FE96D3-9A06-45F9-9BA1-B4BBA00D4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380" y="130383"/>
            <a:ext cx="3991582" cy="2738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EC0BB2-D126-4953-8CD4-61ACC1F68360}"/>
              </a:ext>
            </a:extLst>
          </p:cNvPr>
          <p:cNvSpPr txBox="1"/>
          <p:nvPr/>
        </p:nvSpPr>
        <p:spPr>
          <a:xfrm>
            <a:off x="7569741" y="3070698"/>
            <a:ext cx="51751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-0.000, 0.176, 0.729, 2.302, 3.000, 3.104, 3.515, 3.807, 4.298, 4.737, 5.000, 5.283, 5.671, 6.377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18D0E-E5F4-4BB7-A14C-2E12AE31C8DF}"/>
              </a:ext>
            </a:extLst>
          </p:cNvPr>
          <p:cNvSpPr txBox="1"/>
          <p:nvPr/>
        </p:nvSpPr>
        <p:spPr>
          <a:xfrm>
            <a:off x="6491592" y="4270443"/>
            <a:ext cx="578309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[[-0.26726124, -0.30898671, -0.455847 , 0.62690674, ...],</a:t>
            </a:r>
          </a:p>
          <a:p>
            <a:r>
              <a:rPr lang="en-US" dirty="0"/>
              <a:t> [-0.26726124, -0.29442565, -0.36140126, -0.12245337, ...],</a:t>
            </a:r>
            <a:endParaRPr lang="en-US" dirty="0">
              <a:cs typeface="Calibri"/>
            </a:endParaRPr>
          </a:p>
          <a:p>
            <a:r>
              <a:rPr lang="en-US" dirty="0"/>
              <a:t> [-0.26726124, -0.25330525, -0.14695614, -0.64548824, ...],</a:t>
            </a:r>
            <a:endParaRPr lang="en-US" dirty="0">
              <a:cs typeface="Calibri"/>
            </a:endParaRPr>
          </a:p>
          <a:p>
            <a:r>
              <a:rPr lang="en-US" dirty="0"/>
              <a:t> [-0.26726124, -0.26916601, -0.21778166, -0.06688793, ...],</a:t>
            </a:r>
          </a:p>
          <a:p>
            <a:r>
              <a:rPr lang="en-US" dirty="0"/>
              <a:t>...]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0949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7419-FC5C-4BAA-BF9A-38B45D20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Spectral embedding</a:t>
            </a:r>
            <a:endParaRPr lang="en-US" dirty="0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460EA3E-6DDF-4C00-9981-F992136CD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3946" y="2563019"/>
            <a:ext cx="4248150" cy="28765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B84035-6960-4402-B39C-1EAE90DD5A4A}"/>
              </a:ext>
            </a:extLst>
          </p:cNvPr>
          <p:cNvSpPr txBox="1"/>
          <p:nvPr/>
        </p:nvSpPr>
        <p:spPr>
          <a:xfrm>
            <a:off x="6410528" y="436123"/>
            <a:ext cx="578309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[[-0.26726124, -0.30898671, -0.455847 , 0.62690674, ...],</a:t>
            </a:r>
          </a:p>
          <a:p>
            <a:r>
              <a:rPr lang="en-US" dirty="0"/>
              <a:t> [-0.26726124, -0.29442565, -0.36140126, -0.12245337, ...],</a:t>
            </a:r>
            <a:endParaRPr lang="en-US" dirty="0">
              <a:cs typeface="Calibri"/>
            </a:endParaRPr>
          </a:p>
          <a:p>
            <a:r>
              <a:rPr lang="en-US" dirty="0"/>
              <a:t> [-0.26726124, -0.25330525, -0.14695614, -0.64548824, ...],</a:t>
            </a:r>
            <a:endParaRPr lang="en-US" dirty="0">
              <a:cs typeface="Calibri"/>
            </a:endParaRPr>
          </a:p>
          <a:p>
            <a:r>
              <a:rPr lang="en-US" dirty="0"/>
              <a:t> [-0.26726124, -0.26916601, -0.21778166, -0.06688793, ...],</a:t>
            </a:r>
          </a:p>
          <a:p>
            <a:r>
              <a:rPr lang="en-US" dirty="0"/>
              <a:t>...]</a:t>
            </a:r>
            <a:endParaRPr lang="en-US" dirty="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445F01-563B-4FAF-9DB2-C2BD0EEC0652}"/>
              </a:ext>
            </a:extLst>
          </p:cNvPr>
          <p:cNvSpPr/>
          <p:nvPr/>
        </p:nvSpPr>
        <p:spPr>
          <a:xfrm>
            <a:off x="7843735" y="434501"/>
            <a:ext cx="2561616" cy="14753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239138-9799-4BAF-AD82-3C6F85015562}"/>
              </a:ext>
            </a:extLst>
          </p:cNvPr>
          <p:cNvCxnSpPr/>
          <p:nvPr/>
        </p:nvCxnSpPr>
        <p:spPr>
          <a:xfrm>
            <a:off x="8991803" y="1906823"/>
            <a:ext cx="6485" cy="590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6FA67A-5D89-4E48-93AB-5FDADD4CBDA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47570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Use eigenvector columns as coordinates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 columns for drawing, but can take n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Nx.draw_spectral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nx.spectral_layout</a:t>
            </a:r>
          </a:p>
        </p:txBody>
      </p:sp>
    </p:spTree>
    <p:extLst>
      <p:ext uri="{BB962C8B-B14F-4D97-AF65-F5344CB8AC3E}">
        <p14:creationId xmlns:p14="http://schemas.microsoft.com/office/powerpoint/2010/main" val="32164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4281-D9B0-4CD5-A7B7-91661E00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Graph partitioning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8F68-DE99-4FA3-913C-33549193A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Divide graph into k sets of nodes</a:t>
            </a:r>
            <a:endParaRPr lang="en-US" dirty="0"/>
          </a:p>
        </p:txBody>
      </p:sp>
      <p:pic>
        <p:nvPicPr>
          <p:cNvPr id="4" name="Picture 4" descr="Diagram, text, schematic&#10;&#10;Description automatically generated">
            <a:extLst>
              <a:ext uri="{FF2B5EF4-FFF2-40B4-BE49-F238E27FC236}">
                <a16:creationId xmlns:a16="http://schemas.microsoft.com/office/drawing/2014/main" id="{6419E9C9-2A50-4D63-AFFC-8B044862C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12" y="2265727"/>
            <a:ext cx="5053012" cy="2627027"/>
          </a:xfrm>
          <a:prstGeom prst="rect">
            <a:avLst/>
          </a:prstGeom>
        </p:spPr>
      </p:pic>
      <p:pic>
        <p:nvPicPr>
          <p:cNvPr id="6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428C56D7-101C-40FC-8D5B-3FE2205B3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2" r="52161"/>
          <a:stretch/>
        </p:blipFill>
        <p:spPr>
          <a:xfrm>
            <a:off x="8015865" y="381456"/>
            <a:ext cx="2941140" cy="26575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F434E6-3173-405D-BA90-8EDF7170024D}"/>
              </a:ext>
            </a:extLst>
          </p:cNvPr>
          <p:cNvCxnSpPr/>
          <p:nvPr/>
        </p:nvCxnSpPr>
        <p:spPr>
          <a:xfrm flipH="1">
            <a:off x="8403075" y="1804479"/>
            <a:ext cx="778213" cy="478277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A29A16-BC84-4011-B0AE-568B30BE3360}"/>
              </a:ext>
            </a:extLst>
          </p:cNvPr>
          <p:cNvCxnSpPr/>
          <p:nvPr/>
        </p:nvCxnSpPr>
        <p:spPr>
          <a:xfrm flipV="1">
            <a:off x="5919484" y="4207414"/>
            <a:ext cx="1611547" cy="2367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EB9A6B-0CB6-41FA-A964-251B2B279DF9}"/>
              </a:ext>
            </a:extLst>
          </p:cNvPr>
          <p:cNvSpPr txBox="1"/>
          <p:nvPr/>
        </p:nvSpPr>
        <p:spPr>
          <a:xfrm>
            <a:off x="7490703" y="3948213"/>
            <a:ext cx="44212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Calibri"/>
              </a:rPr>
              <a:t>Vol(A): sum of all edge weights in subgraph induced by A</a:t>
            </a:r>
          </a:p>
        </p:txBody>
      </p:sp>
    </p:spTree>
    <p:extLst>
      <p:ext uri="{BB962C8B-B14F-4D97-AF65-F5344CB8AC3E}">
        <p14:creationId xmlns:p14="http://schemas.microsoft.com/office/powerpoint/2010/main" val="1912124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F95B-5A57-441B-B35B-7123791D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Spectral graph partitioning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D4A1F-9790-45F6-BEA3-F651A48D2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Goal: minimize </a:t>
            </a:r>
            <a:r>
              <a:rPr lang="en-US" dirty="0" err="1">
                <a:cs typeface="Calibri"/>
              </a:rPr>
              <a:t>RatioCut</a:t>
            </a:r>
            <a:r>
              <a:rPr lang="en-US" dirty="0">
                <a:cs typeface="Calibri"/>
              </a:rPr>
              <a:t> (or </a:t>
            </a:r>
            <a:r>
              <a:rPr lang="en-US" dirty="0" err="1">
                <a:cs typeface="Calibri"/>
              </a:rPr>
              <a:t>NCut</a:t>
            </a:r>
            <a:r>
              <a:rPr lang="en-US" dirty="0">
                <a:cs typeface="Calibri"/>
              </a:rPr>
              <a:t>) for k partitions</a:t>
            </a:r>
          </a:p>
          <a:p>
            <a:r>
              <a:rPr lang="en-US" dirty="0">
                <a:cs typeface="Calibri"/>
              </a:rPr>
              <a:t>NP hard problem!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Solve by :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Spectrally embedding G in k dimensions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Use e.g. k-means to cluster points into k clusters</a:t>
            </a:r>
          </a:p>
        </p:txBody>
      </p:sp>
      <p:pic>
        <p:nvPicPr>
          <p:cNvPr id="5" name="Picture 4" descr="Diagram, text, schematic&#10;&#10;Description automatically generated">
            <a:extLst>
              <a:ext uri="{FF2B5EF4-FFF2-40B4-BE49-F238E27FC236}">
                <a16:creationId xmlns:a16="http://schemas.microsoft.com/office/drawing/2014/main" id="{EEE1FAD2-EF7F-4C01-81D0-FF6509F3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231" y="2435961"/>
            <a:ext cx="3666821" cy="1905559"/>
          </a:xfrm>
          <a:prstGeom prst="rect">
            <a:avLst/>
          </a:prstGeom>
        </p:spPr>
      </p:pic>
      <p:pic>
        <p:nvPicPr>
          <p:cNvPr id="4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4EF9D42-4198-4C5E-A730-517425E37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242" y="4518880"/>
            <a:ext cx="2743200" cy="1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80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F080-AE08-460C-8DC7-4E238249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D5EA1-8979-4021-96ED-1917264DB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Spectrally embedding G in k dimensions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L = D – A, or...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Slightly different embeddings...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Unnormalized -&gt; </a:t>
            </a:r>
            <a:r>
              <a:rPr lang="en-US" dirty="0" err="1">
                <a:cs typeface="Calibri"/>
              </a:rPr>
              <a:t>RatioCut</a:t>
            </a:r>
            <a:r>
              <a:rPr lang="en-US" dirty="0">
                <a:cs typeface="Calibri"/>
              </a:rPr>
              <a:t>, Normalized (</a:t>
            </a:r>
            <a:r>
              <a:rPr lang="en-US" dirty="0" err="1">
                <a:cs typeface="Calibri"/>
              </a:rPr>
              <a:t>sym</a:t>
            </a:r>
            <a:r>
              <a:rPr lang="en-US" dirty="0">
                <a:cs typeface="Calibri"/>
              </a:rPr>
              <a:t> or </a:t>
            </a:r>
            <a:r>
              <a:rPr lang="en-US" dirty="0" err="1">
                <a:cs typeface="Calibri"/>
              </a:rPr>
              <a:t>rw</a:t>
            </a:r>
            <a:r>
              <a:rPr lang="en-US" dirty="0">
                <a:cs typeface="Calibri"/>
              </a:rPr>
              <a:t>) -&gt; </a:t>
            </a:r>
            <a:r>
              <a:rPr lang="en-US" dirty="0" err="1">
                <a:cs typeface="Calibri"/>
              </a:rPr>
              <a:t>NCut</a:t>
            </a:r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09BDEB3-4859-429A-B4CD-A0858561A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92" y="3426747"/>
            <a:ext cx="5743574" cy="102666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15B1634-15CB-4D80-BB0D-2A791A4C0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5326" y="1827418"/>
            <a:ext cx="2743200" cy="1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27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0EE4-BB57-42DB-B8B2-5680A160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Markov modelling </a:t>
            </a:r>
            <a:endParaRPr lang="en-US" dirty="0">
              <a:cs typeface="Calibri Light"/>
            </a:endParaRPr>
          </a:p>
        </p:txBody>
      </p:sp>
      <p:pic>
        <p:nvPicPr>
          <p:cNvPr id="5" name="Content Placeholder 4" descr="A collage of images of a protein&#10;&#10;Description automatically generated">
            <a:extLst>
              <a:ext uri="{FF2B5EF4-FFF2-40B4-BE49-F238E27FC236}">
                <a16:creationId xmlns:a16="http://schemas.microsoft.com/office/drawing/2014/main" id="{1E2C23E4-68AC-E87C-B786-D93B5B9F3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388" y="1391574"/>
            <a:ext cx="5939781" cy="5007236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22B306-574F-2C13-C086-993FABC361F9}"/>
              </a:ext>
            </a:extLst>
          </p:cNvPr>
          <p:cNvSpPr txBox="1">
            <a:spLocks/>
          </p:cNvSpPr>
          <p:nvPr/>
        </p:nvSpPr>
        <p:spPr>
          <a:xfrm>
            <a:off x="6881283" y="1381125"/>
            <a:ext cx="46101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Calibri"/>
                <a:cs typeface="Calibri"/>
              </a:rPr>
              <a:t>T</a:t>
            </a:r>
            <a:r>
              <a:rPr lang="en-US" dirty="0">
                <a:ea typeface="+mn-lt"/>
                <a:cs typeface="+mn-lt"/>
              </a:rPr>
              <a:t>ransitions between states</a:t>
            </a:r>
          </a:p>
          <a:p>
            <a:r>
              <a:rPr lang="en-US" dirty="0">
                <a:ea typeface="+mn-lt"/>
                <a:cs typeface="+mn-lt"/>
              </a:rPr>
              <a:t>Transition chance only depends on current state (not past states)</a:t>
            </a:r>
          </a:p>
          <a:p>
            <a:r>
              <a:rPr lang="en-US" dirty="0">
                <a:ea typeface="+mn-lt"/>
                <a:cs typeface="+mn-lt"/>
              </a:rPr>
              <a:t>Protein folding, drug binding, …</a:t>
            </a:r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Is a directed graph!</a:t>
            </a:r>
          </a:p>
        </p:txBody>
      </p:sp>
    </p:spTree>
    <p:extLst>
      <p:ext uri="{BB962C8B-B14F-4D97-AF65-F5344CB8AC3E}">
        <p14:creationId xmlns:p14="http://schemas.microsoft.com/office/powerpoint/2010/main" val="417544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Graph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1D4B-DD0C-E021-2644-375233DB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Markov modeling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2FBC1-FEC9-A6FC-6BF0-1FFB38912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Is a directed graph!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Interested in “stable state” --- long-term probability that the system will be in each state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The “simple” way: from a starting state distribution, calculate inf transitions → </a:t>
            </a:r>
            <a:r>
              <a:rPr lang="en-US" err="1">
                <a:ea typeface="+mn-lt"/>
                <a:cs typeface="+mn-lt"/>
              </a:rPr>
              <a:t>x</a:t>
            </a:r>
            <a:r>
              <a:rPr lang="en-US" baseline="-25000" err="1">
                <a:ea typeface="+mn-lt"/>
                <a:cs typeface="+mn-lt"/>
              </a:rPr>
              <a:t>t</a:t>
            </a:r>
            <a:r>
              <a:rPr lang="en-US" dirty="0">
                <a:ea typeface="+mn-lt"/>
                <a:cs typeface="+mn-lt"/>
              </a:rPr>
              <a:t> = x</a:t>
            </a:r>
            <a:r>
              <a:rPr lang="en-US" baseline="-25000" dirty="0">
                <a:ea typeface="+mn-lt"/>
                <a:cs typeface="+mn-lt"/>
              </a:rPr>
              <a:t>0</a:t>
            </a:r>
            <a:r>
              <a:rPr lang="en-US" dirty="0">
                <a:ea typeface="+mn-lt"/>
                <a:cs typeface="+mn-lt"/>
              </a:rPr>
              <a:t> P</a:t>
            </a:r>
            <a:r>
              <a:rPr lang="en-US" baseline="30000" dirty="0">
                <a:ea typeface="+mn-lt"/>
                <a:cs typeface="+mn-lt"/>
              </a:rPr>
              <a:t>t</a:t>
            </a:r>
            <a:r>
              <a:rPr lang="en-US" dirty="0">
                <a:ea typeface="+mn-lt"/>
                <a:cs typeface="+mn-lt"/>
              </a:rPr>
              <a:t> 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The “smart” way: square of smallest eigenvector of normalized Laplacian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6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B43E-9254-C869-8709-6802DDA2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949-BEE5-F23A-A1F1-081EA1347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Directed graph with odd number of nodes</a:t>
            </a:r>
          </a:p>
          <a:p>
            <a:r>
              <a:rPr lang="en-US" dirty="0">
                <a:ea typeface="Calibri"/>
                <a:cs typeface="Calibri"/>
              </a:rPr>
              <a:t>Nodes = students</a:t>
            </a:r>
          </a:p>
          <a:p>
            <a:r>
              <a:rPr lang="en-US" dirty="0">
                <a:ea typeface="Calibri"/>
                <a:cs typeface="Calibri"/>
              </a:rPr>
              <a:t>Edges = from watcher to watched</a:t>
            </a:r>
          </a:p>
          <a:p>
            <a:r>
              <a:rPr lang="en-US" dirty="0">
                <a:ea typeface="Calibri"/>
                <a:cs typeface="Calibri"/>
              </a:rPr>
              <a:t>Every node has outdegree 1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Is there a node with indegree 0?</a:t>
            </a:r>
          </a:p>
        </p:txBody>
      </p:sp>
    </p:spTree>
    <p:extLst>
      <p:ext uri="{BB962C8B-B14F-4D97-AF65-F5344CB8AC3E}">
        <p14:creationId xmlns:p14="http://schemas.microsoft.com/office/powerpoint/2010/main" val="405134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DCB5-FEBA-6B6E-2219-FAF6DCB2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F3DD-679A-E912-41DB-935C234A6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76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Ignore all weakly connected components with an even number of nodes</a:t>
            </a:r>
          </a:p>
          <a:p>
            <a:r>
              <a:rPr lang="en-US" dirty="0">
                <a:ea typeface="Calibri"/>
                <a:cs typeface="Calibri"/>
              </a:rPr>
              <a:t>Only solution for weakly connected components with an odd number of nodes is a cycle of size n</a:t>
            </a:r>
          </a:p>
          <a:p>
            <a:r>
              <a:rPr lang="en-US" dirty="0">
                <a:ea typeface="Calibri"/>
                <a:cs typeface="Calibri"/>
              </a:rPr>
              <a:t>Edges: v</a:t>
            </a:r>
            <a:r>
              <a:rPr lang="en-US" baseline="-25000" dirty="0">
                <a:ea typeface="Calibri"/>
                <a:cs typeface="Calibri"/>
              </a:rPr>
              <a:t>0</a:t>
            </a:r>
            <a:r>
              <a:rPr lang="en-US" dirty="0">
                <a:ea typeface="Calibri"/>
                <a:cs typeface="Calibri"/>
              </a:rPr>
              <a:t>-v</a:t>
            </a:r>
            <a:r>
              <a:rPr lang="en-US" baseline="-25000" dirty="0">
                <a:ea typeface="Calibri"/>
                <a:cs typeface="Calibri"/>
              </a:rPr>
              <a:t>1</a:t>
            </a:r>
            <a:r>
              <a:rPr lang="en-US" dirty="0">
                <a:ea typeface="Calibri"/>
                <a:cs typeface="Calibri"/>
              </a:rPr>
              <a:t>, v</a:t>
            </a:r>
            <a:r>
              <a:rPr lang="en-US" baseline="-25000" dirty="0">
                <a:ea typeface="Calibri"/>
                <a:cs typeface="Calibri"/>
              </a:rPr>
              <a:t>1</a:t>
            </a:r>
            <a:r>
              <a:rPr lang="en-US" dirty="0">
                <a:ea typeface="Calibri"/>
                <a:cs typeface="Calibri"/>
              </a:rPr>
              <a:t>-v</a:t>
            </a:r>
            <a:r>
              <a:rPr lang="en-US" baseline="-25000" dirty="0">
                <a:ea typeface="Calibri"/>
                <a:cs typeface="Calibri"/>
              </a:rPr>
              <a:t>2</a:t>
            </a:r>
            <a:r>
              <a:rPr lang="en-US" dirty="0">
                <a:ea typeface="Calibri"/>
                <a:cs typeface="Calibri"/>
              </a:rPr>
              <a:t>, … v</a:t>
            </a:r>
            <a:r>
              <a:rPr lang="en-US" baseline="-25000" dirty="0">
                <a:ea typeface="Calibri"/>
                <a:cs typeface="Calibri"/>
              </a:rPr>
              <a:t>n-2</a:t>
            </a:r>
            <a:r>
              <a:rPr lang="en-US" dirty="0">
                <a:ea typeface="Calibri"/>
                <a:cs typeface="Calibri"/>
              </a:rPr>
              <a:t>-v</a:t>
            </a:r>
            <a:r>
              <a:rPr lang="en-US" baseline="-25000" dirty="0">
                <a:ea typeface="Calibri"/>
                <a:cs typeface="Calibri"/>
              </a:rPr>
              <a:t>n-1</a:t>
            </a:r>
            <a:r>
              <a:rPr lang="en-US" dirty="0">
                <a:ea typeface="Calibri"/>
                <a:cs typeface="Calibri"/>
              </a:rPr>
              <a:t>, v</a:t>
            </a:r>
            <a:r>
              <a:rPr lang="en-US" baseline="-25000" dirty="0">
                <a:ea typeface="Calibri"/>
                <a:cs typeface="Calibri"/>
              </a:rPr>
              <a:t>n-1</a:t>
            </a:r>
            <a:r>
              <a:rPr lang="en-US" dirty="0">
                <a:ea typeface="Calibri"/>
                <a:cs typeface="Calibri"/>
              </a:rPr>
              <a:t>-v</a:t>
            </a:r>
            <a:r>
              <a:rPr lang="en-US" baseline="-25000" dirty="0">
                <a:ea typeface="Calibri"/>
                <a:cs typeface="Calibri"/>
              </a:rPr>
              <a:t>0</a:t>
            </a:r>
          </a:p>
          <a:p>
            <a:r>
              <a:rPr lang="en-US" dirty="0">
                <a:ea typeface="Calibri"/>
                <a:cs typeface="Calibri"/>
              </a:rPr>
              <a:t>Since each student watches the closest student:</a:t>
            </a:r>
          </a:p>
          <a:p>
            <a:pPr lvl="1"/>
            <a:r>
              <a:rPr lang="en-US" dirty="0">
                <a:ea typeface="Calibri"/>
                <a:cs typeface="Calibri"/>
              </a:rPr>
              <a:t>d(v</a:t>
            </a:r>
            <a:r>
              <a:rPr lang="en-US" baseline="-25000" dirty="0">
                <a:ea typeface="Calibri"/>
                <a:cs typeface="Calibri"/>
              </a:rPr>
              <a:t>i</a:t>
            </a:r>
            <a:r>
              <a:rPr lang="en-US" dirty="0">
                <a:ea typeface="Calibri"/>
                <a:cs typeface="Calibri"/>
              </a:rPr>
              <a:t>-v</a:t>
            </a:r>
            <a:r>
              <a:rPr lang="en-US" baseline="-25000" dirty="0">
                <a:ea typeface="Calibri"/>
                <a:cs typeface="Calibri"/>
              </a:rPr>
              <a:t>i+1</a:t>
            </a:r>
            <a:r>
              <a:rPr lang="en-US" dirty="0">
                <a:ea typeface="Calibri"/>
                <a:cs typeface="Calibri"/>
              </a:rPr>
              <a:t>) &lt; d(v</a:t>
            </a:r>
            <a:r>
              <a:rPr lang="en-US" baseline="-25000" dirty="0">
                <a:ea typeface="Calibri"/>
                <a:cs typeface="Calibri"/>
              </a:rPr>
              <a:t>i</a:t>
            </a:r>
            <a:r>
              <a:rPr lang="en-US" dirty="0">
                <a:ea typeface="Calibri"/>
                <a:cs typeface="Calibri"/>
              </a:rPr>
              <a:t>-</a:t>
            </a:r>
            <a:r>
              <a:rPr lang="en-US" dirty="0" err="1">
                <a:ea typeface="Calibri"/>
                <a:cs typeface="Calibri"/>
              </a:rPr>
              <a:t>v</a:t>
            </a:r>
            <a:r>
              <a:rPr lang="en-US" baseline="-25000" dirty="0" err="1">
                <a:ea typeface="Calibri"/>
                <a:cs typeface="Calibri"/>
              </a:rPr>
              <a:t>j</a:t>
            </a:r>
            <a:r>
              <a:rPr lang="en-US" dirty="0">
                <a:ea typeface="Calibri"/>
                <a:cs typeface="Calibri"/>
              </a:rPr>
              <a:t>) ∀ </a:t>
            </a:r>
            <a:r>
              <a:rPr lang="en-US" dirty="0" err="1">
                <a:ea typeface="Calibri"/>
                <a:cs typeface="Calibri"/>
              </a:rPr>
              <a:t>i</a:t>
            </a:r>
            <a:r>
              <a:rPr lang="en-US" dirty="0">
                <a:ea typeface="Calibri"/>
                <a:cs typeface="Calibri"/>
              </a:rPr>
              <a:t> ∉ (i+1, j)</a:t>
            </a:r>
          </a:p>
          <a:p>
            <a:pPr lvl="1"/>
            <a:r>
              <a:rPr lang="en-US" dirty="0">
                <a:ea typeface="Calibri"/>
                <a:cs typeface="Calibri"/>
              </a:rPr>
              <a:t>d(v</a:t>
            </a:r>
            <a:r>
              <a:rPr lang="en-US" sz="1600" baseline="-25000" dirty="0">
                <a:ea typeface="Calibri"/>
                <a:cs typeface="Calibri"/>
              </a:rPr>
              <a:t>0</a:t>
            </a:r>
            <a:r>
              <a:rPr lang="en-US" dirty="0">
                <a:ea typeface="Calibri"/>
                <a:cs typeface="Calibri"/>
              </a:rPr>
              <a:t>-v</a:t>
            </a:r>
            <a:r>
              <a:rPr lang="en-US" sz="1600" baseline="-25000" dirty="0">
                <a:ea typeface="Calibri"/>
                <a:cs typeface="Calibri"/>
              </a:rPr>
              <a:t>1</a:t>
            </a:r>
            <a:r>
              <a:rPr lang="en-US" dirty="0">
                <a:ea typeface="Calibri"/>
                <a:cs typeface="Calibri"/>
              </a:rPr>
              <a:t>) &lt; d(v</a:t>
            </a:r>
            <a:r>
              <a:rPr lang="en-US" sz="1600" baseline="-25000" dirty="0">
                <a:ea typeface="Calibri"/>
                <a:cs typeface="Calibri"/>
              </a:rPr>
              <a:t>0</a:t>
            </a:r>
            <a:r>
              <a:rPr lang="en-US" dirty="0">
                <a:ea typeface="Calibri"/>
                <a:cs typeface="Calibri"/>
              </a:rPr>
              <a:t>-v</a:t>
            </a:r>
            <a:r>
              <a:rPr lang="en-US" sz="1600" baseline="-25000" dirty="0">
                <a:ea typeface="Calibri"/>
                <a:cs typeface="Calibri"/>
              </a:rPr>
              <a:t>i</a:t>
            </a:r>
            <a:r>
              <a:rPr lang="en-US" dirty="0">
                <a:ea typeface="Calibri"/>
                <a:cs typeface="Calibri"/>
              </a:rPr>
              <a:t>) ∀ </a:t>
            </a:r>
            <a:r>
              <a:rPr lang="en-US" dirty="0" err="1">
                <a:ea typeface="Calibri"/>
                <a:cs typeface="Calibri"/>
              </a:rPr>
              <a:t>i</a:t>
            </a:r>
            <a:r>
              <a:rPr lang="en-US" dirty="0">
                <a:ea typeface="Calibri"/>
                <a:cs typeface="Calibri"/>
              </a:rPr>
              <a:t> ∉ (0, 1)</a:t>
            </a:r>
          </a:p>
          <a:p>
            <a:pPr lvl="1"/>
            <a:r>
              <a:rPr lang="en-US" dirty="0">
                <a:ea typeface="Calibri"/>
                <a:cs typeface="Calibri"/>
              </a:rPr>
              <a:t>d(v</a:t>
            </a:r>
            <a:r>
              <a:rPr lang="en-US" baseline="-25000" dirty="0">
                <a:ea typeface="Calibri"/>
                <a:cs typeface="Calibri"/>
              </a:rPr>
              <a:t>n-1</a:t>
            </a:r>
            <a:r>
              <a:rPr lang="en-US" dirty="0">
                <a:ea typeface="Calibri"/>
                <a:cs typeface="Calibri"/>
              </a:rPr>
              <a:t>-v</a:t>
            </a:r>
            <a:r>
              <a:rPr lang="en-US" baseline="-25000" dirty="0">
                <a:ea typeface="Calibri"/>
                <a:cs typeface="Calibri"/>
              </a:rPr>
              <a:t>0</a:t>
            </a:r>
            <a:r>
              <a:rPr lang="en-US" dirty="0">
                <a:ea typeface="Calibri"/>
                <a:cs typeface="Calibri"/>
              </a:rPr>
              <a:t>) &lt; d(v</a:t>
            </a:r>
            <a:r>
              <a:rPr lang="en-US" baseline="-25000" dirty="0">
                <a:ea typeface="Calibri"/>
                <a:cs typeface="Calibri"/>
              </a:rPr>
              <a:t>0</a:t>
            </a:r>
            <a:r>
              <a:rPr lang="en-US" dirty="0">
                <a:ea typeface="Calibri"/>
                <a:cs typeface="Calibri"/>
              </a:rPr>
              <a:t>-v</a:t>
            </a:r>
            <a:r>
              <a:rPr lang="en-US" baseline="-25000" dirty="0">
                <a:ea typeface="Calibri"/>
                <a:cs typeface="Calibri"/>
              </a:rPr>
              <a:t>1</a:t>
            </a:r>
            <a:r>
              <a:rPr lang="en-US" dirty="0">
                <a:ea typeface="Calibri"/>
                <a:cs typeface="Calibri"/>
              </a:rPr>
              <a:t>) !</a:t>
            </a:r>
          </a:p>
          <a:p>
            <a:r>
              <a:rPr lang="en-US" dirty="0">
                <a:ea typeface="+mn-lt"/>
                <a:cs typeface="+mn-lt"/>
              </a:rPr>
              <a:t>https://www.youtube.com/watch?v=3LYCjjYkdvo</a:t>
            </a:r>
            <a:endParaRPr lang="en-US" dirty="0">
              <a:ea typeface="Calibri"/>
              <a:cs typeface="Calibri"/>
            </a:endParaRPr>
          </a:p>
          <a:p>
            <a:pPr lvl="1"/>
            <a:endParaRPr lang="en-US" dirty="0">
              <a:ea typeface="Calibri"/>
              <a:cs typeface="Calibri"/>
            </a:endParaRPr>
          </a:p>
          <a:p>
            <a:pPr lvl="1"/>
            <a:endParaRPr lang="en-US" dirty="0">
              <a:ea typeface="Calibri"/>
              <a:cs typeface="Calibri"/>
            </a:endParaRPr>
          </a:p>
          <a:p>
            <a:pPr lvl="1"/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046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1EC5FBA-9C7E-4DFA-9C3E-97D675CE2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227" y="118676"/>
            <a:ext cx="3484493" cy="31502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6107AB-7842-437D-85BC-1B86AE00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Communities in graphs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EE3EC-546B-4FE2-AD4A-D33DD25A4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Groups of nodes that are closely connected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Neigbours</a:t>
            </a:r>
            <a:r>
              <a:rPr lang="en-US" dirty="0">
                <a:ea typeface="Calibri"/>
                <a:cs typeface="Calibri"/>
              </a:rPr>
              <a:t> update </a:t>
            </a:r>
            <a:r>
              <a:rPr lang="en-US" dirty="0" err="1">
                <a:ea typeface="Calibri"/>
                <a:cs typeface="Calibri"/>
              </a:rPr>
              <a:t>neighbours</a:t>
            </a:r>
            <a:r>
              <a:rPr lang="en-US" dirty="0">
                <a:ea typeface="Calibri"/>
                <a:cs typeface="Calibri"/>
              </a:rPr>
              <a:t> -&gt; reinforcing loops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Finding communities is very hard</a:t>
            </a:r>
          </a:p>
          <a:p>
            <a:pPr lvl="1"/>
            <a:r>
              <a:rPr lang="en-US" dirty="0">
                <a:ea typeface="Calibri"/>
                <a:cs typeface="Calibri"/>
              </a:rPr>
              <a:t>And communities can overlap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946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24E-4D73-4BC1-BD33-3EC35B6E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Communities?</a:t>
            </a:r>
            <a:endParaRPr lang="en-US" dirty="0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3194FE78-123C-4C35-A2C2-1D8BBC325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2" r="52161"/>
          <a:stretch/>
        </p:blipFill>
        <p:spPr>
          <a:xfrm>
            <a:off x="2867018" y="2210766"/>
            <a:ext cx="2941140" cy="2657545"/>
          </a:xfr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8CACCE8-B577-4579-AC60-E73404C052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751" r="151" b="383"/>
          <a:stretch/>
        </p:blipFill>
        <p:spPr>
          <a:xfrm>
            <a:off x="6691519" y="2724869"/>
            <a:ext cx="2533360" cy="219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9DF2-970B-4F2F-96E3-58E95559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C8E59-C636-4946-A3E9-DA08C83B2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Ideal community: clique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"Complete graph as part of larger graph"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a clique of a graph G is an </a:t>
            </a:r>
            <a:r>
              <a:rPr lang="en-US" u="sng" dirty="0">
                <a:ea typeface="+mn-lt"/>
                <a:cs typeface="+mn-lt"/>
              </a:rPr>
              <a:t>induced subgraph</a:t>
            </a:r>
            <a:r>
              <a:rPr lang="en-US" dirty="0">
                <a:ea typeface="+mn-lt"/>
                <a:cs typeface="+mn-lt"/>
              </a:rPr>
              <a:t> of G that is </a:t>
            </a:r>
            <a:r>
              <a:rPr lang="en-US" u="sng" dirty="0">
                <a:ea typeface="+mn-lt"/>
                <a:cs typeface="+mn-lt"/>
              </a:rPr>
              <a:t>complete</a:t>
            </a:r>
            <a:endParaRPr lang="en-US" u="sng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Let G = (V,E) be any graph, and let S ⊂ V be any subset of vertices of G. Then the induced subgraph G[S] is the graph whose vertex set is S and whose edge set consists of all of the edges in E that have both endpoints in S. That is, for any two vertices (</a:t>
            </a:r>
            <a:r>
              <a:rPr lang="en-US" dirty="0" err="1">
                <a:ea typeface="+mn-lt"/>
                <a:cs typeface="+mn-lt"/>
              </a:rPr>
              <a:t>u,v</a:t>
            </a:r>
            <a:r>
              <a:rPr lang="en-US" dirty="0">
                <a:ea typeface="+mn-lt"/>
                <a:cs typeface="+mn-lt"/>
              </a:rPr>
              <a:t>) ∈ S, u and v are adjacent in G[S] if and only if they are adjacent in G</a:t>
            </a:r>
            <a:endParaRPr lang="en-US">
              <a:ea typeface="Calibri"/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7F7E62-C0CE-4719-A870-B01261C87223}"/>
              </a:ext>
            </a:extLst>
          </p:cNvPr>
          <p:cNvCxnSpPr/>
          <p:nvPr/>
        </p:nvCxnSpPr>
        <p:spPr>
          <a:xfrm flipH="1">
            <a:off x="1150296" y="3223097"/>
            <a:ext cx="4910036" cy="756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99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F9F2-056D-4484-9D7F-C5CD0771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Induced subgraph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7839602-F2DD-4E23-9501-0A21538A7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3883" b="31884"/>
          <a:stretch/>
        </p:blipFill>
        <p:spPr>
          <a:xfrm>
            <a:off x="3090241" y="4280832"/>
            <a:ext cx="4727125" cy="136249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A5D230-8C69-45B0-87BF-5805E9DBD925}"/>
              </a:ext>
            </a:extLst>
          </p:cNvPr>
          <p:cNvSpPr txBox="1"/>
          <p:nvPr/>
        </p:nvSpPr>
        <p:spPr>
          <a:xfrm>
            <a:off x="839857" y="1908313"/>
            <a:ext cx="1052056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800" dirty="0">
                <a:cs typeface="Arial"/>
              </a:rPr>
              <a:t>Let G = (V,E) be any graph, and let S ⊂ V be any subset of vertices of G. Then the induced subgraph G[S] is the graph whose vertex set is S and whose edge set consists of all of the edges in E that have both endpoints in S. That is, for any two vertices (</a:t>
            </a:r>
            <a:r>
              <a:rPr lang="en-US" sz="2800" dirty="0" err="1">
                <a:cs typeface="Arial"/>
              </a:rPr>
              <a:t>u,v</a:t>
            </a:r>
            <a:r>
              <a:rPr lang="en-US" sz="2800" dirty="0">
                <a:cs typeface="Arial"/>
              </a:rPr>
              <a:t>) ∈ S, u and v are adjacent in G[S] if and only if they are adjacent in G​</a:t>
            </a:r>
            <a:endParaRPr lang="en-US" sz="2800" dirty="0"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193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40FA-01F0-4C48-91A2-F4C5B3A4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Clustering coefficient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B58D-81F8-4459-908E-0D09C14DB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Calibri"/>
                <a:cs typeface="Calibri"/>
              </a:rPr>
              <a:t>What if there is no cliques?</a:t>
            </a:r>
          </a:p>
          <a:p>
            <a:r>
              <a:rPr lang="en-US" dirty="0">
                <a:ea typeface="Calibri"/>
                <a:cs typeface="Calibri"/>
              </a:rPr>
              <a:t>To what degree are </a:t>
            </a:r>
            <a:r>
              <a:rPr lang="en-US" dirty="0" err="1">
                <a:ea typeface="Calibri"/>
                <a:cs typeface="Calibri"/>
              </a:rPr>
              <a:t>neighbours</a:t>
            </a:r>
            <a:r>
              <a:rPr lang="en-US" dirty="0">
                <a:ea typeface="Calibri"/>
                <a:cs typeface="Calibri"/>
              </a:rPr>
              <a:t> of v also </a:t>
            </a:r>
            <a:r>
              <a:rPr lang="en-US" dirty="0" err="1">
                <a:ea typeface="Calibri"/>
                <a:cs typeface="Calibri"/>
              </a:rPr>
              <a:t>neighbours</a:t>
            </a:r>
            <a:r>
              <a:rPr lang="en-US" dirty="0">
                <a:ea typeface="Calibri"/>
                <a:cs typeface="Calibri"/>
              </a:rPr>
              <a:t> of each other?</a:t>
            </a:r>
            <a:endParaRPr lang="en-US"/>
          </a:p>
          <a:p>
            <a:r>
              <a:rPr lang="en-US" dirty="0">
                <a:ea typeface="Calibri"/>
                <a:cs typeface="Calibri"/>
              </a:rPr>
              <a:t>Used to show the </a:t>
            </a:r>
            <a:r>
              <a:rPr lang="en-US" i="1" dirty="0">
                <a:ea typeface="Calibri"/>
                <a:cs typeface="Calibri"/>
              </a:rPr>
              <a:t>existence </a:t>
            </a:r>
            <a:r>
              <a:rPr lang="en-US" dirty="0">
                <a:ea typeface="Calibri"/>
                <a:cs typeface="Calibri"/>
              </a:rPr>
              <a:t>of communities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This is a "local" view/definition: depends on nodes and their environment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6A806B6C-96FE-4BC4-8F25-4DD5169C2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544" y="3162281"/>
            <a:ext cx="6134928" cy="17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1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Graph theory</vt:lpstr>
      <vt:lpstr>PowerPoint Presentation</vt:lpstr>
      <vt:lpstr>PowerPoint Presentation</vt:lpstr>
      <vt:lpstr>Communities in graphs</vt:lpstr>
      <vt:lpstr>Communities?</vt:lpstr>
      <vt:lpstr>Cliques</vt:lpstr>
      <vt:lpstr>Induced subgraph</vt:lpstr>
      <vt:lpstr>Clustering coefficient</vt:lpstr>
      <vt:lpstr>Global view on clustering coefficients</vt:lpstr>
      <vt:lpstr>Centrality </vt:lpstr>
      <vt:lpstr>Adjacency matrix</vt:lpstr>
      <vt:lpstr>Graph Laplacian</vt:lpstr>
      <vt:lpstr>Spectral graph theory</vt:lpstr>
      <vt:lpstr>Spectral embedding</vt:lpstr>
      <vt:lpstr>Graph partitioning</vt:lpstr>
      <vt:lpstr>Spectral graph partitioning</vt:lpstr>
      <vt:lpstr>PowerPoint Presentation</vt:lpstr>
      <vt:lpstr>Markov modelling </vt:lpstr>
      <vt:lpstr>Markov modeling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465</cp:revision>
  <dcterms:created xsi:type="dcterms:W3CDTF">2022-03-15T13:29:07Z</dcterms:created>
  <dcterms:modified xsi:type="dcterms:W3CDTF">2024-06-07T08:32:58Z</dcterms:modified>
</cp:coreProperties>
</file>