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6" r:id="rId4"/>
    <p:sldId id="259" r:id="rId5"/>
    <p:sldId id="260" r:id="rId6"/>
    <p:sldId id="262" r:id="rId7"/>
    <p:sldId id="261" r:id="rId8"/>
    <p:sldId id="269" r:id="rId9"/>
    <p:sldId id="264" r:id="rId10"/>
    <p:sldId id="263" r:id="rId11"/>
    <p:sldId id="265" r:id="rId12"/>
    <p:sldId id="266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C267B-FA27-806C-42F5-99155E1A41ED}" v="172" dt="2022-02-28T08:41:16.332"/>
    <p1510:client id="{7777E226-CBE0-CD30-EE8E-7906FCB373B4}" v="45" dt="2022-02-25T15:45:52.766"/>
    <p1510:client id="{82F52FAB-94CC-4E59-954F-429C6F6466E1}" v="1229" dt="2022-02-25T15:26:51.950"/>
    <p1510:client id="{971474EB-BAAB-2F5D-A1FC-BEE9A64C7EA1}" v="2" dt="2022-02-28T10:13:37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24067-987B-45AF-BCEE-CB7A4309FFA1}" type="datetimeFigureOut"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7B52-CDD5-41CE-84BA-CFF01076D5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Degree = number of edges a node has</a:t>
            </a:r>
          </a:p>
          <a:p>
            <a:r>
              <a:rPr lang="en-US" dirty="0">
                <a:cs typeface="Calibri"/>
              </a:rPr>
              <a:t>Walk = sequence of connected nodes (alternative, sequence of [v0, e0, v1, e1, … vi, 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, …, </a:t>
            </a:r>
            <a:r>
              <a:rPr lang="en-US" dirty="0" err="1">
                <a:cs typeface="Calibri"/>
              </a:rPr>
              <a:t>vn</a:t>
            </a:r>
            <a:r>
              <a:rPr lang="en-US" dirty="0">
                <a:cs typeface="Calibri"/>
              </a:rPr>
              <a:t>] where 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 is the edge between vi and vi+1)</a:t>
            </a:r>
          </a:p>
          <a:p>
            <a:r>
              <a:rPr lang="en-US" dirty="0">
                <a:cs typeface="Calibri"/>
              </a:rPr>
              <a:t>trail </a:t>
            </a:r>
            <a:r>
              <a:rPr lang="en-US" dirty="0"/>
              <a:t>= walk with unique edges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path = trail with unique</a:t>
            </a:r>
            <a:r>
              <a:rPr lang="en-US" dirty="0"/>
              <a:t> nodes</a:t>
            </a:r>
          </a:p>
          <a:p>
            <a:r>
              <a:rPr lang="en-US" dirty="0">
                <a:cs typeface="Calibri"/>
              </a:rPr>
              <a:t>Closed walk = walk where v0 = </a:t>
            </a:r>
            <a:r>
              <a:rPr lang="en-US" dirty="0" err="1">
                <a:cs typeface="Calibri"/>
              </a:rPr>
              <a:t>vn</a:t>
            </a:r>
          </a:p>
          <a:p>
            <a:r>
              <a:rPr lang="en-US" dirty="0">
                <a:cs typeface="Calibri"/>
              </a:rPr>
              <a:t>Tour = trail where v0 = vn</a:t>
            </a:r>
          </a:p>
          <a:p>
            <a:r>
              <a:rPr lang="en-US" dirty="0">
                <a:cs typeface="Calibri"/>
              </a:rPr>
              <a:t>Cycle = path where v0 = </a:t>
            </a:r>
            <a:r>
              <a:rPr lang="en-US" dirty="0" err="1">
                <a:cs typeface="Calibri"/>
              </a:rPr>
              <a:t>vn</a:t>
            </a:r>
          </a:p>
          <a:p>
            <a:r>
              <a:rPr lang="en-US" dirty="0">
                <a:cs typeface="Calibri"/>
              </a:rPr>
              <a:t>Edge weight = a value associated with an edge, such as distance or similarity</a:t>
            </a:r>
          </a:p>
          <a:p>
            <a:r>
              <a:rPr lang="en-US" dirty="0">
                <a:cs typeface="Calibri"/>
              </a:rPr>
              <a:t>Euler trail/tour = trail (or tour) that contains every edge in the graph</a:t>
            </a:r>
          </a:p>
          <a:p>
            <a:r>
              <a:rPr lang="en-US" dirty="0">
                <a:cs typeface="Calibri"/>
              </a:rPr>
              <a:t>Hamilton path/cycle = path (or cycle) that contains every node in the graph</a:t>
            </a:r>
          </a:p>
          <a:p>
            <a:r>
              <a:rPr lang="en-US" dirty="0">
                <a:cs typeface="Calibri"/>
              </a:rPr>
              <a:t>Complete graph = graph in which each node is connected to every other node</a:t>
            </a:r>
          </a:p>
          <a:p>
            <a:r>
              <a:rPr lang="en-US" dirty="0">
                <a:cs typeface="Calibri"/>
              </a:rPr>
              <a:t>Peterson graph = the bottom graph on the slide. Don't learn what it looks like, know that it exists and is a great test-case for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7B52-CDD5-41CE-84BA-CFF01076D5B1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D676E3-C230-4897-97AD-FAEDA0DD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946" y="-3619"/>
            <a:ext cx="8768109" cy="6857533"/>
          </a:xfrm>
        </p:spPr>
      </p:pic>
    </p:spTree>
    <p:extLst>
      <p:ext uri="{BB962C8B-B14F-4D97-AF65-F5344CB8AC3E}">
        <p14:creationId xmlns:p14="http://schemas.microsoft.com/office/powerpoint/2010/main" val="42835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201E-9E09-4147-93ED-22208A7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1542-AE33-4B9C-8FCE-2BE1BB19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Undirected graph</a:t>
            </a:r>
          </a:p>
          <a:p>
            <a:pPr lvl="1"/>
            <a:r>
              <a:rPr lang="en-US" dirty="0">
                <a:cs typeface="Calibri"/>
              </a:rPr>
              <a:t>Edge (u, v) = (v, u)</a:t>
            </a:r>
          </a:p>
          <a:p>
            <a:r>
              <a:rPr lang="en-US" dirty="0">
                <a:cs typeface="Calibri"/>
              </a:rPr>
              <a:t>Directed graph (</a:t>
            </a:r>
            <a:r>
              <a:rPr lang="en-US" dirty="0" err="1">
                <a:cs typeface="Calibri"/>
              </a:rPr>
              <a:t>DiGraph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Edge (u, v) ≠ (v, u)</a:t>
            </a:r>
          </a:p>
          <a:p>
            <a:r>
              <a:rPr lang="en-US" dirty="0">
                <a:ea typeface="+mn-lt"/>
                <a:cs typeface="+mn-lt"/>
              </a:rPr>
              <a:t>Self-loops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There can be an edge (u, u)</a:t>
            </a:r>
          </a:p>
          <a:p>
            <a:r>
              <a:rPr lang="en-US" dirty="0">
                <a:cs typeface="Calibri"/>
              </a:rPr>
              <a:t>Multigraph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There can be multiple edges (u, v)</a:t>
            </a:r>
          </a:p>
          <a:p>
            <a:r>
              <a:rPr lang="en-US" dirty="0">
                <a:cs typeface="Calibri"/>
              </a:rPr>
              <a:t>Hypergraph</a:t>
            </a:r>
          </a:p>
          <a:p>
            <a:pPr lvl="1"/>
            <a:r>
              <a:rPr lang="en-US" dirty="0">
                <a:cs typeface="Calibri"/>
              </a:rPr>
              <a:t>Edges can connect more than 2 nodes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A02C88-FEEB-4FD5-B646-2924E39013DF}"/>
              </a:ext>
            </a:extLst>
          </p:cNvPr>
          <p:cNvSpPr/>
          <p:nvPr/>
        </p:nvSpPr>
        <p:spPr>
          <a:xfrm>
            <a:off x="527824" y="1605777"/>
            <a:ext cx="4441900" cy="2062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3EEBE8B6-6088-4EE4-99C2-1B112180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881" y="739312"/>
            <a:ext cx="3182047" cy="19451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FB24E15-775F-42B8-A2EE-65ED2878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4523" y="4208650"/>
            <a:ext cx="2391240" cy="1920566"/>
          </a:xfrm>
          <a:prstGeom prst="rect">
            <a:avLst/>
          </a:prstGeom>
        </p:spPr>
      </p:pic>
      <p:pic>
        <p:nvPicPr>
          <p:cNvPr id="7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93BE9FE-F41B-4D1F-A353-26786A8C6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590" y="2552898"/>
            <a:ext cx="2743200" cy="1694329"/>
          </a:xfrm>
          <a:prstGeom prst="rect">
            <a:avLst/>
          </a:prstGeom>
        </p:spPr>
      </p:pic>
      <p:pic>
        <p:nvPicPr>
          <p:cNvPr id="6" name="Picture 8" descr="A picture containing pool ball, pool table, sport, dark&#10;&#10;Description automatically generated">
            <a:extLst>
              <a:ext uri="{FF2B5EF4-FFF2-40B4-BE49-F238E27FC236}">
                <a16:creationId xmlns:a16="http://schemas.microsoft.com/office/drawing/2014/main" id="{6FA181D2-8C44-48D7-A96B-DFE230A0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629" y="2266270"/>
            <a:ext cx="1894115" cy="20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289-3AB6-427B-AFC2-95BD09C6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Programming 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A1B6-29AB-4242-ACB7-03648572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Adjacency matrix</a:t>
            </a:r>
          </a:p>
          <a:p>
            <a:pPr lvl="1"/>
            <a:r>
              <a:rPr lang="en-US" dirty="0">
                <a:cs typeface="Calibri"/>
              </a:rPr>
              <a:t>1 -&gt; edge, 0 -&gt; no edge</a:t>
            </a:r>
          </a:p>
          <a:p>
            <a:r>
              <a:rPr lang="en-US" dirty="0">
                <a:cs typeface="Calibri"/>
              </a:rPr>
              <a:t>Edge lists</a:t>
            </a:r>
          </a:p>
          <a:p>
            <a:pPr lvl="1"/>
            <a:r>
              <a:rPr lang="en-US" dirty="0">
                <a:cs typeface="Calibri"/>
              </a:rPr>
              <a:t>[[2, 3, 4], [5], [0], [0, 5], [0], [1, 3]]</a:t>
            </a:r>
          </a:p>
          <a:p>
            <a:pPr lvl="1"/>
            <a:r>
              <a:rPr lang="en-US" dirty="0">
                <a:ea typeface="+mn-lt"/>
                <a:cs typeface="+mn-lt"/>
              </a:rPr>
              <a:t>[(0, 2), (0, 3), (0, 4), (1, 5), (3, 5)]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Dictionary based</a:t>
            </a:r>
          </a:p>
          <a:p>
            <a:pPr lvl="1"/>
            <a:r>
              <a:rPr lang="en-US" dirty="0">
                <a:cs typeface="Calibri"/>
              </a:rPr>
              <a:t>{0: {2: {}, 3: {}, 4: {}}, 1: {5: {}}, 2: {0: {}}, 3: {0: {}, 5: {}}, 4: {0: {}}, 5: {1: {}, 3: {}}}</a:t>
            </a:r>
          </a:p>
          <a:p>
            <a:pPr lvl="1"/>
            <a:r>
              <a:rPr lang="en-US" dirty="0">
                <a:cs typeface="Calibri"/>
              </a:rPr>
              <a:t>Edge attributes in inner dictionaries</a:t>
            </a:r>
          </a:p>
          <a:p>
            <a:pPr lvl="1"/>
            <a:r>
              <a:rPr lang="en-US" dirty="0">
                <a:cs typeface="Calibri"/>
              </a:rPr>
              <a:t>Nodes also dictionary with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6CC78-CBAC-4EDE-B95E-8B96F4E648F8}"/>
              </a:ext>
            </a:extLst>
          </p:cNvPr>
          <p:cNvSpPr txBox="1"/>
          <p:nvPr/>
        </p:nvSpPr>
        <p:spPr>
          <a:xfrm>
            <a:off x="4757057" y="139337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[0, 0, 1, 1, 1, 0],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[0, 0, 0, 0, 0, 1],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[1, 0, 0, 0, 0, 0],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[1, 0, 0, 0, 0, 1],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[1, 0, 0, 0, 0, 0],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[0, 1, 0, 1, 0,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DA5F-7C2C-4A99-B458-813DECA6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Networkx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7208-B592-4E02-9B36-031E8C97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68"/>
            <a:ext cx="10515600" cy="5015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Python library for graphs</a:t>
            </a:r>
          </a:p>
          <a:p>
            <a:r>
              <a:rPr lang="en-US" dirty="0">
                <a:cs typeface="Calibri"/>
              </a:rPr>
              <a:t>Dictionary based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g = </a:t>
            </a:r>
            <a:r>
              <a:rPr lang="en-US" dirty="0" err="1">
                <a:cs typeface="Calibri"/>
              </a:rPr>
              <a:t>nx.Graph</a:t>
            </a:r>
            <a:r>
              <a:rPr lang="en-US" dirty="0">
                <a:cs typeface="Calibri"/>
              </a:rPr>
              <a:t>()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g.add_nodes_from</a:t>
            </a:r>
            <a:r>
              <a:rPr lang="en-US" dirty="0">
                <a:ea typeface="+mn-lt"/>
                <a:cs typeface="+mn-lt"/>
              </a:rPr>
              <a:t>(range(6))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g.add_edges_from</a:t>
            </a:r>
            <a:r>
              <a:rPr lang="en-US" dirty="0">
                <a:ea typeface="+mn-lt"/>
                <a:cs typeface="+mn-lt"/>
              </a:rPr>
              <a:t>([(0, 2), (0, 3), (0, 4), (1, 5), (3, 5)])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print(</a:t>
            </a:r>
            <a:r>
              <a:rPr lang="en-US" dirty="0" err="1">
                <a:ea typeface="+mn-lt"/>
                <a:cs typeface="+mn-lt"/>
              </a:rPr>
              <a:t>dict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g.nodes</a:t>
            </a:r>
            <a:r>
              <a:rPr lang="en-US" dirty="0">
                <a:ea typeface="+mn-lt"/>
                <a:cs typeface="+mn-lt"/>
              </a:rPr>
              <a:t>))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print(g[0])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# Note: these are not /actually/ </a:t>
            </a:r>
            <a:r>
              <a:rPr lang="en-US" dirty="0" err="1">
                <a:cs typeface="Calibri"/>
              </a:rPr>
              <a:t>dicts</a:t>
            </a:r>
            <a:r>
              <a:rPr lang="en-US" dirty="0">
                <a:cs typeface="Calibri"/>
              </a:rPr>
              <a:t>, but do behave like them. To avoid confusion I add </a:t>
            </a:r>
            <a:r>
              <a:rPr lang="en-US" dirty="0" err="1">
                <a:cs typeface="Calibri"/>
              </a:rPr>
              <a:t>dict</a:t>
            </a:r>
            <a:r>
              <a:rPr lang="en-US" dirty="0">
                <a:cs typeface="Calibri"/>
              </a:rPr>
              <a:t>() calls where needed.</a:t>
            </a:r>
          </a:p>
        </p:txBody>
      </p:sp>
    </p:spTree>
    <p:extLst>
      <p:ext uri="{BB962C8B-B14F-4D97-AF65-F5344CB8AC3E}">
        <p14:creationId xmlns:p14="http://schemas.microsoft.com/office/powerpoint/2010/main" val="70101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E7EC-6D93-41B4-ACC5-5AC3881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Mathematical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C1DD-D835-4D7A-AD88-A1268B65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 = (V, E)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Definition 2.2: For any graph G and vertex v ∈ V(G), the neighbor set N(v) of v is the set of vertices (other than v) adjacent to v, that is: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N(v)= { w ∈ V(G) | v ≠ w, ∃ e ∈ E(G) : e = (w, v) }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63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93CA-4BB0-400E-B69F-AD2060C5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Walks and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EFD4-6454-4A97-A91C-2984615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1516706"/>
            <a:ext cx="10515600" cy="481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Walk: sequence of connected nodes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cs typeface="Calibri"/>
              </a:rPr>
              <a:t>A-B-C-B-E</a:t>
            </a:r>
          </a:p>
          <a:p>
            <a:pPr lvl="1"/>
            <a:r>
              <a:rPr lang="en-US" dirty="0">
                <a:cs typeface="Calibri"/>
              </a:rPr>
              <a:t>e1-e3-e3-e4</a:t>
            </a:r>
          </a:p>
          <a:p>
            <a:r>
              <a:rPr lang="en-US" dirty="0">
                <a:cs typeface="Calibri"/>
              </a:rPr>
              <a:t>Trail: Walk with unique edges</a:t>
            </a:r>
          </a:p>
          <a:p>
            <a:pPr lvl="1"/>
            <a:r>
              <a:rPr lang="en-US" dirty="0">
                <a:cs typeface="Calibri"/>
              </a:rPr>
              <a:t>A-B-C-B-E</a:t>
            </a:r>
          </a:p>
          <a:p>
            <a:pPr lvl="1"/>
            <a:r>
              <a:rPr lang="en-US" dirty="0">
                <a:cs typeface="Calibri"/>
              </a:rPr>
              <a:t>e1-e2-e3-e4</a:t>
            </a:r>
          </a:p>
          <a:p>
            <a:r>
              <a:rPr lang="en-US" dirty="0">
                <a:cs typeface="Calibri"/>
              </a:rPr>
              <a:t>Path</a:t>
            </a:r>
          </a:p>
          <a:p>
            <a:pPr lvl="1"/>
            <a:r>
              <a:rPr lang="en-US" dirty="0">
                <a:cs typeface="Calibri"/>
              </a:rPr>
              <a:t>Trail with unique nodes:</a:t>
            </a:r>
          </a:p>
          <a:p>
            <a:pPr lvl="1"/>
            <a:r>
              <a:rPr lang="en-US" dirty="0">
                <a:cs typeface="Calibri"/>
              </a:rPr>
              <a:t>A-B-E</a:t>
            </a:r>
          </a:p>
          <a:p>
            <a:r>
              <a:rPr lang="en-US" dirty="0">
                <a:cs typeface="Calibri"/>
              </a:rPr>
              <a:t>Closed walk, tour, cycle</a:t>
            </a:r>
          </a:p>
          <a:p>
            <a:pPr lvl="1"/>
            <a:r>
              <a:rPr lang="en-US" dirty="0">
                <a:cs typeface="Calibri"/>
              </a:rPr>
              <a:t>The same but with the same start and end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3008787-54EB-462B-B71A-230E27641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" b="7728"/>
          <a:stretch/>
        </p:blipFill>
        <p:spPr>
          <a:xfrm>
            <a:off x="7411995" y="439061"/>
            <a:ext cx="4221913" cy="40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A653-E77F-4126-BA7A-143514F2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Jargon for this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A3EF-9C11-4AC0-9461-6E11E3B8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Graph, node, edge, degree</a:t>
            </a:r>
          </a:p>
          <a:p>
            <a:r>
              <a:rPr lang="en-US" dirty="0">
                <a:cs typeface="Calibri"/>
              </a:rPr>
              <a:t>Walk, trail, path </a:t>
            </a:r>
          </a:p>
          <a:p>
            <a:r>
              <a:rPr lang="en-US" dirty="0">
                <a:cs typeface="Calibri"/>
              </a:rPr>
              <a:t>Closed walk, tour, cycle</a:t>
            </a:r>
          </a:p>
          <a:p>
            <a:r>
              <a:rPr lang="en-US" dirty="0">
                <a:cs typeface="Calibri"/>
              </a:rPr>
              <a:t>Euler trail/tour and Hamilton path/cycle</a:t>
            </a:r>
          </a:p>
          <a:p>
            <a:r>
              <a:rPr lang="en-US" dirty="0">
                <a:ea typeface="+mn-lt"/>
                <a:cs typeface="+mn-lt"/>
              </a:rPr>
              <a:t>Edge weight</a:t>
            </a:r>
          </a:p>
          <a:p>
            <a:r>
              <a:rPr lang="en-US" dirty="0">
                <a:cs typeface="Calibri"/>
              </a:rPr>
              <a:t>Complete graph</a:t>
            </a:r>
          </a:p>
          <a:p>
            <a:r>
              <a:rPr lang="en-US" dirty="0">
                <a:cs typeface="Calibri"/>
              </a:rPr>
              <a:t>Petersen graph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F41CF1-8BA3-4450-95BC-EAE9C363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032" y="3741821"/>
            <a:ext cx="2743200" cy="2743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8D36C10-7F1A-4A85-A02B-3D6D585A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453" y="920065"/>
            <a:ext cx="274320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7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693-E945-4C38-8ABC-5CA8027A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DDBD-61A7-438A-8D08-C652DE8E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 Dijkstra's paper "</a:t>
            </a:r>
            <a:r>
              <a:rPr lang="en-US" dirty="0">
                <a:ea typeface="+mn-lt"/>
                <a:cs typeface="+mn-lt"/>
              </a:rPr>
              <a:t>A Note on Two Problems in </a:t>
            </a:r>
            <a:r>
              <a:rPr lang="en-US" dirty="0" err="1">
                <a:ea typeface="+mn-lt"/>
                <a:cs typeface="+mn-lt"/>
              </a:rPr>
              <a:t>Connexion</a:t>
            </a:r>
            <a:r>
              <a:rPr lang="en-US" dirty="0">
                <a:ea typeface="+mn-lt"/>
                <a:cs typeface="+mn-lt"/>
              </a:rPr>
              <a:t> with Graphs"</a:t>
            </a:r>
          </a:p>
          <a:p>
            <a:pPr lvl="1"/>
            <a:r>
              <a:rPr lang="en-US" dirty="0">
                <a:cs typeface="Calibri" panose="020F0502020204030204"/>
              </a:rPr>
              <a:t>On Blackboard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We (you) will implement the second algorithm (shortest path) on Thursday</a:t>
            </a:r>
          </a:p>
          <a:p>
            <a:pPr lvl="1"/>
            <a:r>
              <a:rPr lang="en-US" dirty="0">
                <a:cs typeface="Calibri" panose="020F0502020204030204"/>
              </a:rPr>
              <a:t>Do the algorithm on paper for your </a:t>
            </a:r>
            <a:r>
              <a:rPr lang="en-US" dirty="0" err="1">
                <a:cs typeface="Calibri" panose="020F0502020204030204"/>
              </a:rPr>
              <a:t>favourite</a:t>
            </a:r>
            <a:r>
              <a:rPr lang="en-US" dirty="0">
                <a:cs typeface="Calibri" panose="020F0502020204030204"/>
              </a:rPr>
              <a:t> graph (not Petersen!)</a:t>
            </a:r>
          </a:p>
          <a:p>
            <a:pPr lvl="1"/>
            <a:r>
              <a:rPr lang="en-US" dirty="0">
                <a:cs typeface="Calibri" panose="020F0502020204030204"/>
              </a:rPr>
              <a:t>Time permitting: convert the algorithm to pseudocode</a:t>
            </a:r>
          </a:p>
        </p:txBody>
      </p:sp>
    </p:spTree>
    <p:extLst>
      <p:ext uri="{BB962C8B-B14F-4D97-AF65-F5344CB8AC3E}">
        <p14:creationId xmlns:p14="http://schemas.microsoft.com/office/powerpoint/2010/main" val="18140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9C160199-4384-4903-AA49-AE8C95AA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692" y="1965599"/>
            <a:ext cx="6087535" cy="4891639"/>
          </a:xfrm>
        </p:spPr>
      </p:pic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7D43B6D1-E7FE-44A1-8BD4-BD830CD0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" y="-3619"/>
            <a:ext cx="6079338" cy="4745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43D21-99D5-40A6-B468-3E73434E0305}"/>
              </a:ext>
            </a:extLst>
          </p:cNvPr>
          <p:cNvSpPr txBox="1"/>
          <p:nvPr/>
        </p:nvSpPr>
        <p:spPr>
          <a:xfrm>
            <a:off x="6324600" y="130629"/>
            <a:ext cx="57258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Find a path that crosses each bridge exactly once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8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737B3886-20AE-4AEE-8651-C0143D7E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514" y="1354389"/>
            <a:ext cx="5179044" cy="4150809"/>
          </a:xfr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5629856C-687E-4379-A540-76D5BF0F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0" y="1481796"/>
            <a:ext cx="4983830" cy="400750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8BED82C-97DC-43A3-8DEF-ABD1A11C65A7}"/>
              </a:ext>
            </a:extLst>
          </p:cNvPr>
          <p:cNvSpPr/>
          <p:nvPr/>
        </p:nvSpPr>
        <p:spPr>
          <a:xfrm>
            <a:off x="5235088" y="3186683"/>
            <a:ext cx="1598340" cy="36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19893C0-5E8B-4BD7-8DFA-4A0526B8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02" y="832486"/>
            <a:ext cx="5179044" cy="4150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0AD50-D1D9-42C1-9649-7B1F81566A1A}"/>
              </a:ext>
            </a:extLst>
          </p:cNvPr>
          <p:cNvSpPr txBox="1"/>
          <p:nvPr/>
        </p:nvSpPr>
        <p:spPr>
          <a:xfrm>
            <a:off x="5207620" y="2624254"/>
            <a:ext cx="280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8F1D5-47D3-444F-950E-FF1522461F2B}"/>
              </a:ext>
            </a:extLst>
          </p:cNvPr>
          <p:cNvSpPr txBox="1"/>
          <p:nvPr/>
        </p:nvSpPr>
        <p:spPr>
          <a:xfrm>
            <a:off x="2977376" y="542693"/>
            <a:ext cx="280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BCE3-4A89-4C66-AC5C-EF3119E8B0AE}"/>
              </a:ext>
            </a:extLst>
          </p:cNvPr>
          <p:cNvSpPr txBox="1"/>
          <p:nvPr/>
        </p:nvSpPr>
        <p:spPr>
          <a:xfrm>
            <a:off x="2977376" y="4510668"/>
            <a:ext cx="280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2DFE7-C1D3-4846-B024-CF4D6C9BD6E0}"/>
              </a:ext>
            </a:extLst>
          </p:cNvPr>
          <p:cNvSpPr txBox="1"/>
          <p:nvPr/>
        </p:nvSpPr>
        <p:spPr>
          <a:xfrm>
            <a:off x="291790" y="2233961"/>
            <a:ext cx="280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5</a:t>
            </a:r>
            <a:endParaRPr lang="en-US" sz="2400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9605A-4D2A-4CA7-9446-C2537DA30C14}"/>
              </a:ext>
            </a:extLst>
          </p:cNvPr>
          <p:cNvSpPr txBox="1"/>
          <p:nvPr/>
        </p:nvSpPr>
        <p:spPr>
          <a:xfrm>
            <a:off x="5827591" y="1952277"/>
            <a:ext cx="589904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1) Entering a </a:t>
            </a:r>
            <a:r>
              <a:rPr lang="en-US" sz="2800" b="1" dirty="0"/>
              <a:t>node </a:t>
            </a:r>
            <a:r>
              <a:rPr lang="en-US" sz="2800" dirty="0"/>
              <a:t>costs an </a:t>
            </a:r>
            <a:r>
              <a:rPr lang="en-US" sz="2800" b="1" dirty="0"/>
              <a:t>edge</a:t>
            </a:r>
          </a:p>
          <a:p>
            <a:r>
              <a:rPr lang="en-US" sz="2800" dirty="0">
                <a:cs typeface="Calibri"/>
              </a:rPr>
              <a:t>2) Leaving a </a:t>
            </a:r>
            <a:r>
              <a:rPr lang="en-US" sz="2800" b="1" dirty="0">
                <a:cs typeface="Calibri"/>
              </a:rPr>
              <a:t>node </a:t>
            </a:r>
            <a:r>
              <a:rPr lang="en-US" sz="2800" dirty="0">
                <a:cs typeface="Calibri"/>
              </a:rPr>
              <a:t>costs an </a:t>
            </a:r>
            <a:r>
              <a:rPr lang="en-US" sz="2800" b="1" dirty="0">
                <a:cs typeface="Calibri"/>
              </a:rPr>
              <a:t>edge</a:t>
            </a:r>
          </a:p>
          <a:p>
            <a:r>
              <a:rPr lang="en-US" sz="2800" dirty="0">
                <a:cs typeface="Calibri"/>
              </a:rPr>
              <a:t>-&gt; 0 or 2 </a:t>
            </a:r>
            <a:r>
              <a:rPr lang="en-US" sz="2800" b="1" dirty="0">
                <a:cs typeface="Calibri"/>
              </a:rPr>
              <a:t>node</a:t>
            </a:r>
            <a:r>
              <a:rPr lang="en-US" sz="2800" dirty="0">
                <a:cs typeface="Calibri"/>
              </a:rPr>
              <a:t>s must have odd </a:t>
            </a:r>
            <a:r>
              <a:rPr lang="en-US" sz="2800" b="1" dirty="0">
                <a:cs typeface="Calibri"/>
              </a:rPr>
              <a:t>degree</a:t>
            </a:r>
          </a:p>
          <a:p>
            <a:r>
              <a:rPr lang="en-US" sz="2800" dirty="0">
                <a:cs typeface="Calibri"/>
              </a:rPr>
              <a:t>-&gt; 4 nodes have an odd degree</a:t>
            </a:r>
            <a:endParaRPr lang="en-US" sz="2800" b="1" dirty="0">
              <a:cs typeface="Calibri"/>
            </a:endParaRPr>
          </a:p>
          <a:p>
            <a:r>
              <a:rPr lang="en-US" sz="2800" dirty="0">
                <a:cs typeface="Calibri"/>
              </a:rPr>
              <a:t>-&gt; Impossible!</a:t>
            </a:r>
          </a:p>
        </p:txBody>
      </p:sp>
    </p:spTree>
    <p:extLst>
      <p:ext uri="{BB962C8B-B14F-4D97-AF65-F5344CB8AC3E}">
        <p14:creationId xmlns:p14="http://schemas.microsoft.com/office/powerpoint/2010/main" val="38514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6E-BF59-4C92-A9F7-71B30242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Graph?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CDA05F0-3454-4579-98DB-47C2CEE7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80" y="2023814"/>
            <a:ext cx="5430712" cy="2595021"/>
          </a:xfrm>
        </p:spPr>
      </p:pic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1BE0658D-2024-47AA-A962-795BDBB9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17" y="1798678"/>
            <a:ext cx="4975534" cy="3041727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375131E-724C-449C-B6DC-53EFCAB2034F}"/>
              </a:ext>
            </a:extLst>
          </p:cNvPr>
          <p:cNvSpPr/>
          <p:nvPr/>
        </p:nvSpPr>
        <p:spPr>
          <a:xfrm>
            <a:off x="973873" y="1169019"/>
            <a:ext cx="4367560" cy="43675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7354-DA74-49F0-9A1E-D360761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347D-E166-4E6B-8A94-56E184EB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877"/>
            <a:ext cx="10515600" cy="5735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 = (V, E)</a:t>
            </a:r>
          </a:p>
          <a:p>
            <a:r>
              <a:rPr lang="en-US" dirty="0">
                <a:cs typeface="Calibri"/>
              </a:rPr>
              <a:t>Collection of </a:t>
            </a:r>
            <a:r>
              <a:rPr lang="en-US" b="1" dirty="0">
                <a:cs typeface="Calibri"/>
              </a:rPr>
              <a:t>node</a:t>
            </a:r>
            <a:r>
              <a:rPr lang="en-US" dirty="0">
                <a:cs typeface="Calibri"/>
              </a:rPr>
              <a:t>s connected by </a:t>
            </a:r>
            <a:r>
              <a:rPr lang="en-US" b="1" dirty="0">
                <a:cs typeface="Calibri"/>
              </a:rPr>
              <a:t>edge</a:t>
            </a:r>
            <a:r>
              <a:rPr lang="en-US" dirty="0">
                <a:cs typeface="Calibri"/>
              </a:rPr>
              <a:t>s</a:t>
            </a:r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D6C6E6AB-2082-4B68-9A2C-0DCFEFDF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881" y="739312"/>
            <a:ext cx="3182047" cy="19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7354-DA74-49F0-9A1E-D360761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347D-E166-4E6B-8A94-56E184EB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5890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 = (V, E)</a:t>
            </a:r>
          </a:p>
          <a:p>
            <a:r>
              <a:rPr lang="en-US" dirty="0">
                <a:cs typeface="Calibri"/>
              </a:rPr>
              <a:t>Collection of </a:t>
            </a:r>
            <a:r>
              <a:rPr lang="en-US" b="1" dirty="0">
                <a:cs typeface="Calibri"/>
              </a:rPr>
              <a:t>node</a:t>
            </a:r>
            <a:r>
              <a:rPr lang="en-US" dirty="0">
                <a:cs typeface="Calibri"/>
              </a:rPr>
              <a:t>s connected by </a:t>
            </a:r>
            <a:r>
              <a:rPr lang="en-US" b="1" dirty="0">
                <a:cs typeface="Calibri"/>
              </a:rPr>
              <a:t>edge</a:t>
            </a:r>
            <a:r>
              <a:rPr lang="en-US" dirty="0">
                <a:cs typeface="Calibri"/>
              </a:rPr>
              <a:t>s</a:t>
            </a:r>
            <a:endParaRPr lang="en-US"/>
          </a:p>
          <a:p>
            <a:r>
              <a:rPr lang="en-US" dirty="0">
                <a:cs typeface="Calibri"/>
              </a:rPr>
              <a:t>Found everywhere:</a:t>
            </a:r>
          </a:p>
          <a:p>
            <a:pPr lvl="1"/>
            <a:r>
              <a:rPr lang="en-US" dirty="0">
                <a:cs typeface="Calibri"/>
              </a:rPr>
              <a:t>Electrical diagrams</a:t>
            </a:r>
          </a:p>
          <a:p>
            <a:pPr lvl="1"/>
            <a:r>
              <a:rPr lang="en-US" dirty="0">
                <a:cs typeface="Calibri"/>
              </a:rPr>
              <a:t>The internet (both routing and webpage links)</a:t>
            </a:r>
          </a:p>
          <a:p>
            <a:pPr lvl="1"/>
            <a:r>
              <a:rPr lang="en-US" dirty="0">
                <a:cs typeface="Calibri"/>
              </a:rPr>
              <a:t>Molecules</a:t>
            </a:r>
          </a:p>
          <a:p>
            <a:pPr lvl="1"/>
            <a:r>
              <a:rPr lang="en-US" dirty="0">
                <a:cs typeface="Calibri"/>
              </a:rPr>
              <a:t>Gene networks</a:t>
            </a:r>
          </a:p>
          <a:p>
            <a:pPr lvl="1"/>
            <a:r>
              <a:rPr lang="en-US" dirty="0">
                <a:cs typeface="Calibri"/>
              </a:rPr>
              <a:t>Social relations</a:t>
            </a:r>
          </a:p>
          <a:p>
            <a:pPr lvl="1"/>
            <a:r>
              <a:rPr lang="en-US" dirty="0">
                <a:cs typeface="Calibri"/>
              </a:rPr>
              <a:t>Citations</a:t>
            </a:r>
          </a:p>
          <a:p>
            <a:pPr lvl="1"/>
            <a:r>
              <a:rPr lang="en-US" dirty="0">
                <a:cs typeface="Calibri"/>
              </a:rPr>
              <a:t>Pipelines and dependencies</a:t>
            </a:r>
          </a:p>
          <a:p>
            <a:pPr lvl="1"/>
            <a:r>
              <a:rPr lang="en-US" dirty="0">
                <a:cs typeface="Calibri"/>
              </a:rPr>
              <a:t>Street plans</a:t>
            </a:r>
          </a:p>
          <a:p>
            <a:pPr lvl="1"/>
            <a:r>
              <a:rPr lang="en-US" dirty="0">
                <a:cs typeface="Calibri"/>
              </a:rPr>
              <a:t>Food webs</a:t>
            </a:r>
          </a:p>
          <a:p>
            <a:pPr lvl="1"/>
            <a:r>
              <a:rPr lang="en-US" dirty="0">
                <a:cs typeface="Calibri"/>
              </a:rPr>
              <a:t>Blood vessels</a:t>
            </a:r>
          </a:p>
          <a:p>
            <a:pPr lvl="1"/>
            <a:r>
              <a:rPr lang="en-US" dirty="0">
                <a:cs typeface="Calibri"/>
              </a:rPr>
              <a:t>Brain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D6C6E6AB-2082-4B68-9A2C-0DCFEFDF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881" y="739312"/>
            <a:ext cx="3182047" cy="19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ADAD-342D-4CC4-A036-99F99FAC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Algorithmic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DDE5-4786-49A1-B41B-8D4E5F94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Everything is a graph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lot of problems can be described as graph problems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Assuming P != NP: a lot of graph algorithms scale horribly</a:t>
            </a:r>
          </a:p>
        </p:txBody>
      </p:sp>
    </p:spTree>
    <p:extLst>
      <p:ext uri="{BB962C8B-B14F-4D97-AF65-F5344CB8AC3E}">
        <p14:creationId xmlns:p14="http://schemas.microsoft.com/office/powerpoint/2010/main" val="157559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Graph Theory</vt:lpstr>
      <vt:lpstr>PowerPoint Presentation</vt:lpstr>
      <vt:lpstr>PowerPoint Presentation</vt:lpstr>
      <vt:lpstr>Graph?</vt:lpstr>
      <vt:lpstr>Graphs</vt:lpstr>
      <vt:lpstr>Graphs</vt:lpstr>
      <vt:lpstr>Algorithmic complexity</vt:lpstr>
      <vt:lpstr>Graph types</vt:lpstr>
      <vt:lpstr>Programming graphs</vt:lpstr>
      <vt:lpstr>Networkx</vt:lpstr>
      <vt:lpstr>Mathematical notation</vt:lpstr>
      <vt:lpstr>Walks and paths</vt:lpstr>
      <vt:lpstr>Jargon for this week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429</cp:revision>
  <dcterms:created xsi:type="dcterms:W3CDTF">2022-02-25T10:50:53Z</dcterms:created>
  <dcterms:modified xsi:type="dcterms:W3CDTF">2022-02-28T10:51:59Z</dcterms:modified>
</cp:coreProperties>
</file>