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1" r:id="rId12"/>
    <p:sldId id="268" r:id="rId13"/>
    <p:sldId id="269"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86"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24200" y="1770219"/>
            <a:ext cx="6558026" cy="1001556"/>
          </a:xfrm>
          <a:prstGeom prst="rect">
            <a:avLst/>
          </a:prstGeom>
        </p:spPr>
        <p:txBody>
          <a:bodyPr vert="horz" wrap="square" lIns="0" tIns="16510" rIns="0" bIns="0" rtlCol="0">
            <a:spAutoFit/>
          </a:bodyPr>
          <a:lstStyle/>
          <a:p>
            <a:pPr marL="3213735">
              <a:lnSpc>
                <a:spcPct val="100000"/>
              </a:lnSpc>
              <a:spcBef>
                <a:spcPts val="130"/>
              </a:spcBef>
            </a:pPr>
            <a:r>
              <a:rPr lang="en-GB" spc="15" dirty="0" smtClean="0"/>
              <a:t>V.ESHITHA REDDY</a:t>
            </a:r>
            <a:r>
              <a:rPr lang="en-GB" spc="15" dirty="0"/>
              <a:t/>
            </a:r>
            <a:br>
              <a:rPr lang="en-GB" spc="15" dirty="0"/>
            </a:br>
            <a:r>
              <a:rPr lang="en-GB" spc="15" dirty="0"/>
              <a:t>ID: </a:t>
            </a:r>
            <a:r>
              <a:rPr lang="en-GB" spc="15" dirty="0" smtClean="0"/>
              <a:t>21NN1A05J3</a:t>
            </a:r>
            <a:endParaRPr spc="15" dirty="0"/>
          </a:p>
        </p:txBody>
      </p:sp>
      <p:sp>
        <p:nvSpPr>
          <p:cNvPr id="8" name="object 8"/>
          <p:cNvSpPr txBox="1"/>
          <p:nvPr/>
        </p:nvSpPr>
        <p:spPr>
          <a:xfrm>
            <a:off x="6477000" y="28956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2" name="Freeform 6">
            <a:extLst>
              <a:ext uri="{FF2B5EF4-FFF2-40B4-BE49-F238E27FC236}">
                <a16:creationId xmlns:a16="http://schemas.microsoft.com/office/drawing/2014/main" xmlns="" id="{CF8F2DA6-2BBD-4062-8D32-95EB1921FA6D}"/>
              </a:ext>
            </a:extLst>
          </p:cNvPr>
          <p:cNvSpPr/>
          <p:nvPr/>
        </p:nvSpPr>
        <p:spPr>
          <a:xfrm>
            <a:off x="1838325" y="2762248"/>
            <a:ext cx="2312740" cy="1962152"/>
          </a:xfrm>
          <a:custGeom>
            <a:avLst/>
            <a:gdLst/>
            <a:ahLst/>
            <a:cxnLst/>
            <a:rect l="l" t="t" r="r" b="b"/>
            <a:pathLst>
              <a:path w="358281" h="363569">
                <a:moveTo>
                  <a:pt x="0" y="0"/>
                </a:moveTo>
                <a:lnTo>
                  <a:pt x="358281" y="0"/>
                </a:lnTo>
                <a:lnTo>
                  <a:pt x="358281" y="363570"/>
                </a:lnTo>
                <a:lnTo>
                  <a:pt x="0" y="363570"/>
                </a:lnTo>
                <a:lnTo>
                  <a:pt x="0" y="0"/>
                </a:lnTo>
                <a:close/>
              </a:path>
            </a:pathLst>
          </a:custGeom>
          <a:blipFill>
            <a:blip r:embed="rId3"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13" name="Freeform 7">
            <a:extLst>
              <a:ext uri="{FF2B5EF4-FFF2-40B4-BE49-F238E27FC236}">
                <a16:creationId xmlns:a16="http://schemas.microsoft.com/office/drawing/2014/main" xmlns="" id="{615F450D-0A74-4B40-B53C-A428A58C4716}"/>
              </a:ext>
            </a:extLst>
          </p:cNvPr>
          <p:cNvSpPr/>
          <p:nvPr/>
        </p:nvSpPr>
        <p:spPr>
          <a:xfrm>
            <a:off x="2630588" y="3276600"/>
            <a:ext cx="728213" cy="685800"/>
          </a:xfrm>
          <a:custGeom>
            <a:avLst/>
            <a:gdLst/>
            <a:ahLst/>
            <a:cxnLst/>
            <a:rect l="l" t="t" r="r" b="b"/>
            <a:pathLst>
              <a:path w="103876" h="140719">
                <a:moveTo>
                  <a:pt x="0" y="0"/>
                </a:moveTo>
                <a:lnTo>
                  <a:pt x="103877" y="0"/>
                </a:lnTo>
                <a:lnTo>
                  <a:pt x="103877" y="140719"/>
                </a:lnTo>
                <a:lnTo>
                  <a:pt x="0" y="140719"/>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pic>
        <p:nvPicPr>
          <p:cNvPr id="10" name="Picture 9">
            <a:extLst>
              <a:ext uri="{FF2B5EF4-FFF2-40B4-BE49-F238E27FC236}">
                <a16:creationId xmlns:a16="http://schemas.microsoft.com/office/drawing/2014/main" xmlns="" id="{11DE409D-75E8-4E76-986E-ADE19C3FAD9E}"/>
              </a:ext>
            </a:extLst>
          </p:cNvPr>
          <p:cNvPicPr>
            <a:picLocks noChangeAspect="1"/>
          </p:cNvPicPr>
          <p:nvPr/>
        </p:nvPicPr>
        <p:blipFill>
          <a:blip r:embed="rId3">
            <a:extLst>
              <a:ext uri="{28A0092B-C50C-407E-A947-70E740481C1C}">
                <a14:useLocalDpi xmlns:a14="http://schemas.microsoft.com/office/drawing/2010/main" xmlns="" val="0"/>
              </a:ext>
            </a:extLst>
          </a:blip>
          <a:srcRect/>
          <a:stretch/>
        </p:blipFill>
        <p:spPr>
          <a:xfrm>
            <a:off x="79969" y="1447800"/>
            <a:ext cx="3212360" cy="3543795"/>
          </a:xfrm>
          <a:prstGeom prst="rect">
            <a:avLst/>
          </a:prstGeom>
        </p:spPr>
      </p:pic>
      <p:pic>
        <p:nvPicPr>
          <p:cNvPr id="11" name="Picture 10">
            <a:extLst>
              <a:ext uri="{FF2B5EF4-FFF2-40B4-BE49-F238E27FC236}">
                <a16:creationId xmlns:a16="http://schemas.microsoft.com/office/drawing/2014/main" xmlns="" id="{ABE85AE1-5789-407F-8981-7822CC80FE3F}"/>
              </a:ext>
            </a:extLst>
          </p:cNvPr>
          <p:cNvPicPr>
            <a:picLocks noChangeAspect="1"/>
          </p:cNvPicPr>
          <p:nvPr/>
        </p:nvPicPr>
        <p:blipFill>
          <a:blip r:embed="rId4">
            <a:extLst>
              <a:ext uri="{28A0092B-C50C-407E-A947-70E740481C1C}">
                <a14:useLocalDpi xmlns:a14="http://schemas.microsoft.com/office/drawing/2010/main" xmlns="" val="0"/>
              </a:ext>
            </a:extLst>
          </a:blip>
          <a:srcRect/>
          <a:stretch/>
        </p:blipFill>
        <p:spPr>
          <a:xfrm>
            <a:off x="3519729" y="1500194"/>
            <a:ext cx="3047946" cy="3439005"/>
          </a:xfrm>
          <a:prstGeom prst="rect">
            <a:avLst/>
          </a:prstGeom>
        </p:spPr>
      </p:pic>
      <p:pic>
        <p:nvPicPr>
          <p:cNvPr id="12" name="Picture 11">
            <a:extLst>
              <a:ext uri="{FF2B5EF4-FFF2-40B4-BE49-F238E27FC236}">
                <a16:creationId xmlns:a16="http://schemas.microsoft.com/office/drawing/2014/main" xmlns="" id="{F7626247-F600-4C13-BFDA-5F551A49E634}"/>
              </a:ext>
            </a:extLst>
          </p:cNvPr>
          <p:cNvPicPr>
            <a:picLocks noChangeAspect="1"/>
          </p:cNvPicPr>
          <p:nvPr/>
        </p:nvPicPr>
        <p:blipFill>
          <a:blip r:embed="rId5">
            <a:extLst>
              <a:ext uri="{28A0092B-C50C-407E-A947-70E740481C1C}">
                <a14:useLocalDpi xmlns:a14="http://schemas.microsoft.com/office/drawing/2010/main" xmlns="" val="0"/>
              </a:ext>
            </a:extLst>
          </a:blip>
          <a:srcRect/>
          <a:stretch/>
        </p:blipFill>
        <p:spPr>
          <a:xfrm>
            <a:off x="6705599" y="1524000"/>
            <a:ext cx="5311243" cy="3352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02DC78-2E37-246E-5D44-7F0C3E18665A}"/>
              </a:ext>
            </a:extLst>
          </p:cNvPr>
          <p:cNvSpPr>
            <a:spLocks noGrp="1"/>
          </p:cNvSpPr>
          <p:nvPr>
            <p:ph type="title"/>
          </p:nvPr>
        </p:nvSpPr>
        <p:spPr>
          <a:xfrm>
            <a:off x="755332" y="385444"/>
            <a:ext cx="10681335" cy="553998"/>
          </a:xfrm>
        </p:spPr>
        <p:txBody>
          <a:bodyPr/>
          <a:lstStyle/>
          <a:p>
            <a:r>
              <a:rPr lang="en-US" sz="3600" dirty="0"/>
              <a:t>GITHUB LINK</a:t>
            </a:r>
            <a:endParaRPr lang="en-IN" sz="3600" dirty="0"/>
          </a:p>
        </p:txBody>
      </p:sp>
      <p:sp>
        <p:nvSpPr>
          <p:cNvPr id="3" name="Text Placeholder 2">
            <a:extLst>
              <a:ext uri="{FF2B5EF4-FFF2-40B4-BE49-F238E27FC236}">
                <a16:creationId xmlns:a16="http://schemas.microsoft.com/office/drawing/2014/main" xmlns="" id="{169D9B20-86FD-79D9-F022-18CE8FE07EF0}"/>
              </a:ext>
            </a:extLst>
          </p:cNvPr>
          <p:cNvSpPr>
            <a:spLocks noGrp="1"/>
          </p:cNvSpPr>
          <p:nvPr>
            <p:ph type="body" idx="1"/>
          </p:nvPr>
        </p:nvSpPr>
        <p:spPr>
          <a:xfrm>
            <a:off x="1371600" y="1274802"/>
            <a:ext cx="9525000" cy="276999"/>
          </a:xfrm>
        </p:spPr>
        <p:txBody>
          <a:bodyPr/>
          <a:lstStyle/>
          <a:p>
            <a:r>
              <a:rPr lang="en-IN" dirty="0" smtClean="0"/>
              <a:t>https://github.com/eshithavuyyuru/eshitha-keylogger</a:t>
            </a:r>
            <a:endParaRPr lang="en-IN" dirty="0"/>
          </a:p>
        </p:txBody>
      </p:sp>
    </p:spTree>
    <p:extLst>
      <p:ext uri="{BB962C8B-B14F-4D97-AF65-F5344CB8AC3E}">
        <p14:creationId xmlns:p14="http://schemas.microsoft.com/office/powerpoint/2010/main" xmlns="" val="623487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E34C42-2C5E-450F-92C1-67C1BE813571}"/>
              </a:ext>
            </a:extLst>
          </p:cNvPr>
          <p:cNvSpPr>
            <a:spLocks noGrp="1"/>
          </p:cNvSpPr>
          <p:nvPr>
            <p:ph type="title"/>
          </p:nvPr>
        </p:nvSpPr>
        <p:spPr>
          <a:xfrm>
            <a:off x="755332" y="352193"/>
            <a:ext cx="10681335" cy="758190"/>
          </a:xfrm>
        </p:spPr>
        <p:txBody>
          <a:bodyPr/>
          <a:lstStyle/>
          <a:p>
            <a:r>
              <a:rPr lang="en-IN" dirty="0"/>
              <a:t>Output Explanation</a:t>
            </a:r>
          </a:p>
        </p:txBody>
      </p:sp>
      <p:sp>
        <p:nvSpPr>
          <p:cNvPr id="3" name="Rectangle 2">
            <a:extLst>
              <a:ext uri="{FF2B5EF4-FFF2-40B4-BE49-F238E27FC236}">
                <a16:creationId xmlns:a16="http://schemas.microsoft.com/office/drawing/2014/main" xmlns="" id="{93CCA8BA-2C2C-4C5F-807E-8DBD3B22D9FA}"/>
              </a:ext>
            </a:extLst>
          </p:cNvPr>
          <p:cNvSpPr/>
          <p:nvPr/>
        </p:nvSpPr>
        <p:spPr>
          <a:xfrm>
            <a:off x="533400" y="1524000"/>
            <a:ext cx="6096000" cy="2585323"/>
          </a:xfrm>
          <a:prstGeom prst="rect">
            <a:avLst/>
          </a:prstGeom>
        </p:spPr>
        <p:txBody>
          <a:bodyPr>
            <a:spAutoFit/>
          </a:bodyPr>
          <a:lstStyle/>
          <a:p>
            <a:pPr marL="285750" indent="-285750" algn="just">
              <a:buFont typeface="Arial" panose="020B0604020202020204" pitchFamily="34" charset="0"/>
              <a:buChar char="•"/>
            </a:pPr>
            <a:r>
              <a:rPr lang="en-GB" dirty="0"/>
              <a:t>When we click on the start button the keylogger will start.</a:t>
            </a:r>
          </a:p>
          <a:p>
            <a:pPr algn="just"/>
            <a:endParaRPr lang="en-GB" dirty="0"/>
          </a:p>
          <a:p>
            <a:pPr algn="just"/>
            <a:endParaRPr lang="en-GB" dirty="0"/>
          </a:p>
          <a:p>
            <a:pPr marL="285750" indent="-285750" algn="just">
              <a:buFont typeface="Arial" panose="020B0604020202020204" pitchFamily="34" charset="0"/>
              <a:buChar char="•"/>
            </a:pPr>
            <a:r>
              <a:rPr lang="en-GB" dirty="0"/>
              <a:t>Then you can type on your keyboard. </a:t>
            </a:r>
          </a:p>
          <a:p>
            <a:pPr marL="285750" indent="-285750" algn="just">
              <a:buFont typeface="Arial" panose="020B0604020202020204" pitchFamily="34" charset="0"/>
              <a:buChar char="•"/>
            </a:pPr>
            <a:endParaRPr lang="en-GB" dirty="0"/>
          </a:p>
          <a:p>
            <a:pPr algn="just"/>
            <a:endParaRPr lang="en-GB" dirty="0"/>
          </a:p>
          <a:p>
            <a:pPr marL="285750" indent="-285750" algn="just">
              <a:buFont typeface="Arial" panose="020B0604020202020204" pitchFamily="34" charset="0"/>
              <a:buChar char="•"/>
            </a:pPr>
            <a:r>
              <a:rPr lang="en-GB" dirty="0"/>
              <a:t>Whatever you type on your keyboard will be saved or recorded in a text file which is located in your project directory.</a:t>
            </a:r>
          </a:p>
        </p:txBody>
      </p:sp>
    </p:spTree>
    <p:extLst>
      <p:ext uri="{BB962C8B-B14F-4D97-AF65-F5344CB8AC3E}">
        <p14:creationId xmlns:p14="http://schemas.microsoft.com/office/powerpoint/2010/main" xmlns="" val="2764291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29A697E2-342F-48FD-8F13-E86F482E242C}"/>
              </a:ext>
            </a:extLst>
          </p:cNvPr>
          <p:cNvSpPr/>
          <p:nvPr/>
        </p:nvSpPr>
        <p:spPr>
          <a:xfrm>
            <a:off x="4038600" y="3244334"/>
            <a:ext cx="3429000" cy="769441"/>
          </a:xfrm>
          <a:prstGeom prst="rect">
            <a:avLst/>
          </a:prstGeom>
        </p:spPr>
        <p:txBody>
          <a:bodyPr wrap="square">
            <a:spAutoFit/>
          </a:bodyPr>
          <a:lstStyle/>
          <a:p>
            <a:r>
              <a:rPr lang="en-US" sz="4400" dirty="0">
                <a:solidFill>
                  <a:srgbClr val="92D050"/>
                </a:solidFill>
              </a:rPr>
              <a:t>THANK YOU</a:t>
            </a:r>
            <a:endParaRPr lang="en-IN" sz="4400" dirty="0">
              <a:solidFill>
                <a:srgbClr val="92D050"/>
              </a:solidFill>
            </a:endParaRPr>
          </a:p>
        </p:txBody>
      </p:sp>
      <p:pic>
        <p:nvPicPr>
          <p:cNvPr id="4" name="Picture 3">
            <a:extLst>
              <a:ext uri="{FF2B5EF4-FFF2-40B4-BE49-F238E27FC236}">
                <a16:creationId xmlns:a16="http://schemas.microsoft.com/office/drawing/2014/main" xmlns="" id="{A19B97DF-40FB-4D10-5715-AC9ED47796F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6800" y="1636833"/>
            <a:ext cx="2074822" cy="3584333"/>
          </a:xfrm>
          <a:prstGeom prst="rect">
            <a:avLst/>
          </a:prstGeom>
        </p:spPr>
      </p:pic>
    </p:spTree>
    <p:extLst>
      <p:ext uri="{BB962C8B-B14F-4D97-AF65-F5344CB8AC3E}">
        <p14:creationId xmlns:p14="http://schemas.microsoft.com/office/powerpoint/2010/main" xmlns="" val="87608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028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076999" y="1695666"/>
            <a:ext cx="628574"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GB" sz="4250" spc="5" dirty="0"/>
              <a:t>KEYLOGGER</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87EFEAF3-CAF7-413A-A245-1708F8C48911}"/>
              </a:ext>
            </a:extLst>
          </p:cNvPr>
          <p:cNvSpPr txBox="1"/>
          <p:nvPr/>
        </p:nvSpPr>
        <p:spPr>
          <a:xfrm rot="10800000" flipH="1" flipV="1">
            <a:off x="496111" y="1529368"/>
            <a:ext cx="6385562" cy="5078313"/>
          </a:xfrm>
          <a:prstGeom prst="rect">
            <a:avLst/>
          </a:prstGeom>
          <a:noFill/>
        </p:spPr>
        <p:txBody>
          <a:bodyPr wrap="square" rtlCol="0">
            <a:spAutoFit/>
          </a:bodyPr>
          <a:lstStyle/>
          <a:p>
            <a:pPr marL="285750" indent="-285750" algn="just">
              <a:buFont typeface="Arial" panose="020B0604020202020204" pitchFamily="34" charset="0"/>
              <a:buChar char="•"/>
            </a:pPr>
            <a:r>
              <a:rPr lang="en-GB" dirty="0"/>
              <a:t>A keylogger is a type of surveillance technology used to monitor and record each keystroke typed on a specific computer's keyboard. This can include passwords, emails, chat messages, and any other typed information. Keyloggers can be used for various purposes, ranging from legitimate to malicious.</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The use of keyloggers is heavily regulated and can be illegal if used without consent. In many jurisdictions, installing a keylogger without the knowledge and consent of the person being monitored is considered an invasion of privacy and is subject to legal penalties. It's essential to understand and comply with local laws regarding surveillance and data privacy when considering the use of keyloggers.</a:t>
            </a:r>
          </a:p>
          <a:p>
            <a:endParaRPr lang="en-GB" dirty="0"/>
          </a:p>
          <a:p>
            <a:endParaRPr lang="en-GB" dirty="0"/>
          </a:p>
          <a:p>
            <a:endParaRPr lang="en-GB" dirty="0"/>
          </a:p>
          <a:p>
            <a:endParaRPr lang="en-GB"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17DF0381-930C-4EB4-8A42-9CC97417BB01}"/>
              </a:ext>
            </a:extLst>
          </p:cNvPr>
          <p:cNvSpPr txBox="1"/>
          <p:nvPr/>
        </p:nvSpPr>
        <p:spPr>
          <a:xfrm>
            <a:off x="838200" y="1524000"/>
            <a:ext cx="6886575" cy="2585323"/>
          </a:xfrm>
          <a:prstGeom prst="rect">
            <a:avLst/>
          </a:prstGeom>
          <a:noFill/>
        </p:spPr>
        <p:txBody>
          <a:bodyPr wrap="square" rtlCol="0">
            <a:spAutoFit/>
          </a:bodyPr>
          <a:lstStyle/>
          <a:p>
            <a:pPr marL="285750" indent="-285750">
              <a:buFont typeface="Arial" panose="020B0604020202020204" pitchFamily="34" charset="0"/>
              <a:buChar char="•"/>
            </a:pPr>
            <a:r>
              <a:rPr lang="en-GB" dirty="0"/>
              <a:t>The presentation starts by emphasizing the significance of keyloggers, and then provides a comprehensive examination of the project's goals. It delves into the technical aspects of capturing key presses and the functionality of logging keystrokes into both text and JSON files.</a:t>
            </a:r>
          </a:p>
          <a:p>
            <a:pPr marL="285750" indent="-285750">
              <a:buFont typeface="Arial" panose="020B0604020202020204" pitchFamily="34" charset="0"/>
              <a:buChar char="•"/>
            </a:pPr>
            <a:r>
              <a:rPr lang="en-GB" dirty="0"/>
              <a:t>The agenda features a demonstration of the graphical user interface (GUI), a discussion on the ethical implications of using keyloggers, and a live demonstration showcasing the keylogger in action.</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23" name="Rectangle 8">
            <a:extLst>
              <a:ext uri="{FF2B5EF4-FFF2-40B4-BE49-F238E27FC236}">
                <a16:creationId xmlns:a16="http://schemas.microsoft.com/office/drawing/2014/main" xmlns="" id="{A6F55054-1E96-4326-8FA8-A02C933F7B8A}"/>
              </a:ext>
            </a:extLst>
          </p:cNvPr>
          <p:cNvSpPr>
            <a:spLocks noChangeArrowheads="1"/>
          </p:cNvSpPr>
          <p:nvPr/>
        </p:nvSpPr>
        <p:spPr bwMode="auto">
          <a:xfrm>
            <a:off x="834072" y="2037934"/>
            <a:ext cx="6705600" cy="2800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Create an advanced keylogger using Python, incorporating the </a:t>
            </a:r>
            <a:r>
              <a:rPr lang="en-US" altLang="en-US" dirty="0" err="1"/>
              <a:t>pynput</a:t>
            </a:r>
            <a:r>
              <a:rPr lang="en-US" altLang="en-US" dirty="0"/>
              <a:t> library for monitoring key presses and a user-friendly GUI developed with </a:t>
            </a:r>
            <a:r>
              <a:rPr lang="en-US" altLang="en-US" dirty="0" err="1"/>
              <a:t>tkinter</a:t>
            </a:r>
            <a:r>
              <a:rPr lang="en-US" altLang="en-US" dirty="0"/>
              <a:t>. The primary goal is to develop a secure and efficient keylogging tool that accurately records and stores keystrokes in various file formats.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This project aims to meet the need for a dependable keylogging solution that balances technical complexity with user accessibility, ensuring data integrity and ethical use in cybersecurity and software development</a:t>
            </a:r>
            <a:r>
              <a:rPr kumimoji="0" lang="en-US" altLang="en-US" sz="1400" b="0"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3" name="Rectangle 2">
            <a:extLst>
              <a:ext uri="{FF2B5EF4-FFF2-40B4-BE49-F238E27FC236}">
                <a16:creationId xmlns:a16="http://schemas.microsoft.com/office/drawing/2014/main" xmlns="" id="{BA0D372E-0AF9-4311-A62C-5A18E443660C}"/>
              </a:ext>
            </a:extLst>
          </p:cNvPr>
          <p:cNvSpPr>
            <a:spLocks noChangeArrowheads="1"/>
          </p:cNvSpPr>
          <p:nvPr/>
        </p:nvSpPr>
        <p:spPr bwMode="auto">
          <a:xfrm>
            <a:off x="669290" y="2028704"/>
            <a:ext cx="5883910" cy="31393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Embark on a journey into cybersecurity by creating a sophisticated Python keylogger featuring a sleek graphical interface built with </a:t>
            </a:r>
            <a:r>
              <a:rPr lang="en-US" altLang="en-US" dirty="0" err="1"/>
              <a:t>tkinter</a:t>
            </a:r>
            <a:r>
              <a:rPr lang="en-US" altLang="en-US" dirty="0"/>
              <a:t>. This project aims to merge the art of key press monitoring with user-friendly design, resulting in a dynamic tool that accurately captures keystrokes and presents them in an engaging format.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By combining technical expertise with aesthetic design, this endeavor not only improves data logging efficiency but also enhances the user experience, offering a fresh perspective on the intersection of functionality and style in software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a:extLst>
              <a:ext uri="{FF2B5EF4-FFF2-40B4-BE49-F238E27FC236}">
                <a16:creationId xmlns:a16="http://schemas.microsoft.com/office/drawing/2014/main" xmlns="" id="{E3CF4D99-123A-42EE-A393-0B99E29CBBFE}"/>
              </a:ext>
            </a:extLst>
          </p:cNvPr>
          <p:cNvSpPr/>
          <p:nvPr/>
        </p:nvSpPr>
        <p:spPr>
          <a:xfrm>
            <a:off x="761393" y="2209800"/>
            <a:ext cx="6096000" cy="2862322"/>
          </a:xfrm>
          <a:prstGeom prst="rect">
            <a:avLst/>
          </a:prstGeom>
        </p:spPr>
        <p:txBody>
          <a:bodyPr>
            <a:spAutoFit/>
          </a:bodyPr>
          <a:lstStyle/>
          <a:p>
            <a:pPr marL="285750" indent="-285750" algn="just">
              <a:buFont typeface="Arial" panose="020B0604020202020204" pitchFamily="34" charset="0"/>
              <a:buChar char="•"/>
            </a:pPr>
            <a:r>
              <a:rPr lang="en-GB" dirty="0"/>
              <a:t>This project could benefit a variety of end users, including cybersecurity professionals, software developers, ethical hackers, and individuals looking to monitor and log keystrokes for security or productivity purposes.</a:t>
            </a:r>
          </a:p>
          <a:p>
            <a:pPr marL="285750" indent="-285750" algn="just">
              <a:buFont typeface="Arial" panose="020B0604020202020204" pitchFamily="34" charset="0"/>
              <a:buChar char="•"/>
            </a:pPr>
            <a:r>
              <a:rPr lang="en-GB" dirty="0"/>
              <a:t>Additionally, students and researchers interested in cybersecurity concepts and Python programming may find this project valuable for learning and experimentation. The user-friendly GUI could also attract those who prefer an intuitive and visually appealing interface for interacting with the keylogging tool.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10" name="Picture 9">
            <a:extLst>
              <a:ext uri="{FF2B5EF4-FFF2-40B4-BE49-F238E27FC236}">
                <a16:creationId xmlns:a16="http://schemas.microsoft.com/office/drawing/2014/main" xmlns="" id="{612B5B3F-1204-4EB5-907A-3E6836BFB084}"/>
              </a:ext>
            </a:extLst>
          </p:cNvPr>
          <p:cNvPicPr>
            <a:picLocks noChangeAspect="1"/>
          </p:cNvPicPr>
          <p:nvPr/>
        </p:nvPicPr>
        <p:blipFill>
          <a:blip r:embed="rId4"/>
          <a:stretch>
            <a:fillRect/>
          </a:stretch>
        </p:blipFill>
        <p:spPr>
          <a:xfrm>
            <a:off x="3474383" y="1407307"/>
            <a:ext cx="3064848" cy="5257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9" name="Rectangle 8">
            <a:extLst>
              <a:ext uri="{FF2B5EF4-FFF2-40B4-BE49-F238E27FC236}">
                <a16:creationId xmlns:a16="http://schemas.microsoft.com/office/drawing/2014/main" xmlns="" id="{F30C6C3A-FFD2-4D69-A70B-236584E1E99C}"/>
              </a:ext>
            </a:extLst>
          </p:cNvPr>
          <p:cNvSpPr/>
          <p:nvPr/>
        </p:nvSpPr>
        <p:spPr>
          <a:xfrm>
            <a:off x="2217420" y="2133600"/>
            <a:ext cx="6096000" cy="2585323"/>
          </a:xfrm>
          <a:prstGeom prst="rect">
            <a:avLst/>
          </a:prstGeom>
        </p:spPr>
        <p:txBody>
          <a:bodyPr>
            <a:spAutoFit/>
          </a:bodyPr>
          <a:lstStyle/>
          <a:p>
            <a:pPr algn="just"/>
            <a:r>
              <a:rPr lang="en-GB" dirty="0"/>
              <a:t>The Wow factor in the keylogger project lies in its seamless integration of advanced functionality with an intuitive and aesthetically pleasing user interface. </a:t>
            </a:r>
          </a:p>
          <a:p>
            <a:pPr marL="285750" indent="-285750" algn="just">
              <a:buFont typeface="Arial" panose="020B0604020202020204" pitchFamily="34" charset="0"/>
              <a:buChar char="•"/>
            </a:pPr>
            <a:endParaRPr lang="en-GB" dirty="0"/>
          </a:p>
          <a:p>
            <a:pPr algn="just"/>
            <a:r>
              <a:rPr lang="en-GB" dirty="0"/>
              <a:t>Factors:</a:t>
            </a:r>
          </a:p>
          <a:p>
            <a:pPr marL="342900" indent="-342900" algn="just">
              <a:buFont typeface="+mj-lt"/>
              <a:buAutoNum type="arabicPeriod"/>
            </a:pPr>
            <a:r>
              <a:rPr lang="en-IN" b="1" dirty="0"/>
              <a:t>Sophisticated Keystroke Capture</a:t>
            </a:r>
            <a:r>
              <a:rPr lang="en-IN" dirty="0"/>
              <a:t>:</a:t>
            </a:r>
          </a:p>
          <a:p>
            <a:pPr marL="342900" indent="-342900" algn="just">
              <a:buFont typeface="+mj-lt"/>
              <a:buAutoNum type="arabicPeriod"/>
            </a:pPr>
            <a:r>
              <a:rPr lang="en-IN" b="1" dirty="0"/>
              <a:t>User-Friendly GUI</a:t>
            </a:r>
            <a:r>
              <a:rPr lang="en-IN" dirty="0"/>
              <a:t>:</a:t>
            </a:r>
          </a:p>
          <a:p>
            <a:pPr marL="342900" indent="-342900" algn="just">
              <a:buFont typeface="+mj-lt"/>
              <a:buAutoNum type="arabicPeriod"/>
            </a:pPr>
            <a:r>
              <a:rPr lang="en-IN" b="1" dirty="0"/>
              <a:t>Ethical and Secure Usage</a:t>
            </a:r>
            <a:r>
              <a:rPr lang="en-IN" dirty="0"/>
              <a:t>:</a:t>
            </a:r>
          </a:p>
          <a:p>
            <a:pPr marL="342900" indent="-342900" algn="just">
              <a:buFont typeface="+mj-lt"/>
              <a:buAutoNum type="arabicPeriod"/>
            </a:pPr>
            <a:r>
              <a:rPr lang="en-IN" b="1" dirty="0"/>
              <a:t>Versatile Application</a:t>
            </a:r>
            <a:r>
              <a:rPr lang="en-IN" dirty="0"/>
              <a:t>:</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12059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565466" y="1136416"/>
            <a:ext cx="6956426" cy="4850046"/>
          </a:xfrm>
          <a:prstGeom prst="rect">
            <a:avLst/>
          </a:prstGeom>
        </p:spPr>
        <p:txBody>
          <a:bodyPr vert="horz" wrap="square" lIns="0" tIns="12700" rIns="0" bIns="0" rtlCol="0">
            <a:spAutoFit/>
          </a:bodyPr>
          <a:lstStyle/>
          <a:p>
            <a:pPr marL="12700">
              <a:lnSpc>
                <a:spcPct val="100000"/>
              </a:lnSpc>
              <a:spcBef>
                <a:spcPts val="100"/>
              </a:spcBef>
            </a:pPr>
            <a:r>
              <a:rPr lang="en-IN" spc="-45" dirty="0">
                <a:latin typeface="Trebuchet MS"/>
                <a:cs typeface="Trebuchet MS"/>
              </a:rPr>
              <a:t>The Main Modules used in this </a:t>
            </a:r>
            <a:r>
              <a:rPr lang="en-IN" spc="-45" dirty="0" err="1">
                <a:latin typeface="Trebuchet MS"/>
                <a:cs typeface="Trebuchet MS"/>
              </a:rPr>
              <a:t>KeyLogger</a:t>
            </a:r>
            <a:r>
              <a:rPr lang="en-IN" spc="-45" dirty="0">
                <a:latin typeface="Trebuchet MS"/>
                <a:cs typeface="Trebuchet MS"/>
              </a:rPr>
              <a:t> Project are:</a:t>
            </a:r>
          </a:p>
          <a:p>
            <a:pPr marL="355600" indent="-342900">
              <a:lnSpc>
                <a:spcPct val="100000"/>
              </a:lnSpc>
              <a:spcBef>
                <a:spcPts val="100"/>
              </a:spcBef>
              <a:buFont typeface="+mj-lt"/>
              <a:buAutoNum type="arabicPeriod"/>
            </a:pPr>
            <a:r>
              <a:rPr lang="en-IN" sz="1800" b="1" u="sng" spc="-45" dirty="0">
                <a:latin typeface="Trebuchet MS"/>
                <a:cs typeface="Trebuchet MS"/>
              </a:rPr>
              <a:t>Keylogger </a:t>
            </a:r>
            <a:r>
              <a:rPr lang="en-IN" sz="1800" b="1" u="sng" spc="-45" dirty="0" err="1">
                <a:latin typeface="Trebuchet MS"/>
                <a:cs typeface="Trebuchet MS"/>
              </a:rPr>
              <a:t>Module:</a:t>
            </a:r>
            <a:r>
              <a:rPr lang="en-IN" sz="1800" spc="-45" dirty="0" err="1">
                <a:latin typeface="Trebuchet MS"/>
                <a:cs typeface="Trebuchet MS"/>
              </a:rPr>
              <a:t>This</a:t>
            </a:r>
            <a:r>
              <a:rPr lang="en-IN" sz="1800" spc="-45" dirty="0">
                <a:latin typeface="Trebuchet MS"/>
                <a:cs typeface="Trebuchet MS"/>
              </a:rPr>
              <a:t> uses the ‘</a:t>
            </a:r>
            <a:r>
              <a:rPr lang="en-IN" sz="1800" spc="-45" dirty="0" err="1">
                <a:latin typeface="Trebuchet MS"/>
                <a:cs typeface="Trebuchet MS"/>
              </a:rPr>
              <a:t>pynput</a:t>
            </a:r>
            <a:r>
              <a:rPr lang="en-IN" spc="-45" dirty="0">
                <a:latin typeface="Trebuchet MS"/>
                <a:cs typeface="Trebuchet MS"/>
              </a:rPr>
              <a:t>’ library to maintain the keylogger functionality.</a:t>
            </a:r>
          </a:p>
          <a:p>
            <a:pPr marL="355600" indent="-342900">
              <a:lnSpc>
                <a:spcPct val="100000"/>
              </a:lnSpc>
              <a:spcBef>
                <a:spcPts val="100"/>
              </a:spcBef>
              <a:buFont typeface="+mj-lt"/>
              <a:buAutoNum type="arabicPeriod"/>
            </a:pPr>
            <a:endParaRPr lang="en-IN" sz="1800" spc="-45" dirty="0">
              <a:latin typeface="Trebuchet MS"/>
              <a:cs typeface="Trebuchet MS"/>
            </a:endParaRPr>
          </a:p>
          <a:p>
            <a:pPr marL="355600" indent="-342900">
              <a:lnSpc>
                <a:spcPct val="100000"/>
              </a:lnSpc>
              <a:spcBef>
                <a:spcPts val="100"/>
              </a:spcBef>
              <a:buFont typeface="+mj-lt"/>
              <a:buAutoNum type="arabicPeriod"/>
            </a:pPr>
            <a:endParaRPr lang="en-IN" sz="1800" spc="-45" dirty="0">
              <a:latin typeface="Trebuchet MS"/>
              <a:cs typeface="Trebuchet MS"/>
            </a:endParaRPr>
          </a:p>
          <a:p>
            <a:pPr marL="355600" indent="-342900">
              <a:lnSpc>
                <a:spcPct val="100000"/>
              </a:lnSpc>
              <a:spcBef>
                <a:spcPts val="100"/>
              </a:spcBef>
              <a:buFont typeface="+mj-lt"/>
              <a:buAutoNum type="arabicPeriod"/>
            </a:pPr>
            <a:r>
              <a:rPr lang="en-IN" b="1" u="sng" spc="-45" dirty="0" err="1">
                <a:latin typeface="Trebuchet MS"/>
                <a:cs typeface="Trebuchet MS"/>
              </a:rPr>
              <a:t>Pynput:</a:t>
            </a:r>
            <a:r>
              <a:rPr lang="en-IN" spc="-45" dirty="0" err="1">
                <a:latin typeface="Trebuchet MS"/>
                <a:cs typeface="Trebuchet MS"/>
              </a:rPr>
              <a:t>This</a:t>
            </a:r>
            <a:r>
              <a:rPr lang="en-IN" spc="-45" dirty="0">
                <a:latin typeface="Trebuchet MS"/>
                <a:cs typeface="Trebuchet MS"/>
              </a:rPr>
              <a:t> library enables you to control and monitor input devices such as the mouse and keyboard.</a:t>
            </a: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r>
              <a:rPr lang="en-IN" b="1" u="sng" spc="-45" dirty="0" err="1">
                <a:latin typeface="Trebuchet MS"/>
                <a:cs typeface="Trebuchet MS"/>
              </a:rPr>
              <a:t>Jsonlib</a:t>
            </a:r>
            <a:r>
              <a:rPr lang="en-IN" b="1" u="sng" spc="-45" dirty="0">
                <a:latin typeface="Trebuchet MS"/>
                <a:cs typeface="Trebuchet MS"/>
              </a:rPr>
              <a:t>:</a:t>
            </a:r>
            <a:r>
              <a:rPr lang="en-IN" spc="-45" dirty="0">
                <a:latin typeface="Trebuchet MS"/>
                <a:cs typeface="Trebuchet MS"/>
              </a:rPr>
              <a:t> This library is used for working with JSON data in </a:t>
            </a:r>
            <a:r>
              <a:rPr lang="en-IN" spc="-45" dirty="0" err="1">
                <a:latin typeface="Trebuchet MS"/>
                <a:cs typeface="Trebuchet MS"/>
              </a:rPr>
              <a:t>Python.It</a:t>
            </a:r>
            <a:r>
              <a:rPr lang="en-IN" spc="-45" dirty="0">
                <a:latin typeface="Trebuchet MS"/>
                <a:cs typeface="Trebuchet MS"/>
              </a:rPr>
              <a:t> provides functions for encoding python objects into JSON strings and decoding JSON strings into Python objects.</a:t>
            </a: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r>
              <a:rPr lang="en-IN" b="1" u="sng" spc="-45" dirty="0">
                <a:latin typeface="Trebuchet MS"/>
                <a:cs typeface="Trebuchet MS"/>
              </a:rPr>
              <a:t>GUI module:</a:t>
            </a:r>
            <a:r>
              <a:rPr lang="en-GB" spc="-45" dirty="0">
                <a:latin typeface="Trebuchet MS"/>
                <a:cs typeface="Trebuchet MS"/>
              </a:rPr>
              <a:t> The GUI module will be responsible for creating the graphical user interface using '</a:t>
            </a:r>
            <a:r>
              <a:rPr lang="en-GB" spc="-45" dirty="0" err="1">
                <a:latin typeface="Trebuchet MS"/>
                <a:cs typeface="Trebuchet MS"/>
              </a:rPr>
              <a:t>tkinter</a:t>
            </a:r>
            <a:r>
              <a:rPr lang="en-GB" spc="-45" dirty="0">
                <a:latin typeface="Trebuchet MS"/>
                <a:cs typeface="Trebuchet MS"/>
              </a:rPr>
              <a:t>' to provide a visually appealing way for users to interact with the keylogger.</a:t>
            </a:r>
            <a:endParaRPr lang="en-IN" spc="-45"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247</TotalTime>
  <Words>685</Words>
  <Application>Microsoft Office PowerPoint</Application>
  <PresentationFormat>Custom</PresentationFormat>
  <Paragraphs>67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V.ESHITHA REDDY ID: 21NN1A05J3</vt:lpstr>
      <vt:lpstr>KEYLOGGER</vt:lpstr>
      <vt:lpstr>AGENDA</vt:lpstr>
      <vt:lpstr>PROBLEM STATEMENT</vt:lpstr>
      <vt:lpstr>PROJECT OVERVIEW</vt:lpstr>
      <vt:lpstr>WHO ARE THE END USERS?</vt:lpstr>
      <vt:lpstr>YOUR SOLUTION AND ITS VALUE PROPOSITION</vt:lpstr>
      <vt:lpstr>THE WOW IN YOUR SOLUTION</vt:lpstr>
      <vt:lpstr>Slide 9</vt:lpstr>
      <vt:lpstr>RESULTS</vt:lpstr>
      <vt:lpstr>GITHUB LINK</vt:lpstr>
      <vt:lpstr>Output Explanation</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K.S.V Aravind</dc:title>
  <dc:creator>Kodamanchili Sri Venkat Aravind</dc:creator>
  <cp:lastModifiedBy>Windows User</cp:lastModifiedBy>
  <cp:revision>18</cp:revision>
  <dcterms:created xsi:type="dcterms:W3CDTF">2024-06-03T05:48:59Z</dcterms:created>
  <dcterms:modified xsi:type="dcterms:W3CDTF">2024-06-20T13:06:44Z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