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133"/>
  </p:normalViewPr>
  <p:slideViewPr>
    <p:cSldViewPr snapToGrid="0">
      <p:cViewPr varScale="1">
        <p:scale>
          <a:sx n="119" d="100"/>
          <a:sy n="119" d="100"/>
        </p:scale>
        <p:origin x="8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86538-E7CC-C543-8D24-B5BE16162ADB}" type="datetimeFigureOut">
              <a:rPr lang="en-KR" smtClean="0"/>
              <a:t>2023/01/29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2F92-9D51-7A45-B23C-D1B25F71E8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840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72F92-9D51-7A45-B23C-D1B25F71E817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1556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72F92-9D51-7A45-B23C-D1B25F71E817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59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72F92-9D51-7A45-B23C-D1B25F71E817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15056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72F92-9D51-7A45-B23C-D1B25F71E817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186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72F92-9D51-7A45-B23C-D1B25F71E817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9500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3846-52CD-BFCB-673B-646996D3C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0C74E-8A68-7C6E-CA23-5E4CDE230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948C-46F4-ECC3-E42E-3639579B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007D-DE51-1B43-9BBD-1853E2C82F43}" type="datetimeFigureOut">
              <a:rPr lang="en-KR" smtClean="0"/>
              <a:t>2023/01/29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3BE0-3EDE-6A92-2070-31B16EDC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23C8-E89E-6B6C-503C-8B8FFC39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BD7A-D771-604B-8488-830D9C95418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5398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A45C-2306-C854-A6D3-3C97E3D5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51848-02B9-EEC2-0117-83FC9B6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F8DC-BE4C-3CEB-F538-50979B54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007D-DE51-1B43-9BBD-1853E2C82F43}" type="datetimeFigureOut">
              <a:rPr lang="en-KR" smtClean="0"/>
              <a:t>2023/01/29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71D0-9C29-1AC3-A82F-CB8F768A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661C-3BE7-94B6-D962-C55FA37B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BD7A-D771-604B-8488-830D9C95418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749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201EC-CA48-03BF-5885-878C286EF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2CFE-52EB-30FA-47D5-F1B570CF8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75A4-9271-D68E-7E6A-65BA1D81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007D-DE51-1B43-9BBD-1853E2C82F43}" type="datetimeFigureOut">
              <a:rPr lang="en-KR" smtClean="0"/>
              <a:t>2023/01/29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26B9-86DC-6240-4523-E1A6160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1F90-CB93-E924-D51B-3947980A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BD7A-D771-604B-8488-830D9C95418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279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8536-93CA-58E9-1077-AC0AEE2E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9F41-7B5A-3FFA-2796-B103BACD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25B38-F3AE-B9DA-1D3D-6DB76112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007D-DE51-1B43-9BBD-1853E2C82F43}" type="datetimeFigureOut">
              <a:rPr lang="en-KR" smtClean="0"/>
              <a:t>2023/01/29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EAE1-DE32-292D-AB21-841D3C52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CC74-EB3A-2EE3-300E-FD0EA722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BD7A-D771-604B-8488-830D9C95418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420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1E80-7955-9FF7-4850-4F46ABD5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B2CC-9EFF-8973-C297-63A9368A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E214E-6CDE-F01F-34A5-BA6ECB5F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007D-DE51-1B43-9BBD-1853E2C82F43}" type="datetimeFigureOut">
              <a:rPr lang="en-KR" smtClean="0"/>
              <a:t>2023/01/29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44AB-6B35-AAEB-E03B-B81529D0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E2243-4360-0605-20A3-EC9097F9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BD7A-D771-604B-8488-830D9C95418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6764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9A2A-9E41-06A5-6A48-0EF2B298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8063-3878-C927-95E7-9CEAD3555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453DE-9BF4-C97A-7192-FB1514031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D690-68F2-10CE-61DC-90474E2B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007D-DE51-1B43-9BBD-1853E2C82F43}" type="datetimeFigureOut">
              <a:rPr lang="en-KR" smtClean="0"/>
              <a:t>2023/01/29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C7E07-C785-EA66-1EAB-A4787EA8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F80DC-1B43-FAB5-9ED0-B1C33583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BD7A-D771-604B-8488-830D9C95418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448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D64-78CB-72E6-ADEB-0E3D2B58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A80FF-5A61-3045-D985-6498C224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2F8CC-F3E7-5D02-F7C1-6F71149D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7A1D6-3A9C-FB27-0D9D-B36BE16EE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52E3D-B817-A911-71C4-BA9A42790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AF9E5-8482-4EF8-7243-141C7056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007D-DE51-1B43-9BBD-1853E2C82F43}" type="datetimeFigureOut">
              <a:rPr lang="en-KR" smtClean="0"/>
              <a:t>2023/01/29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AB1DD-043F-F793-1861-C16B4424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83300-F750-C79E-D8B3-15980A37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BD7A-D771-604B-8488-830D9C95418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8155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51BA-1A83-323E-3724-4038CAC0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212B6-3F3F-3B76-D281-28B466B8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007D-DE51-1B43-9BBD-1853E2C82F43}" type="datetimeFigureOut">
              <a:rPr lang="en-KR" smtClean="0"/>
              <a:t>2023/01/29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21355-5AB3-79D0-279A-4577994A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279BD-0BEA-6661-8078-E4B40932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BD7A-D771-604B-8488-830D9C95418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90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328E8-B3BB-4A1C-F221-0F885EEB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007D-DE51-1B43-9BBD-1853E2C82F43}" type="datetimeFigureOut">
              <a:rPr lang="en-KR" smtClean="0"/>
              <a:t>2023/01/29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4AB33-F79C-0A84-ED82-7213C354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530F6-A873-9B58-55EE-6A655592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BD7A-D771-604B-8488-830D9C95418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04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0757-6429-FCE1-FF9F-7B106FFD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9A42-36F7-C7B0-9C50-A6AE5038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D9B9-CEFC-E8D6-4CA5-36F17D50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7FE66-8838-FCBD-E793-35C6C953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007D-DE51-1B43-9BBD-1853E2C82F43}" type="datetimeFigureOut">
              <a:rPr lang="en-KR" smtClean="0"/>
              <a:t>2023/01/29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023EE-C190-9F0C-BEE2-17D70A1F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429A-1645-9E50-9AF3-E8E79548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BD7A-D771-604B-8488-830D9C95418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939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348E-8E52-2DB6-FE0D-31E00FE4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AAC9E-20D0-8C3E-7125-BD00FA261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8FAD7-2CA5-3FB4-FE93-AE37A1037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0766F-E995-29BF-752D-BB861685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007D-DE51-1B43-9BBD-1853E2C82F43}" type="datetimeFigureOut">
              <a:rPr lang="en-KR" smtClean="0"/>
              <a:t>2023/01/29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0D176-6A1D-1C24-FF29-56A58C79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3C7DA-1308-0687-FA7C-1D4ACB0D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BD7A-D771-604B-8488-830D9C95418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861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F040-63FC-C84D-6595-8E8F83ED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D5105-58C5-A6CE-2FC4-409C9FE6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76990-0147-412A-A715-A54E83717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007D-DE51-1B43-9BBD-1853E2C82F43}" type="datetimeFigureOut">
              <a:rPr lang="en-KR" smtClean="0"/>
              <a:t>2023/01/29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582F-8833-64DB-C4B4-DAAF6B334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A3CA3-58F4-51D3-0DB3-103A8348F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BD7A-D771-604B-8488-830D9C95418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318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hluke/kata-trip-servic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mockito-mock-static-metho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60DB-3D05-C985-EEA3-258490EA5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7647"/>
            <a:ext cx="9144000" cy="962706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KR" dirty="0"/>
              <a:t>Test &amp; Refactoring Kata</a:t>
            </a:r>
          </a:p>
        </p:txBody>
      </p:sp>
    </p:spTree>
    <p:extLst>
      <p:ext uri="{BB962C8B-B14F-4D97-AF65-F5344CB8AC3E}">
        <p14:creationId xmlns:p14="http://schemas.microsoft.com/office/powerpoint/2010/main" val="32447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6070-F91D-2518-7B56-F5E30854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  <a:endParaRPr lang="en-K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443F07-3B41-D61B-37B9-E4058781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39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함수가 충분히 작은가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함수가 한가지의 일만 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함수 내 추상화 정도가 균일한가</a:t>
            </a:r>
            <a:r>
              <a:rPr lang="en-US" altLang="ko-KR" dirty="0"/>
              <a:t>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9893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6070-F91D-2518-7B56-F5E30854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  <a:endParaRPr lang="en-KR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EBCA6D-1277-95C4-9728-42787FAEB13D}"/>
              </a:ext>
            </a:extLst>
          </p:cNvPr>
          <p:cNvGrpSpPr/>
          <p:nvPr/>
        </p:nvGrpSpPr>
        <p:grpSpPr>
          <a:xfrm>
            <a:off x="2209800" y="1690688"/>
            <a:ext cx="7772400" cy="3977830"/>
            <a:chOff x="2209800" y="1690688"/>
            <a:chExt cx="7772400" cy="39778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9610A3-3B6E-E767-B762-985298953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690688"/>
              <a:ext cx="7772400" cy="3977830"/>
            </a:xfrm>
            <a:prstGeom prst="rect">
              <a:avLst/>
            </a:prstGeom>
            <a:ln w="28575">
              <a:solidFill>
                <a:schemeClr val="accent5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A73889-C28E-EA9E-BEF3-5426B7D53439}"/>
                </a:ext>
              </a:extLst>
            </p:cNvPr>
            <p:cNvSpPr txBox="1"/>
            <p:nvPr/>
          </p:nvSpPr>
          <p:spPr>
            <a:xfrm>
              <a:off x="7923367" y="5360741"/>
              <a:ext cx="2058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Example from Clean Code</a:t>
              </a:r>
              <a:endParaRPr lang="en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681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6070-F91D-2518-7B56-F5E30854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  <a:endParaRPr lang="en-KR" dirty="0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2CA99E9F-2F80-9469-CA92-67B5B81D94BB}"/>
              </a:ext>
            </a:extLst>
          </p:cNvPr>
          <p:cNvSpPr/>
          <p:nvPr/>
        </p:nvSpPr>
        <p:spPr>
          <a:xfrm>
            <a:off x="925158" y="4461383"/>
            <a:ext cx="5779994" cy="1680315"/>
          </a:xfrm>
          <a:prstGeom prst="cloudCallout">
            <a:avLst>
              <a:gd name="adj1" fmla="val 58087"/>
              <a:gd name="adj2" fmla="val -2558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Small!</a:t>
            </a:r>
          </a:p>
          <a:p>
            <a:pPr algn="ctr"/>
            <a:r>
              <a:rPr lang="en-US" dirty="0"/>
              <a:t>Do One Thing</a:t>
            </a:r>
          </a:p>
          <a:p>
            <a:pPr algn="ctr"/>
            <a:r>
              <a:rPr lang="en-US" dirty="0"/>
              <a:t>One Level of Abstraction per Function</a:t>
            </a:r>
            <a:endParaRPr lang="en-K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829897-0733-3FE7-9431-7DB0235DC9BC}"/>
              </a:ext>
            </a:extLst>
          </p:cNvPr>
          <p:cNvGrpSpPr/>
          <p:nvPr/>
        </p:nvGrpSpPr>
        <p:grpSpPr>
          <a:xfrm>
            <a:off x="2209800" y="1997040"/>
            <a:ext cx="7772400" cy="1738870"/>
            <a:chOff x="2209800" y="1997040"/>
            <a:chExt cx="7772400" cy="1738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B94D2E-2287-00E7-9C95-4EB02ED59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997040"/>
              <a:ext cx="7772400" cy="1738870"/>
            </a:xfrm>
            <a:prstGeom prst="rect">
              <a:avLst/>
            </a:prstGeom>
            <a:ln w="28575">
              <a:solidFill>
                <a:schemeClr val="accent5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28F5B-975E-F94A-A51E-D512D38E6973}"/>
                </a:ext>
              </a:extLst>
            </p:cNvPr>
            <p:cNvSpPr txBox="1"/>
            <p:nvPr/>
          </p:nvSpPr>
          <p:spPr>
            <a:xfrm>
              <a:off x="7923367" y="3428133"/>
              <a:ext cx="2058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Example from Clean Code</a:t>
              </a:r>
              <a:endParaRPr lang="en-KR" sz="14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F1E0984-5915-AC62-4DF0-B312F5A4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807" y="4167021"/>
            <a:ext cx="4726193" cy="26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DE1B-DE7F-B743-21EB-F39904BC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2</a:t>
            </a:r>
            <a:r>
              <a:rPr lang="ko-KR" altLang="en-US" dirty="0"/>
              <a:t> 설명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A779-6D7C-4D70-464E-F5C17BCA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7" y="1681668"/>
            <a:ext cx="10887635" cy="30426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이번엔 </a:t>
            </a:r>
            <a:r>
              <a:rPr lang="en-US" altLang="ko-KR" dirty="0" err="1"/>
              <a:t>TripService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b="1" u="sng" dirty="0"/>
              <a:t>설계</a:t>
            </a:r>
            <a:r>
              <a:rPr lang="ko-KR" altLang="en-US" dirty="0"/>
              <a:t>에 대해 생각해보세요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TripService</a:t>
            </a:r>
            <a:r>
              <a:rPr lang="en-US" altLang="ko-KR" dirty="0"/>
              <a:t> </a:t>
            </a:r>
            <a:r>
              <a:rPr lang="ko-KR" altLang="en-US" dirty="0"/>
              <a:t>가 너무 많은 일을 하고 있지는 </a:t>
            </a:r>
            <a:r>
              <a:rPr lang="ko-KR" altLang="en-US" dirty="0" err="1"/>
              <a:t>않은지</a:t>
            </a:r>
            <a:r>
              <a:rPr lang="ko-KR" altLang="en-US" dirty="0"/>
              <a:t> 생각해보세요 </a:t>
            </a:r>
            <a:br>
              <a:rPr lang="en-US" altLang="ko-KR" dirty="0"/>
            </a:br>
            <a:r>
              <a:rPr lang="en-US" altLang="ko-KR" dirty="0"/>
              <a:t>(Single Responsibility Principle)</a:t>
            </a:r>
            <a:endParaRPr lang="ko-KR" altLang="en-US" dirty="0"/>
          </a:p>
          <a:p>
            <a:r>
              <a:rPr lang="ko-KR" altLang="en-US" dirty="0"/>
              <a:t>필요하다면 </a:t>
            </a:r>
            <a:r>
              <a:rPr lang="en-US" altLang="ko-KR" dirty="0" err="1"/>
              <a:t>TripService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public interface </a:t>
            </a:r>
            <a:r>
              <a:rPr lang="ko-KR" altLang="en-US" dirty="0" err="1"/>
              <a:t>를</a:t>
            </a:r>
            <a:r>
              <a:rPr lang="ko-KR" altLang="en-US" dirty="0"/>
              <a:t> 변경하거나</a:t>
            </a:r>
            <a:br>
              <a:rPr lang="en-US" altLang="ko-KR" dirty="0"/>
            </a:br>
            <a:r>
              <a:rPr lang="ko-KR" altLang="en-US" dirty="0"/>
              <a:t>다른 클래스를 추가로 변경하는 더 </a:t>
            </a:r>
            <a:r>
              <a:rPr lang="en-US" altLang="ko-KR" dirty="0"/>
              <a:t>“</a:t>
            </a:r>
            <a:r>
              <a:rPr lang="ko-KR" altLang="en-US" dirty="0"/>
              <a:t>적극적인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리팩토링을</a:t>
            </a:r>
            <a:r>
              <a:rPr lang="ko-KR" altLang="en-US" dirty="0"/>
              <a:t> 수행해 보세요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8599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DE1B-DE7F-B743-21EB-F39904BC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2</a:t>
            </a:r>
            <a:r>
              <a:rPr lang="ko-KR" altLang="en-US" dirty="0"/>
              <a:t> 설명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A779-6D7C-4D70-464E-F5C17BCA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7" y="1681668"/>
            <a:ext cx="10887635" cy="30426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이번엔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TripService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ko-KR" altLang="en-US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 생각해보세요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TripService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너무 많은 일을 하고 있지는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않은지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생각해보세요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(SRP)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필요하다면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TripService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interface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변경하거나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다른 클래스를 추가로 변경하는 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적극적인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리팩토링을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수행해 보세요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dirty="0"/>
              <a:t>Rule </a:t>
            </a:r>
            <a:r>
              <a:rPr lang="ko-KR" altLang="en-US" dirty="0"/>
              <a:t>은 </a:t>
            </a:r>
            <a:r>
              <a:rPr lang="en-US" altLang="ko-KR" dirty="0"/>
              <a:t>Round 1 </a:t>
            </a:r>
            <a:r>
              <a:rPr lang="ko-KR" altLang="en-US" dirty="0"/>
              <a:t>과 동일합니다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193404-3BFB-E28F-D85F-8E13BC2443DA}"/>
              </a:ext>
            </a:extLst>
          </p:cNvPr>
          <p:cNvSpPr txBox="1">
            <a:spLocks/>
          </p:cNvSpPr>
          <p:nvPr/>
        </p:nvSpPr>
        <p:spPr>
          <a:xfrm>
            <a:off x="838200" y="4650779"/>
            <a:ext cx="9220200" cy="1667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규칙 </a:t>
            </a:r>
            <a:r>
              <a:rPr lang="en-US" altLang="ko-KR" dirty="0"/>
              <a:t>1:</a:t>
            </a:r>
            <a:r>
              <a:rPr lang="ko-KR" altLang="en-US" dirty="0"/>
              <a:t> 테스트로 커버한 부분에 대해서 </a:t>
            </a:r>
            <a:r>
              <a:rPr lang="ko-KR" altLang="en-US" dirty="0" err="1"/>
              <a:t>리팩토링</a:t>
            </a:r>
            <a:r>
              <a:rPr lang="ko-KR" altLang="en-US" dirty="0"/>
              <a:t> 가능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IDE </a:t>
            </a:r>
            <a:r>
              <a:rPr lang="ko-KR" altLang="en-US" dirty="0"/>
              <a:t>에서 제공하는 자동 </a:t>
            </a:r>
            <a:r>
              <a:rPr lang="ko-KR" altLang="en-US" dirty="0" err="1"/>
              <a:t>리팩토링은</a:t>
            </a:r>
            <a:r>
              <a:rPr lang="ko-KR" altLang="en-US" dirty="0"/>
              <a:t> 테스트 없어도 허용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규칙 </a:t>
            </a:r>
            <a:r>
              <a:rPr lang="en-US" altLang="ko-KR" dirty="0"/>
              <a:t>2:</a:t>
            </a:r>
            <a:r>
              <a:rPr lang="ko-KR" altLang="en-US" dirty="0"/>
              <a:t> </a:t>
            </a:r>
            <a:r>
              <a:rPr lang="en-US" altLang="ko-KR" dirty="0" err="1"/>
              <a:t>XxxTest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 err="1"/>
              <a:t>Xxx</a:t>
            </a:r>
            <a:r>
              <a:rPr lang="ko-KR" altLang="en-US" dirty="0"/>
              <a:t> 클래스만 테스트</a:t>
            </a:r>
            <a:r>
              <a:rPr lang="en-US" altLang="ko-KR" dirty="0"/>
              <a:t>.</a:t>
            </a:r>
            <a:br>
              <a:rPr lang="en-KR" altLang="ko-KR" dirty="0"/>
            </a:br>
            <a:r>
              <a:rPr lang="en-KR" altLang="ko-KR" dirty="0"/>
              <a:t>Xxx </a:t>
            </a:r>
            <a:r>
              <a:rPr lang="ko-KR" altLang="en-US" dirty="0"/>
              <a:t>가 의존하는 클래스는 테스트 제외 </a:t>
            </a:r>
            <a:r>
              <a:rPr lang="en-US" altLang="ko-KR" dirty="0"/>
              <a:t>(Mock/Fake </a:t>
            </a:r>
            <a:r>
              <a:rPr lang="ko-KR" altLang="en-US" dirty="0"/>
              <a:t>대체</a:t>
            </a:r>
            <a:r>
              <a:rPr lang="en-US" altLang="ko-K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0588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7410-2000-60CA-03BC-52819A60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63015"/>
          </a:xfrm>
        </p:spPr>
        <p:txBody>
          <a:bodyPr/>
          <a:lstStyle/>
          <a:p>
            <a:r>
              <a:rPr lang="en-US" dirty="0"/>
              <a:t>Round 2 </a:t>
            </a:r>
            <a:r>
              <a:rPr lang="en-US" sz="4400" dirty="0"/>
              <a:t>(30</a:t>
            </a:r>
            <a:r>
              <a:rPr lang="ko-KR" altLang="en-US" sz="4400" dirty="0"/>
              <a:t>분</a:t>
            </a:r>
            <a:r>
              <a:rPr lang="en-US" altLang="ko-KR" sz="4400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1560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DE1B-DE7F-B743-21EB-F39904BC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A779-6D7C-4D70-464E-F5C17BCA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7" y="1681668"/>
            <a:ext cx="10887635" cy="3042677"/>
          </a:xfrm>
        </p:spPr>
        <p:txBody>
          <a:bodyPr>
            <a:normAutofit/>
          </a:bodyPr>
          <a:lstStyle/>
          <a:p>
            <a:r>
              <a:rPr lang="ko-KR" altLang="en-US" dirty="0"/>
              <a:t>옆사람과 </a:t>
            </a:r>
            <a:r>
              <a:rPr lang="ko-KR" altLang="en-US" dirty="0" err="1"/>
              <a:t>리팩토링한</a:t>
            </a:r>
            <a:r>
              <a:rPr lang="ko-KR" altLang="en-US" dirty="0"/>
              <a:t> 과정과 결과를 공유하고 비교해보세요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이때 </a:t>
            </a:r>
            <a:r>
              <a:rPr lang="ko-KR" altLang="en-US" dirty="0" err="1"/>
              <a:t>커밋</a:t>
            </a:r>
            <a:r>
              <a:rPr lang="ko-KR" altLang="en-US" dirty="0"/>
              <a:t> 내역이 도움이 될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  <a:p>
            <a:r>
              <a:rPr lang="en-US" altLang="ko-KR" dirty="0"/>
              <a:t>Solution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내역과 최종 결과를 확인해보세요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41168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5502C-8B84-68C7-6307-A06530922688}"/>
              </a:ext>
            </a:extLst>
          </p:cNvPr>
          <p:cNvSpPr txBox="1"/>
          <p:nvPr/>
        </p:nvSpPr>
        <p:spPr>
          <a:xfrm>
            <a:off x="2257449" y="3013501"/>
            <a:ext cx="7677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설계를 지속적으로 개선해 나가는 자신감을 키우기 위해</a:t>
            </a:r>
            <a:endParaRPr lang="en-US" altLang="ko-KR" sz="2400" dirty="0"/>
          </a:p>
          <a:p>
            <a:r>
              <a:rPr lang="ko-KR" altLang="en-US" sz="2400" dirty="0"/>
              <a:t>단위 테스트의 </a:t>
            </a:r>
            <a:r>
              <a:rPr lang="ko-KR" altLang="en-US" sz="2400" dirty="0" err="1"/>
              <a:t>커버리지를</a:t>
            </a:r>
            <a:r>
              <a:rPr lang="ko-KR" altLang="en-US" sz="2400" dirty="0"/>
              <a:t> 높이세요</a:t>
            </a:r>
            <a:r>
              <a:rPr lang="en-US" altLang="ko-KR" sz="2400" dirty="0"/>
              <a:t>.</a:t>
            </a:r>
            <a:endParaRPr lang="en-K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091A9-02E7-77F1-D4F6-EA926794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816" y="4628298"/>
            <a:ext cx="2403139" cy="17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4C07-FA82-9D3B-E323-11547A951532}"/>
              </a:ext>
            </a:extLst>
          </p:cNvPr>
          <p:cNvSpPr txBox="1">
            <a:spLocks/>
          </p:cNvSpPr>
          <p:nvPr/>
        </p:nvSpPr>
        <p:spPr>
          <a:xfrm>
            <a:off x="831924" y="2407049"/>
            <a:ext cx="10528151" cy="2043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https://github.com/eshluke/kata-trip-service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(</a:t>
            </a:r>
            <a:r>
              <a:rPr lang="ko-KR" altLang="en-US" dirty="0"/>
              <a:t>소스코드 및 </a:t>
            </a:r>
            <a:r>
              <a:rPr lang="en-US" altLang="ko-KR" dirty="0"/>
              <a:t>PPT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5766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DE1B-DE7F-B743-21EB-F39904BC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A779-6D7C-4D70-464E-F5C17BCA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6101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우리는 </a:t>
            </a:r>
            <a:r>
              <a:rPr lang="en-US" altLang="ko-KR" dirty="0" err="1"/>
              <a:t>TripService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ko-KR" altLang="en-US" dirty="0" err="1"/>
              <a:t>리팩토링</a:t>
            </a:r>
            <a:r>
              <a:rPr lang="ko-KR" altLang="en-US" dirty="0"/>
              <a:t> 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목표 </a:t>
            </a:r>
            <a:r>
              <a:rPr lang="en-US" altLang="ko-KR" dirty="0"/>
              <a:t>1:</a:t>
            </a:r>
            <a:r>
              <a:rPr lang="ko-KR" altLang="en-US" dirty="0"/>
              <a:t> 읽기 쉬운 코드 및 테스트 작성</a:t>
            </a:r>
            <a:endParaRPr lang="en-US" altLang="ko-K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B77DF4-FE01-075D-66D9-77D143B083FA}"/>
              </a:ext>
            </a:extLst>
          </p:cNvPr>
          <p:cNvGrpSpPr/>
          <p:nvPr/>
        </p:nvGrpSpPr>
        <p:grpSpPr>
          <a:xfrm>
            <a:off x="838200" y="3257917"/>
            <a:ext cx="9933791" cy="2187574"/>
            <a:chOff x="838200" y="3998073"/>
            <a:chExt cx="9933791" cy="2187574"/>
          </a:xfrm>
        </p:grpSpPr>
        <p:sp>
          <p:nvSpPr>
            <p:cNvPr id="5" name="Cloud Callout 4">
              <a:extLst>
                <a:ext uri="{FF2B5EF4-FFF2-40B4-BE49-F238E27FC236}">
                  <a16:creationId xmlns:a16="http://schemas.microsoft.com/office/drawing/2014/main" id="{377632CE-554D-0AC9-B0AD-0A8786287836}"/>
                </a:ext>
              </a:extLst>
            </p:cNvPr>
            <p:cNvSpPr/>
            <p:nvPr/>
          </p:nvSpPr>
          <p:spPr>
            <a:xfrm>
              <a:off x="838200" y="3998073"/>
              <a:ext cx="9933791" cy="2187574"/>
            </a:xfrm>
            <a:prstGeom prst="cloudCallout">
              <a:avLst>
                <a:gd name="adj1" fmla="val 37429"/>
                <a:gd name="adj2" fmla="val 46764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FB5DB8-2D9A-8997-0FCB-9D7D58DD387B}"/>
                </a:ext>
              </a:extLst>
            </p:cNvPr>
            <p:cNvSpPr txBox="1"/>
            <p:nvPr/>
          </p:nvSpPr>
          <p:spPr>
            <a:xfrm>
              <a:off x="2002267" y="4351704"/>
              <a:ext cx="818746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2000" i="1" dirty="0">
                  <a:solidFill>
                    <a:schemeClr val="bg1"/>
                  </a:solidFill>
                </a:rPr>
                <a:t>” the ratio of time spent reading vs. writing is well over 10:1. </a:t>
              </a:r>
              <a:br>
                <a:rPr lang="en-KR" sz="2000" i="1" dirty="0">
                  <a:solidFill>
                    <a:schemeClr val="bg1"/>
                  </a:solidFill>
                </a:rPr>
              </a:br>
              <a:r>
                <a:rPr lang="en-KR" sz="2000" i="1" dirty="0">
                  <a:solidFill>
                    <a:schemeClr val="bg1"/>
                  </a:solidFill>
                </a:rPr>
                <a:t>We are constantly reading old code as part of the effort to write new code.</a:t>
              </a:r>
            </a:p>
            <a:p>
              <a:r>
                <a:rPr lang="en-KR" sz="2000" i="1" dirty="0">
                  <a:solidFill>
                    <a:schemeClr val="bg1"/>
                  </a:solidFill>
                </a:rPr>
                <a:t>(…) there’s no way to write code without reading it, so making it easy to read </a:t>
              </a:r>
              <a:br>
                <a:rPr lang="en-KR" sz="2000" i="1" dirty="0">
                  <a:solidFill>
                    <a:schemeClr val="bg1"/>
                  </a:solidFill>
                </a:rPr>
              </a:br>
              <a:r>
                <a:rPr lang="en-KR" sz="2000" i="1" dirty="0">
                  <a:solidFill>
                    <a:schemeClr val="bg1"/>
                  </a:solidFill>
                </a:rPr>
                <a:t>actually makes it easier to write.           - Clean Code: We Are Authors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56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DE1B-DE7F-B743-21EB-F39904BC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A779-6D7C-4D70-464E-F5C17BCA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6101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우리는 </a:t>
            </a:r>
            <a:r>
              <a:rPr lang="en-US" altLang="ko-KR" dirty="0" err="1"/>
              <a:t>TripService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ko-KR" altLang="en-US" dirty="0" err="1"/>
              <a:t>리팩토링</a:t>
            </a:r>
            <a:r>
              <a:rPr lang="ko-KR" altLang="en-US" dirty="0"/>
              <a:t> 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목표 </a:t>
            </a:r>
            <a:r>
              <a:rPr lang="en-US" altLang="ko-KR" dirty="0"/>
              <a:t>1:</a:t>
            </a:r>
            <a:r>
              <a:rPr lang="ko-KR" altLang="en-US" dirty="0"/>
              <a:t> 읽기 쉬운 코드 및 테스트 작성</a:t>
            </a:r>
          </a:p>
          <a:p>
            <a:r>
              <a:rPr lang="ko-KR" altLang="en-US" dirty="0"/>
              <a:t>목표 </a:t>
            </a:r>
            <a:r>
              <a:rPr lang="en-US" altLang="ko-KR" dirty="0"/>
              <a:t>2: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보수적인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1"/>
            <a:r>
              <a:rPr lang="ko-KR" altLang="en-US" dirty="0"/>
              <a:t>테스트 작성과 병행</a:t>
            </a:r>
            <a:endParaRPr lang="en-US" altLang="ko-KR" dirty="0"/>
          </a:p>
          <a:p>
            <a:pPr lvl="1"/>
            <a:r>
              <a:rPr lang="en-US" dirty="0" err="1"/>
              <a:t>TripService</a:t>
            </a:r>
            <a:r>
              <a:rPr lang="en-US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public interface </a:t>
            </a:r>
            <a:r>
              <a:rPr lang="ko-KR" altLang="en-US" dirty="0"/>
              <a:t>유지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9392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DE1B-DE7F-B743-21EB-F39904BC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2952D1-05D1-1090-E26B-F767E4BF6D4E}"/>
              </a:ext>
            </a:extLst>
          </p:cNvPr>
          <p:cNvSpPr txBox="1">
            <a:spLocks/>
          </p:cNvSpPr>
          <p:nvPr/>
        </p:nvSpPr>
        <p:spPr>
          <a:xfrm>
            <a:off x="838200" y="4052943"/>
            <a:ext cx="10515600" cy="259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규칙 </a:t>
            </a:r>
            <a:r>
              <a:rPr lang="en-US" altLang="ko-KR" dirty="0"/>
              <a:t>1:</a:t>
            </a:r>
            <a:r>
              <a:rPr lang="ko-KR" altLang="en-US" dirty="0"/>
              <a:t> 테스트로 커버한 부분에 대해서 </a:t>
            </a:r>
            <a:r>
              <a:rPr lang="ko-KR" altLang="en-US" dirty="0" err="1"/>
              <a:t>리팩토링</a:t>
            </a:r>
            <a:r>
              <a:rPr lang="ko-KR" altLang="en-US" dirty="0"/>
              <a:t> 가능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IDE </a:t>
            </a:r>
            <a:r>
              <a:rPr lang="ko-KR" altLang="en-US" dirty="0"/>
              <a:t>에서 제공하는 자동 </a:t>
            </a:r>
            <a:r>
              <a:rPr lang="ko-KR" altLang="en-US" dirty="0" err="1"/>
              <a:t>리팩토링은</a:t>
            </a:r>
            <a:r>
              <a:rPr lang="ko-KR" altLang="en-US" dirty="0"/>
              <a:t> 테스트 없어도 허용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규칙 </a:t>
            </a:r>
            <a:r>
              <a:rPr lang="en-US" altLang="ko-KR" dirty="0"/>
              <a:t>2:</a:t>
            </a:r>
            <a:r>
              <a:rPr lang="ko-KR" altLang="en-US" dirty="0"/>
              <a:t> </a:t>
            </a:r>
            <a:r>
              <a:rPr lang="en-US" altLang="ko-KR" dirty="0" err="1"/>
              <a:t>TripServiceTest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 err="1"/>
              <a:t>TripService</a:t>
            </a:r>
            <a:r>
              <a:rPr lang="ko-KR" altLang="en-US" dirty="0"/>
              <a:t> 클래스만 테스트</a:t>
            </a:r>
            <a:r>
              <a:rPr lang="en-US" altLang="ko-KR" dirty="0"/>
              <a:t>.</a:t>
            </a:r>
            <a:br>
              <a:rPr lang="en-KR" altLang="ko-KR" dirty="0"/>
            </a:br>
            <a:r>
              <a:rPr lang="en-KR" altLang="ko-KR" dirty="0"/>
              <a:t>TripService </a:t>
            </a:r>
            <a:r>
              <a:rPr lang="ko-KR" altLang="en-US" dirty="0"/>
              <a:t>가 의존하는 클래스는 테스트 제외 </a:t>
            </a:r>
            <a:r>
              <a:rPr lang="en-US" altLang="ko-KR" dirty="0"/>
              <a:t>(Mock/Fake </a:t>
            </a:r>
            <a:r>
              <a:rPr lang="ko-KR" altLang="en-US" dirty="0"/>
              <a:t>대체</a:t>
            </a:r>
            <a:r>
              <a:rPr lang="en-US" altLang="ko-KR" dirty="0"/>
              <a:t>).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D9E940-09E6-1940-95CD-7F62CA02A6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우리는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TripService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클래스를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리팩토링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하고자 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읽기 쉬운 코드 및 테스트 작성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보수적인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리팩토링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수행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테스트 작성과 병행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TripService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interface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7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0465-87DE-B922-38F3-3F7F2DF9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유용한 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3D55-FAC9-34BE-69C0-CA65E07D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테스트는 가장 바깥에 들여쓰기 된 코드부터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 err="1"/>
              <a:t>리팩토링은</a:t>
            </a:r>
            <a:r>
              <a:rPr lang="ko-KR" altLang="en-US" dirty="0"/>
              <a:t> 가장 안쪽에 들여쓰기 된 코드부터 진행해보세요</a:t>
            </a:r>
            <a:r>
              <a:rPr lang="en-US" altLang="ko-KR" dirty="0"/>
              <a:t>.</a:t>
            </a:r>
          </a:p>
          <a:p>
            <a:endParaRPr lang="en-US" sz="1800" dirty="0"/>
          </a:p>
          <a:p>
            <a:r>
              <a:rPr lang="ko-KR" altLang="en-US" dirty="0"/>
              <a:t>코드를 수정할 때마다 자주 테스트를 실행하세요</a:t>
            </a:r>
            <a:r>
              <a:rPr lang="en-US" altLang="ko-KR" dirty="0"/>
              <a:t>.</a:t>
            </a:r>
          </a:p>
          <a:p>
            <a:endParaRPr lang="en-US" altLang="ko-KR" sz="1800" dirty="0"/>
          </a:p>
          <a:p>
            <a:r>
              <a:rPr lang="ko-KR" altLang="en-US" dirty="0"/>
              <a:t>유의미하고 완전한 작업 단위로 자주 커밋하세요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커밋도</a:t>
            </a:r>
            <a:r>
              <a:rPr lang="ko-KR" altLang="en-US" dirty="0"/>
              <a:t> 개발자 간 의사소통 수단입니다</a:t>
            </a:r>
            <a:r>
              <a:rPr lang="en-US" altLang="ko-KR" dirty="0"/>
              <a:t>.</a:t>
            </a:r>
          </a:p>
          <a:p>
            <a:endParaRPr lang="en-US" sz="1800" dirty="0"/>
          </a:p>
          <a:p>
            <a:r>
              <a:rPr lang="ko-KR" altLang="en-US" dirty="0"/>
              <a:t>중간에 틈틈이 휴식시간을 가지거나 동료와 대화해보세요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0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7410-2000-60CA-03BC-52819A60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63015"/>
          </a:xfrm>
        </p:spPr>
        <p:txBody>
          <a:bodyPr/>
          <a:lstStyle/>
          <a:p>
            <a:r>
              <a:rPr lang="en-US" dirty="0"/>
              <a:t>Round 1 </a:t>
            </a:r>
            <a:r>
              <a:rPr lang="en-US" sz="4400" dirty="0"/>
              <a:t>(1</a:t>
            </a:r>
            <a:r>
              <a:rPr lang="ko-KR" altLang="en-US" sz="4400" dirty="0"/>
              <a:t>시간</a:t>
            </a:r>
            <a:r>
              <a:rPr lang="en-US" altLang="ko-KR" sz="4400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9739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7410-2000-60CA-03BC-52819A60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63015"/>
          </a:xfrm>
        </p:spPr>
        <p:txBody>
          <a:bodyPr/>
          <a:lstStyle/>
          <a:p>
            <a:r>
              <a:rPr lang="en-US" dirty="0"/>
              <a:t>Round </a:t>
            </a:r>
            <a:r>
              <a:rPr lang="en-US" altLang="ko-KR" dirty="0"/>
              <a:t>2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CBCDE-A947-C50A-FDE4-D7B3124EF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뒷장 </a:t>
            </a:r>
            <a:r>
              <a:rPr lang="ko-KR" altLang="en-US" dirty="0" err="1"/>
              <a:t>미리보지</a:t>
            </a:r>
            <a:r>
              <a:rPr lang="ko-KR" altLang="en-US" dirty="0"/>
              <a:t> 말기</a:t>
            </a:r>
            <a:r>
              <a:rPr lang="en-US" altLang="ko-KR" dirty="0"/>
              <a:t>~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BC956-7BBF-EF3C-ABEF-CCC29AFC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172" y="2051097"/>
            <a:ext cx="7772400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4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6070-F91D-2518-7B56-F5E30854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782FC-7E25-117A-012C-2301FE70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 </a:t>
            </a:r>
            <a:r>
              <a:rPr lang="ko-KR" altLang="en-US" dirty="0" err="1"/>
              <a:t>를</a:t>
            </a:r>
            <a:r>
              <a:rPr lang="ko-KR" altLang="en-US" dirty="0"/>
              <a:t> 테스트에서 제외시키는 방법</a:t>
            </a:r>
            <a:endParaRPr lang="en-US" altLang="ko-KR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ko-KR" altLang="en-US" dirty="0"/>
              <a:t> </a:t>
            </a:r>
            <a:r>
              <a:rPr lang="en-US" dirty="0"/>
              <a:t>Mockito </a:t>
            </a:r>
            <a:r>
              <a:rPr lang="ko-KR" altLang="en-US" dirty="0"/>
              <a:t>의 강력한 기능 활용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https://www.baeldung.com/mockito-mock-static-methods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ko-KR" altLang="en-US" dirty="0"/>
              <a:t> 또는 </a:t>
            </a:r>
            <a:r>
              <a:rPr lang="en-US" altLang="ko-KR" dirty="0"/>
              <a:t>Test Seam </a:t>
            </a:r>
            <a:r>
              <a:rPr lang="ko-KR" altLang="en-US" dirty="0"/>
              <a:t>활용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1192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532</Words>
  <Application>Microsoft Macintosh PowerPoint</Application>
  <PresentationFormat>Widescreen</PresentationFormat>
  <Paragraphs>73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Unit Test &amp; Refactoring Kata</vt:lpstr>
      <vt:lpstr>PowerPoint Presentation</vt:lpstr>
      <vt:lpstr>문제 설명</vt:lpstr>
      <vt:lpstr>문제 설명</vt:lpstr>
      <vt:lpstr>문제 설명</vt:lpstr>
      <vt:lpstr>유용한 팁</vt:lpstr>
      <vt:lpstr>Round 1 (1시간)</vt:lpstr>
      <vt:lpstr>Round 2</vt:lpstr>
      <vt:lpstr>중간 점검</vt:lpstr>
      <vt:lpstr>중간 점검</vt:lpstr>
      <vt:lpstr>중간 점검</vt:lpstr>
      <vt:lpstr>중간 점검</vt:lpstr>
      <vt:lpstr>Round 2 설명</vt:lpstr>
      <vt:lpstr>Round 2 설명</vt:lpstr>
      <vt:lpstr>Round 2 (30분)</vt:lpstr>
      <vt:lpstr>정리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&amp; Refactoring Kata</dc:title>
  <dc:creator>Microsoft Office User</dc:creator>
  <cp:lastModifiedBy>Microsoft Office User</cp:lastModifiedBy>
  <cp:revision>21</cp:revision>
  <dcterms:created xsi:type="dcterms:W3CDTF">2023-01-29T13:59:21Z</dcterms:created>
  <dcterms:modified xsi:type="dcterms:W3CDTF">2023-01-29T16:04:53Z</dcterms:modified>
</cp:coreProperties>
</file>