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3"/>
  </p:notesMasterIdLst>
  <p:sldIdLst>
    <p:sldId id="270" r:id="rId2"/>
    <p:sldId id="262" r:id="rId3"/>
    <p:sldId id="265" r:id="rId4"/>
    <p:sldId id="261" r:id="rId5"/>
    <p:sldId id="257" r:id="rId6"/>
    <p:sldId id="266" r:id="rId7"/>
    <p:sldId id="258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3F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865EA-CDE8-394C-9B9C-9350BDCC271B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9966-1A8C-F343-9EF3-1E72CDC5F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8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 Encoder Representations from Transformers (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79966-1A8C-F343-9EF3-1E72CDC5FC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4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9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0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0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6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99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2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65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7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44B3-152F-0B4F-8D89-26763331754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2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8644B3-152F-0B4F-8D89-26763331754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644B3-152F-0B4F-8D89-267633317544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CF10E7-4A55-F746-84F0-226F6841C1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17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72E617-DBF6-7946-A193-12360043C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Second level Pretraining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08A9D44-8924-6B4B-8676-2B60DE8C1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domain specific data</a:t>
            </a:r>
          </a:p>
        </p:txBody>
      </p:sp>
    </p:spTree>
    <p:extLst>
      <p:ext uri="{BB962C8B-B14F-4D97-AF65-F5344CB8AC3E}">
        <p14:creationId xmlns:p14="http://schemas.microsoft.com/office/powerpoint/2010/main" val="62604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350D-1910-2840-A315-BD5CE498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</a:t>
            </a:r>
            <a:r>
              <a:rPr lang="en-US" sz="2000" dirty="0"/>
              <a:t>obtained using unseen test input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7531-5BAE-3843-9F18-9DC87F588154}"/>
              </a:ext>
            </a:extLst>
          </p:cNvPr>
          <p:cNvSpPr/>
          <p:nvPr/>
        </p:nvSpPr>
        <p:spPr>
          <a:xfrm>
            <a:off x="1314892" y="2052935"/>
            <a:ext cx="54580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</a:rPr>
              <a:t>Input</a:t>
            </a:r>
            <a:r>
              <a:rPr lang="en-US" sz="1600" dirty="0">
                <a:latin typeface="Calibri" panose="020F0502020204030204" pitchFamily="34" charset="0"/>
              </a:rPr>
              <a:t>: "the only downside to this tablet is the driver [MASK] with Photoshop" </a:t>
            </a:r>
          </a:p>
          <a:p>
            <a:r>
              <a:rPr lang="en-US" sz="1600" b="1" dirty="0">
                <a:latin typeface="Calibri" panose="020F0502020204030204" pitchFamily="34" charset="0"/>
              </a:rPr>
              <a:t>Expected:</a:t>
            </a:r>
            <a:r>
              <a:rPr lang="en-US" sz="1600" dirty="0">
                <a:latin typeface="Calibri" panose="020F0502020204030204" pitchFamily="34" charset="0"/>
              </a:rPr>
              <a:t>  compatibility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537439-BF18-4940-8EDF-3CD20FDB2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34701"/>
              </p:ext>
            </p:extLst>
          </p:nvPr>
        </p:nvGraphicFramePr>
        <p:xfrm>
          <a:off x="1314892" y="2912991"/>
          <a:ext cx="5458047" cy="3047305"/>
        </p:xfrm>
        <a:graphic>
          <a:graphicData uri="http://schemas.openxmlformats.org/drawingml/2006/table">
            <a:tbl>
              <a:tblPr/>
              <a:tblGrid>
                <a:gridCol w="1582254">
                  <a:extLst>
                    <a:ext uri="{9D8B030D-6E8A-4147-A177-3AD203B41FA5}">
                      <a16:colId xmlns:a16="http://schemas.microsoft.com/office/drawing/2014/main" val="1236452423"/>
                    </a:ext>
                  </a:extLst>
                </a:gridCol>
                <a:gridCol w="1963020">
                  <a:extLst>
                    <a:ext uri="{9D8B030D-6E8A-4147-A177-3AD203B41FA5}">
                      <a16:colId xmlns:a16="http://schemas.microsoft.com/office/drawing/2014/main" val="3951290554"/>
                    </a:ext>
                  </a:extLst>
                </a:gridCol>
                <a:gridCol w="1912773">
                  <a:extLst>
                    <a:ext uri="{9D8B030D-6E8A-4147-A177-3AD203B41FA5}">
                      <a16:colId xmlns:a16="http://schemas.microsoft.com/office/drawing/2014/main" val="3320587563"/>
                    </a:ext>
                  </a:extLst>
                </a:gridCol>
              </a:tblGrid>
              <a:tr h="7731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-large-uncased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-large-uncased + 4K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 + 28K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618336"/>
                  </a:ext>
                </a:extLst>
              </a:tr>
              <a:tr h="227410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issues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problems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issue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problem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side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loaded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available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crash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here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itself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issues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problems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issue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problem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side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loaded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available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crash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here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itself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interface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issues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compatibility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installed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issue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problems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experience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comes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working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1656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167051-A65B-1E44-AEDC-E0EE00262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284829"/>
              </p:ext>
            </p:extLst>
          </p:nvPr>
        </p:nvGraphicFramePr>
        <p:xfrm>
          <a:off x="7062023" y="2912991"/>
          <a:ext cx="4878339" cy="2976880"/>
        </p:xfrm>
        <a:graphic>
          <a:graphicData uri="http://schemas.openxmlformats.org/drawingml/2006/table">
            <a:tbl>
              <a:tblPr/>
              <a:tblGrid>
                <a:gridCol w="1440919">
                  <a:extLst>
                    <a:ext uri="{9D8B030D-6E8A-4147-A177-3AD203B41FA5}">
                      <a16:colId xmlns:a16="http://schemas.microsoft.com/office/drawing/2014/main" val="4293608804"/>
                    </a:ext>
                  </a:extLst>
                </a:gridCol>
                <a:gridCol w="1725705">
                  <a:extLst>
                    <a:ext uri="{9D8B030D-6E8A-4147-A177-3AD203B41FA5}">
                      <a16:colId xmlns:a16="http://schemas.microsoft.com/office/drawing/2014/main" val="2701236619"/>
                    </a:ext>
                  </a:extLst>
                </a:gridCol>
                <a:gridCol w="1711715">
                  <a:extLst>
                    <a:ext uri="{9D8B030D-6E8A-4147-A177-3AD203B41FA5}">
                      <a16:colId xmlns:a16="http://schemas.microsoft.com/office/drawing/2014/main" val="609889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-large-uncased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 + 4K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 + 28K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04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speakers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speaker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battery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keyboard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microphone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speakers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speaker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battery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keyboard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microphone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speakers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speaker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device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box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driver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6546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5C15CE6-3ECD-564E-A4F8-B790ECBB7D23}"/>
              </a:ext>
            </a:extLst>
          </p:cNvPr>
          <p:cNvSpPr/>
          <p:nvPr/>
        </p:nvSpPr>
        <p:spPr>
          <a:xfrm>
            <a:off x="6976963" y="2057848"/>
            <a:ext cx="48783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</a:rPr>
              <a:t>Input</a:t>
            </a:r>
            <a:r>
              <a:rPr lang="en-US" sz="1600" dirty="0">
                <a:latin typeface="Calibri" panose="020F0502020204030204" pitchFamily="34" charset="0"/>
              </a:rPr>
              <a:t>: "the sound from the [MASK] is very good for this price range" </a:t>
            </a:r>
          </a:p>
          <a:p>
            <a:r>
              <a:rPr lang="en-US" sz="1600" b="1" dirty="0">
                <a:latin typeface="Calibri" panose="020F0502020204030204" pitchFamily="34" charset="0"/>
              </a:rPr>
              <a:t>Expected:</a:t>
            </a:r>
            <a:r>
              <a:rPr lang="en-US" sz="1600" dirty="0">
                <a:latin typeface="Calibri" panose="020F0502020204030204" pitchFamily="34" charset="0"/>
              </a:rPr>
              <a:t>  speakers</a:t>
            </a:r>
          </a:p>
        </p:txBody>
      </p:sp>
    </p:spTree>
    <p:extLst>
      <p:ext uri="{BB962C8B-B14F-4D97-AF65-F5344CB8AC3E}">
        <p14:creationId xmlns:p14="http://schemas.microsoft.com/office/powerpoint/2010/main" val="198058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88B2-5D95-1B49-82A4-835BDB16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34914"/>
          </a:xfrm>
        </p:spPr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99AB-5C31-194A-958E-4921B6EE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77500" lnSpcReduction="20000"/>
          </a:bodyPr>
          <a:lstStyle/>
          <a:p>
            <a:r>
              <a:rPr lang="en-US" u="sng" dirty="0"/>
              <a:t>BERT</a:t>
            </a:r>
            <a:r>
              <a:rPr lang="en-US" dirty="0"/>
              <a:t> is</a:t>
            </a:r>
            <a:r>
              <a:rPr lang="en-IN" dirty="0"/>
              <a:t> transformers model </a:t>
            </a:r>
            <a:r>
              <a:rPr lang="en-IN" b="1" dirty="0"/>
              <a:t>pretrained</a:t>
            </a:r>
            <a:r>
              <a:rPr lang="en-IN" dirty="0"/>
              <a:t> on a </a:t>
            </a:r>
            <a:r>
              <a:rPr lang="en-IN" b="1" dirty="0"/>
              <a:t>large corpus </a:t>
            </a:r>
            <a:r>
              <a:rPr lang="en-IN" dirty="0"/>
              <a:t>of English data in a self-supervised fashion. It is designed to </a:t>
            </a:r>
            <a:r>
              <a:rPr lang="en-IN" b="1" dirty="0"/>
              <a:t>read</a:t>
            </a:r>
            <a:r>
              <a:rPr lang="en-IN" dirty="0"/>
              <a:t> in </a:t>
            </a:r>
            <a:r>
              <a:rPr lang="en-IN" b="1" dirty="0"/>
              <a:t>both directions at once</a:t>
            </a:r>
          </a:p>
          <a:p>
            <a:r>
              <a:rPr lang="en-US" u="sng" dirty="0"/>
              <a:t>Transformers</a:t>
            </a:r>
            <a:r>
              <a:rPr lang="en-US" dirty="0"/>
              <a:t> is </a:t>
            </a:r>
            <a:r>
              <a:rPr lang="en-IN" b="1" dirty="0"/>
              <a:t>a deep learning model </a:t>
            </a:r>
            <a:r>
              <a:rPr lang="en-IN" dirty="0"/>
              <a:t>in which every output element is </a:t>
            </a:r>
            <a:r>
              <a:rPr lang="en-IN" b="1" dirty="0"/>
              <a:t>connected</a:t>
            </a:r>
            <a:r>
              <a:rPr lang="en-IN" dirty="0"/>
              <a:t> to every input element, and the weightings between them are </a:t>
            </a:r>
            <a:r>
              <a:rPr lang="en-IN" b="1" dirty="0"/>
              <a:t>dynamically calculated </a:t>
            </a:r>
            <a:r>
              <a:rPr lang="en-IN" dirty="0"/>
              <a:t>based upon their connection</a:t>
            </a:r>
          </a:p>
          <a:p>
            <a:r>
              <a:rPr lang="en-IN" u="sng" dirty="0"/>
              <a:t>Masked language modelling</a:t>
            </a:r>
            <a:r>
              <a:rPr lang="en-IN" dirty="0"/>
              <a:t> (MLM) is taking a sentence, the model </a:t>
            </a:r>
            <a:r>
              <a:rPr lang="en-IN" b="1" dirty="0"/>
              <a:t>randomly masks 15% of the words </a:t>
            </a:r>
            <a:r>
              <a:rPr lang="en-IN" dirty="0"/>
              <a:t>in the input then run the entire masked sentence through the model and has to predict the masked words</a:t>
            </a:r>
          </a:p>
          <a:p>
            <a:r>
              <a:rPr lang="en-US" u="sng" dirty="0"/>
              <a:t>Transfer learning</a:t>
            </a:r>
            <a:r>
              <a:rPr lang="en-US" dirty="0"/>
              <a:t> </a:t>
            </a:r>
            <a:r>
              <a:rPr lang="en-IN" dirty="0"/>
              <a:t>means to apply the </a:t>
            </a:r>
            <a:r>
              <a:rPr lang="en-IN" b="1" dirty="0"/>
              <a:t>knowledge</a:t>
            </a:r>
            <a:r>
              <a:rPr lang="en-IN" dirty="0"/>
              <a:t> that some machine learning </a:t>
            </a:r>
            <a:r>
              <a:rPr lang="en-IN" b="1" dirty="0"/>
              <a:t>model holds </a:t>
            </a:r>
            <a:r>
              <a:rPr lang="en-IN" dirty="0"/>
              <a:t>(represented by its learned parameters) </a:t>
            </a:r>
            <a:r>
              <a:rPr lang="en-IN" b="1" dirty="0"/>
              <a:t>to a new (but in some way related) task</a:t>
            </a:r>
          </a:p>
          <a:p>
            <a:r>
              <a:rPr lang="en-US" u="sng" dirty="0"/>
              <a:t>Fine tuning</a:t>
            </a:r>
            <a:r>
              <a:rPr lang="en-US" dirty="0"/>
              <a:t> </a:t>
            </a:r>
            <a:r>
              <a:rPr lang="en-IN" dirty="0"/>
              <a:t>means taking some machine learning model that has already learned something before (i.e. been trained on some data) and then training that model (i.e. </a:t>
            </a:r>
            <a:r>
              <a:rPr lang="en-IN" b="1" dirty="0"/>
              <a:t>training it some more, possibly on different data)</a:t>
            </a:r>
          </a:p>
          <a:p>
            <a:r>
              <a:rPr lang="en-US" u="sng" dirty="0"/>
              <a:t>Pretrained model</a:t>
            </a:r>
            <a:r>
              <a:rPr lang="en-US" dirty="0"/>
              <a:t> </a:t>
            </a:r>
            <a:r>
              <a:rPr lang="en-IN" dirty="0"/>
              <a:t>is a </a:t>
            </a:r>
            <a:r>
              <a:rPr lang="en-IN" b="1" dirty="0"/>
              <a:t>saved network that was previously trained on a large dataset</a:t>
            </a:r>
            <a:r>
              <a:rPr lang="en-IN" dirty="0"/>
              <a:t>, typically on a large-scale image-classification task. You either use the pretrained model as is or use transfer learning to customize this model to a given task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432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A5E3-88A3-1340-B750-62D638C7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Objective: </a:t>
            </a:r>
            <a:r>
              <a:rPr lang="en-US" sz="2800" dirty="0"/>
              <a:t>Masked language Modelling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36535-AF7A-DB42-8779-C759B61E9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4369457" cy="36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3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2E26-CCB4-B846-9C59-597ABA2F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level Pretraining on domain specific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95865D-E0A7-D74E-B775-29AC9E493813}"/>
              </a:ext>
            </a:extLst>
          </p:cNvPr>
          <p:cNvSpPr/>
          <p:nvPr/>
        </p:nvSpPr>
        <p:spPr>
          <a:xfrm>
            <a:off x="1567495" y="2741399"/>
            <a:ext cx="1912882" cy="11035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Pretraining</a:t>
            </a:r>
          </a:p>
          <a:p>
            <a:pPr algn="ctr"/>
            <a:r>
              <a:rPr lang="en-US" dirty="0"/>
              <a:t> </a:t>
            </a:r>
          </a:p>
          <a:p>
            <a:pPr algn="ctr"/>
            <a:r>
              <a:rPr lang="en-US" sz="1400" dirty="0"/>
              <a:t>(using unlabeled large corpus like Wikipedia)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74C04A-5D27-F44F-8816-A5EA64CF67F5}"/>
              </a:ext>
            </a:extLst>
          </p:cNvPr>
          <p:cNvSpPr/>
          <p:nvPr/>
        </p:nvSpPr>
        <p:spPr>
          <a:xfrm>
            <a:off x="3942833" y="2512799"/>
            <a:ext cx="1912882" cy="1560787"/>
          </a:xfrm>
          <a:prstGeom prst="roundRect">
            <a:avLst/>
          </a:prstGeom>
          <a:gradFill flip="none" rotWithShape="1">
            <a:gsLst>
              <a:gs pos="0">
                <a:srgbClr val="F3F208">
                  <a:tint val="66000"/>
                  <a:satMod val="160000"/>
                </a:srgbClr>
              </a:gs>
              <a:gs pos="50000">
                <a:srgbClr val="F3F208">
                  <a:tint val="44500"/>
                  <a:satMod val="160000"/>
                </a:srgbClr>
              </a:gs>
              <a:gs pos="100000">
                <a:srgbClr val="F3F208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Pretrained Model </a:t>
            </a:r>
          </a:p>
          <a:p>
            <a:pPr algn="ctr"/>
            <a:r>
              <a:rPr lang="en-US" sz="1400" dirty="0"/>
              <a:t>for </a:t>
            </a:r>
            <a:r>
              <a:rPr lang="en-US" sz="1400" dirty="0" err="1"/>
              <a:t>eg</a:t>
            </a:r>
            <a:r>
              <a:rPr lang="en-US" sz="1400" dirty="0"/>
              <a:t>:</a:t>
            </a:r>
          </a:p>
          <a:p>
            <a:pPr algn="ctr"/>
            <a:r>
              <a:rPr lang="en-US" sz="1400" dirty="0" err="1"/>
              <a:t>bert</a:t>
            </a:r>
            <a:r>
              <a:rPr lang="en-US" sz="1400" dirty="0"/>
              <a:t>-base-uncased</a:t>
            </a:r>
            <a:endParaRPr lang="en-US" sz="16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85329C-D9CE-7547-9BCA-9127388C40D0}"/>
              </a:ext>
            </a:extLst>
          </p:cNvPr>
          <p:cNvSpPr/>
          <p:nvPr/>
        </p:nvSpPr>
        <p:spPr>
          <a:xfrm>
            <a:off x="6318171" y="2741399"/>
            <a:ext cx="1912882" cy="1103586"/>
          </a:xfrm>
          <a:prstGeom prst="roundRect">
            <a:avLst/>
          </a:prstGeom>
          <a:solidFill>
            <a:srgbClr val="92D050">
              <a:alpha val="50196"/>
            </a:srgbClr>
          </a:solidFill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level Pretraining</a:t>
            </a:r>
          </a:p>
          <a:p>
            <a:pPr algn="ctr"/>
            <a:r>
              <a:rPr lang="en-US" sz="1600" dirty="0"/>
              <a:t> </a:t>
            </a:r>
          </a:p>
          <a:p>
            <a:pPr algn="ctr"/>
            <a:r>
              <a:rPr lang="en-US" sz="1200" dirty="0"/>
              <a:t>(using a smaller Domain specific corpus)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DF70F9-2ED5-F945-898D-4A71E078E26D}"/>
              </a:ext>
            </a:extLst>
          </p:cNvPr>
          <p:cNvSpPr/>
          <p:nvPr/>
        </p:nvSpPr>
        <p:spPr>
          <a:xfrm>
            <a:off x="8693509" y="2512798"/>
            <a:ext cx="1912882" cy="1560787"/>
          </a:xfrm>
          <a:prstGeom prst="roundRect">
            <a:avLst/>
          </a:prstGeom>
          <a:gradFill flip="none" rotWithShape="1">
            <a:gsLst>
              <a:gs pos="0">
                <a:srgbClr val="F3F208">
                  <a:tint val="66000"/>
                  <a:satMod val="160000"/>
                </a:srgbClr>
              </a:gs>
              <a:gs pos="50000">
                <a:srgbClr val="F3F208">
                  <a:tint val="44500"/>
                  <a:satMod val="160000"/>
                </a:srgbClr>
              </a:gs>
              <a:gs pos="100000">
                <a:srgbClr val="F3F208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 Pretrained 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6685B3-F9AA-4448-9C09-DD8A5DD97B3F}"/>
              </a:ext>
            </a:extLst>
          </p:cNvPr>
          <p:cNvSpPr/>
          <p:nvPr/>
        </p:nvSpPr>
        <p:spPr>
          <a:xfrm>
            <a:off x="8704526" y="4805542"/>
            <a:ext cx="1912882" cy="11035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Prediction on</a:t>
            </a:r>
            <a:r>
              <a:rPr lang="en-US" sz="1400" dirty="0"/>
              <a:t> </a:t>
            </a:r>
            <a:r>
              <a:rPr lang="en-US" sz="1600" dirty="0"/>
              <a:t>sentences with Masked words - </a:t>
            </a:r>
            <a:r>
              <a:rPr lang="en-US" sz="1200" dirty="0"/>
              <a:t>(Better Results)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8BD1FF-D751-2F45-9E0E-A5E4A5EEEA4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80377" y="3293192"/>
            <a:ext cx="46245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6A53ED-D0AC-0641-B83B-340BA55392DF}"/>
              </a:ext>
            </a:extLst>
          </p:cNvPr>
          <p:cNvCxnSpPr/>
          <p:nvPr/>
        </p:nvCxnSpPr>
        <p:spPr>
          <a:xfrm>
            <a:off x="5855715" y="3274798"/>
            <a:ext cx="46245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572E32-481E-F843-B81F-FC2582136520}"/>
              </a:ext>
            </a:extLst>
          </p:cNvPr>
          <p:cNvCxnSpPr/>
          <p:nvPr/>
        </p:nvCxnSpPr>
        <p:spPr>
          <a:xfrm>
            <a:off x="8231053" y="3269955"/>
            <a:ext cx="46245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E02651-E092-A54D-921D-61A646FA375E}"/>
              </a:ext>
            </a:extLst>
          </p:cNvPr>
          <p:cNvCxnSpPr>
            <a:cxnSpLocks/>
          </p:cNvCxnSpPr>
          <p:nvPr/>
        </p:nvCxnSpPr>
        <p:spPr>
          <a:xfrm>
            <a:off x="9660967" y="4073585"/>
            <a:ext cx="0" cy="727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>
            <a:extLst>
              <a:ext uri="{FF2B5EF4-FFF2-40B4-BE49-F238E27FC236}">
                <a16:creationId xmlns:a16="http://schemas.microsoft.com/office/drawing/2014/main" id="{81C2B581-02DA-664D-B252-FE2434471787}"/>
              </a:ext>
            </a:extLst>
          </p:cNvPr>
          <p:cNvSpPr/>
          <p:nvPr/>
        </p:nvSpPr>
        <p:spPr>
          <a:xfrm>
            <a:off x="7274612" y="2086245"/>
            <a:ext cx="45719" cy="487228"/>
          </a:xfrm>
          <a:prstGeom prst="downArrow">
            <a:avLst/>
          </a:prstGeom>
          <a:solidFill>
            <a:srgbClr val="00B050">
              <a:alpha val="51000"/>
            </a:srgb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314342-64AB-F944-90F6-B5D4C8EA0890}"/>
              </a:ext>
            </a:extLst>
          </p:cNvPr>
          <p:cNvSpPr/>
          <p:nvPr/>
        </p:nvSpPr>
        <p:spPr>
          <a:xfrm>
            <a:off x="3942833" y="4732631"/>
            <a:ext cx="1912882" cy="11035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Prediction on</a:t>
            </a:r>
            <a:r>
              <a:rPr lang="en-US" sz="1400" dirty="0"/>
              <a:t> </a:t>
            </a:r>
            <a:r>
              <a:rPr lang="en-US" sz="1600" dirty="0"/>
              <a:t>sentences containing Masked words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BAC7D2-7C83-CF4D-A897-577AA9F86C60}"/>
              </a:ext>
            </a:extLst>
          </p:cNvPr>
          <p:cNvCxnSpPr>
            <a:cxnSpLocks/>
          </p:cNvCxnSpPr>
          <p:nvPr/>
        </p:nvCxnSpPr>
        <p:spPr>
          <a:xfrm>
            <a:off x="4899274" y="4080865"/>
            <a:ext cx="0" cy="65904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2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648F-4121-1945-A54B-0EB08B387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of Domain specific pretraining using </a:t>
            </a:r>
            <a:r>
              <a:rPr lang="en-US" sz="3200" dirty="0" err="1"/>
              <a:t>youtube</a:t>
            </a:r>
            <a:r>
              <a:rPr lang="en-US" sz="3200" dirty="0"/>
              <a:t> subtitles</a:t>
            </a:r>
          </a:p>
        </p:txBody>
      </p:sp>
    </p:spTree>
    <p:extLst>
      <p:ext uri="{BB962C8B-B14F-4D97-AF65-F5344CB8AC3E}">
        <p14:creationId xmlns:p14="http://schemas.microsoft.com/office/powerpoint/2010/main" val="118531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4DCB6B-895F-924F-BBD3-96BB3347B99B}"/>
              </a:ext>
            </a:extLst>
          </p:cNvPr>
          <p:cNvSpPr/>
          <p:nvPr/>
        </p:nvSpPr>
        <p:spPr>
          <a:xfrm>
            <a:off x="210207" y="325822"/>
            <a:ext cx="3111062" cy="22382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/>
              <a:t>Scrape </a:t>
            </a:r>
            <a:r>
              <a:rPr lang="en-US" sz="1600" dirty="0" err="1"/>
              <a:t>Youtube</a:t>
            </a:r>
            <a:r>
              <a:rPr lang="en-US" sz="1600" dirty="0"/>
              <a:t> for “tablet review” and get the video ids</a:t>
            </a:r>
          </a:p>
          <a:p>
            <a:r>
              <a:rPr lang="en-IN" sz="1600" dirty="0"/>
              <a:t>(</a:t>
            </a:r>
            <a:r>
              <a:rPr lang="en-IN" sz="1600" dirty="0" err="1"/>
              <a:t>yt</a:t>
            </a:r>
            <a:r>
              <a:rPr lang="en-IN" sz="1600" dirty="0"/>
              <a:t>-extractor-script repo)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ED94F2-2A2D-9540-B89B-352B4D3E68C8}"/>
              </a:ext>
            </a:extLst>
          </p:cNvPr>
          <p:cNvSpPr/>
          <p:nvPr/>
        </p:nvSpPr>
        <p:spPr>
          <a:xfrm>
            <a:off x="7725106" y="4201300"/>
            <a:ext cx="3927315" cy="90715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5.  Run the training code from </a:t>
            </a:r>
            <a:r>
              <a:rPr lang="en-US" sz="1600" dirty="0" err="1"/>
              <a:t>huggingface</a:t>
            </a:r>
            <a:r>
              <a:rPr lang="en-US" sz="1600" dirty="0"/>
              <a:t> </a:t>
            </a:r>
            <a:r>
              <a:rPr lang="en-US" sz="1600" dirty="0" err="1"/>
              <a:t>mlm</a:t>
            </a:r>
            <a:r>
              <a:rPr lang="en-US" sz="1600" dirty="0"/>
              <a:t> sample in Azure ML</a:t>
            </a:r>
          </a:p>
          <a:p>
            <a:r>
              <a:rPr lang="en-US" sz="1600" dirty="0"/>
              <a:t>(google-</a:t>
            </a:r>
            <a:r>
              <a:rPr lang="en-US" sz="1600" dirty="0" err="1"/>
              <a:t>colab</a:t>
            </a:r>
            <a:r>
              <a:rPr lang="en-US" sz="1600" dirty="0"/>
              <a:t>-files repo</a:t>
            </a:r>
            <a:r>
              <a:rPr lang="en-US" sz="1400" dirty="0"/>
              <a:t>) ~1.5 </a:t>
            </a:r>
            <a:r>
              <a:rPr lang="en-US" sz="1400" dirty="0" err="1"/>
              <a:t>hr</a:t>
            </a:r>
            <a:r>
              <a:rPr lang="en-US" sz="1400" dirty="0"/>
              <a:t> with 4 GPUs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D236F-BD38-D541-B634-DDFD2A66A7DA}"/>
              </a:ext>
            </a:extLst>
          </p:cNvPr>
          <p:cNvSpPr/>
          <p:nvPr/>
        </p:nvSpPr>
        <p:spPr>
          <a:xfrm>
            <a:off x="7725106" y="5475741"/>
            <a:ext cx="3927315" cy="62026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6.  Run the prediction in Azure ML</a:t>
            </a:r>
          </a:p>
          <a:p>
            <a:r>
              <a:rPr lang="en-US" sz="1600" dirty="0"/>
              <a:t>(google-</a:t>
            </a:r>
            <a:r>
              <a:rPr lang="en-US" sz="1600" dirty="0" err="1"/>
              <a:t>colab</a:t>
            </a:r>
            <a:r>
              <a:rPr lang="en-US" sz="1600" dirty="0"/>
              <a:t>-files repo)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715BC-2528-7344-9929-D05EB775F336}"/>
              </a:ext>
            </a:extLst>
          </p:cNvPr>
          <p:cNvSpPr txBox="1"/>
          <p:nvPr/>
        </p:nvSpPr>
        <p:spPr>
          <a:xfrm>
            <a:off x="210207" y="2623830"/>
            <a:ext cx="31110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lang="en-US" sz="1400" dirty="0"/>
              <a:t>Connect to PAL VPN and use selenium web driver to scrape the video ids from </a:t>
            </a:r>
            <a:r>
              <a:rPr lang="en-US" sz="1400" dirty="0" err="1"/>
              <a:t>youtube</a:t>
            </a:r>
            <a:r>
              <a:rPr lang="en-US" sz="1400" dirty="0"/>
              <a:t> search on “tablet review” to create a video id array</a:t>
            </a:r>
          </a:p>
          <a:p>
            <a:pPr marL="342900" indent="-342900">
              <a:buFont typeface="+mj-lt"/>
              <a:buAutoNum type="alphaLcPeriod"/>
            </a:pPr>
            <a:endParaRPr lang="en-US" sz="1400" dirty="0"/>
          </a:p>
          <a:p>
            <a:pPr marL="342900" indent="-342900">
              <a:buFont typeface="+mj-lt"/>
              <a:buAutoNum type="alphaLcPeriod"/>
            </a:pPr>
            <a:r>
              <a:rPr lang="en-US" sz="1400" dirty="0"/>
              <a:t>Disconnect from VPN and scrape the video ids again for the same search keyword using </a:t>
            </a:r>
            <a:r>
              <a:rPr lang="en-US" sz="1400" dirty="0" err="1"/>
              <a:t>youtube</a:t>
            </a:r>
            <a:r>
              <a:rPr lang="en-US" sz="1400" dirty="0"/>
              <a:t> search to create another video id array</a:t>
            </a:r>
          </a:p>
          <a:p>
            <a:pPr marL="342900" indent="-342900">
              <a:buFont typeface="+mj-lt"/>
              <a:buAutoNum type="alphaLcPeriod"/>
            </a:pPr>
            <a:endParaRPr lang="en-US" sz="1400" dirty="0"/>
          </a:p>
          <a:p>
            <a:pPr marL="342900" indent="-342900">
              <a:buFont typeface="+mj-lt"/>
              <a:buAutoNum type="alphaLcPeriod"/>
            </a:pPr>
            <a:r>
              <a:rPr lang="en-US" sz="1400" dirty="0"/>
              <a:t>Remove the duplicates from both the arrays and create a list of unique video ids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34B22F-B53B-BD46-990F-53B84D475DEF}"/>
              </a:ext>
            </a:extLst>
          </p:cNvPr>
          <p:cNvSpPr/>
          <p:nvPr/>
        </p:nvSpPr>
        <p:spPr>
          <a:xfrm>
            <a:off x="4130566" y="341587"/>
            <a:ext cx="2785243" cy="222252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/>
          </a:p>
          <a:p>
            <a:r>
              <a:rPr lang="en-US" sz="1600" dirty="0"/>
              <a:t>2.  Use </a:t>
            </a:r>
            <a:r>
              <a:rPr lang="en-US" sz="1600" dirty="0" err="1"/>
              <a:t>youtube</a:t>
            </a:r>
            <a:r>
              <a:rPr lang="en-US" sz="1600" dirty="0"/>
              <a:t> videos </a:t>
            </a:r>
            <a:r>
              <a:rPr lang="en-US" sz="1600" dirty="0" err="1"/>
              <a:t>api</a:t>
            </a:r>
            <a:r>
              <a:rPr lang="en-US" sz="1600" dirty="0"/>
              <a:t> </a:t>
            </a:r>
            <a:r>
              <a:rPr lang="en-IN" sz="1600" dirty="0"/>
              <a:t>to fetch details of each video id like title, duration, publish date etc </a:t>
            </a:r>
            <a:r>
              <a:rPr lang="en-US" sz="1600" dirty="0"/>
              <a:t>and </a:t>
            </a:r>
            <a:r>
              <a:rPr lang="en-IN" sz="1600" dirty="0" err="1"/>
              <a:t>YouTubeTranscriptApi</a:t>
            </a:r>
            <a:r>
              <a:rPr lang="en-IN" sz="1600" dirty="0"/>
              <a:t> library to fetch subtitles. Save all these details to “warehouse” DB</a:t>
            </a:r>
          </a:p>
          <a:p>
            <a:r>
              <a:rPr lang="en-IN" sz="1600" dirty="0"/>
              <a:t>(</a:t>
            </a:r>
            <a:r>
              <a:rPr lang="en-IN" sz="1600" dirty="0" err="1"/>
              <a:t>yt</a:t>
            </a:r>
            <a:r>
              <a:rPr lang="en-IN" sz="1600" dirty="0"/>
              <a:t>-extractor-script repo)</a:t>
            </a:r>
          </a:p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1549BB-D425-B54C-A8FD-91DC7B2A27EA}"/>
              </a:ext>
            </a:extLst>
          </p:cNvPr>
          <p:cNvSpPr/>
          <p:nvPr/>
        </p:nvSpPr>
        <p:spPr>
          <a:xfrm>
            <a:off x="7725106" y="325820"/>
            <a:ext cx="3927315" cy="223829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3.  Fetch all the subtitles from warehouse DB and pass it through </a:t>
            </a:r>
            <a:r>
              <a:rPr lang="en-US" sz="1600" dirty="0" err="1"/>
              <a:t>DeepSegment</a:t>
            </a:r>
            <a:r>
              <a:rPr lang="en-US" sz="1600" dirty="0"/>
              <a:t> library for meaningful separation of sentences and write them line by line to a text file </a:t>
            </a:r>
          </a:p>
          <a:p>
            <a:r>
              <a:rPr lang="en-IN" sz="1600" dirty="0"/>
              <a:t>(</a:t>
            </a:r>
            <a:r>
              <a:rPr lang="en-IN" sz="1600" dirty="0" err="1"/>
              <a:t>yt</a:t>
            </a:r>
            <a:r>
              <a:rPr lang="en-IN" sz="1600" dirty="0"/>
              <a:t>-extractor-script repo) ~59K lines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33FBBF-A71F-6F41-96C3-CB014D8F378D}"/>
              </a:ext>
            </a:extLst>
          </p:cNvPr>
          <p:cNvCxnSpPr>
            <a:cxnSpLocks/>
          </p:cNvCxnSpPr>
          <p:nvPr/>
        </p:nvCxnSpPr>
        <p:spPr>
          <a:xfrm flipV="1">
            <a:off x="6915809" y="1353835"/>
            <a:ext cx="809297" cy="8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71E3DB-D54B-B545-BBB1-1CED4D603C44}"/>
              </a:ext>
            </a:extLst>
          </p:cNvPr>
          <p:cNvCxnSpPr>
            <a:cxnSpLocks/>
          </p:cNvCxnSpPr>
          <p:nvPr/>
        </p:nvCxnSpPr>
        <p:spPr>
          <a:xfrm>
            <a:off x="3321269" y="1353835"/>
            <a:ext cx="809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4E2D53E-003D-2447-8374-5E0068296192}"/>
              </a:ext>
            </a:extLst>
          </p:cNvPr>
          <p:cNvSpPr/>
          <p:nvPr/>
        </p:nvSpPr>
        <p:spPr>
          <a:xfrm>
            <a:off x="7725106" y="2899873"/>
            <a:ext cx="3927315" cy="90715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4.  Filter out the lines containing 10 or less than 10 words per line into a text file</a:t>
            </a:r>
          </a:p>
          <a:p>
            <a:r>
              <a:rPr lang="en-IN" sz="1600" dirty="0"/>
              <a:t>(</a:t>
            </a:r>
            <a:r>
              <a:rPr lang="en-IN" sz="1600" dirty="0" err="1"/>
              <a:t>yt</a:t>
            </a:r>
            <a:r>
              <a:rPr lang="en-IN" sz="1600" dirty="0"/>
              <a:t>-extractor-script repo) ~28K lines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0B4072-DD47-D14D-8CC8-0C07435D7406}"/>
              </a:ext>
            </a:extLst>
          </p:cNvPr>
          <p:cNvCxnSpPr>
            <a:cxnSpLocks/>
          </p:cNvCxnSpPr>
          <p:nvPr/>
        </p:nvCxnSpPr>
        <p:spPr>
          <a:xfrm>
            <a:off x="9541618" y="3827541"/>
            <a:ext cx="0" cy="362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D2A3C20-1C19-894C-BE5F-74DB4B60A9E5}"/>
              </a:ext>
            </a:extLst>
          </p:cNvPr>
          <p:cNvCxnSpPr>
            <a:cxnSpLocks/>
          </p:cNvCxnSpPr>
          <p:nvPr/>
        </p:nvCxnSpPr>
        <p:spPr>
          <a:xfrm>
            <a:off x="9541618" y="2547641"/>
            <a:ext cx="0" cy="362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AD7C98F-D458-6A4E-A90D-12EB1BB0878A}"/>
              </a:ext>
            </a:extLst>
          </p:cNvPr>
          <p:cNvCxnSpPr>
            <a:cxnSpLocks/>
          </p:cNvCxnSpPr>
          <p:nvPr/>
        </p:nvCxnSpPr>
        <p:spPr>
          <a:xfrm>
            <a:off x="9541618" y="5108455"/>
            <a:ext cx="0" cy="362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9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694B-09A2-2445-B642-DC149D9B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US" dirty="0"/>
              <a:t>High level Steps involved in  Training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D2FD9-AAE5-C541-BF6E-FD67EC600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01974" cy="36726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Prepare domain specific dataset, preferably line by line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Load </a:t>
            </a:r>
            <a:r>
              <a:rPr lang="en-IN" sz="2400" dirty="0" err="1"/>
              <a:t>bert</a:t>
            </a:r>
            <a:r>
              <a:rPr lang="en-IN" sz="2400" dirty="0"/>
              <a:t> pretrained model and tokenizer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Tokenize text randomly, masking 15% of the words in a sentence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Train with </a:t>
            </a:r>
            <a:r>
              <a:rPr lang="en-US" sz="2400" dirty="0" err="1"/>
              <a:t>bert</a:t>
            </a:r>
            <a:r>
              <a:rPr lang="en-US" sz="2400" dirty="0"/>
              <a:t> pretrained model and domain specific tokenized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Save the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the new model to make predictions of a masked sentence</a:t>
            </a:r>
          </a:p>
        </p:txBody>
      </p:sp>
    </p:spTree>
    <p:extLst>
      <p:ext uri="{BB962C8B-B14F-4D97-AF65-F5344CB8AC3E}">
        <p14:creationId xmlns:p14="http://schemas.microsoft.com/office/powerpoint/2010/main" val="257612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D752-D91F-5342-92E7-15CB05E1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748"/>
            <a:ext cx="10515600" cy="5257617"/>
          </a:xfrm>
        </p:spPr>
        <p:txBody>
          <a:bodyPr>
            <a:normAutofit lnSpcReduction="10000"/>
          </a:bodyPr>
          <a:lstStyle/>
          <a:p>
            <a:r>
              <a:rPr lang="en-US" u="sng" dirty="0" err="1"/>
              <a:t>yt</a:t>
            </a:r>
            <a:r>
              <a:rPr lang="en-US" u="sng" dirty="0"/>
              <a:t>-extractor-script (</a:t>
            </a:r>
            <a:r>
              <a:rPr lang="en-US" u="sng" dirty="0" err="1"/>
              <a:t>github.wdf.sap.corp</a:t>
            </a:r>
            <a:r>
              <a:rPr lang="en-US" u="sng" dirty="0"/>
              <a:t>/sentient-commerce)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-infinite-</a:t>
            </a:r>
            <a:r>
              <a:rPr lang="en-US" dirty="0" err="1"/>
              <a:t>scroll.py</a:t>
            </a:r>
            <a:endParaRPr lang="en-US" dirty="0"/>
          </a:p>
          <a:p>
            <a:pPr lvl="1"/>
            <a:r>
              <a:rPr lang="en-US" dirty="0"/>
              <a:t>max-</a:t>
            </a:r>
            <a:r>
              <a:rPr lang="en-US" dirty="0" err="1"/>
              <a:t>length.py</a:t>
            </a:r>
            <a:endParaRPr lang="en-US" dirty="0"/>
          </a:p>
          <a:p>
            <a:pPr lvl="1"/>
            <a:r>
              <a:rPr lang="en-US" dirty="0" err="1"/>
              <a:t>process_utils.py</a:t>
            </a:r>
            <a:endParaRPr lang="en-US" dirty="0"/>
          </a:p>
          <a:p>
            <a:pPr lvl="1"/>
            <a:r>
              <a:rPr lang="en-US" dirty="0" err="1"/>
              <a:t>subtitle_extractor_extend.py</a:t>
            </a:r>
            <a:endParaRPr lang="en-US" dirty="0"/>
          </a:p>
          <a:p>
            <a:pPr lvl="1"/>
            <a:r>
              <a:rPr lang="en-US" dirty="0" err="1"/>
              <a:t>save_to_warehouse.py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u="sng" dirty="0"/>
              <a:t>google-</a:t>
            </a:r>
            <a:r>
              <a:rPr lang="en-US" u="sng" dirty="0" err="1"/>
              <a:t>colab</a:t>
            </a:r>
            <a:r>
              <a:rPr lang="en-US" u="sng" dirty="0"/>
              <a:t>-files (</a:t>
            </a:r>
            <a:r>
              <a:rPr lang="en-US" u="sng" dirty="0" err="1"/>
              <a:t>github.com</a:t>
            </a:r>
            <a:r>
              <a:rPr lang="en-US" u="sng" dirty="0"/>
              <a:t>/</a:t>
            </a:r>
            <a:r>
              <a:rPr lang="en-US" u="sng" dirty="0" err="1"/>
              <a:t>eshrinivasan</a:t>
            </a:r>
            <a:r>
              <a:rPr lang="en-US" u="sng" dirty="0"/>
              <a:t>)*</a:t>
            </a:r>
          </a:p>
          <a:p>
            <a:pPr lvl="1"/>
            <a:r>
              <a:rPr lang="en-US" dirty="0"/>
              <a:t>1_run_bert_2ndlevel_trainer.py</a:t>
            </a:r>
          </a:p>
          <a:p>
            <a:pPr lvl="1"/>
            <a:r>
              <a:rPr lang="en-US" dirty="0"/>
              <a:t>2_run_mlm_pred.py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400" dirty="0"/>
              <a:t>*	 These files are currently in </a:t>
            </a:r>
            <a:r>
              <a:rPr lang="en-US" sz="1400" dirty="0" err="1"/>
              <a:t>github</a:t>
            </a:r>
            <a:r>
              <a:rPr lang="en-US" sz="1400" dirty="0"/>
              <a:t> since I wanted to run the training in </a:t>
            </a:r>
            <a:r>
              <a:rPr lang="en-US" sz="1400" dirty="0" err="1"/>
              <a:t>colab</a:t>
            </a:r>
            <a:r>
              <a:rPr lang="en-US" sz="1400" dirty="0"/>
              <a:t>/azure without VPN to make the execution faster</a:t>
            </a:r>
          </a:p>
        </p:txBody>
      </p:sp>
    </p:spTree>
    <p:extLst>
      <p:ext uri="{BB962C8B-B14F-4D97-AF65-F5344CB8AC3E}">
        <p14:creationId xmlns:p14="http://schemas.microsoft.com/office/powerpoint/2010/main" val="12196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5E23-0D58-384A-A8CD-C9ED9628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</a:t>
            </a:r>
            <a:r>
              <a:rPr lang="en-US" sz="2000" dirty="0"/>
              <a:t>obtained using unseen test input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CF9C23-8BED-C04E-B706-33ED5C45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7787"/>
              </p:ext>
            </p:extLst>
          </p:nvPr>
        </p:nvGraphicFramePr>
        <p:xfrm>
          <a:off x="1451579" y="2820759"/>
          <a:ext cx="4906691" cy="3158290"/>
        </p:xfrm>
        <a:graphic>
          <a:graphicData uri="http://schemas.openxmlformats.org/drawingml/2006/table">
            <a:tbl>
              <a:tblPr/>
              <a:tblGrid>
                <a:gridCol w="1371212">
                  <a:extLst>
                    <a:ext uri="{9D8B030D-6E8A-4147-A177-3AD203B41FA5}">
                      <a16:colId xmlns:a16="http://schemas.microsoft.com/office/drawing/2014/main" val="2048513584"/>
                    </a:ext>
                  </a:extLst>
                </a:gridCol>
                <a:gridCol w="1650716">
                  <a:extLst>
                    <a:ext uri="{9D8B030D-6E8A-4147-A177-3AD203B41FA5}">
                      <a16:colId xmlns:a16="http://schemas.microsoft.com/office/drawing/2014/main" val="743242987"/>
                    </a:ext>
                  </a:extLst>
                </a:gridCol>
                <a:gridCol w="1884763">
                  <a:extLst>
                    <a:ext uri="{9D8B030D-6E8A-4147-A177-3AD203B41FA5}">
                      <a16:colId xmlns:a16="http://schemas.microsoft.com/office/drawing/2014/main" val="4104758121"/>
                    </a:ext>
                  </a:extLst>
                </a:gridCol>
              </a:tblGrid>
              <a:tr h="7868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-large-uncased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-large-uncased + 4K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-large-uncased + 28K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210362"/>
                  </a:ext>
                </a:extLst>
              </a:tr>
              <a:tr h="23714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ones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tablets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displays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games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devices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computers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tablets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games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scale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##s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ones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tablets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displays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games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devices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computers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53375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9BA72655-B1A4-544A-9C0C-935325DBE93A}"/>
              </a:ext>
            </a:extLst>
          </p:cNvPr>
          <p:cNvSpPr/>
          <p:nvPr/>
        </p:nvSpPr>
        <p:spPr>
          <a:xfrm>
            <a:off x="1390857" y="1989762"/>
            <a:ext cx="5054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</a:rPr>
              <a:t>Input:</a:t>
            </a:r>
            <a:r>
              <a:rPr lang="en-US" sz="1600" dirty="0">
                <a:latin typeface="Calibri" panose="020F0502020204030204" pitchFamily="34" charset="0"/>
              </a:rPr>
              <a:t>  "I happen to be a big fan of tablets especially large [MASK]" </a:t>
            </a:r>
          </a:p>
          <a:p>
            <a:r>
              <a:rPr lang="en-US" sz="1600" b="1" dirty="0">
                <a:latin typeface="Calibri" panose="020F0502020204030204" pitchFamily="34" charset="0"/>
              </a:rPr>
              <a:t>Expected:  </a:t>
            </a:r>
            <a:r>
              <a:rPr lang="en-US" sz="1600" dirty="0">
                <a:latin typeface="Calibri" panose="020F0502020204030204" pitchFamily="34" charset="0"/>
              </a:rPr>
              <a:t>tablets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D2F5A8-C0B3-B94B-819D-8ECCB2A81BAF}"/>
              </a:ext>
            </a:extLst>
          </p:cNvPr>
          <p:cNvSpPr/>
          <p:nvPr/>
        </p:nvSpPr>
        <p:spPr>
          <a:xfrm>
            <a:off x="6655982" y="1929828"/>
            <a:ext cx="49588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</a:rPr>
              <a:t>Input</a:t>
            </a:r>
            <a:r>
              <a:rPr lang="en-US" sz="1600" dirty="0">
                <a:latin typeface="Calibri" panose="020F0502020204030204" pitchFamily="34" charset="0"/>
              </a:rPr>
              <a:t>: "I found it to reform on par with the front facing [MASK]"</a:t>
            </a:r>
          </a:p>
          <a:p>
            <a:r>
              <a:rPr lang="en-US" sz="1600" b="1" dirty="0">
                <a:latin typeface="Calibri" panose="020F0502020204030204" pitchFamily="34" charset="0"/>
              </a:rPr>
              <a:t>Expected</a:t>
            </a:r>
            <a:r>
              <a:rPr lang="en-US" sz="1600" dirty="0">
                <a:latin typeface="Calibri" panose="020F0502020204030204" pitchFamily="34" charset="0"/>
              </a:rPr>
              <a:t>: sensors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84440D0-C477-7F42-896F-C0E0AE99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53163"/>
              </p:ext>
            </p:extLst>
          </p:nvPr>
        </p:nvGraphicFramePr>
        <p:xfrm>
          <a:off x="6751675" y="2788809"/>
          <a:ext cx="5188688" cy="3190240"/>
        </p:xfrm>
        <a:graphic>
          <a:graphicData uri="http://schemas.openxmlformats.org/drawingml/2006/table">
            <a:tbl>
              <a:tblPr/>
              <a:tblGrid>
                <a:gridCol w="1488610">
                  <a:extLst>
                    <a:ext uri="{9D8B030D-6E8A-4147-A177-3AD203B41FA5}">
                      <a16:colId xmlns:a16="http://schemas.microsoft.com/office/drawing/2014/main" val="3532606126"/>
                    </a:ext>
                  </a:extLst>
                </a:gridCol>
                <a:gridCol w="1862909">
                  <a:extLst>
                    <a:ext uri="{9D8B030D-6E8A-4147-A177-3AD203B41FA5}">
                      <a16:colId xmlns:a16="http://schemas.microsoft.com/office/drawing/2014/main" val="927002717"/>
                    </a:ext>
                  </a:extLst>
                </a:gridCol>
                <a:gridCol w="1837169">
                  <a:extLst>
                    <a:ext uri="{9D8B030D-6E8A-4147-A177-3AD203B41FA5}">
                      <a16:colId xmlns:a16="http://schemas.microsoft.com/office/drawing/2014/main" val="2268574911"/>
                    </a:ext>
                  </a:extLst>
                </a:gridCol>
              </a:tblGrid>
              <a:tr h="70870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-large-uncased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 + 4K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 + 28K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661653"/>
                  </a:ext>
                </a:extLst>
              </a:tr>
              <a:tr h="233970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speakers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monitor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wall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speaker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speakers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monitor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wall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speaker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cameras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view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mirror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facing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monitor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eye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Side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90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61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324D-7048-1547-B65D-540A7E88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</a:t>
            </a:r>
            <a:r>
              <a:rPr lang="en-US" sz="2400" dirty="0"/>
              <a:t> </a:t>
            </a:r>
            <a:r>
              <a:rPr lang="en-US" sz="2000" dirty="0"/>
              <a:t>obtained using unseen test input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7D43FB-6368-2B4D-9AD7-98A429574E25}"/>
              </a:ext>
            </a:extLst>
          </p:cNvPr>
          <p:cNvSpPr/>
          <p:nvPr/>
        </p:nvSpPr>
        <p:spPr>
          <a:xfrm>
            <a:off x="1366518" y="2001638"/>
            <a:ext cx="4644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</a:rPr>
              <a:t>Input</a:t>
            </a:r>
            <a:r>
              <a:rPr lang="en-US" sz="1600" dirty="0">
                <a:latin typeface="Calibri" panose="020F0502020204030204" pitchFamily="34" charset="0"/>
              </a:rPr>
              <a:t>: "[MASK] is neither too glaring nor dark and the </a:t>
            </a:r>
            <a:r>
              <a:rPr lang="en-US" sz="1600" dirty="0" err="1">
                <a:latin typeface="Calibri" panose="020F0502020204030204" pitchFamily="34" charset="0"/>
              </a:rPr>
              <a:t>ips</a:t>
            </a:r>
            <a:r>
              <a:rPr lang="en-US" sz="1600" dirty="0">
                <a:latin typeface="Calibri" panose="020F0502020204030204" pitchFamily="34" charset="0"/>
              </a:rPr>
              <a:t> panel" </a:t>
            </a:r>
          </a:p>
          <a:p>
            <a:r>
              <a:rPr lang="en-US" sz="1600" b="1" dirty="0">
                <a:latin typeface="Calibri" panose="020F0502020204030204" pitchFamily="34" charset="0"/>
              </a:rPr>
              <a:t>Expected:</a:t>
            </a:r>
            <a:r>
              <a:rPr lang="en-US" sz="1600" dirty="0">
                <a:latin typeface="Calibri" panose="020F0502020204030204" pitchFamily="34" charset="0"/>
              </a:rPr>
              <a:t> brightness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514752-333C-F943-A46C-DE123A63D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19203"/>
              </p:ext>
            </p:extLst>
          </p:nvPr>
        </p:nvGraphicFramePr>
        <p:xfrm>
          <a:off x="1451579" y="2832635"/>
          <a:ext cx="5268198" cy="2976880"/>
        </p:xfrm>
        <a:graphic>
          <a:graphicData uri="http://schemas.openxmlformats.org/drawingml/2006/table">
            <a:tbl>
              <a:tblPr/>
              <a:tblGrid>
                <a:gridCol w="1508303">
                  <a:extLst>
                    <a:ext uri="{9D8B030D-6E8A-4147-A177-3AD203B41FA5}">
                      <a16:colId xmlns:a16="http://schemas.microsoft.com/office/drawing/2014/main" val="1447441897"/>
                    </a:ext>
                  </a:extLst>
                </a:gridCol>
                <a:gridCol w="1898421">
                  <a:extLst>
                    <a:ext uri="{9D8B030D-6E8A-4147-A177-3AD203B41FA5}">
                      <a16:colId xmlns:a16="http://schemas.microsoft.com/office/drawing/2014/main" val="3735896943"/>
                    </a:ext>
                  </a:extLst>
                </a:gridCol>
                <a:gridCol w="1861474">
                  <a:extLst>
                    <a:ext uri="{9D8B030D-6E8A-4147-A177-3AD203B41FA5}">
                      <a16:colId xmlns:a16="http://schemas.microsoft.com/office/drawing/2014/main" val="3854756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 + 4K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</a:rPr>
                        <a:t>bert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-large-uncased + 28K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605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which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that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what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everything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one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light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which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that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tablet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what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everything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one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light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it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which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that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everything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there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brightness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what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here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3815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920A98-DB5F-6540-80EB-C2C3CD68A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09822"/>
              </p:ext>
            </p:extLst>
          </p:nvPr>
        </p:nvGraphicFramePr>
        <p:xfrm>
          <a:off x="7062648" y="2863517"/>
          <a:ext cx="4797969" cy="2990528"/>
        </p:xfrm>
        <a:graphic>
          <a:graphicData uri="http://schemas.openxmlformats.org/drawingml/2006/table">
            <a:tbl>
              <a:tblPr/>
              <a:tblGrid>
                <a:gridCol w="1388445">
                  <a:extLst>
                    <a:ext uri="{9D8B030D-6E8A-4147-A177-3AD203B41FA5}">
                      <a16:colId xmlns:a16="http://schemas.microsoft.com/office/drawing/2014/main" val="623993297"/>
                    </a:ext>
                  </a:extLst>
                </a:gridCol>
                <a:gridCol w="1721514">
                  <a:extLst>
                    <a:ext uri="{9D8B030D-6E8A-4147-A177-3AD203B41FA5}">
                      <a16:colId xmlns:a16="http://schemas.microsoft.com/office/drawing/2014/main" val="4172754294"/>
                    </a:ext>
                  </a:extLst>
                </a:gridCol>
                <a:gridCol w="1688010">
                  <a:extLst>
                    <a:ext uri="{9D8B030D-6E8A-4147-A177-3AD203B41FA5}">
                      <a16:colId xmlns:a16="http://schemas.microsoft.com/office/drawing/2014/main" val="1644888432"/>
                    </a:ext>
                  </a:extLst>
                </a:gridCol>
              </a:tblGrid>
              <a:tr h="7553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 + 4K lines of domain specific data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bert-large-uncased + 28K lines of domain specific data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270198"/>
                  </a:ext>
                </a:extLst>
              </a:tr>
              <a:tr h="222155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bright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light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dark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loud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nice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pale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bright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light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dark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loud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nice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pale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bright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light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good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clear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much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loud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nice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vivid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6543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CE762FB-03BE-4548-969E-F47AACC4648F}"/>
              </a:ext>
            </a:extLst>
          </p:cNvPr>
          <p:cNvSpPr/>
          <p:nvPr/>
        </p:nvSpPr>
        <p:spPr>
          <a:xfrm>
            <a:off x="6972272" y="2032520"/>
            <a:ext cx="49787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</a:rPr>
              <a:t>Input</a:t>
            </a:r>
            <a:r>
              <a:rPr lang="en-US" sz="1600" dirty="0">
                <a:latin typeface="Calibri" panose="020F0502020204030204" pitchFamily="34" charset="0"/>
              </a:rPr>
              <a:t>: "brightness is neither too [MASK] nor dark and the </a:t>
            </a:r>
            <a:r>
              <a:rPr lang="en-US" sz="1600" dirty="0" err="1">
                <a:latin typeface="Calibri" panose="020F0502020204030204" pitchFamily="34" charset="0"/>
              </a:rPr>
              <a:t>ips</a:t>
            </a:r>
            <a:r>
              <a:rPr lang="en-US" sz="1600" dirty="0">
                <a:latin typeface="Calibri" panose="020F0502020204030204" pitchFamily="34" charset="0"/>
              </a:rPr>
              <a:t> panel" </a:t>
            </a:r>
          </a:p>
          <a:p>
            <a:r>
              <a:rPr lang="en-US" sz="1600" b="1" dirty="0">
                <a:latin typeface="Calibri" panose="020F0502020204030204" pitchFamily="34" charset="0"/>
              </a:rPr>
              <a:t>Expected:</a:t>
            </a:r>
            <a:r>
              <a:rPr lang="en-US" sz="1600" dirty="0">
                <a:latin typeface="Calibri" panose="020F0502020204030204" pitchFamily="34" charset="0"/>
              </a:rPr>
              <a:t> glaring</a:t>
            </a:r>
          </a:p>
        </p:txBody>
      </p:sp>
    </p:spTree>
    <p:extLst>
      <p:ext uri="{BB962C8B-B14F-4D97-AF65-F5344CB8AC3E}">
        <p14:creationId xmlns:p14="http://schemas.microsoft.com/office/powerpoint/2010/main" val="1155102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{3FD527B9-EF99-8D46-A122-4FC05EA827E4}tf10001119</Template>
  <TotalTime>4908</TotalTime>
  <Words>1096</Words>
  <Application>Microsoft Macintosh PowerPoint</Application>
  <PresentationFormat>Widescreen</PresentationFormat>
  <Paragraphs>279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Second level Pretraining</vt:lpstr>
      <vt:lpstr>Objective: Masked language Modelling</vt:lpstr>
      <vt:lpstr>2nd level Pretraining on domain specific data</vt:lpstr>
      <vt:lpstr>implementation of Domain specific pretraining using youtube subtitles</vt:lpstr>
      <vt:lpstr>PowerPoint Presentation</vt:lpstr>
      <vt:lpstr>High level Steps involved in  Training </vt:lpstr>
      <vt:lpstr>PowerPoint Presentation</vt:lpstr>
      <vt:lpstr>Results - obtained using unseen test input</vt:lpstr>
      <vt:lpstr>Results - obtained using unseen test input</vt:lpstr>
      <vt:lpstr>RESULTS - obtained using unseen test input</vt:lpstr>
      <vt:lpstr>Terminologies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Neelamegam, Shrinivasan</dc:creator>
  <cp:lastModifiedBy>Neelamegam, Shrinivasan</cp:lastModifiedBy>
  <cp:revision>136</cp:revision>
  <dcterms:created xsi:type="dcterms:W3CDTF">2021-05-07T05:30:43Z</dcterms:created>
  <dcterms:modified xsi:type="dcterms:W3CDTF">2021-05-27T11:59:44Z</dcterms:modified>
</cp:coreProperties>
</file>