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4"/><Relationship Target="../media/image04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jp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jp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FEFEF"/>
        </a:solidFill>
      </p:bgPr>
    </p:bg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y="893225" x="685800"/>
            <a:ext cy="9422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l" rtl="0" indent="0" marL="137160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 rtl="0" indent="0" marL="1371600">
              <a:spcBef>
                <a:spcPts val="0"/>
              </a:spcBef>
              <a:buNone/>
            </a:pPr>
            <a:r>
              <a:rPr lang="en"/>
              <a:t>										</a:t>
            </a:r>
            <a:r>
              <a:rPr sz="1400" lang="en"/>
              <a:t>December 2014</a:t>
            </a:r>
          </a:p>
          <a:p>
            <a:pPr algn="l" indent="0" marL="137160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Smart Irrigation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y="1972941" x="685800"/>
            <a:ext cy="22899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Team iSlugs: </a:t>
            </a:r>
          </a:p>
          <a:p>
            <a:pPr rtl="0">
              <a:spcBef>
                <a:spcPts val="0"/>
              </a:spcBef>
              <a:buNone/>
            </a:pPr>
            <a:r>
              <a:rPr sz="1400" lang="en">
                <a:solidFill>
                  <a:srgbClr val="000000"/>
                </a:solidFill>
              </a:rPr>
              <a:t>Alex Mitchell, Evan Hughes, Alesandra Roger, Ian Hamilton, Rashad Kayed, Yugraj Singh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IDEASS Smart Irrigation Project:</a:t>
            </a:r>
          </a:p>
          <a:p>
            <a:pPr rtl="0">
              <a:spcBef>
                <a:spcPts val="0"/>
              </a:spcBef>
              <a:buNone/>
            </a:pPr>
            <a:r>
              <a:rPr sz="1400" lang="en">
                <a:solidFill>
                  <a:srgbClr val="000000"/>
                </a:solidFill>
              </a:rPr>
              <a:t>Kevin Bell: IDEASS advisor</a:t>
            </a:r>
          </a:p>
          <a:p>
            <a:pPr>
              <a:spcBef>
                <a:spcPts val="0"/>
              </a:spcBef>
              <a:buNone/>
            </a:pPr>
            <a:r>
              <a:rPr sz="1400" lang="en">
                <a:solidFill>
                  <a:srgbClr val="000000"/>
                </a:solidFill>
              </a:rPr>
              <a:t>Tamara Ball: associate IDEASS advisor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Problem/Application: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UcPeriod"/>
            </a:pPr>
            <a:r>
              <a:rPr b="1" sz="1400" lang="en"/>
              <a:t>Goal: </a:t>
            </a:r>
            <a:r>
              <a:rPr sz="1400" lang="en"/>
              <a:t>Design a system architecture that interfaces with an autonomous microcontroller and wireless chip allowing farmers to accurately water their plants based off of the soil moisture levels collected by a water sensor in the ground. </a:t>
            </a:r>
          </a:p>
          <a:p>
            <a:pPr algn="l" rtl="0" lvl="0" marR="0" indent="-3175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UcPeriod"/>
            </a:pPr>
            <a:r>
              <a:rPr b="1" sz="1400" lang="en"/>
              <a:t>Technologies Used: </a:t>
            </a:r>
          </a:p>
          <a:p>
            <a:pPr algn="l" rtl="0" lvl="1" marR="0" indent="-3175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sz="1400" lang="en"/>
              <a:t>Arduino Uno</a:t>
            </a:r>
          </a:p>
          <a:p>
            <a:pPr algn="l" rtl="0" lvl="1" marR="0" indent="-3175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sz="1400" lang="en"/>
              <a:t>XBee Wireless Chip</a:t>
            </a:r>
          </a:p>
          <a:p>
            <a:pPr algn="l" rtl="0" lvl="1" marR="0" indent="-3175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sz="1400" lang="en"/>
              <a:t>Humidity Sensor</a:t>
            </a:r>
          </a:p>
          <a:p>
            <a:pPr algn="l" rtl="0" lvl="0" marR="0" indent="-3175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UcPeriod"/>
            </a:pPr>
            <a:r>
              <a:rPr b="1" sz="1400" lang="en"/>
              <a:t>Project Management Techniques Used:</a:t>
            </a:r>
          </a:p>
          <a:p>
            <a:pPr algn="l" rtl="0" lvl="1" marR="0" indent="-3175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sz="1400" lang="en"/>
              <a:t>Tracking estimates of project duration</a:t>
            </a:r>
          </a:p>
          <a:p>
            <a:pPr algn="l" rtl="0" lvl="1" marR="0" indent="-3175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sz="1400" lang="en"/>
              <a:t>Creating and delegating tasks </a:t>
            </a:r>
          </a:p>
          <a:p>
            <a:pPr algn="l" rtl="0" lvl="1" marR="0" indent="-3175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sz="1400" lang="en"/>
              <a:t>Project Deliverables</a:t>
            </a:r>
          </a:p>
          <a:p>
            <a:pPr algn="l" rtl="0" lvl="1" marR="0" indent="-3175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sz="1400" lang="en"/>
              <a:t>Technical Process Plan</a:t>
            </a:r>
          </a:p>
          <a:p>
            <a:pPr algn="l" rtl="0" lvl="1" marR="0" indent="-3175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sz="1400" lang="en"/>
              <a:t>Test Planning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pic>
        <p:nvPicPr>
          <p:cNvPr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126950" x="4962850"/>
            <a:ext cy="2462600" cx="37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Challenges &amp; Accomplishments</a:t>
            </a:r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1200150" x="457200"/>
            <a:ext cy="357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UcPeriod"/>
            </a:pPr>
            <a:r>
              <a:rPr b="1" sz="1400" lang="en"/>
              <a:t>Biggest Challenges: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sz="1400" lang="en"/>
              <a:t>Building the entire system from scratch with poorly constrained hardware requirements.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sz="1400" lang="en"/>
              <a:t>Programming the XBee chip and interfacing it with Arduino.</a:t>
            </a:r>
          </a:p>
          <a:p>
            <a:pPr rtl="0" lvl="1" indent="-317500" marL="914400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sz="1400" lang="en"/>
              <a:t>Finding a water sensor with comprehensive documentation.</a:t>
            </a:r>
          </a:p>
          <a:p>
            <a:pPr rtl="0" indent="0" marL="0">
              <a:spcBef>
                <a:spcPts val="600"/>
              </a:spcBef>
              <a:buNone/>
            </a:pPr>
            <a:r>
              <a:t/>
            </a:r>
            <a:endParaRPr sz="1400"/>
          </a:p>
          <a:p>
            <a:pPr rtl="0" indent="0" marL="0">
              <a:spcBef>
                <a:spcPts val="600"/>
              </a:spcBef>
              <a:buNone/>
            </a:pPr>
            <a:r>
              <a:rPr b="1" sz="1400" lang="en"/>
              <a:t>B.</a:t>
            </a:r>
            <a:r>
              <a:rPr sz="1400" lang="en"/>
              <a:t>	</a:t>
            </a:r>
            <a:r>
              <a:rPr b="1" sz="1400" lang="en"/>
              <a:t>Biggest Accomplishments: </a:t>
            </a:r>
          </a:p>
          <a:p>
            <a:pPr rtl="0" lvl="0" indent="-317500" marL="914400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sz="1400" lang="en"/>
              <a:t>We learned how to use the Arduino Uno and write libraries for the Arduino environment. </a:t>
            </a:r>
          </a:p>
          <a:p>
            <a:pPr rtl="0" lvl="0" indent="-317500" marL="914400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sz="1400" lang="en"/>
              <a:t>We figured out how to store data without creating memory leaks in the Arduino environment (which make for very confusing runtime errors).</a:t>
            </a:r>
          </a:p>
          <a:p>
            <a:pPr rtl="0" lvl="0" indent="-317500" marL="914400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sz="1400" lang="en"/>
              <a:t>We created a working system that reads in data, transmits data wirelessly, and stores the data.</a:t>
            </a:r>
          </a:p>
          <a:p>
            <a:pPr rtl="0" lvl="0" indent="-317500" marL="914400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sz="1400" lang="en"/>
              <a:t>We created a flexible architecture which easily allows future developers to add features.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68699" x="457200"/>
            <a:ext cy="765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3000" lang="en"/>
              <a:t>What We Did and Didn’t Enjoy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834300" x="457200"/>
            <a:ext cy="4091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sz="1600" lang="en"/>
              <a:t>Enjoyed: 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400" lang="en"/>
              <a:t>Learning about and working with hardware we had never dealt with   </a:t>
            </a:r>
          </a:p>
          <a:p>
            <a:pPr rtl="0" indent="457200" marL="0">
              <a:spcBef>
                <a:spcPts val="0"/>
              </a:spcBef>
              <a:buNone/>
            </a:pPr>
            <a:r>
              <a:rPr sz="1400" lang="en"/>
              <a:t>(Arduino, XBee chip and Moisture Sensor). 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400" lang="en"/>
              <a:t>Designing a system architecture using arduino libraries. 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400" lang="en"/>
              <a:t>Working with the group and pairing on some of the coding. </a:t>
            </a:r>
          </a:p>
          <a:p>
            <a:pPr rtl="0">
              <a:spcBef>
                <a:spcPts val="0"/>
              </a:spcBef>
              <a:buNone/>
            </a:pPr>
            <a:r>
              <a:rPr b="1" sz="1600" lang="en"/>
              <a:t>Didn’t enjoy: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400" lang="en"/>
              <a:t>All the reports we were required to do.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400" lang="en"/>
              <a:t>Lack of timely correspondence with our advisor. 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400" lang="en"/>
              <a:t>Having three Sprints instead of four. 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400" lang="en"/>
              <a:t>Sitting idle while waiting for hardware issues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b="1" sz="1600"/>
          </a:p>
        </p:txBody>
      </p:sp>
      <p:pic>
        <p:nvPicPr>
          <p:cNvPr id="51" name="Shape 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834293" x="6465375"/>
            <a:ext cy="1845274" cx="246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Shape 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745050" x="5686675"/>
            <a:ext cy="2032249" cx="324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y="205975" x="457200"/>
            <a:ext cy="7161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Lessons Learned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1281975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b="1" sz="16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 sz="16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 sz="16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 sz="1600"/>
          </a:p>
          <a:p>
            <a:pPr rtl="0" lvl="0">
              <a:spcBef>
                <a:spcPts val="0"/>
              </a:spcBef>
              <a:buNone/>
            </a:pPr>
            <a:r>
              <a:rPr b="1" sz="1600" lang="en"/>
              <a:t>What worked: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400" lang="en"/>
              <a:t>Having a plan before working.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400" lang="en"/>
              <a:t>Strong communication between team members.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400" lang="en"/>
              <a:t>Having hardware documentation to guide in the process of building out system. </a:t>
            </a:r>
          </a:p>
          <a:p>
            <a:pPr rtl="0" lvl="0">
              <a:spcBef>
                <a:spcPts val="0"/>
              </a:spcBef>
              <a:buNone/>
            </a:pPr>
            <a:r>
              <a:rPr b="1" sz="1600" lang="en"/>
              <a:t>What didn’t work: 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400" lang="en"/>
              <a:t>Showing up late to meetings.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400" lang="en"/>
              <a:t>Designing code without much sense of direction.</a:t>
            </a:r>
          </a:p>
          <a:p>
            <a:pPr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400" lang="en"/>
              <a:t>Staying on target during iterations. </a:t>
            </a:r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81975" x="457200"/>
            <a:ext cy="1508875" cx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638687" x="718000"/>
            <a:ext cy="4446925" cx="77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/>
          <p:nvPr/>
        </p:nvSpPr>
        <p:spPr>
          <a:xfrm>
            <a:off y="638700" x="5117150"/>
            <a:ext cy="4446900" cx="270000"/>
          </a:xfrm>
          <a:prstGeom prst="rect">
            <a:avLst/>
          </a:prstGeom>
          <a:solidFill>
            <a:srgbClr val="F3F3F3"/>
          </a:solidFill>
          <a:ln w="19050" cap="flat">
            <a:solidFill>
              <a:srgbClr val="F3F3F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  <p:cxnSp>
        <p:nvCxnSpPr>
          <p:cNvPr id="66" name="Shape 66"/>
          <p:cNvCxnSpPr/>
          <p:nvPr/>
        </p:nvCxnSpPr>
        <p:spPr>
          <a:xfrm rot="10800000">
            <a:off y="1547650" x="4221474"/>
            <a:ext cy="0" cx="1534500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67" name="Shape 67"/>
          <p:cNvSpPr txBox="1"/>
          <p:nvPr/>
        </p:nvSpPr>
        <p:spPr>
          <a:xfrm>
            <a:off y="138275" x="0"/>
            <a:ext cy="381899" cx="9144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sz="3600" lang="en"/>
              <a:t>Configuration Diagram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598725" x="724172"/>
            <a:ext cy="5214025" cx="86122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/>
        </p:nvSpPr>
        <p:spPr>
          <a:xfrm>
            <a:off y="40800" x="1579350"/>
            <a:ext cy="558000" cx="5985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sz="3600" lang="en"/>
              <a:t>Sample Output</a:t>
            </a:r>
          </a:p>
        </p:txBody>
      </p:sp>
      <p:sp>
        <p:nvSpPr>
          <p:cNvPr id="74" name="Shape 74"/>
          <p:cNvSpPr/>
          <p:nvPr/>
        </p:nvSpPr>
        <p:spPr>
          <a:xfrm>
            <a:off y="1469375" x="676450"/>
            <a:ext cy="740100" cx="1724699"/>
          </a:xfrm>
          <a:prstGeom prst="rect">
            <a:avLst/>
          </a:prstGeom>
          <a:noFill/>
          <a:ln w="7620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y="1656450" x="2016875"/>
            <a:ext cy="135000" cx="1028700"/>
          </a:xfrm>
          <a:prstGeom prst="leftArrow">
            <a:avLst>
              <a:gd fmla="val 50000" name="adj1"/>
              <a:gd fmla="val 94743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y="1829625" x="2016875"/>
            <a:ext cy="135000" cx="1465200"/>
          </a:xfrm>
          <a:prstGeom prst="leftArrow">
            <a:avLst>
              <a:gd fmla="val 50000" name="adj1"/>
              <a:gd fmla="val 94743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y="2002800" x="2016875"/>
            <a:ext cy="135000" cx="2046899"/>
          </a:xfrm>
          <a:prstGeom prst="leftArrow">
            <a:avLst>
              <a:gd fmla="val 50000" name="adj1"/>
              <a:gd fmla="val 94743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/>
        </p:nvSpPr>
        <p:spPr>
          <a:xfrm>
            <a:off y="1524575" x="3118300"/>
            <a:ext cy="1035899" cx="4291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200" lang="en"/>
              <a:t>Saturation Level of moisture in soil</a:t>
            </a:r>
          </a:p>
          <a:p>
            <a:pPr rtl="0">
              <a:spcBef>
                <a:spcPts val="0"/>
              </a:spcBef>
              <a:buNone/>
            </a:pPr>
            <a:r>
              <a:rPr sz="1200" lang="en"/>
              <a:t>	Temperature in Fahrenheit</a:t>
            </a:r>
          </a:p>
          <a:p>
            <a:pPr>
              <a:spcBef>
                <a:spcPts val="0"/>
              </a:spcBef>
              <a:buNone/>
            </a:pPr>
            <a:r>
              <a:rPr sz="1200" lang="en"/>
              <a:t>		Time at which values were taken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Thanks!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3208625" x="6065400"/>
            <a:ext cy="917999" cx="2933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1800" lang="en"/>
              <a:t>We hope we gave you something cool to think about!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