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BD52011-39CB-4810-B857-60B69BA3A17A}">
  <a:tblStyle styleId="{5BD52011-39CB-4810-B857-60B69BA3A17A}"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slide" Target="slides/slide18.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8936a77dc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48936a77dc_1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48936a77dc_1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48936a77dc_10_1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48936a77dc_1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48936a77dc_10_2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48936a77dc_1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48936a77dc_10_2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48936a77d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48936a77d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48936a77d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48936a77d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48936a77dc_1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48936a77dc_10_2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48936a77dc_1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48936a77dc_10_2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48936a77dc_1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48936a77dc_10_2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48936a77dc_1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48936a77dc_10_2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8936a77dc_1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g48936a77dc_1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8936a77dc_1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g48936a77dc_1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8936a77dc_10_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48936a77dc_1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48936a77dc_1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g48936a77dc_1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8936a77dc_16_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48936a77dc_16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8936a77dc_1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48936a77dc_1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48936a77dc_1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48936a77dc_10_1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48936a77dc_1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48936a77dc_10_1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algn="l">
              <a:lnSpc>
                <a:spcPct val="100000"/>
              </a:lnSpc>
              <a:spcBef>
                <a:spcPts val="0"/>
              </a:spcBef>
              <a:spcAft>
                <a:spcPts val="0"/>
              </a:spcAft>
              <a:buSzPts val="1800"/>
              <a:buNone/>
              <a:defRPr/>
            </a:lvl1pPr>
          </a:lstStyle>
          <a:p/>
        </p:txBody>
      </p:sp>
      <p:sp>
        <p:nvSpPr>
          <p:cNvPr id="45" name="Google Shape;4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 name="Google Shape;13;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 name="Google Shape;1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1" name="Google Shape;2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0" name="Shape 30"/>
        <p:cNvGrpSpPr/>
        <p:nvPr/>
      </p:nvGrpSpPr>
      <p:grpSpPr>
        <a:xfrm>
          <a:off x="0" y="0"/>
          <a:ext cx="0" cy="0"/>
          <a:chOff x="0" y="0"/>
          <a:chExt cx="0" cy="0"/>
        </a:xfrm>
      </p:grpSpPr>
      <p:sp>
        <p:nvSpPr>
          <p:cNvPr id="31" name="Google Shape;31;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4" name="Shape 34"/>
        <p:cNvGrpSpPr/>
        <p:nvPr/>
      </p:nvGrpSpPr>
      <p:grpSpPr>
        <a:xfrm>
          <a:off x="0" y="0"/>
          <a:ext cx="0" cy="0"/>
          <a:chOff x="0" y="0"/>
          <a:chExt cx="0" cy="0"/>
        </a:xfrm>
      </p:grpSpPr>
      <p:sp>
        <p:nvSpPr>
          <p:cNvPr id="35" name="Google Shape;35;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2" name="Google Shape;4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www.w3schools.com/html/" TargetMode="External"/><Relationship Id="rId4" Type="http://schemas.openxmlformats.org/officeDocument/2006/relationships/hyperlink" Target="http://www.w3schools.com/css/" TargetMode="External"/><Relationship Id="rId5" Type="http://schemas.openxmlformats.org/officeDocument/2006/relationships/hyperlink" Target="http://www.w3schools.com/sql/" TargetMode="External"/><Relationship Id="rId6" Type="http://schemas.openxmlformats.org/officeDocument/2006/relationships/hyperlink" Target="http://www.w3schools.com/php/"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CCCC"/>
        </a:solidFill>
      </p:bgPr>
    </p:bg>
    <p:spTree>
      <p:nvGrpSpPr>
        <p:cNvPr id="53" name="Shape 53"/>
        <p:cNvGrpSpPr/>
        <p:nvPr/>
      </p:nvGrpSpPr>
      <p:grpSpPr>
        <a:xfrm>
          <a:off x="0" y="0"/>
          <a:ext cx="0" cy="0"/>
          <a:chOff x="0" y="0"/>
          <a:chExt cx="0" cy="0"/>
        </a:xfrm>
      </p:grpSpPr>
      <p:sp>
        <p:nvSpPr>
          <p:cNvPr id="54" name="Google Shape;54;p13"/>
          <p:cNvSpPr txBox="1"/>
          <p:nvPr/>
        </p:nvSpPr>
        <p:spPr>
          <a:xfrm>
            <a:off x="661950" y="358600"/>
            <a:ext cx="7820100" cy="813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1" lang="en" sz="3600" u="none" cap="none" strike="noStrike">
                <a:solidFill>
                  <a:srgbClr val="000000"/>
                </a:solidFill>
                <a:latin typeface="Arial"/>
                <a:ea typeface="Arial"/>
                <a:cs typeface="Arial"/>
                <a:sym typeface="Arial"/>
              </a:rPr>
              <a:t>RNS INSTITUTE OF TECHNOLOGY</a:t>
            </a:r>
            <a:endParaRPr b="1" i="1" sz="3600" u="none" cap="none" strike="noStrike">
              <a:solidFill>
                <a:srgbClr val="000000"/>
              </a:solidFill>
              <a:latin typeface="Arial"/>
              <a:ea typeface="Arial"/>
              <a:cs typeface="Arial"/>
              <a:sym typeface="Arial"/>
            </a:endParaRPr>
          </a:p>
        </p:txBody>
      </p:sp>
      <p:sp>
        <p:nvSpPr>
          <p:cNvPr id="55" name="Google Shape;55;p13"/>
          <p:cNvSpPr txBox="1"/>
          <p:nvPr/>
        </p:nvSpPr>
        <p:spPr>
          <a:xfrm>
            <a:off x="1924175" y="2923275"/>
            <a:ext cx="2750700" cy="81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3"/>
          <p:cNvSpPr txBox="1"/>
          <p:nvPr/>
        </p:nvSpPr>
        <p:spPr>
          <a:xfrm>
            <a:off x="889375" y="2288363"/>
            <a:ext cx="7116900" cy="46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Arial"/>
                <a:ea typeface="Arial"/>
                <a:cs typeface="Arial"/>
                <a:sym typeface="Arial"/>
              </a:rPr>
              <a:t>DEPARTMENT OF INFORMATION SCIENCE AND TECHNOLOGY</a:t>
            </a:r>
            <a:endParaRPr b="1" i="0" sz="1800" u="none" cap="none" strike="noStrike">
              <a:solidFill>
                <a:srgbClr val="000000"/>
              </a:solidFill>
              <a:latin typeface="Arial"/>
              <a:ea typeface="Arial"/>
              <a:cs typeface="Arial"/>
              <a:sym typeface="Arial"/>
            </a:endParaRPr>
          </a:p>
        </p:txBody>
      </p:sp>
      <p:sp>
        <p:nvSpPr>
          <p:cNvPr id="57" name="Google Shape;57;p13"/>
          <p:cNvSpPr txBox="1"/>
          <p:nvPr/>
        </p:nvSpPr>
        <p:spPr>
          <a:xfrm>
            <a:off x="993188" y="2756975"/>
            <a:ext cx="6909300" cy="38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Arial"/>
                <a:ea typeface="Arial"/>
                <a:cs typeface="Arial"/>
                <a:sym typeface="Arial"/>
              </a:rPr>
              <a:t>TOPIC:-</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   		  </a:t>
            </a:r>
            <a:r>
              <a:rPr b="1" i="1" lang="en" sz="1800" u="none" cap="none" strike="noStrike">
                <a:solidFill>
                  <a:srgbClr val="000000"/>
                </a:solidFill>
                <a:latin typeface="Arial"/>
                <a:ea typeface="Arial"/>
                <a:cs typeface="Arial"/>
                <a:sym typeface="Arial"/>
              </a:rPr>
              <a:t>WHOLESALE MANAGEMENT SYSTEM</a:t>
            </a:r>
            <a:endParaRPr b="1" i="1" sz="1800" u="none" cap="none" strike="noStrike">
              <a:solidFill>
                <a:srgbClr val="000000"/>
              </a:solidFill>
              <a:latin typeface="Arial"/>
              <a:ea typeface="Arial"/>
              <a:cs typeface="Arial"/>
              <a:sym typeface="Arial"/>
            </a:endParaRPr>
          </a:p>
        </p:txBody>
      </p:sp>
      <p:sp>
        <p:nvSpPr>
          <p:cNvPr id="58" name="Google Shape;58;p13"/>
          <p:cNvSpPr txBox="1"/>
          <p:nvPr/>
        </p:nvSpPr>
        <p:spPr>
          <a:xfrm>
            <a:off x="993200" y="3551825"/>
            <a:ext cx="2145600" cy="81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1" lang="en" sz="1400" u="none" cap="none" strike="noStrike">
                <a:solidFill>
                  <a:srgbClr val="000000"/>
                </a:solidFill>
                <a:latin typeface="Arial"/>
                <a:ea typeface="Arial"/>
                <a:cs typeface="Arial"/>
                <a:sym typeface="Arial"/>
              </a:rPr>
              <a:t>SUBMITTED TO</a:t>
            </a: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Mr. R Rajkumar </a:t>
            </a:r>
            <a:endParaRPr b="0" i="0" sz="14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ISE DEPT </a:t>
            </a:r>
            <a:endParaRPr b="0" i="0" sz="1400" u="none" cap="none" strike="noStrike">
              <a:solidFill>
                <a:srgbClr val="000000"/>
              </a:solidFill>
              <a:latin typeface="Arial"/>
              <a:ea typeface="Arial"/>
              <a:cs typeface="Arial"/>
              <a:sym typeface="Arial"/>
            </a:endParaRPr>
          </a:p>
        </p:txBody>
      </p:sp>
      <p:sp>
        <p:nvSpPr>
          <p:cNvPr id="59" name="Google Shape;59;p13"/>
          <p:cNvSpPr txBox="1"/>
          <p:nvPr/>
        </p:nvSpPr>
        <p:spPr>
          <a:xfrm>
            <a:off x="4518450" y="3551825"/>
            <a:ext cx="3963600" cy="149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1" lang="en" sz="1400" u="none" cap="none" strike="noStrike">
                <a:solidFill>
                  <a:srgbClr val="000000"/>
                </a:solidFill>
                <a:latin typeface="Arial"/>
                <a:ea typeface="Arial"/>
                <a:cs typeface="Arial"/>
                <a:sym typeface="Arial"/>
              </a:rPr>
              <a:t>SUBMITTED BY</a:t>
            </a: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HARSHITH KUMAR V S  </a:t>
            </a:r>
            <a:endParaRPr b="0" i="0" sz="14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(1RN16IS036)</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ESHWAR CHANDRA VIDYA SAGAR G.     (1RN16IS031)</a:t>
            </a:r>
            <a:endParaRPr b="0" i="0" sz="1400" u="none" cap="none" strike="noStrike">
              <a:solidFill>
                <a:srgbClr val="000000"/>
              </a:solidFill>
              <a:latin typeface="Arial"/>
              <a:ea typeface="Arial"/>
              <a:cs typeface="Arial"/>
              <a:sym typeface="Arial"/>
            </a:endParaRPr>
          </a:p>
        </p:txBody>
      </p:sp>
      <p:pic>
        <p:nvPicPr>
          <p:cNvPr id="60" name="Google Shape;60;p13"/>
          <p:cNvPicPr preferRelativeResize="0"/>
          <p:nvPr/>
        </p:nvPicPr>
        <p:blipFill rotWithShape="1">
          <a:blip r:embed="rId3">
            <a:alphaModFix/>
          </a:blip>
          <a:srcRect b="0" l="0" r="0" t="0"/>
          <a:stretch/>
        </p:blipFill>
        <p:spPr>
          <a:xfrm>
            <a:off x="3541400" y="1096150"/>
            <a:ext cx="1812875" cy="1025900"/>
          </a:xfrm>
          <a:prstGeom prst="rect">
            <a:avLst/>
          </a:prstGeom>
          <a:noFill/>
          <a:ln>
            <a:noFill/>
          </a:ln>
        </p:spPr>
      </p:pic>
      <p:sp>
        <p:nvSpPr>
          <p:cNvPr id="61" name="Google Shape;61;p13"/>
          <p:cNvSpPr txBox="1"/>
          <p:nvPr/>
        </p:nvSpPr>
        <p:spPr>
          <a:xfrm>
            <a:off x="993200" y="4300300"/>
            <a:ext cx="2056500" cy="74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1" lang="en" sz="1400" u="none" cap="none" strike="noStrike">
                <a:solidFill>
                  <a:srgbClr val="000000"/>
                </a:solidFill>
                <a:latin typeface="Arial"/>
                <a:ea typeface="Arial"/>
                <a:cs typeface="Arial"/>
                <a:sym typeface="Arial"/>
              </a:rPr>
              <a:t>GUIDE:-</a:t>
            </a:r>
            <a:endParaRPr b="1" i="1"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1" lang="en" sz="1400" u="none" cap="none" strike="noStrike">
                <a:solidFill>
                  <a:srgbClr val="000000"/>
                </a:solidFill>
                <a:latin typeface="Arial"/>
                <a:ea typeface="Arial"/>
                <a:cs typeface="Arial"/>
                <a:sym typeface="Arial"/>
              </a:rPr>
              <a:t>	</a:t>
            </a:r>
            <a:r>
              <a:rPr b="0" i="0" lang="en" sz="1400" u="none" cap="none" strike="noStrike">
                <a:solidFill>
                  <a:srgbClr val="000000"/>
                </a:solidFill>
                <a:latin typeface="Arial"/>
                <a:ea typeface="Arial"/>
                <a:cs typeface="Arial"/>
                <a:sym typeface="Arial"/>
              </a:rPr>
              <a:t>Mrs. Anusha U 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ISE DEPT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CCCC"/>
        </a:solidFill>
      </p:bgPr>
    </p:bg>
    <p:spTree>
      <p:nvGrpSpPr>
        <p:cNvPr id="250" name="Shape 250"/>
        <p:cNvGrpSpPr/>
        <p:nvPr/>
      </p:nvGrpSpPr>
      <p:grpSpPr>
        <a:xfrm>
          <a:off x="0" y="0"/>
          <a:ext cx="0" cy="0"/>
          <a:chOff x="0" y="0"/>
          <a:chExt cx="0" cy="0"/>
        </a:xfrm>
      </p:grpSpPr>
      <p:pic>
        <p:nvPicPr>
          <p:cNvPr id="251" name="Google Shape;251;p22"/>
          <p:cNvPicPr preferRelativeResize="0"/>
          <p:nvPr/>
        </p:nvPicPr>
        <p:blipFill rotWithShape="1">
          <a:blip r:embed="rId3">
            <a:alphaModFix/>
          </a:blip>
          <a:srcRect b="0" l="0" r="0" t="0"/>
          <a:stretch/>
        </p:blipFill>
        <p:spPr>
          <a:xfrm>
            <a:off x="152400" y="851925"/>
            <a:ext cx="8839200" cy="4122925"/>
          </a:xfrm>
          <a:prstGeom prst="rect">
            <a:avLst/>
          </a:prstGeom>
          <a:noFill/>
          <a:ln>
            <a:noFill/>
          </a:ln>
        </p:spPr>
      </p:pic>
      <p:sp>
        <p:nvSpPr>
          <p:cNvPr id="252" name="Google Shape;252;p22"/>
          <p:cNvSpPr txBox="1"/>
          <p:nvPr/>
        </p:nvSpPr>
        <p:spPr>
          <a:xfrm>
            <a:off x="352650" y="34800"/>
            <a:ext cx="8575500" cy="722400"/>
          </a:xfrm>
          <a:prstGeom prst="rect">
            <a:avLst/>
          </a:prstGeom>
          <a:noFill/>
          <a:ln>
            <a:noFill/>
          </a:ln>
        </p:spPr>
        <p:txBody>
          <a:bodyPr anchorCtr="0" anchor="t" bIns="91425" lIns="91425" spcFirstLastPara="1" rIns="91425" wrap="square" tIns="91425">
            <a:noAutofit/>
          </a:bodyPr>
          <a:lstStyle/>
          <a:p>
            <a:pPr indent="0" lvl="0" marL="3657600" rtl="0" algn="l">
              <a:spcBef>
                <a:spcPts val="0"/>
              </a:spcBef>
              <a:spcAft>
                <a:spcPts val="0"/>
              </a:spcAft>
              <a:buNone/>
            </a:pPr>
            <a:r>
              <a:rPr b="1" lang="en" sz="1800"/>
              <a:t>HOME PAGE</a:t>
            </a:r>
            <a:endParaRPr b="1" sz="1800"/>
          </a:p>
          <a:p>
            <a:pPr indent="0" lvl="0" marL="0" rtl="0" algn="l">
              <a:spcBef>
                <a:spcPts val="0"/>
              </a:spcBef>
              <a:spcAft>
                <a:spcPts val="0"/>
              </a:spcAft>
              <a:buNone/>
            </a:pPr>
            <a:r>
              <a:rPr lang="en"/>
              <a:t>This shows the home page of user.Which contains name,customer_id,phone no etc.</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CCCC"/>
        </a:solidFill>
      </p:bgPr>
    </p:bg>
    <p:spTree>
      <p:nvGrpSpPr>
        <p:cNvPr id="256" name="Shape 256"/>
        <p:cNvGrpSpPr/>
        <p:nvPr/>
      </p:nvGrpSpPr>
      <p:grpSpPr>
        <a:xfrm>
          <a:off x="0" y="0"/>
          <a:ext cx="0" cy="0"/>
          <a:chOff x="0" y="0"/>
          <a:chExt cx="0" cy="0"/>
        </a:xfrm>
      </p:grpSpPr>
      <p:pic>
        <p:nvPicPr>
          <p:cNvPr id="257" name="Google Shape;257;p23"/>
          <p:cNvPicPr preferRelativeResize="0"/>
          <p:nvPr/>
        </p:nvPicPr>
        <p:blipFill rotWithShape="1">
          <a:blip r:embed="rId3">
            <a:alphaModFix/>
          </a:blip>
          <a:srcRect b="0" l="0" r="0" t="0"/>
          <a:stretch/>
        </p:blipFill>
        <p:spPr>
          <a:xfrm>
            <a:off x="152400" y="886325"/>
            <a:ext cx="8839201" cy="4198675"/>
          </a:xfrm>
          <a:prstGeom prst="rect">
            <a:avLst/>
          </a:prstGeom>
          <a:noFill/>
          <a:ln>
            <a:noFill/>
          </a:ln>
        </p:spPr>
      </p:pic>
      <p:sp>
        <p:nvSpPr>
          <p:cNvPr id="258" name="Google Shape;258;p23"/>
          <p:cNvSpPr txBox="1"/>
          <p:nvPr/>
        </p:nvSpPr>
        <p:spPr>
          <a:xfrm>
            <a:off x="152425" y="77825"/>
            <a:ext cx="8839200" cy="808500"/>
          </a:xfrm>
          <a:prstGeom prst="rect">
            <a:avLst/>
          </a:prstGeom>
          <a:noFill/>
          <a:ln>
            <a:noFill/>
          </a:ln>
        </p:spPr>
        <p:txBody>
          <a:bodyPr anchorCtr="0" anchor="t" bIns="91425" lIns="91425" spcFirstLastPara="1" rIns="91425" wrap="square" tIns="91425">
            <a:noAutofit/>
          </a:bodyPr>
          <a:lstStyle/>
          <a:p>
            <a:pPr indent="0" lvl="0" marL="3200400" rtl="0" algn="l">
              <a:spcBef>
                <a:spcPts val="0"/>
              </a:spcBef>
              <a:spcAft>
                <a:spcPts val="0"/>
              </a:spcAft>
              <a:buNone/>
            </a:pPr>
            <a:r>
              <a:rPr b="1" lang="en" sz="1800"/>
              <a:t>ALL TRANSACTION</a:t>
            </a:r>
            <a:endParaRPr b="1" sz="1800"/>
          </a:p>
          <a:p>
            <a:pPr indent="0" lvl="0" marL="0" rtl="0" algn="l">
              <a:spcBef>
                <a:spcPts val="0"/>
              </a:spcBef>
              <a:spcAft>
                <a:spcPts val="0"/>
              </a:spcAft>
              <a:buNone/>
            </a:pPr>
            <a:r>
              <a:rPr lang="en"/>
              <a:t>This fig shows transactions that has taken place in an interval of time.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CCCC"/>
        </a:solidFill>
      </p:bgPr>
    </p:bg>
    <p:spTree>
      <p:nvGrpSpPr>
        <p:cNvPr id="262" name="Shape 262"/>
        <p:cNvGrpSpPr/>
        <p:nvPr/>
      </p:nvGrpSpPr>
      <p:grpSpPr>
        <a:xfrm>
          <a:off x="0" y="0"/>
          <a:ext cx="0" cy="0"/>
          <a:chOff x="0" y="0"/>
          <a:chExt cx="0" cy="0"/>
        </a:xfrm>
      </p:grpSpPr>
      <p:pic>
        <p:nvPicPr>
          <p:cNvPr id="263" name="Google Shape;263;p24"/>
          <p:cNvPicPr preferRelativeResize="0"/>
          <p:nvPr/>
        </p:nvPicPr>
        <p:blipFill rotWithShape="1">
          <a:blip r:embed="rId3">
            <a:alphaModFix/>
          </a:blip>
          <a:srcRect b="0" l="0" r="0" t="0"/>
          <a:stretch/>
        </p:blipFill>
        <p:spPr>
          <a:xfrm>
            <a:off x="152400" y="894925"/>
            <a:ext cx="8839199" cy="4108050"/>
          </a:xfrm>
          <a:prstGeom prst="rect">
            <a:avLst/>
          </a:prstGeom>
          <a:noFill/>
          <a:ln>
            <a:noFill/>
          </a:ln>
        </p:spPr>
      </p:pic>
      <p:sp>
        <p:nvSpPr>
          <p:cNvPr id="264" name="Google Shape;264;p24"/>
          <p:cNvSpPr txBox="1"/>
          <p:nvPr/>
        </p:nvSpPr>
        <p:spPr>
          <a:xfrm>
            <a:off x="258025" y="129425"/>
            <a:ext cx="8733600" cy="765600"/>
          </a:xfrm>
          <a:prstGeom prst="rect">
            <a:avLst/>
          </a:prstGeom>
          <a:noFill/>
          <a:ln>
            <a:noFill/>
          </a:ln>
        </p:spPr>
        <p:txBody>
          <a:bodyPr anchorCtr="0" anchor="t" bIns="91425" lIns="91425" spcFirstLastPara="1" rIns="91425" wrap="square" tIns="91425">
            <a:noAutofit/>
          </a:bodyPr>
          <a:lstStyle/>
          <a:p>
            <a:pPr indent="0" lvl="0" marL="3657600" rtl="0" algn="l">
              <a:spcBef>
                <a:spcPts val="0"/>
              </a:spcBef>
              <a:spcAft>
                <a:spcPts val="0"/>
              </a:spcAft>
              <a:buNone/>
            </a:pPr>
            <a:r>
              <a:rPr b="1" lang="en" sz="1800"/>
              <a:t>ALL STOCKS</a:t>
            </a:r>
            <a:endParaRPr b="1" sz="1800"/>
          </a:p>
          <a:p>
            <a:pPr indent="0" lvl="0" marL="0" rtl="0" algn="l">
              <a:spcBef>
                <a:spcPts val="0"/>
              </a:spcBef>
              <a:spcAft>
                <a:spcPts val="0"/>
              </a:spcAft>
              <a:buNone/>
            </a:pPr>
            <a:r>
              <a:rPr lang="en"/>
              <a:t>This shows all the products available for sale.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CCCC"/>
        </a:solidFill>
      </p:bgPr>
    </p:bg>
    <p:spTree>
      <p:nvGrpSpPr>
        <p:cNvPr id="268" name="Shape 268"/>
        <p:cNvGrpSpPr/>
        <p:nvPr/>
      </p:nvGrpSpPr>
      <p:grpSpPr>
        <a:xfrm>
          <a:off x="0" y="0"/>
          <a:ext cx="0" cy="0"/>
          <a:chOff x="0" y="0"/>
          <a:chExt cx="0" cy="0"/>
        </a:xfrm>
      </p:grpSpPr>
      <p:pic>
        <p:nvPicPr>
          <p:cNvPr id="269" name="Google Shape;269;p25"/>
          <p:cNvPicPr preferRelativeResize="0"/>
          <p:nvPr/>
        </p:nvPicPr>
        <p:blipFill>
          <a:blip r:embed="rId3">
            <a:alphaModFix/>
          </a:blip>
          <a:stretch>
            <a:fillRect/>
          </a:stretch>
        </p:blipFill>
        <p:spPr>
          <a:xfrm>
            <a:off x="152400" y="998150"/>
            <a:ext cx="8839201" cy="4068350"/>
          </a:xfrm>
          <a:prstGeom prst="rect">
            <a:avLst/>
          </a:prstGeom>
          <a:noFill/>
          <a:ln>
            <a:noFill/>
          </a:ln>
        </p:spPr>
      </p:pic>
      <p:sp>
        <p:nvSpPr>
          <p:cNvPr id="270" name="Google Shape;270;p25"/>
          <p:cNvSpPr txBox="1"/>
          <p:nvPr/>
        </p:nvSpPr>
        <p:spPr>
          <a:xfrm>
            <a:off x="146225" y="120825"/>
            <a:ext cx="8867700" cy="731100"/>
          </a:xfrm>
          <a:prstGeom prst="rect">
            <a:avLst/>
          </a:prstGeom>
          <a:noFill/>
          <a:ln>
            <a:noFill/>
          </a:ln>
        </p:spPr>
        <p:txBody>
          <a:bodyPr anchorCtr="0" anchor="t" bIns="91425" lIns="91425" spcFirstLastPara="1" rIns="91425" wrap="square" tIns="91425">
            <a:noAutofit/>
          </a:bodyPr>
          <a:lstStyle/>
          <a:p>
            <a:pPr indent="0" lvl="0" marL="2743200" rtl="0" algn="l">
              <a:spcBef>
                <a:spcPts val="0"/>
              </a:spcBef>
              <a:spcAft>
                <a:spcPts val="0"/>
              </a:spcAft>
              <a:buNone/>
            </a:pPr>
            <a:r>
              <a:rPr b="1" lang="en" sz="1800"/>
              <a:t>ADD OR UPDATE STOCKS</a:t>
            </a:r>
            <a:endParaRPr b="1" sz="1800"/>
          </a:p>
          <a:p>
            <a:pPr indent="0" lvl="0" marL="0" rtl="0" algn="l">
              <a:spcBef>
                <a:spcPts val="0"/>
              </a:spcBef>
              <a:spcAft>
                <a:spcPts val="0"/>
              </a:spcAft>
              <a:buNone/>
            </a:pPr>
            <a:r>
              <a:rPr lang="en"/>
              <a:t>We can update or add stocks in this window.</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CCCC"/>
        </a:solidFill>
      </p:bgPr>
    </p:bg>
    <p:spTree>
      <p:nvGrpSpPr>
        <p:cNvPr id="274" name="Shape 274"/>
        <p:cNvGrpSpPr/>
        <p:nvPr/>
      </p:nvGrpSpPr>
      <p:grpSpPr>
        <a:xfrm>
          <a:off x="0" y="0"/>
          <a:ext cx="0" cy="0"/>
          <a:chOff x="0" y="0"/>
          <a:chExt cx="0" cy="0"/>
        </a:xfrm>
      </p:grpSpPr>
      <p:pic>
        <p:nvPicPr>
          <p:cNvPr id="275" name="Google Shape;275;p26"/>
          <p:cNvPicPr preferRelativeResize="0"/>
          <p:nvPr/>
        </p:nvPicPr>
        <p:blipFill>
          <a:blip r:embed="rId3">
            <a:alphaModFix/>
          </a:blip>
          <a:stretch>
            <a:fillRect/>
          </a:stretch>
        </p:blipFill>
        <p:spPr>
          <a:xfrm>
            <a:off x="152400" y="1290175"/>
            <a:ext cx="8839201" cy="3853324"/>
          </a:xfrm>
          <a:prstGeom prst="rect">
            <a:avLst/>
          </a:prstGeom>
          <a:noFill/>
          <a:ln>
            <a:noFill/>
          </a:ln>
        </p:spPr>
      </p:pic>
      <p:sp>
        <p:nvSpPr>
          <p:cNvPr id="276" name="Google Shape;276;p26"/>
          <p:cNvSpPr txBox="1"/>
          <p:nvPr/>
        </p:nvSpPr>
        <p:spPr>
          <a:xfrm>
            <a:off x="152400" y="198225"/>
            <a:ext cx="8801700" cy="860100"/>
          </a:xfrm>
          <a:prstGeom prst="rect">
            <a:avLst/>
          </a:prstGeom>
          <a:noFill/>
          <a:ln>
            <a:noFill/>
          </a:ln>
        </p:spPr>
        <p:txBody>
          <a:bodyPr anchorCtr="0" anchor="t" bIns="91425" lIns="91425" spcFirstLastPara="1" rIns="91425" wrap="square" tIns="91425">
            <a:noAutofit/>
          </a:bodyPr>
          <a:lstStyle/>
          <a:p>
            <a:pPr indent="0" lvl="0" marL="2743200" rtl="0" algn="l">
              <a:spcBef>
                <a:spcPts val="0"/>
              </a:spcBef>
              <a:spcAft>
                <a:spcPts val="0"/>
              </a:spcAft>
              <a:buNone/>
            </a:pPr>
            <a:r>
              <a:rPr b="1" lang="en" sz="1800"/>
              <a:t>ADD OR UPDATE SUPPLIER</a:t>
            </a:r>
            <a:endParaRPr b="1" sz="1800"/>
          </a:p>
          <a:p>
            <a:pPr indent="0" lvl="0" marL="0" rtl="0" algn="l">
              <a:spcBef>
                <a:spcPts val="0"/>
              </a:spcBef>
              <a:spcAft>
                <a:spcPts val="0"/>
              </a:spcAft>
              <a:buNone/>
            </a:pPr>
            <a:r>
              <a:rPr lang="en"/>
              <a:t>Using this window we can add or update supplier information.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CCCC"/>
        </a:solidFill>
      </p:bgPr>
    </p:bg>
    <p:spTree>
      <p:nvGrpSpPr>
        <p:cNvPr id="280" name="Shape 280"/>
        <p:cNvGrpSpPr/>
        <p:nvPr/>
      </p:nvGrpSpPr>
      <p:grpSpPr>
        <a:xfrm>
          <a:off x="0" y="0"/>
          <a:ext cx="0" cy="0"/>
          <a:chOff x="0" y="0"/>
          <a:chExt cx="0" cy="0"/>
        </a:xfrm>
      </p:grpSpPr>
      <p:pic>
        <p:nvPicPr>
          <p:cNvPr id="281" name="Google Shape;281;p27"/>
          <p:cNvPicPr preferRelativeResize="0"/>
          <p:nvPr/>
        </p:nvPicPr>
        <p:blipFill rotWithShape="1">
          <a:blip r:embed="rId3">
            <a:alphaModFix/>
          </a:blip>
          <a:srcRect b="0" l="0" r="0" t="0"/>
          <a:stretch/>
        </p:blipFill>
        <p:spPr>
          <a:xfrm>
            <a:off x="152400" y="1032550"/>
            <a:ext cx="8839200" cy="4012576"/>
          </a:xfrm>
          <a:prstGeom prst="rect">
            <a:avLst/>
          </a:prstGeom>
          <a:noFill/>
          <a:ln>
            <a:noFill/>
          </a:ln>
        </p:spPr>
      </p:pic>
      <p:sp>
        <p:nvSpPr>
          <p:cNvPr id="282" name="Google Shape;282;p27"/>
          <p:cNvSpPr txBox="1"/>
          <p:nvPr/>
        </p:nvSpPr>
        <p:spPr>
          <a:xfrm>
            <a:off x="180625" y="172425"/>
            <a:ext cx="8839200" cy="817200"/>
          </a:xfrm>
          <a:prstGeom prst="rect">
            <a:avLst/>
          </a:prstGeom>
          <a:noFill/>
          <a:ln>
            <a:noFill/>
          </a:ln>
        </p:spPr>
        <p:txBody>
          <a:bodyPr anchorCtr="0" anchor="t" bIns="91425" lIns="91425" spcFirstLastPara="1" rIns="91425" wrap="square" tIns="91425">
            <a:noAutofit/>
          </a:bodyPr>
          <a:lstStyle/>
          <a:p>
            <a:pPr indent="0" lvl="0" marL="3657600" rtl="0" algn="l">
              <a:spcBef>
                <a:spcPts val="0"/>
              </a:spcBef>
              <a:spcAft>
                <a:spcPts val="0"/>
              </a:spcAft>
              <a:buNone/>
            </a:pPr>
            <a:r>
              <a:rPr b="1" lang="en" sz="1800"/>
              <a:t>ORDERS</a:t>
            </a:r>
            <a:endParaRPr b="1" sz="1800"/>
          </a:p>
          <a:p>
            <a:pPr indent="0" lvl="0" marL="0" rtl="0" algn="l">
              <a:spcBef>
                <a:spcPts val="0"/>
              </a:spcBef>
              <a:spcAft>
                <a:spcPts val="0"/>
              </a:spcAft>
              <a:buNone/>
            </a:pPr>
            <a:r>
              <a:rPr lang="en"/>
              <a:t>This figure shows all the transactions done by an id.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CCCC"/>
        </a:solidFill>
      </p:bgPr>
    </p:bg>
    <p:spTree>
      <p:nvGrpSpPr>
        <p:cNvPr id="286" name="Shape 286"/>
        <p:cNvGrpSpPr/>
        <p:nvPr/>
      </p:nvGrpSpPr>
      <p:grpSpPr>
        <a:xfrm>
          <a:off x="0" y="0"/>
          <a:ext cx="0" cy="0"/>
          <a:chOff x="0" y="0"/>
          <a:chExt cx="0" cy="0"/>
        </a:xfrm>
      </p:grpSpPr>
      <p:sp>
        <p:nvSpPr>
          <p:cNvPr id="287" name="Google Shape;287;p28"/>
          <p:cNvSpPr txBox="1"/>
          <p:nvPr/>
        </p:nvSpPr>
        <p:spPr>
          <a:xfrm>
            <a:off x="309850" y="210700"/>
            <a:ext cx="8465100" cy="487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Times New Roman"/>
                <a:ea typeface="Times New Roman"/>
                <a:cs typeface="Times New Roman"/>
                <a:sym typeface="Times New Roman"/>
              </a:rPr>
              <a:t>         CONCLUSION AND FUTURE ENHANCEMENTS</a:t>
            </a:r>
            <a:endParaRPr b="1"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Times New Roman"/>
                <a:ea typeface="Times New Roman"/>
                <a:cs typeface="Times New Roman"/>
                <a:sym typeface="Times New Roman"/>
              </a:rPr>
              <a:t>   Wholesale Management System concluded as below</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Times New Roman"/>
                <a:ea typeface="Times New Roman"/>
                <a:cs typeface="Times New Roman"/>
                <a:sym typeface="Times New Roman"/>
              </a:rPr>
              <a:t>   CONCLUSION</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Times New Roman"/>
                <a:ea typeface="Times New Roman"/>
                <a:cs typeface="Times New Roman"/>
                <a:sym typeface="Times New Roman"/>
              </a:rPr>
              <a:t>    </a:t>
            </a:r>
            <a:r>
              <a:rPr b="0" i="0" lang="en" sz="1800" u="none" cap="none" strike="noStrike">
                <a:solidFill>
                  <a:srgbClr val="000000"/>
                </a:solidFill>
                <a:latin typeface="Times New Roman"/>
                <a:ea typeface="Times New Roman"/>
                <a:cs typeface="Times New Roman"/>
                <a:sym typeface="Times New Roman"/>
              </a:rPr>
              <a:t>➧The system was mainly designed to reduce the manual work of updating and tracking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Times New Roman"/>
                <a:ea typeface="Times New Roman"/>
                <a:cs typeface="Times New Roman"/>
                <a:sym typeface="Times New Roman"/>
              </a:rPr>
              <a:t>        </a:t>
            </a:r>
            <a:r>
              <a:rPr b="0" i="0" lang="en" sz="1800" u="none" cap="none" strike="noStrike">
                <a:solidFill>
                  <a:schemeClr val="dk1"/>
                </a:solidFill>
                <a:latin typeface="Times New Roman"/>
                <a:ea typeface="Times New Roman"/>
                <a:cs typeface="Times New Roman"/>
                <a:sym typeface="Times New Roman"/>
              </a:rPr>
              <a:t>and also make it easier for the user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Times New Roman"/>
                <a:ea typeface="Times New Roman"/>
                <a:cs typeface="Times New Roman"/>
                <a:sym typeface="Times New Roman"/>
              </a:rPr>
              <a:t>    ➧It also provide flexible and powerful reports regarding customer details,transaction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Times New Roman"/>
                <a:ea typeface="Times New Roman"/>
                <a:cs typeface="Times New Roman"/>
                <a:sym typeface="Times New Roman"/>
              </a:rPr>
              <a:t>        Details andstock details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Times New Roman"/>
                <a:ea typeface="Times New Roman"/>
                <a:cs typeface="Times New Roman"/>
                <a:sym typeface="Times New Roman"/>
              </a:rPr>
              <a:t>    </a:t>
            </a:r>
            <a:r>
              <a:rPr b="1" i="0" lang="en" sz="1800" u="none" cap="none" strike="noStrike">
                <a:solidFill>
                  <a:schemeClr val="dk1"/>
                </a:solidFill>
                <a:latin typeface="Times New Roman"/>
                <a:ea typeface="Times New Roman"/>
                <a:cs typeface="Times New Roman"/>
                <a:sym typeface="Times New Roman"/>
              </a:rPr>
              <a:t>FUTURE ENHANCEMENTS</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Times New Roman"/>
                <a:ea typeface="Times New Roman"/>
                <a:cs typeface="Times New Roman"/>
                <a:sym typeface="Times New Roman"/>
              </a:rPr>
              <a:t>     </a:t>
            </a:r>
            <a:r>
              <a:rPr b="0" i="0" lang="en" sz="1800" u="none" cap="none" strike="noStrike">
                <a:solidFill>
                  <a:schemeClr val="dk1"/>
                </a:solidFill>
                <a:latin typeface="Times New Roman"/>
                <a:ea typeface="Times New Roman"/>
                <a:cs typeface="Times New Roman"/>
                <a:sym typeface="Times New Roman"/>
              </a:rPr>
              <a:t>This project can be easily implemented under various situations.</a:t>
            </a:r>
            <a:r>
              <a:rPr b="1" i="0" lang="en" sz="1800" u="none" cap="none" strike="noStrike">
                <a:solidFill>
                  <a:schemeClr val="dk1"/>
                </a:solidFill>
                <a:latin typeface="Times New Roman"/>
                <a:ea typeface="Times New Roman"/>
                <a:cs typeface="Times New Roman"/>
                <a:sym typeface="Times New Roman"/>
              </a:rPr>
              <a:t> </a:t>
            </a:r>
            <a:r>
              <a:rPr b="0" i="0" lang="en" sz="1800" u="none" cap="none" strike="noStrike">
                <a:solidFill>
                  <a:schemeClr val="dk1"/>
                </a:solidFill>
                <a:latin typeface="Times New Roman"/>
                <a:ea typeface="Times New Roman"/>
                <a:cs typeface="Times New Roman"/>
                <a:sym typeface="Times New Roman"/>
              </a:rPr>
              <a:t>Can add new features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Times New Roman"/>
                <a:ea typeface="Times New Roman"/>
                <a:cs typeface="Times New Roman"/>
                <a:sym typeface="Times New Roman"/>
              </a:rPr>
              <a:t>     when it requires.We can also include online payment services to this project using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Times New Roman"/>
                <a:ea typeface="Times New Roman"/>
                <a:cs typeface="Times New Roman"/>
                <a:sym typeface="Times New Roman"/>
              </a:rPr>
              <a:t>     some payment applications like Paytm, BHIM,Phonepay etc .</a:t>
            </a:r>
            <a:endParaRPr b="0" i="0" sz="1800" u="none" cap="none" strike="noStrike">
              <a:solidFill>
                <a:schemeClr val="dk1"/>
              </a:solidFill>
              <a:latin typeface="Times New Roman"/>
              <a:ea typeface="Times New Roman"/>
              <a:cs typeface="Times New Roman"/>
              <a:sym typeface="Times New Roman"/>
            </a:endParaRPr>
          </a:p>
          <a:p>
            <a:pPr indent="45720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Times New Roman"/>
                <a:ea typeface="Times New Roman"/>
                <a:cs typeface="Times New Roman"/>
                <a:sym typeface="Times New Roman"/>
              </a:rPr>
              <a:t>	</a:t>
            </a:r>
            <a:endParaRPr b="1"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CCCC"/>
        </a:solidFill>
      </p:bgPr>
    </p:bg>
    <p:spTree>
      <p:nvGrpSpPr>
        <p:cNvPr id="291" name="Shape 291"/>
        <p:cNvGrpSpPr/>
        <p:nvPr/>
      </p:nvGrpSpPr>
      <p:grpSpPr>
        <a:xfrm>
          <a:off x="0" y="0"/>
          <a:ext cx="0" cy="0"/>
          <a:chOff x="0" y="0"/>
          <a:chExt cx="0" cy="0"/>
        </a:xfrm>
      </p:grpSpPr>
      <p:sp>
        <p:nvSpPr>
          <p:cNvPr id="292" name="Google Shape;292;p29"/>
          <p:cNvSpPr txBox="1"/>
          <p:nvPr/>
        </p:nvSpPr>
        <p:spPr>
          <a:xfrm>
            <a:off x="185900" y="185900"/>
            <a:ext cx="8775000" cy="480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latin typeface="Times New Roman"/>
                <a:ea typeface="Times New Roman"/>
                <a:cs typeface="Times New Roman"/>
                <a:sym typeface="Times New Roman"/>
              </a:rPr>
              <a:t>                                    </a:t>
            </a:r>
            <a:r>
              <a:rPr b="1" i="0" lang="en" sz="2400" u="none" cap="none" strike="noStrike">
                <a:solidFill>
                  <a:srgbClr val="000000"/>
                </a:solidFill>
                <a:latin typeface="Times New Roman"/>
                <a:ea typeface="Times New Roman"/>
                <a:cs typeface="Times New Roman"/>
                <a:sym typeface="Times New Roman"/>
              </a:rPr>
              <a:t>  REFERENCES</a:t>
            </a:r>
            <a:endParaRPr b="1"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Times New Roman"/>
                <a:ea typeface="Times New Roman"/>
                <a:cs typeface="Times New Roman"/>
                <a:sym typeface="Times New Roman"/>
              </a:rPr>
              <a:t>   </a:t>
            </a:r>
            <a:r>
              <a:rPr b="1" i="0" lang="en" sz="1800" u="none" cap="none" strike="noStrike">
                <a:solidFill>
                  <a:srgbClr val="000000"/>
                </a:solidFill>
                <a:latin typeface="Times New Roman"/>
                <a:ea typeface="Times New Roman"/>
                <a:cs typeface="Times New Roman"/>
                <a:sym typeface="Times New Roman"/>
              </a:rPr>
              <a:t>[1] Ramez Elmasri and Shamkant B. Navathe ,7th Edition Pearson</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Times New Roman"/>
                <a:ea typeface="Times New Roman"/>
                <a:cs typeface="Times New Roman"/>
                <a:sym typeface="Times New Roman"/>
              </a:rPr>
              <a:t>   [2]  W3Schools</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 sz="1800" u="sng" cap="none" strike="noStrike">
                <a:solidFill>
                  <a:srgbClr val="000000"/>
                </a:solidFill>
                <a:latin typeface="Times New Roman"/>
                <a:ea typeface="Times New Roman"/>
                <a:cs typeface="Times New Roman"/>
                <a:sym typeface="Times New Roman"/>
              </a:rPr>
              <a:t>		</a:t>
            </a:r>
            <a:r>
              <a:rPr b="0" i="0" lang="en" sz="1800" u="sng" cap="none" strike="noStrike">
                <a:solidFill>
                  <a:srgbClr val="000000"/>
                </a:solidFill>
                <a:latin typeface="Times New Roman"/>
                <a:ea typeface="Times New Roman"/>
                <a:cs typeface="Times New Roman"/>
                <a:sym typeface="Times New Roman"/>
              </a:rPr>
              <a:t>https:/</a:t>
            </a:r>
            <a:r>
              <a:rPr b="0" i="0" lang="en" sz="1800" u="sng" cap="none" strike="noStrike">
                <a:solidFill>
                  <a:schemeClr val="hlink"/>
                </a:solidFill>
                <a:latin typeface="Times New Roman"/>
                <a:ea typeface="Times New Roman"/>
                <a:cs typeface="Times New Roman"/>
                <a:sym typeface="Times New Roman"/>
                <a:hlinkClick r:id="rId3"/>
              </a:rPr>
              <a:t>www.w3schools.com/html/</a:t>
            </a:r>
            <a:endParaRPr b="0" i="0" sz="1800" u="sng"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 sz="1800" u="sng" cap="none" strike="noStrike">
                <a:solidFill>
                  <a:srgbClr val="000000"/>
                </a:solidFill>
                <a:latin typeface="Times New Roman"/>
                <a:ea typeface="Times New Roman"/>
                <a:cs typeface="Times New Roman"/>
                <a:sym typeface="Times New Roman"/>
              </a:rPr>
              <a:t>		https:/</a:t>
            </a:r>
            <a:r>
              <a:rPr b="0" i="0" lang="en" sz="1800" u="sng" cap="none" strike="noStrike">
                <a:solidFill>
                  <a:schemeClr val="hlink"/>
                </a:solidFill>
                <a:latin typeface="Times New Roman"/>
                <a:ea typeface="Times New Roman"/>
                <a:cs typeface="Times New Roman"/>
                <a:sym typeface="Times New Roman"/>
                <a:hlinkClick r:id="rId4"/>
              </a:rPr>
              <a:t>www.w3schools.com/css/</a:t>
            </a:r>
            <a:endParaRPr b="0" i="0" sz="1800" u="sng"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 sz="1800" u="sng" cap="none" strike="noStrike">
                <a:solidFill>
                  <a:srgbClr val="000000"/>
                </a:solidFill>
                <a:latin typeface="Times New Roman"/>
                <a:ea typeface="Times New Roman"/>
                <a:cs typeface="Times New Roman"/>
                <a:sym typeface="Times New Roman"/>
              </a:rPr>
              <a:t>		https:/</a:t>
            </a:r>
            <a:r>
              <a:rPr b="0" i="0" lang="en" sz="1800" u="sng" cap="none" strike="noStrike">
                <a:solidFill>
                  <a:schemeClr val="hlink"/>
                </a:solidFill>
                <a:latin typeface="Times New Roman"/>
                <a:ea typeface="Times New Roman"/>
                <a:cs typeface="Times New Roman"/>
                <a:sym typeface="Times New Roman"/>
                <a:hlinkClick r:id="rId5"/>
              </a:rPr>
              <a:t>www.w3schools.com/sql/</a:t>
            </a:r>
            <a:endParaRPr b="0" i="0" sz="1800" u="sng"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 sz="1800" u="sng" cap="none" strike="noStrike">
                <a:solidFill>
                  <a:srgbClr val="000000"/>
                </a:solidFill>
                <a:latin typeface="Times New Roman"/>
                <a:ea typeface="Times New Roman"/>
                <a:cs typeface="Times New Roman"/>
                <a:sym typeface="Times New Roman"/>
              </a:rPr>
              <a:t>		https:/</a:t>
            </a:r>
            <a:r>
              <a:rPr b="0" i="0" lang="en" sz="1800" u="sng" cap="none" strike="noStrike">
                <a:solidFill>
                  <a:schemeClr val="hlink"/>
                </a:solidFill>
                <a:latin typeface="Times New Roman"/>
                <a:ea typeface="Times New Roman"/>
                <a:cs typeface="Times New Roman"/>
                <a:sym typeface="Times New Roman"/>
                <a:hlinkClick r:id="rId6"/>
              </a:rPr>
              <a:t>www.w3schools.com/php/</a:t>
            </a:r>
            <a:endParaRPr b="0" i="0" sz="1800" u="sng"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 sz="1800" u="sng" cap="none" strike="noStrike">
                <a:solidFill>
                  <a:srgbClr val="000000"/>
                </a:solidFill>
                <a:latin typeface="Times New Roman"/>
                <a:ea typeface="Times New Roman"/>
                <a:cs typeface="Times New Roman"/>
                <a:sym typeface="Times New Roman"/>
              </a:rPr>
              <a:t>     </a:t>
            </a:r>
            <a:endParaRPr b="0" i="0" sz="1800" u="sng"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Times New Roman"/>
                <a:ea typeface="Times New Roman"/>
                <a:cs typeface="Times New Roman"/>
                <a:sym typeface="Times New Roman"/>
              </a:rPr>
              <a:t>    </a:t>
            </a:r>
            <a:r>
              <a:rPr b="1" i="0" lang="en" sz="1800" u="none" cap="none" strike="noStrike">
                <a:solidFill>
                  <a:srgbClr val="000000"/>
                </a:solidFill>
                <a:latin typeface="Times New Roman"/>
                <a:ea typeface="Times New Roman"/>
                <a:cs typeface="Times New Roman"/>
                <a:sym typeface="Times New Roman"/>
              </a:rPr>
              <a:t>[3] Wikipedia</a:t>
            </a:r>
            <a:endParaRPr b="1"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96" name="Shape 296"/>
        <p:cNvGrpSpPr/>
        <p:nvPr/>
      </p:nvGrpSpPr>
      <p:grpSpPr>
        <a:xfrm>
          <a:off x="0" y="0"/>
          <a:ext cx="0" cy="0"/>
          <a:chOff x="0" y="0"/>
          <a:chExt cx="0" cy="0"/>
        </a:xfrm>
      </p:grpSpPr>
      <p:sp>
        <p:nvSpPr>
          <p:cNvPr id="297" name="Google Shape;297;p30"/>
          <p:cNvSpPr txBox="1"/>
          <p:nvPr/>
        </p:nvSpPr>
        <p:spPr>
          <a:xfrm>
            <a:off x="61975" y="1499700"/>
            <a:ext cx="3767700" cy="214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FFF2CC"/>
                </a:solidFill>
                <a:latin typeface="Times New Roman"/>
                <a:ea typeface="Times New Roman"/>
                <a:cs typeface="Times New Roman"/>
                <a:sym typeface="Times New Roman"/>
              </a:rPr>
              <a:t>  </a:t>
            </a:r>
            <a:r>
              <a:rPr b="1" i="0" lang="en" sz="3600" u="none" cap="none" strike="noStrike">
                <a:solidFill>
                  <a:srgbClr val="FFF2CC"/>
                </a:solidFill>
                <a:latin typeface="Times New Roman"/>
                <a:ea typeface="Times New Roman"/>
                <a:cs typeface="Times New Roman"/>
                <a:sym typeface="Times New Roman"/>
              </a:rPr>
              <a:t>THANK YOU</a:t>
            </a:r>
            <a:endParaRPr b="1" i="0" sz="3600" u="none" cap="none" strike="noStrike">
              <a:solidFill>
                <a:srgbClr val="FFF2CC"/>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4800"/>
              <a:buFont typeface="Arial"/>
              <a:buNone/>
            </a:pPr>
            <a:r>
              <a:t/>
            </a:r>
            <a:endParaRPr b="0" i="0" sz="4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CCCC"/>
        </a:solidFill>
      </p:bgPr>
    </p:bg>
    <p:spTree>
      <p:nvGrpSpPr>
        <p:cNvPr id="65" name="Shape 65"/>
        <p:cNvGrpSpPr/>
        <p:nvPr/>
      </p:nvGrpSpPr>
      <p:grpSpPr>
        <a:xfrm>
          <a:off x="0" y="0"/>
          <a:ext cx="0" cy="0"/>
          <a:chOff x="0" y="0"/>
          <a:chExt cx="0" cy="0"/>
        </a:xfrm>
      </p:grpSpPr>
      <p:sp>
        <p:nvSpPr>
          <p:cNvPr id="66" name="Google Shape;66;p14"/>
          <p:cNvSpPr txBox="1"/>
          <p:nvPr/>
        </p:nvSpPr>
        <p:spPr>
          <a:xfrm>
            <a:off x="483375" y="421400"/>
            <a:ext cx="8217300" cy="448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4"/>
          <p:cNvSpPr txBox="1"/>
          <p:nvPr/>
        </p:nvSpPr>
        <p:spPr>
          <a:xfrm>
            <a:off x="235475" y="272675"/>
            <a:ext cx="8465100" cy="4697400"/>
          </a:xfrm>
          <a:prstGeom prst="rect">
            <a:avLst/>
          </a:prstGeom>
          <a:noFill/>
          <a:ln>
            <a:noFill/>
          </a:ln>
        </p:spPr>
        <p:txBody>
          <a:bodyPr anchorCtr="0" anchor="t" bIns="91425" lIns="91425" spcFirstLastPara="1" rIns="91425" wrap="square" tIns="91425">
            <a:noAutofit/>
          </a:bodyPr>
          <a:lstStyle/>
          <a:p>
            <a:pPr indent="457200" lvl="0" marL="2743200" marR="0" rtl="0" algn="just">
              <a:lnSpc>
                <a:spcPct val="100000"/>
              </a:lnSpc>
              <a:spcBef>
                <a:spcPts val="0"/>
              </a:spcBef>
              <a:spcAft>
                <a:spcPts val="0"/>
              </a:spcAft>
              <a:buClr>
                <a:srgbClr val="000000"/>
              </a:buClr>
              <a:buSzPts val="1800"/>
              <a:buFont typeface="Arial"/>
              <a:buNone/>
            </a:pPr>
            <a:r>
              <a:rPr b="1" i="0" lang="en" sz="2400" u="none" cap="none" strike="noStrike">
                <a:solidFill>
                  <a:srgbClr val="000000"/>
                </a:solidFill>
                <a:latin typeface="Times New Roman"/>
                <a:ea typeface="Times New Roman"/>
                <a:cs typeface="Times New Roman"/>
                <a:sym typeface="Times New Roman"/>
              </a:rPr>
              <a:t>A</a:t>
            </a:r>
            <a:r>
              <a:rPr b="1" i="0" lang="en" sz="2400" u="none" cap="none" strike="noStrike">
                <a:solidFill>
                  <a:srgbClr val="000000"/>
                </a:solidFill>
                <a:latin typeface="Times New Roman"/>
                <a:ea typeface="Times New Roman"/>
                <a:cs typeface="Times New Roman"/>
                <a:sym typeface="Times New Roman"/>
              </a:rPr>
              <a:t>BS</a:t>
            </a:r>
            <a:r>
              <a:rPr b="1" i="0" lang="en" sz="2400" u="none" cap="none" strike="noStrike">
                <a:solidFill>
                  <a:srgbClr val="000000"/>
                </a:solidFill>
                <a:latin typeface="Times New Roman"/>
                <a:ea typeface="Times New Roman"/>
                <a:cs typeface="Times New Roman"/>
                <a:sym typeface="Times New Roman"/>
              </a:rPr>
              <a:t>TRACT</a:t>
            </a:r>
            <a:endParaRPr b="1"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rPr b="1" lang="en" sz="1800">
                <a:solidFill>
                  <a:schemeClr val="dk1"/>
                </a:solidFill>
                <a:latin typeface="Times New Roman"/>
                <a:ea typeface="Times New Roman"/>
                <a:cs typeface="Times New Roman"/>
                <a:sym typeface="Times New Roman"/>
              </a:rPr>
              <a:t>➧</a:t>
            </a:r>
            <a:r>
              <a:rPr b="0" i="0" lang="en" sz="1800" u="none" cap="none" strike="noStrike">
                <a:solidFill>
                  <a:srgbClr val="000000"/>
                </a:solidFill>
                <a:latin typeface="Times New Roman"/>
                <a:ea typeface="Times New Roman"/>
                <a:cs typeface="Times New Roman"/>
                <a:sym typeface="Times New Roman"/>
              </a:rPr>
              <a:t>Wholesale management system is developed aim to improve the efficiency</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rPr b="0" i="0" lang="en" sz="1800" u="none" cap="none" strike="noStrike">
                <a:solidFill>
                  <a:srgbClr val="000000"/>
                </a:solidFill>
                <a:latin typeface="Times New Roman"/>
                <a:ea typeface="Times New Roman"/>
                <a:cs typeface="Times New Roman"/>
                <a:sym typeface="Times New Roman"/>
              </a:rPr>
              <a:t>and performance of daily business activity of the wholesaler. The wholesaler did not</a:t>
            </a:r>
            <a:r>
              <a:rPr lang="en" sz="1800">
                <a:latin typeface="Times New Roman"/>
                <a:ea typeface="Times New Roman"/>
                <a:cs typeface="Times New Roman"/>
                <a:sym typeface="Times New Roman"/>
              </a:rPr>
              <a:t> </a:t>
            </a:r>
            <a:r>
              <a:rPr b="0" i="0" lang="en" sz="1800" u="none" cap="none" strike="noStrike">
                <a:solidFill>
                  <a:srgbClr val="000000"/>
                </a:solidFill>
                <a:latin typeface="Times New Roman"/>
                <a:ea typeface="Times New Roman"/>
                <a:cs typeface="Times New Roman"/>
                <a:sym typeface="Times New Roman"/>
              </a:rPr>
              <a:t>have any computerized system for now.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rPr b="1" lang="en" sz="1800">
                <a:solidFill>
                  <a:schemeClr val="dk1"/>
                </a:solidFill>
                <a:latin typeface="Times New Roman"/>
                <a:ea typeface="Times New Roman"/>
                <a:cs typeface="Times New Roman"/>
                <a:sym typeface="Times New Roman"/>
              </a:rPr>
              <a:t>➧</a:t>
            </a:r>
            <a:r>
              <a:rPr b="0" i="0" lang="en" sz="1800" u="none" cap="none" strike="noStrike">
                <a:solidFill>
                  <a:srgbClr val="000000"/>
                </a:solidFill>
                <a:latin typeface="Times New Roman"/>
                <a:ea typeface="Times New Roman"/>
                <a:cs typeface="Times New Roman"/>
                <a:sym typeface="Times New Roman"/>
              </a:rPr>
              <a:t>All the business activity are recorded and</a:t>
            </a:r>
            <a:r>
              <a:rPr lang="en" sz="1800">
                <a:latin typeface="Times New Roman"/>
                <a:ea typeface="Times New Roman"/>
                <a:cs typeface="Times New Roman"/>
                <a:sym typeface="Times New Roman"/>
              </a:rPr>
              <a:t> </a:t>
            </a:r>
            <a:r>
              <a:rPr b="0" i="0" lang="en" sz="1800" u="none" cap="none" strike="noStrike">
                <a:solidFill>
                  <a:srgbClr val="000000"/>
                </a:solidFill>
                <a:latin typeface="Times New Roman"/>
                <a:ea typeface="Times New Roman"/>
                <a:cs typeface="Times New Roman"/>
                <a:sym typeface="Times New Roman"/>
              </a:rPr>
              <a:t>documented. A lot of time is consumed during the -process of the business</a:t>
            </a:r>
            <a:r>
              <a:rPr lang="en" sz="1800">
                <a:latin typeface="Times New Roman"/>
                <a:ea typeface="Times New Roman"/>
                <a:cs typeface="Times New Roman"/>
                <a:sym typeface="Times New Roman"/>
              </a:rPr>
              <a:t> </a:t>
            </a:r>
            <a:r>
              <a:rPr b="0" i="0" lang="en" sz="1800" u="none" cap="none" strike="noStrike">
                <a:solidFill>
                  <a:srgbClr val="000000"/>
                </a:solidFill>
                <a:latin typeface="Times New Roman"/>
                <a:ea typeface="Times New Roman"/>
                <a:cs typeface="Times New Roman"/>
                <a:sym typeface="Times New Roman"/>
              </a:rPr>
              <a:t>activity. This project will develop a computerized system for helping the wholesaler in processing the daily business activity.</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rPr b="0" i="0" lang="en" sz="1800" u="none" cap="none" strike="noStrike">
                <a:solidFill>
                  <a:srgbClr val="000000"/>
                </a:solidFill>
                <a:latin typeface="Times New Roman"/>
                <a:ea typeface="Times New Roman"/>
                <a:cs typeface="Times New Roman"/>
                <a:sym typeface="Times New Roman"/>
              </a:rPr>
              <a:t>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rPr b="1" lang="en" sz="1800">
                <a:solidFill>
                  <a:schemeClr val="dk1"/>
                </a:solidFill>
                <a:latin typeface="Times New Roman"/>
                <a:ea typeface="Times New Roman"/>
                <a:cs typeface="Times New Roman"/>
                <a:sym typeface="Times New Roman"/>
              </a:rPr>
              <a:t>➧</a:t>
            </a:r>
            <a:r>
              <a:rPr b="0" i="0" lang="en" sz="1800" u="none" cap="none" strike="noStrike">
                <a:solidFill>
                  <a:srgbClr val="000000"/>
                </a:solidFill>
                <a:latin typeface="Times New Roman"/>
                <a:ea typeface="Times New Roman"/>
                <a:cs typeface="Times New Roman"/>
                <a:sym typeface="Times New Roman"/>
              </a:rPr>
              <a:t>Methodology used for developing this</a:t>
            </a:r>
            <a:r>
              <a:rPr lang="en" sz="1800">
                <a:latin typeface="Times New Roman"/>
                <a:ea typeface="Times New Roman"/>
                <a:cs typeface="Times New Roman"/>
                <a:sym typeface="Times New Roman"/>
              </a:rPr>
              <a:t> </a:t>
            </a:r>
            <a:r>
              <a:rPr b="0" i="0" lang="en" sz="1800" u="none" cap="none" strike="noStrike">
                <a:solidFill>
                  <a:srgbClr val="000000"/>
                </a:solidFill>
                <a:latin typeface="Times New Roman"/>
                <a:ea typeface="Times New Roman"/>
                <a:cs typeface="Times New Roman"/>
                <a:sym typeface="Times New Roman"/>
              </a:rPr>
              <a:t>project is System Development Life Cycle (SDLC). This project will be focus on</a:t>
            </a:r>
            <a:r>
              <a:rPr lang="en" sz="1800">
                <a:latin typeface="Times New Roman"/>
                <a:ea typeface="Times New Roman"/>
                <a:cs typeface="Times New Roman"/>
                <a:sym typeface="Times New Roman"/>
              </a:rPr>
              <a:t> </a:t>
            </a:r>
            <a:r>
              <a:rPr b="0" i="0" lang="en" sz="1800" u="none" cap="none" strike="noStrike">
                <a:solidFill>
                  <a:srgbClr val="000000"/>
                </a:solidFill>
                <a:latin typeface="Times New Roman"/>
                <a:ea typeface="Times New Roman"/>
                <a:cs typeface="Times New Roman"/>
                <a:sym typeface="Times New Roman"/>
              </a:rPr>
              <a:t>sales record management,  purchase record management, stock management,customer information management, manufacturer management, staff information management, payment management, stock management, payment and report</a:t>
            </a:r>
            <a:r>
              <a:rPr lang="en" sz="1800">
                <a:latin typeface="Times New Roman"/>
                <a:ea typeface="Times New Roman"/>
                <a:cs typeface="Times New Roman"/>
                <a:sym typeface="Times New Roman"/>
              </a:rPr>
              <a:t> </a:t>
            </a:r>
            <a:r>
              <a:rPr b="0" i="0" lang="en" sz="1800" u="none" cap="none" strike="noStrike">
                <a:solidFill>
                  <a:srgbClr val="000000"/>
                </a:solidFill>
                <a:latin typeface="Times New Roman"/>
                <a:ea typeface="Times New Roman"/>
                <a:cs typeface="Times New Roman"/>
                <a:sym typeface="Times New Roman"/>
              </a:rPr>
              <a:t>management.</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CCCC"/>
        </a:solidFill>
      </p:bgPr>
    </p:bg>
    <p:spTree>
      <p:nvGrpSpPr>
        <p:cNvPr id="71" name="Shape 71"/>
        <p:cNvGrpSpPr/>
        <p:nvPr/>
      </p:nvGrpSpPr>
      <p:grpSpPr>
        <a:xfrm>
          <a:off x="0" y="0"/>
          <a:ext cx="0" cy="0"/>
          <a:chOff x="0" y="0"/>
          <a:chExt cx="0" cy="0"/>
        </a:xfrm>
      </p:grpSpPr>
      <p:sp>
        <p:nvSpPr>
          <p:cNvPr id="72" name="Google Shape;72;p15"/>
          <p:cNvSpPr txBox="1"/>
          <p:nvPr/>
        </p:nvSpPr>
        <p:spPr>
          <a:xfrm>
            <a:off x="182700" y="154575"/>
            <a:ext cx="8825400" cy="498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Times New Roman"/>
                <a:ea typeface="Times New Roman"/>
                <a:cs typeface="Times New Roman"/>
                <a:sym typeface="Times New Roman"/>
              </a:rPr>
              <a:t>								AGENDA</a:t>
            </a:r>
            <a:endParaRPr b="1"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Times New Roman"/>
                <a:ea typeface="Times New Roman"/>
                <a:cs typeface="Times New Roman"/>
                <a:sym typeface="Times New Roman"/>
              </a:rPr>
              <a:t>	➧ INTRODUCTION</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Times New Roman"/>
                <a:ea typeface="Times New Roman"/>
                <a:cs typeface="Times New Roman"/>
                <a:sym typeface="Times New Roman"/>
              </a:rPr>
              <a:t>	➧IMPLEMENTATION</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Times New Roman"/>
                <a:ea typeface="Times New Roman"/>
                <a:cs typeface="Times New Roman"/>
                <a:sym typeface="Times New Roman"/>
              </a:rPr>
              <a:t>	➧SCHEMA DIAGRAM</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Times New Roman"/>
                <a:ea typeface="Times New Roman"/>
                <a:cs typeface="Times New Roman"/>
                <a:sym typeface="Times New Roman"/>
              </a:rPr>
              <a:t>	➧ER DIAGRAM</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Times New Roman"/>
                <a:ea typeface="Times New Roman"/>
                <a:cs typeface="Times New Roman"/>
                <a:sym typeface="Times New Roman"/>
              </a:rPr>
              <a:t>	➧ LOGIN FORM</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Times New Roman"/>
                <a:ea typeface="Times New Roman"/>
                <a:cs typeface="Times New Roman"/>
                <a:sym typeface="Times New Roman"/>
              </a:rPr>
              <a:t>	➧RESULT SNAPSHOTS AND QUERIES</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Times New Roman"/>
                <a:ea typeface="Times New Roman"/>
                <a:cs typeface="Times New Roman"/>
                <a:sym typeface="Times New Roman"/>
              </a:rPr>
              <a:t>	➧CONCLUSION AND FUTURE ENHANCEMENTS</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Times New Roman"/>
                <a:ea typeface="Times New Roman"/>
                <a:cs typeface="Times New Roman"/>
                <a:sym typeface="Times New Roman"/>
              </a:rPr>
              <a:t>	➧THANK YOU</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Times New Roman"/>
                <a:ea typeface="Times New Roman"/>
                <a:cs typeface="Times New Roman"/>
                <a:sym typeface="Times New Roman"/>
              </a:rPr>
              <a:t>	</a:t>
            </a:r>
            <a:endParaRPr b="1"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CCCC"/>
        </a:solidFill>
      </p:bgPr>
    </p:bg>
    <p:spTree>
      <p:nvGrpSpPr>
        <p:cNvPr id="76" name="Shape 76"/>
        <p:cNvGrpSpPr/>
        <p:nvPr/>
      </p:nvGrpSpPr>
      <p:grpSpPr>
        <a:xfrm>
          <a:off x="0" y="0"/>
          <a:ext cx="0" cy="0"/>
          <a:chOff x="0" y="0"/>
          <a:chExt cx="0" cy="0"/>
        </a:xfrm>
      </p:grpSpPr>
      <p:sp>
        <p:nvSpPr>
          <p:cNvPr id="77" name="Google Shape;77;p16"/>
          <p:cNvSpPr txBox="1"/>
          <p:nvPr/>
        </p:nvSpPr>
        <p:spPr>
          <a:xfrm>
            <a:off x="375900" y="210750"/>
            <a:ext cx="8266800" cy="47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r>
              <a:rPr b="1" i="0" lang="en" sz="2400" u="none" cap="none" strike="noStrike">
                <a:solidFill>
                  <a:srgbClr val="000000"/>
                </a:solidFill>
                <a:latin typeface="Times New Roman"/>
                <a:ea typeface="Times New Roman"/>
                <a:cs typeface="Times New Roman"/>
                <a:sym typeface="Times New Roman"/>
              </a:rPr>
              <a:t>INTRODUCTION</a:t>
            </a: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Wholesale management system is the process of buying the stock from buyers and the selling to the customers. It acts as the intermediate between the buyers and the sellers. The manager has to buy the stock from the buyers. Managing the details that is regarding the wholesale is not possible to be kept in track through pen and paper mode. It requires the database system where we can store the information of the people involved in the wholesale system management. It can be stored clearly in the database with more precision and can avoid the redundant data.</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CCCC"/>
        </a:solidFill>
      </p:bgPr>
    </p:bg>
    <p:spTree>
      <p:nvGrpSpPr>
        <p:cNvPr id="81" name="Shape 81"/>
        <p:cNvGrpSpPr/>
        <p:nvPr/>
      </p:nvGrpSpPr>
      <p:grpSpPr>
        <a:xfrm>
          <a:off x="0" y="0"/>
          <a:ext cx="0" cy="0"/>
          <a:chOff x="0" y="0"/>
          <a:chExt cx="0" cy="0"/>
        </a:xfrm>
      </p:grpSpPr>
      <p:sp>
        <p:nvSpPr>
          <p:cNvPr id="82" name="Google Shape;82;p17"/>
          <p:cNvSpPr txBox="1"/>
          <p:nvPr/>
        </p:nvSpPr>
        <p:spPr>
          <a:xfrm>
            <a:off x="161125" y="173525"/>
            <a:ext cx="8812200" cy="490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457200" lvl="0" marL="228600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r>
              <a:rPr b="1" i="0" lang="en" sz="2400" u="none" cap="none" strike="noStrike">
                <a:solidFill>
                  <a:srgbClr val="000000"/>
                </a:solidFill>
                <a:latin typeface="Times New Roman"/>
                <a:ea typeface="Times New Roman"/>
                <a:cs typeface="Times New Roman"/>
                <a:sym typeface="Times New Roman"/>
              </a:rPr>
              <a:t>IMPLEMENTATION</a:t>
            </a:r>
            <a:endParaRPr b="1"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Times New Roman"/>
                <a:ea typeface="Times New Roman"/>
                <a:cs typeface="Times New Roman"/>
                <a:sym typeface="Times New Roman"/>
              </a:rPr>
              <a:t>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Times New Roman"/>
                <a:ea typeface="Times New Roman"/>
                <a:cs typeface="Times New Roman"/>
                <a:sym typeface="Times New Roman"/>
              </a:rPr>
              <a:t>      Software requirement</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Times New Roman"/>
                <a:ea typeface="Times New Roman"/>
                <a:cs typeface="Times New Roman"/>
                <a:sym typeface="Times New Roman"/>
              </a:rPr>
              <a:t>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Times New Roman"/>
                <a:ea typeface="Times New Roman"/>
                <a:cs typeface="Times New Roman"/>
                <a:sym typeface="Times New Roman"/>
              </a:rPr>
              <a:t>      </a:t>
            </a:r>
            <a:r>
              <a:rPr b="0" i="0" lang="en" sz="1800" u="none" cap="none" strike="noStrike">
                <a:solidFill>
                  <a:srgbClr val="000000"/>
                </a:solidFill>
                <a:latin typeface="Times New Roman"/>
                <a:ea typeface="Times New Roman"/>
                <a:cs typeface="Times New Roman"/>
                <a:sym typeface="Times New Roman"/>
              </a:rPr>
              <a:t>➤Front End Tools: HTML,JavaScript,CSS,PHP</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Times New Roman"/>
                <a:ea typeface="Times New Roman"/>
                <a:cs typeface="Times New Roman"/>
                <a:sym typeface="Times New Roman"/>
              </a:rPr>
              <a:t>      ➤Back End Tools: phpmyadmin</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Times New Roman"/>
                <a:ea typeface="Times New Roman"/>
                <a:cs typeface="Times New Roman"/>
                <a:sym typeface="Times New Roman"/>
              </a:rPr>
              <a:t>      ➤MySQL database</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Times New Roman"/>
                <a:ea typeface="Times New Roman"/>
                <a:cs typeface="Times New Roman"/>
                <a:sym typeface="Times New Roman"/>
              </a:rPr>
              <a:t>      ➤Xampp server</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Times New Roman"/>
                <a:ea typeface="Times New Roman"/>
                <a:cs typeface="Times New Roman"/>
                <a:sym typeface="Times New Roman"/>
              </a:rPr>
              <a:t>      </a:t>
            </a:r>
            <a:r>
              <a:rPr b="1" i="0" lang="en" sz="1800" u="none" cap="none" strike="noStrike">
                <a:solidFill>
                  <a:srgbClr val="000000"/>
                </a:solidFill>
                <a:latin typeface="Times New Roman"/>
                <a:ea typeface="Times New Roman"/>
                <a:cs typeface="Times New Roman"/>
                <a:sym typeface="Times New Roman"/>
              </a:rPr>
              <a:t>Hardware requirement</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Times New Roman"/>
                <a:ea typeface="Times New Roman"/>
                <a:cs typeface="Times New Roman"/>
                <a:sym typeface="Times New Roman"/>
              </a:rPr>
              <a:t>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Times New Roman"/>
                <a:ea typeface="Times New Roman"/>
                <a:cs typeface="Times New Roman"/>
                <a:sym typeface="Times New Roman"/>
              </a:rPr>
              <a:t>      ➤</a:t>
            </a:r>
            <a:r>
              <a:rPr b="0" i="0" lang="en" sz="1800" u="none" cap="none" strike="noStrike">
                <a:solidFill>
                  <a:srgbClr val="000000"/>
                </a:solidFill>
                <a:latin typeface="Times New Roman"/>
                <a:ea typeface="Times New Roman"/>
                <a:cs typeface="Times New Roman"/>
                <a:sym typeface="Times New Roman"/>
              </a:rPr>
              <a:t>CPU: Pentium processor</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Times New Roman"/>
                <a:ea typeface="Times New Roman"/>
                <a:cs typeface="Times New Roman"/>
                <a:sym typeface="Times New Roman"/>
              </a:rPr>
              <a:t>      ➤</a:t>
            </a:r>
            <a:r>
              <a:rPr b="0" i="0" lang="en" sz="1800" u="none" cap="none" strike="noStrike">
                <a:solidFill>
                  <a:srgbClr val="000000"/>
                </a:solidFill>
                <a:latin typeface="Times New Roman"/>
                <a:ea typeface="Times New Roman"/>
                <a:cs typeface="Times New Roman"/>
                <a:sym typeface="Times New Roman"/>
              </a:rPr>
              <a:t>RAM: 8GB</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Times New Roman"/>
                <a:ea typeface="Times New Roman"/>
                <a:cs typeface="Times New Roman"/>
                <a:sym typeface="Times New Roman"/>
              </a:rPr>
              <a:t>      ➤HDD: 1TB</a:t>
            </a:r>
            <a:endParaRPr b="0" i="0" sz="1800" u="none" cap="none" strike="noStrike">
              <a:solidFill>
                <a:srgbClr val="000000"/>
              </a:solidFill>
              <a:latin typeface="Times New Roman"/>
              <a:ea typeface="Times New Roman"/>
              <a:cs typeface="Times New Roman"/>
              <a:sym typeface="Times New Roman"/>
            </a:endParaRPr>
          </a:p>
          <a:p>
            <a:pPr indent="457200" lvl="0" marL="22860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457200" lvl="0" marL="228600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457200" lvl="0" marL="22860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CCCC"/>
        </a:solidFill>
      </p:bgPr>
    </p:bg>
    <p:spTree>
      <p:nvGrpSpPr>
        <p:cNvPr id="86" name="Shape 86"/>
        <p:cNvGrpSpPr/>
        <p:nvPr/>
      </p:nvGrpSpPr>
      <p:grpSpPr>
        <a:xfrm>
          <a:off x="0" y="0"/>
          <a:ext cx="0" cy="0"/>
          <a:chOff x="0" y="0"/>
          <a:chExt cx="0" cy="0"/>
        </a:xfrm>
      </p:grpSpPr>
      <p:sp>
        <p:nvSpPr>
          <p:cNvPr id="87" name="Google Shape;87;p18"/>
          <p:cNvSpPr txBox="1"/>
          <p:nvPr/>
        </p:nvSpPr>
        <p:spPr>
          <a:xfrm>
            <a:off x="3221550" y="0"/>
            <a:ext cx="2458500" cy="39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sng" cap="none" strike="noStrike">
                <a:solidFill>
                  <a:srgbClr val="000000"/>
                </a:solidFill>
                <a:latin typeface="Arial"/>
                <a:ea typeface="Arial"/>
                <a:cs typeface="Arial"/>
                <a:sym typeface="Arial"/>
              </a:rPr>
              <a:t>SCHEMA DIAGRAM</a:t>
            </a:r>
            <a:endParaRPr b="0" i="0" sz="1800" u="sng" cap="none" strike="noStrike">
              <a:solidFill>
                <a:srgbClr val="000000"/>
              </a:solidFill>
              <a:latin typeface="Arial"/>
              <a:ea typeface="Arial"/>
              <a:cs typeface="Arial"/>
              <a:sym typeface="Arial"/>
            </a:endParaRPr>
          </a:p>
        </p:txBody>
      </p:sp>
      <p:sp>
        <p:nvSpPr>
          <p:cNvPr id="88" name="Google Shape;88;p18"/>
          <p:cNvSpPr txBox="1"/>
          <p:nvPr/>
        </p:nvSpPr>
        <p:spPr>
          <a:xfrm>
            <a:off x="120800" y="392400"/>
            <a:ext cx="969900" cy="38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Category</a:t>
            </a:r>
            <a:endParaRPr b="0" i="0" sz="1400" u="none" cap="none" strike="noStrike">
              <a:solidFill>
                <a:srgbClr val="000000"/>
              </a:solidFill>
              <a:latin typeface="Arial"/>
              <a:ea typeface="Arial"/>
              <a:cs typeface="Arial"/>
              <a:sym typeface="Arial"/>
            </a:endParaRPr>
          </a:p>
        </p:txBody>
      </p:sp>
      <p:graphicFrame>
        <p:nvGraphicFramePr>
          <p:cNvPr id="89" name="Google Shape;89;p18"/>
          <p:cNvGraphicFramePr/>
          <p:nvPr/>
        </p:nvGraphicFramePr>
        <p:xfrm>
          <a:off x="2326800" y="386700"/>
          <a:ext cx="3000000" cy="3000000"/>
        </p:xfrm>
        <a:graphic>
          <a:graphicData uri="http://schemas.openxmlformats.org/drawingml/2006/table">
            <a:tbl>
              <a:tblPr>
                <a:noFill/>
                <a:tableStyleId>{5BD52011-39CB-4810-B857-60B69BA3A17A}</a:tableStyleId>
              </a:tblPr>
              <a:tblGrid>
                <a:gridCol w="1229725"/>
                <a:gridCol w="1454500"/>
              </a:tblGrid>
              <a:tr h="324225">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sng" cap="none" strike="noStrike"/>
                        <a:t>category_id</a:t>
                      </a:r>
                      <a:endParaRPr sz="1400" u="sng"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category_name</a:t>
                      </a:r>
                      <a:endParaRPr sz="1400" u="none" cap="none" strike="noStrike"/>
                    </a:p>
                  </a:txBody>
                  <a:tcPr marT="91425" marB="91425" marR="91425" marL="91425"/>
                </a:tc>
              </a:tr>
            </a:tbl>
          </a:graphicData>
        </a:graphic>
      </p:graphicFrame>
      <p:sp>
        <p:nvSpPr>
          <p:cNvPr id="90" name="Google Shape;90;p18"/>
          <p:cNvSpPr txBox="1"/>
          <p:nvPr/>
        </p:nvSpPr>
        <p:spPr>
          <a:xfrm>
            <a:off x="120800" y="904750"/>
            <a:ext cx="1995300" cy="39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Customer_information</a:t>
            </a:r>
            <a:endParaRPr b="0" i="0" sz="1400" u="none" cap="none" strike="noStrike">
              <a:solidFill>
                <a:srgbClr val="000000"/>
              </a:solidFill>
              <a:latin typeface="Arial"/>
              <a:ea typeface="Arial"/>
              <a:cs typeface="Arial"/>
              <a:sym typeface="Arial"/>
            </a:endParaRPr>
          </a:p>
        </p:txBody>
      </p:sp>
      <p:graphicFrame>
        <p:nvGraphicFramePr>
          <p:cNvPr id="91" name="Google Shape;91;p18"/>
          <p:cNvGraphicFramePr/>
          <p:nvPr/>
        </p:nvGraphicFramePr>
        <p:xfrm>
          <a:off x="2293788" y="940413"/>
          <a:ext cx="3000000" cy="3000000"/>
        </p:xfrm>
        <a:graphic>
          <a:graphicData uri="http://schemas.openxmlformats.org/drawingml/2006/table">
            <a:tbl>
              <a:tblPr>
                <a:noFill/>
                <a:tableStyleId>{5BD52011-39CB-4810-B857-60B69BA3A17A}</a:tableStyleId>
              </a:tblPr>
              <a:tblGrid>
                <a:gridCol w="1088375"/>
                <a:gridCol w="642175"/>
                <a:gridCol w="865325"/>
                <a:gridCol w="722300"/>
                <a:gridCol w="995850"/>
              </a:tblGrid>
              <a:tr h="381000">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sng" cap="none" strike="noStrike"/>
                        <a:t>customerid</a:t>
                      </a:r>
                      <a:endParaRPr sz="1400" u="sng"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name</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address</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phone</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password</a:t>
                      </a:r>
                      <a:endParaRPr sz="1400" u="none" cap="none" strike="noStrike"/>
                    </a:p>
                  </a:txBody>
                  <a:tcPr marT="91425" marB="91425" marR="91425" marL="91425"/>
                </a:tc>
              </a:tr>
            </a:tbl>
          </a:graphicData>
        </a:graphic>
      </p:graphicFrame>
      <p:sp>
        <p:nvSpPr>
          <p:cNvPr id="92" name="Google Shape;92;p18"/>
          <p:cNvSpPr txBox="1"/>
          <p:nvPr/>
        </p:nvSpPr>
        <p:spPr>
          <a:xfrm>
            <a:off x="347025" y="1883875"/>
            <a:ext cx="86700" cy="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8"/>
          <p:cNvSpPr txBox="1"/>
          <p:nvPr/>
        </p:nvSpPr>
        <p:spPr>
          <a:xfrm>
            <a:off x="120800" y="4248263"/>
            <a:ext cx="1769100" cy="38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Depleted_products</a:t>
            </a:r>
            <a:endParaRPr b="0" i="0" sz="1400" u="none" cap="none" strike="noStrike">
              <a:solidFill>
                <a:srgbClr val="000000"/>
              </a:solidFill>
              <a:latin typeface="Arial"/>
              <a:ea typeface="Arial"/>
              <a:cs typeface="Arial"/>
              <a:sym typeface="Arial"/>
            </a:endParaRPr>
          </a:p>
        </p:txBody>
      </p:sp>
      <p:graphicFrame>
        <p:nvGraphicFramePr>
          <p:cNvPr id="94" name="Google Shape;94;p18"/>
          <p:cNvGraphicFramePr/>
          <p:nvPr/>
        </p:nvGraphicFramePr>
        <p:xfrm>
          <a:off x="2217250" y="4247200"/>
          <a:ext cx="3000000" cy="3000000"/>
        </p:xfrm>
        <a:graphic>
          <a:graphicData uri="http://schemas.openxmlformats.org/drawingml/2006/table">
            <a:tbl>
              <a:tblPr>
                <a:noFill/>
                <a:tableStyleId>{5BD52011-39CB-4810-B857-60B69BA3A17A}</a:tableStyleId>
              </a:tblPr>
              <a:tblGrid>
                <a:gridCol w="1134950"/>
                <a:gridCol w="871950"/>
              </a:tblGrid>
              <a:tr h="381000">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sng" cap="none" strike="noStrike"/>
                        <a:t>product_id</a:t>
                      </a:r>
                      <a:endParaRPr sz="1400" u="sng"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quantity</a:t>
                      </a:r>
                      <a:endParaRPr sz="1400" u="none" cap="none" strike="noStrike"/>
                    </a:p>
                  </a:txBody>
                  <a:tcPr marT="91425" marB="91425" marR="91425" marL="91425"/>
                </a:tc>
              </a:tr>
            </a:tbl>
          </a:graphicData>
        </a:graphic>
      </p:graphicFrame>
      <p:sp>
        <p:nvSpPr>
          <p:cNvPr id="95" name="Google Shape;95;p18"/>
          <p:cNvSpPr txBox="1"/>
          <p:nvPr/>
        </p:nvSpPr>
        <p:spPr>
          <a:xfrm>
            <a:off x="298825" y="3204088"/>
            <a:ext cx="969900" cy="39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Payment</a:t>
            </a:r>
            <a:endParaRPr b="0" i="0" sz="1400" u="none" cap="none" strike="noStrike">
              <a:solidFill>
                <a:srgbClr val="000000"/>
              </a:solidFill>
              <a:latin typeface="Arial"/>
              <a:ea typeface="Arial"/>
              <a:cs typeface="Arial"/>
              <a:sym typeface="Arial"/>
            </a:endParaRPr>
          </a:p>
        </p:txBody>
      </p:sp>
      <p:graphicFrame>
        <p:nvGraphicFramePr>
          <p:cNvPr id="96" name="Google Shape;96;p18"/>
          <p:cNvGraphicFramePr/>
          <p:nvPr/>
        </p:nvGraphicFramePr>
        <p:xfrm>
          <a:off x="2208225" y="3234963"/>
          <a:ext cx="3000000" cy="3000000"/>
        </p:xfrm>
        <a:graphic>
          <a:graphicData uri="http://schemas.openxmlformats.org/drawingml/2006/table">
            <a:tbl>
              <a:tblPr>
                <a:noFill/>
                <a:tableStyleId>{5BD52011-39CB-4810-B857-60B69BA3A17A}</a:tableStyleId>
              </a:tblPr>
              <a:tblGrid>
                <a:gridCol w="1313975"/>
                <a:gridCol w="1214850"/>
                <a:gridCol w="644725"/>
                <a:gridCol w="1554000"/>
              </a:tblGrid>
              <a:tr h="381000">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a:t>
                      </a:r>
                      <a:r>
                        <a:rPr lang="en" sz="1400" u="sng" cap="none" strike="noStrike"/>
                        <a:t>ransaction_id</a:t>
                      </a:r>
                      <a:endParaRPr sz="1400" u="sng"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amount_paid</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mode</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transaction_date</a:t>
                      </a:r>
                      <a:endParaRPr sz="1400" u="none" cap="none" strike="noStrike"/>
                    </a:p>
                  </a:txBody>
                  <a:tcPr marT="91425" marB="91425" marR="91425" marL="91425"/>
                </a:tc>
              </a:tr>
            </a:tbl>
          </a:graphicData>
        </a:graphic>
      </p:graphicFrame>
      <p:sp>
        <p:nvSpPr>
          <p:cNvPr id="97" name="Google Shape;97;p18"/>
          <p:cNvSpPr txBox="1"/>
          <p:nvPr/>
        </p:nvSpPr>
        <p:spPr>
          <a:xfrm>
            <a:off x="184400" y="2060125"/>
            <a:ext cx="842700" cy="38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product</a:t>
            </a:r>
            <a:endParaRPr b="0" i="0" sz="1400" u="none" cap="none" strike="noStrike">
              <a:solidFill>
                <a:srgbClr val="000000"/>
              </a:solidFill>
              <a:latin typeface="Arial"/>
              <a:ea typeface="Arial"/>
              <a:cs typeface="Arial"/>
              <a:sym typeface="Arial"/>
            </a:endParaRPr>
          </a:p>
        </p:txBody>
      </p:sp>
      <p:graphicFrame>
        <p:nvGraphicFramePr>
          <p:cNvPr id="98" name="Google Shape;98;p18"/>
          <p:cNvGraphicFramePr/>
          <p:nvPr/>
        </p:nvGraphicFramePr>
        <p:xfrm>
          <a:off x="1183100" y="2072263"/>
          <a:ext cx="3000000" cy="3000000"/>
        </p:xfrm>
        <a:graphic>
          <a:graphicData uri="http://schemas.openxmlformats.org/drawingml/2006/table">
            <a:tbl>
              <a:tblPr>
                <a:noFill/>
                <a:tableStyleId>{5BD52011-39CB-4810-B857-60B69BA3A17A}</a:tableStyleId>
              </a:tblPr>
              <a:tblGrid>
                <a:gridCol w="1034150"/>
                <a:gridCol w="761500"/>
                <a:gridCol w="1158075"/>
                <a:gridCol w="1108525"/>
                <a:gridCol w="1058925"/>
                <a:gridCol w="972175"/>
                <a:gridCol w="1244850"/>
              </a:tblGrid>
              <a:tr h="381000">
                <a:tc>
                  <a:txBody>
                    <a:bodyPr>
                      <a:noAutofit/>
                    </a:bodyPr>
                    <a:lstStyle/>
                    <a:p>
                      <a:pPr indent="0" lvl="0" marL="0" marR="0" rtl="0" algn="l">
                        <a:lnSpc>
                          <a:spcPct val="100000"/>
                        </a:lnSpc>
                        <a:spcBef>
                          <a:spcPts val="0"/>
                        </a:spcBef>
                        <a:spcAft>
                          <a:spcPts val="0"/>
                        </a:spcAft>
                        <a:buClr>
                          <a:schemeClr val="dk1"/>
                        </a:buClr>
                        <a:buSzPts val="1100"/>
                        <a:buFont typeface="Arial"/>
                        <a:buNone/>
                      </a:pPr>
                      <a:r>
                        <a:rPr lang="en" sz="1400" u="sng" cap="none" strike="noStrike">
                          <a:solidFill>
                            <a:schemeClr val="dk1"/>
                          </a:solidFill>
                        </a:rPr>
                        <a:t>product_id</a:t>
                      </a:r>
                      <a:endParaRPr sz="1400" u="sng" cap="none" strike="noStrike"/>
                    </a:p>
                  </a:txBody>
                  <a:tcPr marT="91425" marB="91425" marR="91425" marL="91425"/>
                </a:tc>
                <a:tc>
                  <a:txBody>
                    <a:bodyPr>
                      <a:noAutofit/>
                    </a:bodyPr>
                    <a:lstStyle/>
                    <a:p>
                      <a:pPr indent="0" lvl="0" marL="0" marR="0" rtl="0" algn="l">
                        <a:lnSpc>
                          <a:spcPct val="100000"/>
                        </a:lnSpc>
                        <a:spcBef>
                          <a:spcPts val="0"/>
                        </a:spcBef>
                        <a:spcAft>
                          <a:spcPts val="0"/>
                        </a:spcAft>
                        <a:buClr>
                          <a:schemeClr val="dk1"/>
                        </a:buClr>
                        <a:buSzPts val="1100"/>
                        <a:buFont typeface="Arial"/>
                        <a:buNone/>
                      </a:pPr>
                      <a:r>
                        <a:rPr lang="en" sz="1400" u="none" cap="none" strike="noStrike">
                          <a:solidFill>
                            <a:schemeClr val="dk1"/>
                          </a:solidFill>
                        </a:rPr>
                        <a:t>pname</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category_id</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supplier_id</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q_in_stock</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unit_price</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reorder_level</a:t>
                      </a:r>
                      <a:endParaRPr sz="1400" u="none" cap="none" strike="noStrike"/>
                    </a:p>
                  </a:txBody>
                  <a:tcPr marT="91425" marB="91425" marR="91425" marL="91425"/>
                </a:tc>
              </a:tr>
            </a:tbl>
          </a:graphicData>
        </a:graphic>
      </p:graphicFrame>
      <p:sp>
        <p:nvSpPr>
          <p:cNvPr id="99" name="Google Shape;99;p18"/>
          <p:cNvSpPr txBox="1"/>
          <p:nvPr/>
        </p:nvSpPr>
        <p:spPr>
          <a:xfrm>
            <a:off x="298825" y="3748600"/>
            <a:ext cx="969900" cy="39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Price_list</a:t>
            </a:r>
            <a:endParaRPr b="0" i="0" sz="1400" u="none" cap="none" strike="noStrike">
              <a:solidFill>
                <a:srgbClr val="000000"/>
              </a:solidFill>
              <a:latin typeface="Arial"/>
              <a:ea typeface="Arial"/>
              <a:cs typeface="Arial"/>
              <a:sym typeface="Arial"/>
            </a:endParaRPr>
          </a:p>
        </p:txBody>
      </p:sp>
      <p:graphicFrame>
        <p:nvGraphicFramePr>
          <p:cNvPr id="100" name="Google Shape;100;p18"/>
          <p:cNvGraphicFramePr/>
          <p:nvPr/>
        </p:nvGraphicFramePr>
        <p:xfrm>
          <a:off x="2206600" y="3759500"/>
          <a:ext cx="3000000" cy="3000000"/>
        </p:xfrm>
        <a:graphic>
          <a:graphicData uri="http://schemas.openxmlformats.org/drawingml/2006/table">
            <a:tbl>
              <a:tblPr>
                <a:noFill/>
                <a:tableStyleId>{5BD52011-39CB-4810-B857-60B69BA3A17A}</a:tableStyleId>
              </a:tblPr>
              <a:tblGrid>
                <a:gridCol w="1066350"/>
                <a:gridCol w="471425"/>
              </a:tblGrid>
              <a:tr h="381000">
                <a:tc>
                  <a:txBody>
                    <a:bodyPr>
                      <a:noAutofit/>
                    </a:bodyPr>
                    <a:lstStyle/>
                    <a:p>
                      <a:pPr indent="0" lvl="0" marL="0" marR="0" rtl="0" algn="l">
                        <a:lnSpc>
                          <a:spcPct val="100000"/>
                        </a:lnSpc>
                        <a:spcBef>
                          <a:spcPts val="0"/>
                        </a:spcBef>
                        <a:spcAft>
                          <a:spcPts val="0"/>
                        </a:spcAft>
                        <a:buClr>
                          <a:schemeClr val="dk1"/>
                        </a:buClr>
                        <a:buSzPts val="1100"/>
                        <a:buFont typeface="Arial"/>
                        <a:buNone/>
                      </a:pPr>
                      <a:r>
                        <a:rPr lang="en" sz="1400" u="sng" cap="none" strike="noStrike">
                          <a:solidFill>
                            <a:schemeClr val="dk1"/>
                          </a:solidFill>
                        </a:rPr>
                        <a:t>product_id</a:t>
                      </a:r>
                      <a:endParaRPr sz="1400" u="sng"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usp</a:t>
                      </a:r>
                      <a:endParaRPr sz="1400" u="none" cap="none" strike="noStrike"/>
                    </a:p>
                  </a:txBody>
                  <a:tcPr marT="91425" marB="91425" marR="91425" marL="91425"/>
                </a:tc>
              </a:tr>
            </a:tbl>
          </a:graphicData>
        </a:graphic>
      </p:graphicFrame>
      <p:sp>
        <p:nvSpPr>
          <p:cNvPr id="101" name="Google Shape;101;p18"/>
          <p:cNvSpPr txBox="1"/>
          <p:nvPr/>
        </p:nvSpPr>
        <p:spPr>
          <a:xfrm>
            <a:off x="184400" y="1488500"/>
            <a:ext cx="1418700" cy="39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Supplier_info</a:t>
            </a:r>
            <a:endParaRPr b="0" i="0" sz="1400" u="none" cap="none" strike="noStrike">
              <a:solidFill>
                <a:srgbClr val="000000"/>
              </a:solidFill>
              <a:latin typeface="Arial"/>
              <a:ea typeface="Arial"/>
              <a:cs typeface="Arial"/>
              <a:sym typeface="Arial"/>
            </a:endParaRPr>
          </a:p>
        </p:txBody>
      </p:sp>
      <p:graphicFrame>
        <p:nvGraphicFramePr>
          <p:cNvPr id="102" name="Google Shape;102;p18"/>
          <p:cNvGraphicFramePr/>
          <p:nvPr/>
        </p:nvGraphicFramePr>
        <p:xfrm>
          <a:off x="2293800" y="1537563"/>
          <a:ext cx="3000000" cy="3000000"/>
        </p:xfrm>
        <a:graphic>
          <a:graphicData uri="http://schemas.openxmlformats.org/drawingml/2006/table">
            <a:tbl>
              <a:tblPr>
                <a:noFill/>
                <a:tableStyleId>{5BD52011-39CB-4810-B857-60B69BA3A17A}</a:tableStyleId>
              </a:tblPr>
              <a:tblGrid>
                <a:gridCol w="1053700"/>
                <a:gridCol w="739250"/>
                <a:gridCol w="854300"/>
                <a:gridCol w="732200"/>
              </a:tblGrid>
              <a:tr h="381000">
                <a:tc>
                  <a:txBody>
                    <a:bodyPr>
                      <a:noAutofit/>
                    </a:bodyPr>
                    <a:lstStyle/>
                    <a:p>
                      <a:pPr indent="0" lvl="0" marL="0" marR="0" rtl="0" algn="l">
                        <a:lnSpc>
                          <a:spcPct val="100000"/>
                        </a:lnSpc>
                        <a:spcBef>
                          <a:spcPts val="0"/>
                        </a:spcBef>
                        <a:spcAft>
                          <a:spcPts val="0"/>
                        </a:spcAft>
                        <a:buClr>
                          <a:schemeClr val="dk1"/>
                        </a:buClr>
                        <a:buSzPts val="1100"/>
                        <a:buFont typeface="Arial"/>
                        <a:buNone/>
                      </a:pPr>
                      <a:r>
                        <a:rPr lang="en" sz="1400" u="sng" cap="none" strike="noStrike">
                          <a:solidFill>
                            <a:schemeClr val="dk1"/>
                          </a:solidFill>
                        </a:rPr>
                        <a:t>supplier_id</a:t>
                      </a:r>
                      <a:endParaRPr sz="1400" u="sng"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sname</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address</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phone</a:t>
                      </a:r>
                      <a:endParaRPr sz="1400" u="none" cap="none" strike="noStrike"/>
                    </a:p>
                  </a:txBody>
                  <a:tcPr marT="91425" marB="91425" marR="91425" marL="91425"/>
                </a:tc>
              </a:tr>
            </a:tbl>
          </a:graphicData>
        </a:graphic>
      </p:graphicFrame>
      <p:sp>
        <p:nvSpPr>
          <p:cNvPr id="103" name="Google Shape;103;p18"/>
          <p:cNvSpPr txBox="1"/>
          <p:nvPr/>
        </p:nvSpPr>
        <p:spPr>
          <a:xfrm>
            <a:off x="61250" y="4736525"/>
            <a:ext cx="1537800" cy="38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Transaction_info</a:t>
            </a:r>
            <a:endParaRPr b="0" i="0" sz="1400" u="none" cap="none" strike="noStrike">
              <a:solidFill>
                <a:srgbClr val="000000"/>
              </a:solidFill>
              <a:latin typeface="Arial"/>
              <a:ea typeface="Arial"/>
              <a:cs typeface="Arial"/>
              <a:sym typeface="Arial"/>
            </a:endParaRPr>
          </a:p>
        </p:txBody>
      </p:sp>
      <p:graphicFrame>
        <p:nvGraphicFramePr>
          <p:cNvPr id="104" name="Google Shape;104;p18"/>
          <p:cNvGraphicFramePr/>
          <p:nvPr/>
        </p:nvGraphicFramePr>
        <p:xfrm>
          <a:off x="2206600" y="4734900"/>
          <a:ext cx="3000000" cy="3000000"/>
        </p:xfrm>
        <a:graphic>
          <a:graphicData uri="http://schemas.openxmlformats.org/drawingml/2006/table">
            <a:tbl>
              <a:tblPr>
                <a:noFill/>
                <a:tableStyleId>{5BD52011-39CB-4810-B857-60B69BA3A17A}</a:tableStyleId>
              </a:tblPr>
              <a:tblGrid>
                <a:gridCol w="1357450"/>
                <a:gridCol w="1173000"/>
                <a:gridCol w="1430800"/>
              </a:tblGrid>
              <a:tr h="381000">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a:t>
                      </a:r>
                      <a:r>
                        <a:rPr lang="en" sz="1400" u="sng" cap="none" strike="noStrike">
                          <a:solidFill>
                            <a:schemeClr val="dk1"/>
                          </a:solidFill>
                        </a:rPr>
                        <a:t>ransaction_id</a:t>
                      </a:r>
                      <a:endParaRPr sz="1400" u="sng"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customer_id</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trans_init_date</a:t>
                      </a:r>
                      <a:endParaRPr sz="1400" u="none" cap="none" strike="noStrike"/>
                    </a:p>
                  </a:txBody>
                  <a:tcPr marT="91425" marB="91425" marR="91425" marL="91425"/>
                </a:tc>
              </a:tr>
            </a:tbl>
          </a:graphicData>
        </a:graphic>
      </p:graphicFrame>
      <p:sp>
        <p:nvSpPr>
          <p:cNvPr id="105" name="Google Shape;105;p18"/>
          <p:cNvSpPr txBox="1"/>
          <p:nvPr/>
        </p:nvSpPr>
        <p:spPr>
          <a:xfrm>
            <a:off x="120800" y="2669688"/>
            <a:ext cx="1769100" cy="39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a:t>
            </a:r>
            <a:r>
              <a:rPr b="0" i="0" lang="en" sz="1400" u="none" cap="none" strike="noStrike">
                <a:solidFill>
                  <a:schemeClr val="dk1"/>
                </a:solidFill>
                <a:latin typeface="Arial"/>
                <a:ea typeface="Arial"/>
                <a:cs typeface="Arial"/>
                <a:sym typeface="Arial"/>
              </a:rPr>
              <a:t>ransaction_details</a:t>
            </a:r>
            <a:endParaRPr b="0" i="0" sz="1400" u="none" cap="none" strike="noStrike">
              <a:solidFill>
                <a:srgbClr val="000000"/>
              </a:solidFill>
              <a:latin typeface="Arial"/>
              <a:ea typeface="Arial"/>
              <a:cs typeface="Arial"/>
              <a:sym typeface="Arial"/>
            </a:endParaRPr>
          </a:p>
        </p:txBody>
      </p:sp>
      <p:graphicFrame>
        <p:nvGraphicFramePr>
          <p:cNvPr id="106" name="Google Shape;106;p18"/>
          <p:cNvGraphicFramePr/>
          <p:nvPr/>
        </p:nvGraphicFramePr>
        <p:xfrm>
          <a:off x="2250500" y="2653625"/>
          <a:ext cx="3000000" cy="3000000"/>
        </p:xfrm>
        <a:graphic>
          <a:graphicData uri="http://schemas.openxmlformats.org/drawingml/2006/table">
            <a:tbl>
              <a:tblPr>
                <a:noFill/>
                <a:tableStyleId>{5BD52011-39CB-4810-B857-60B69BA3A17A}</a:tableStyleId>
              </a:tblPr>
              <a:tblGrid>
                <a:gridCol w="1331650"/>
                <a:gridCol w="1081350"/>
                <a:gridCol w="884250"/>
                <a:gridCol w="884275"/>
                <a:gridCol w="1231325"/>
                <a:gridCol w="1364775"/>
              </a:tblGrid>
              <a:tr h="177800">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sng" cap="none" strike="noStrike"/>
                        <a:t>t</a:t>
                      </a:r>
                      <a:r>
                        <a:rPr lang="en" sz="1400" u="sng" cap="none" strike="noStrike">
                          <a:solidFill>
                            <a:schemeClr val="dk1"/>
                          </a:solidFill>
                        </a:rPr>
                        <a:t>ransaction_id</a:t>
                      </a:r>
                      <a:endParaRPr sz="1400" u="sng"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sng" cap="none" strike="noStrike"/>
                        <a:t>product_id</a:t>
                      </a:r>
                      <a:endParaRPr sz="1400" u="sng"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quantity</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discount</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total_amount</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trans_init_date</a:t>
                      </a:r>
                      <a:endParaRPr sz="1400" u="none" cap="none" strike="noStrike"/>
                    </a:p>
                  </a:txBody>
                  <a:tcPr marT="91425" marB="91425" marR="91425" marL="91425"/>
                </a:tc>
              </a:tr>
            </a:tbl>
          </a:graphicData>
        </a:graphic>
      </p:graphicFrame>
      <p:cxnSp>
        <p:nvCxnSpPr>
          <p:cNvPr id="107" name="Google Shape;107;p18"/>
          <p:cNvCxnSpPr/>
          <p:nvPr/>
        </p:nvCxnSpPr>
        <p:spPr>
          <a:xfrm flipH="1">
            <a:off x="3098625" y="793225"/>
            <a:ext cx="5081400" cy="49500"/>
          </a:xfrm>
          <a:prstGeom prst="straightConnector1">
            <a:avLst/>
          </a:prstGeom>
          <a:noFill/>
          <a:ln cap="flat" cmpd="sng" w="9525">
            <a:solidFill>
              <a:schemeClr val="dk2"/>
            </a:solidFill>
            <a:prstDash val="solid"/>
            <a:round/>
            <a:headEnd len="sm" w="sm" type="none"/>
            <a:tailEnd len="sm" w="sm" type="none"/>
          </a:ln>
        </p:spPr>
      </p:cxnSp>
      <p:cxnSp>
        <p:nvCxnSpPr>
          <p:cNvPr id="108" name="Google Shape;108;p18"/>
          <p:cNvCxnSpPr/>
          <p:nvPr/>
        </p:nvCxnSpPr>
        <p:spPr>
          <a:xfrm flipH="1" rot="10800000">
            <a:off x="3065647" y="750099"/>
            <a:ext cx="12000" cy="95100"/>
          </a:xfrm>
          <a:prstGeom prst="straightConnector1">
            <a:avLst/>
          </a:prstGeom>
          <a:noFill/>
          <a:ln cap="flat" cmpd="sng" w="9525">
            <a:solidFill>
              <a:schemeClr val="dk2"/>
            </a:solidFill>
            <a:prstDash val="solid"/>
            <a:round/>
            <a:headEnd len="sm" w="sm" type="none"/>
            <a:tailEnd len="med" w="med" type="triangle"/>
          </a:ln>
        </p:spPr>
      </p:cxnSp>
      <p:cxnSp>
        <p:nvCxnSpPr>
          <p:cNvPr id="109" name="Google Shape;109;p18"/>
          <p:cNvCxnSpPr/>
          <p:nvPr/>
        </p:nvCxnSpPr>
        <p:spPr>
          <a:xfrm>
            <a:off x="2726675" y="1465388"/>
            <a:ext cx="6227700" cy="3192300"/>
          </a:xfrm>
          <a:prstGeom prst="bentConnector3">
            <a:avLst>
              <a:gd fmla="val 99801" name="adj1"/>
            </a:avLst>
          </a:prstGeom>
          <a:noFill/>
          <a:ln cap="flat" cmpd="sng" w="9525">
            <a:solidFill>
              <a:schemeClr val="dk2"/>
            </a:solidFill>
            <a:prstDash val="solid"/>
            <a:round/>
            <a:headEnd len="sm" w="sm" type="none"/>
            <a:tailEnd len="sm" w="sm" type="none"/>
          </a:ln>
        </p:spPr>
      </p:cxnSp>
      <p:cxnSp>
        <p:nvCxnSpPr>
          <p:cNvPr id="110" name="Google Shape;110;p18"/>
          <p:cNvCxnSpPr/>
          <p:nvPr/>
        </p:nvCxnSpPr>
        <p:spPr>
          <a:xfrm rot="10800000">
            <a:off x="2763850" y="1338675"/>
            <a:ext cx="0" cy="136200"/>
          </a:xfrm>
          <a:prstGeom prst="straightConnector1">
            <a:avLst/>
          </a:prstGeom>
          <a:noFill/>
          <a:ln cap="flat" cmpd="sng" w="9525">
            <a:solidFill>
              <a:schemeClr val="dk2"/>
            </a:solidFill>
            <a:prstDash val="solid"/>
            <a:round/>
            <a:headEnd len="sm" w="sm" type="none"/>
            <a:tailEnd len="med" w="med" type="triangle"/>
          </a:ln>
        </p:spPr>
      </p:cxnSp>
      <p:cxnSp>
        <p:nvCxnSpPr>
          <p:cNvPr id="111" name="Google Shape;111;p18"/>
          <p:cNvCxnSpPr/>
          <p:nvPr/>
        </p:nvCxnSpPr>
        <p:spPr>
          <a:xfrm>
            <a:off x="8207175" y="809500"/>
            <a:ext cx="0" cy="1183200"/>
          </a:xfrm>
          <a:prstGeom prst="straightConnector1">
            <a:avLst/>
          </a:prstGeom>
          <a:noFill/>
          <a:ln cap="flat" cmpd="sng" w="9525">
            <a:solidFill>
              <a:schemeClr val="dk2"/>
            </a:solidFill>
            <a:prstDash val="solid"/>
            <a:round/>
            <a:headEnd len="sm" w="sm" type="none"/>
            <a:tailEnd len="sm" w="sm" type="none"/>
          </a:ln>
        </p:spPr>
      </p:cxnSp>
      <p:cxnSp>
        <p:nvCxnSpPr>
          <p:cNvPr id="112" name="Google Shape;112;p18"/>
          <p:cNvCxnSpPr/>
          <p:nvPr/>
        </p:nvCxnSpPr>
        <p:spPr>
          <a:xfrm flipH="1">
            <a:off x="3511875" y="1992650"/>
            <a:ext cx="4695300" cy="24900"/>
          </a:xfrm>
          <a:prstGeom prst="straightConnector1">
            <a:avLst/>
          </a:prstGeom>
          <a:noFill/>
          <a:ln cap="flat" cmpd="sng" w="9525">
            <a:solidFill>
              <a:schemeClr val="dk2"/>
            </a:solidFill>
            <a:prstDash val="solid"/>
            <a:round/>
            <a:headEnd len="sm" w="sm" type="none"/>
            <a:tailEnd len="sm" w="sm" type="none"/>
          </a:ln>
        </p:spPr>
      </p:cxnSp>
      <p:cxnSp>
        <p:nvCxnSpPr>
          <p:cNvPr id="113" name="Google Shape;113;p18"/>
          <p:cNvCxnSpPr/>
          <p:nvPr/>
        </p:nvCxnSpPr>
        <p:spPr>
          <a:xfrm flipH="1" rot="10800000">
            <a:off x="3549400" y="2005125"/>
            <a:ext cx="12600" cy="74700"/>
          </a:xfrm>
          <a:prstGeom prst="straightConnector1">
            <a:avLst/>
          </a:prstGeom>
          <a:noFill/>
          <a:ln cap="flat" cmpd="sng" w="9525">
            <a:solidFill>
              <a:schemeClr val="dk2"/>
            </a:solidFill>
            <a:prstDash val="solid"/>
            <a:round/>
            <a:headEnd len="sm" w="sm" type="none"/>
            <a:tailEnd len="sm" w="sm" type="none"/>
          </a:ln>
        </p:spPr>
      </p:cxnSp>
      <p:cxnSp>
        <p:nvCxnSpPr>
          <p:cNvPr id="114" name="Google Shape;114;p18"/>
          <p:cNvCxnSpPr/>
          <p:nvPr/>
        </p:nvCxnSpPr>
        <p:spPr>
          <a:xfrm>
            <a:off x="1730038" y="2459100"/>
            <a:ext cx="2491800" cy="93900"/>
          </a:xfrm>
          <a:prstGeom prst="bentConnector3">
            <a:avLst>
              <a:gd fmla="val -457" name="adj1"/>
            </a:avLst>
          </a:prstGeom>
          <a:noFill/>
          <a:ln cap="flat" cmpd="sng" w="9525">
            <a:solidFill>
              <a:schemeClr val="dk2"/>
            </a:solidFill>
            <a:prstDash val="solid"/>
            <a:round/>
            <a:headEnd len="sm" w="sm" type="none"/>
            <a:tailEnd len="sm" w="sm" type="none"/>
          </a:ln>
        </p:spPr>
      </p:cxnSp>
      <p:cxnSp>
        <p:nvCxnSpPr>
          <p:cNvPr id="115" name="Google Shape;115;p18"/>
          <p:cNvCxnSpPr/>
          <p:nvPr/>
        </p:nvCxnSpPr>
        <p:spPr>
          <a:xfrm rot="10800000">
            <a:off x="4209300" y="2565550"/>
            <a:ext cx="12600" cy="99600"/>
          </a:xfrm>
          <a:prstGeom prst="straightConnector1">
            <a:avLst/>
          </a:prstGeom>
          <a:noFill/>
          <a:ln cap="flat" cmpd="sng" w="9525">
            <a:solidFill>
              <a:schemeClr val="dk2"/>
            </a:solidFill>
            <a:prstDash val="solid"/>
            <a:round/>
            <a:headEnd len="sm" w="sm" type="none"/>
            <a:tailEnd len="sm" w="sm" type="none"/>
          </a:ln>
        </p:spPr>
      </p:cxnSp>
      <p:cxnSp>
        <p:nvCxnSpPr>
          <p:cNvPr id="116" name="Google Shape;116;p18"/>
          <p:cNvCxnSpPr/>
          <p:nvPr/>
        </p:nvCxnSpPr>
        <p:spPr>
          <a:xfrm rot="10800000">
            <a:off x="1743550" y="2453475"/>
            <a:ext cx="0" cy="99600"/>
          </a:xfrm>
          <a:prstGeom prst="straightConnector1">
            <a:avLst/>
          </a:prstGeom>
          <a:noFill/>
          <a:ln cap="flat" cmpd="sng" w="9525">
            <a:solidFill>
              <a:schemeClr val="dk2"/>
            </a:solidFill>
            <a:prstDash val="solid"/>
            <a:round/>
            <a:headEnd len="sm" w="sm" type="none"/>
            <a:tailEnd len="med" w="med" type="triangle"/>
          </a:ln>
        </p:spPr>
      </p:cxnSp>
      <p:cxnSp>
        <p:nvCxnSpPr>
          <p:cNvPr id="117" name="Google Shape;117;p18"/>
          <p:cNvCxnSpPr/>
          <p:nvPr/>
        </p:nvCxnSpPr>
        <p:spPr>
          <a:xfrm flipH="1" rot="10800000">
            <a:off x="3001425" y="3026400"/>
            <a:ext cx="12600" cy="224100"/>
          </a:xfrm>
          <a:prstGeom prst="straightConnector1">
            <a:avLst/>
          </a:prstGeom>
          <a:noFill/>
          <a:ln cap="flat" cmpd="sng" w="9525">
            <a:solidFill>
              <a:schemeClr val="dk2"/>
            </a:solidFill>
            <a:prstDash val="solid"/>
            <a:round/>
            <a:headEnd len="sm" w="sm" type="none"/>
            <a:tailEnd len="med" w="med" type="triangle"/>
          </a:ln>
        </p:spPr>
      </p:cxnSp>
      <p:cxnSp>
        <p:nvCxnSpPr>
          <p:cNvPr id="118" name="Google Shape;118;p18"/>
          <p:cNvCxnSpPr/>
          <p:nvPr/>
        </p:nvCxnSpPr>
        <p:spPr>
          <a:xfrm flipH="1" rot="10800000">
            <a:off x="1980175" y="2440850"/>
            <a:ext cx="24900" cy="1494600"/>
          </a:xfrm>
          <a:prstGeom prst="straightConnector1">
            <a:avLst/>
          </a:prstGeom>
          <a:noFill/>
          <a:ln cap="flat" cmpd="sng" w="9525">
            <a:solidFill>
              <a:schemeClr val="dk2"/>
            </a:solidFill>
            <a:prstDash val="solid"/>
            <a:round/>
            <a:headEnd len="sm" w="sm" type="none"/>
            <a:tailEnd len="med" w="med" type="triangle"/>
          </a:ln>
        </p:spPr>
      </p:cxnSp>
      <p:cxnSp>
        <p:nvCxnSpPr>
          <p:cNvPr id="119" name="Google Shape;119;p18"/>
          <p:cNvCxnSpPr/>
          <p:nvPr/>
        </p:nvCxnSpPr>
        <p:spPr>
          <a:xfrm>
            <a:off x="1980175" y="3947925"/>
            <a:ext cx="236700" cy="12600"/>
          </a:xfrm>
          <a:prstGeom prst="straightConnector1">
            <a:avLst/>
          </a:prstGeom>
          <a:noFill/>
          <a:ln cap="flat" cmpd="sng" w="9525">
            <a:solidFill>
              <a:schemeClr val="dk2"/>
            </a:solidFill>
            <a:prstDash val="solid"/>
            <a:round/>
            <a:headEnd len="sm" w="sm" type="none"/>
            <a:tailEnd len="sm" w="sm" type="none"/>
          </a:ln>
        </p:spPr>
      </p:cxnSp>
      <p:cxnSp>
        <p:nvCxnSpPr>
          <p:cNvPr id="120" name="Google Shape;120;p18"/>
          <p:cNvCxnSpPr/>
          <p:nvPr/>
        </p:nvCxnSpPr>
        <p:spPr>
          <a:xfrm rot="10800000">
            <a:off x="2092150" y="4944225"/>
            <a:ext cx="112200" cy="0"/>
          </a:xfrm>
          <a:prstGeom prst="straightConnector1">
            <a:avLst/>
          </a:prstGeom>
          <a:noFill/>
          <a:ln cap="flat" cmpd="sng" w="9525">
            <a:solidFill>
              <a:schemeClr val="dk2"/>
            </a:solidFill>
            <a:prstDash val="solid"/>
            <a:round/>
            <a:headEnd len="sm" w="sm" type="none"/>
            <a:tailEnd len="sm" w="sm" type="none"/>
          </a:ln>
        </p:spPr>
      </p:cxnSp>
      <p:cxnSp>
        <p:nvCxnSpPr>
          <p:cNvPr id="121" name="Google Shape;121;p18"/>
          <p:cNvCxnSpPr/>
          <p:nvPr/>
        </p:nvCxnSpPr>
        <p:spPr>
          <a:xfrm flipH="1" rot="10800000">
            <a:off x="2079825" y="2802250"/>
            <a:ext cx="37500" cy="2166900"/>
          </a:xfrm>
          <a:prstGeom prst="straightConnector1">
            <a:avLst/>
          </a:prstGeom>
          <a:noFill/>
          <a:ln cap="flat" cmpd="sng" w="9525">
            <a:solidFill>
              <a:schemeClr val="dk2"/>
            </a:solidFill>
            <a:prstDash val="solid"/>
            <a:round/>
            <a:headEnd len="sm" w="sm" type="none"/>
            <a:tailEnd len="sm" w="sm" type="none"/>
          </a:ln>
        </p:spPr>
      </p:cxnSp>
      <p:cxnSp>
        <p:nvCxnSpPr>
          <p:cNvPr id="122" name="Google Shape;122;p18"/>
          <p:cNvCxnSpPr/>
          <p:nvPr/>
        </p:nvCxnSpPr>
        <p:spPr>
          <a:xfrm flipH="1" rot="10800000">
            <a:off x="2129625" y="2802000"/>
            <a:ext cx="124500" cy="12600"/>
          </a:xfrm>
          <a:prstGeom prst="straightConnector1">
            <a:avLst/>
          </a:prstGeom>
          <a:noFill/>
          <a:ln cap="flat" cmpd="sng" w="9525">
            <a:solidFill>
              <a:schemeClr val="dk2"/>
            </a:solidFill>
            <a:prstDash val="solid"/>
            <a:round/>
            <a:headEnd len="sm" w="sm" type="none"/>
            <a:tailEnd len="med" w="med" type="triangle"/>
          </a:ln>
        </p:spPr>
      </p:cxnSp>
      <p:cxnSp>
        <p:nvCxnSpPr>
          <p:cNvPr id="123" name="Google Shape;123;p18"/>
          <p:cNvCxnSpPr>
            <a:stCxn id="93" idx="3"/>
          </p:cNvCxnSpPr>
          <p:nvPr/>
        </p:nvCxnSpPr>
        <p:spPr>
          <a:xfrm flipH="1" rot="10800000">
            <a:off x="1889900" y="2478263"/>
            <a:ext cx="15600" cy="1960500"/>
          </a:xfrm>
          <a:prstGeom prst="straightConnector1">
            <a:avLst/>
          </a:prstGeom>
          <a:noFill/>
          <a:ln cap="flat" cmpd="sng" w="9525">
            <a:solidFill>
              <a:schemeClr val="dk2"/>
            </a:solidFill>
            <a:prstDash val="solid"/>
            <a:round/>
            <a:headEnd len="sm" w="sm" type="none"/>
            <a:tailEnd len="med" w="med" type="triangle"/>
          </a:ln>
        </p:spPr>
      </p:cxnSp>
      <p:cxnSp>
        <p:nvCxnSpPr>
          <p:cNvPr id="124" name="Google Shape;124;p18"/>
          <p:cNvCxnSpPr>
            <a:endCxn id="93" idx="3"/>
          </p:cNvCxnSpPr>
          <p:nvPr/>
        </p:nvCxnSpPr>
        <p:spPr>
          <a:xfrm rot="10800000">
            <a:off x="1889900" y="4438763"/>
            <a:ext cx="327000" cy="19800"/>
          </a:xfrm>
          <a:prstGeom prst="straightConnector1">
            <a:avLst/>
          </a:prstGeom>
          <a:noFill/>
          <a:ln cap="flat" cmpd="sng" w="9525">
            <a:solidFill>
              <a:schemeClr val="dk2"/>
            </a:solidFill>
            <a:prstDash val="solid"/>
            <a:round/>
            <a:headEnd len="sm" w="sm" type="none"/>
            <a:tailEnd len="sm" w="sm" type="none"/>
          </a:ln>
        </p:spPr>
      </p:cxnSp>
      <p:cxnSp>
        <p:nvCxnSpPr>
          <p:cNvPr id="125" name="Google Shape;125;p18"/>
          <p:cNvCxnSpPr/>
          <p:nvPr/>
        </p:nvCxnSpPr>
        <p:spPr>
          <a:xfrm>
            <a:off x="4545700" y="4620425"/>
            <a:ext cx="4421100" cy="12600"/>
          </a:xfrm>
          <a:prstGeom prst="straightConnector1">
            <a:avLst/>
          </a:prstGeom>
          <a:noFill/>
          <a:ln cap="flat" cmpd="sng" w="9525">
            <a:solidFill>
              <a:schemeClr val="dk2"/>
            </a:solidFill>
            <a:prstDash val="solid"/>
            <a:round/>
            <a:headEnd len="sm" w="sm" type="none"/>
            <a:tailEnd len="sm" w="sm" type="none"/>
          </a:ln>
        </p:spPr>
      </p:cxnSp>
      <p:cxnSp>
        <p:nvCxnSpPr>
          <p:cNvPr id="126" name="Google Shape;126;p18"/>
          <p:cNvCxnSpPr/>
          <p:nvPr/>
        </p:nvCxnSpPr>
        <p:spPr>
          <a:xfrm flipH="1" rot="10800000">
            <a:off x="4570625" y="4620475"/>
            <a:ext cx="12600" cy="124500"/>
          </a:xfrm>
          <a:prstGeom prst="straightConnector1">
            <a:avLst/>
          </a:prstGeom>
          <a:noFill/>
          <a:ln cap="flat" cmpd="sng" w="9525">
            <a:solidFill>
              <a:schemeClr val="dk2"/>
            </a:solidFill>
            <a:prstDash val="solid"/>
            <a:round/>
            <a:headEnd len="sm" w="sm" type="none"/>
            <a:tailEnd len="sm" w="sm" type="none"/>
          </a:ln>
        </p:spPr>
      </p:cxnSp>
      <p:cxnSp>
        <p:nvCxnSpPr>
          <p:cNvPr id="127" name="Google Shape;127;p18"/>
          <p:cNvCxnSpPr/>
          <p:nvPr/>
        </p:nvCxnSpPr>
        <p:spPr>
          <a:xfrm>
            <a:off x="6189625" y="4956700"/>
            <a:ext cx="2166900" cy="0"/>
          </a:xfrm>
          <a:prstGeom prst="straightConnector1">
            <a:avLst/>
          </a:prstGeom>
          <a:noFill/>
          <a:ln cap="flat" cmpd="sng" w="9525">
            <a:solidFill>
              <a:schemeClr val="dk2"/>
            </a:solidFill>
            <a:prstDash val="solid"/>
            <a:round/>
            <a:headEnd len="sm" w="sm" type="none"/>
            <a:tailEnd len="sm" w="sm" type="none"/>
          </a:ln>
        </p:spPr>
      </p:cxnSp>
      <p:cxnSp>
        <p:nvCxnSpPr>
          <p:cNvPr id="128" name="Google Shape;128;p18"/>
          <p:cNvCxnSpPr/>
          <p:nvPr/>
        </p:nvCxnSpPr>
        <p:spPr>
          <a:xfrm>
            <a:off x="2951600" y="2005100"/>
            <a:ext cx="1731000" cy="0"/>
          </a:xfrm>
          <a:prstGeom prst="straightConnector1">
            <a:avLst/>
          </a:prstGeom>
          <a:noFill/>
          <a:ln cap="flat" cmpd="sng" w="9525">
            <a:solidFill>
              <a:schemeClr val="dk2"/>
            </a:solidFill>
            <a:prstDash val="solid"/>
            <a:round/>
            <a:headEnd len="sm" w="sm" type="none"/>
            <a:tailEnd len="sm" w="sm" type="none"/>
          </a:ln>
        </p:spPr>
      </p:cxnSp>
      <p:cxnSp>
        <p:nvCxnSpPr>
          <p:cNvPr id="129" name="Google Shape;129;p18"/>
          <p:cNvCxnSpPr/>
          <p:nvPr/>
        </p:nvCxnSpPr>
        <p:spPr>
          <a:xfrm rot="10800000">
            <a:off x="4707600" y="2029875"/>
            <a:ext cx="0" cy="62400"/>
          </a:xfrm>
          <a:prstGeom prst="straightConnector1">
            <a:avLst/>
          </a:prstGeom>
          <a:noFill/>
          <a:ln cap="flat" cmpd="sng" w="9525">
            <a:solidFill>
              <a:schemeClr val="dk2"/>
            </a:solidFill>
            <a:prstDash val="solid"/>
            <a:round/>
            <a:headEnd len="sm" w="sm" type="none"/>
            <a:tailEnd len="sm" w="sm" type="none"/>
          </a:ln>
        </p:spPr>
      </p:cxnSp>
      <p:cxnSp>
        <p:nvCxnSpPr>
          <p:cNvPr id="130" name="Google Shape;130;p18"/>
          <p:cNvCxnSpPr/>
          <p:nvPr/>
        </p:nvCxnSpPr>
        <p:spPr>
          <a:xfrm rot="10800000">
            <a:off x="2988950" y="1930250"/>
            <a:ext cx="0" cy="87300"/>
          </a:xfrm>
          <a:prstGeom prst="straightConnector1">
            <a:avLst/>
          </a:prstGeom>
          <a:noFill/>
          <a:ln cap="flat" cmpd="sng" w="9525">
            <a:solidFill>
              <a:schemeClr val="dk2"/>
            </a:solidFill>
            <a:prstDash val="solid"/>
            <a:round/>
            <a:headEnd len="sm" w="sm" type="none"/>
            <a:tailEnd len="med" w="med" type="triangle"/>
          </a:ln>
        </p:spPr>
      </p:cxnSp>
      <p:cxnSp>
        <p:nvCxnSpPr>
          <p:cNvPr id="131" name="Google Shape;131;p18"/>
          <p:cNvCxnSpPr/>
          <p:nvPr/>
        </p:nvCxnSpPr>
        <p:spPr>
          <a:xfrm flipH="1" rot="10800000">
            <a:off x="8369075" y="3076000"/>
            <a:ext cx="24900" cy="19056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CCCC"/>
        </a:solidFill>
      </p:bgPr>
    </p:bg>
    <p:spTree>
      <p:nvGrpSpPr>
        <p:cNvPr id="135" name="Shape 135"/>
        <p:cNvGrpSpPr/>
        <p:nvPr/>
      </p:nvGrpSpPr>
      <p:grpSpPr>
        <a:xfrm>
          <a:off x="0" y="0"/>
          <a:ext cx="0" cy="0"/>
          <a:chOff x="0" y="0"/>
          <a:chExt cx="0" cy="0"/>
        </a:xfrm>
      </p:grpSpPr>
      <p:sp>
        <p:nvSpPr>
          <p:cNvPr id="136" name="Google Shape;136;p19"/>
          <p:cNvSpPr txBox="1"/>
          <p:nvPr/>
        </p:nvSpPr>
        <p:spPr>
          <a:xfrm>
            <a:off x="53850" y="161850"/>
            <a:ext cx="9036300" cy="492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9"/>
          <p:cNvSpPr/>
          <p:nvPr/>
        </p:nvSpPr>
        <p:spPr>
          <a:xfrm>
            <a:off x="809000" y="714550"/>
            <a:ext cx="1029600" cy="1938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customer_id</a:t>
            </a:r>
            <a:endParaRPr b="0" i="0" sz="1200" u="none" cap="none" strike="noStrike">
              <a:solidFill>
                <a:srgbClr val="000000"/>
              </a:solidFill>
              <a:latin typeface="Arial"/>
              <a:ea typeface="Arial"/>
              <a:cs typeface="Arial"/>
              <a:sym typeface="Arial"/>
            </a:endParaRPr>
          </a:p>
        </p:txBody>
      </p:sp>
      <p:sp>
        <p:nvSpPr>
          <p:cNvPr id="138" name="Google Shape;138;p19"/>
          <p:cNvSpPr/>
          <p:nvPr/>
        </p:nvSpPr>
        <p:spPr>
          <a:xfrm>
            <a:off x="3443825" y="486700"/>
            <a:ext cx="879900" cy="1938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Category</a:t>
            </a:r>
            <a:endParaRPr b="0" i="0" sz="1200" u="none" cap="none" strike="noStrike">
              <a:solidFill>
                <a:srgbClr val="000000"/>
              </a:solidFill>
              <a:latin typeface="Arial"/>
              <a:ea typeface="Arial"/>
              <a:cs typeface="Arial"/>
              <a:sym typeface="Arial"/>
            </a:endParaRPr>
          </a:p>
        </p:txBody>
      </p:sp>
      <p:sp>
        <p:nvSpPr>
          <p:cNvPr id="139" name="Google Shape;139;p19"/>
          <p:cNvSpPr/>
          <p:nvPr/>
        </p:nvSpPr>
        <p:spPr>
          <a:xfrm>
            <a:off x="6873050" y="520750"/>
            <a:ext cx="723300" cy="1938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200" u="none" cap="none" strike="noStrike">
                <a:solidFill>
                  <a:srgbClr val="000000"/>
                </a:solidFill>
                <a:latin typeface="Arial"/>
                <a:ea typeface="Arial"/>
                <a:cs typeface="Arial"/>
                <a:sym typeface="Arial"/>
              </a:rPr>
              <a:t>Product</a:t>
            </a:r>
            <a:endParaRPr b="0" i="0" sz="1200" u="none" cap="none" strike="noStrike">
              <a:solidFill>
                <a:srgbClr val="000000"/>
              </a:solidFill>
              <a:latin typeface="Arial"/>
              <a:ea typeface="Arial"/>
              <a:cs typeface="Arial"/>
              <a:sym typeface="Arial"/>
            </a:endParaRPr>
          </a:p>
        </p:txBody>
      </p:sp>
      <p:sp>
        <p:nvSpPr>
          <p:cNvPr id="140" name="Google Shape;140;p19"/>
          <p:cNvSpPr/>
          <p:nvPr/>
        </p:nvSpPr>
        <p:spPr>
          <a:xfrm>
            <a:off x="7920775" y="2264675"/>
            <a:ext cx="944700" cy="1938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200" u="none" cap="none" strike="noStrike">
                <a:solidFill>
                  <a:srgbClr val="000000"/>
                </a:solidFill>
                <a:latin typeface="Arial"/>
                <a:ea typeface="Arial"/>
                <a:cs typeface="Arial"/>
                <a:sym typeface="Arial"/>
              </a:rPr>
              <a:t>Price_list</a:t>
            </a:r>
            <a:endParaRPr b="0" i="0" sz="1400" u="none" cap="none" strike="noStrike">
              <a:solidFill>
                <a:srgbClr val="000000"/>
              </a:solidFill>
              <a:latin typeface="Arial"/>
              <a:ea typeface="Arial"/>
              <a:cs typeface="Arial"/>
              <a:sym typeface="Arial"/>
            </a:endParaRPr>
          </a:p>
        </p:txBody>
      </p:sp>
      <p:sp>
        <p:nvSpPr>
          <p:cNvPr id="141" name="Google Shape;141;p19"/>
          <p:cNvSpPr/>
          <p:nvPr/>
        </p:nvSpPr>
        <p:spPr>
          <a:xfrm>
            <a:off x="6678500" y="3536600"/>
            <a:ext cx="1112400" cy="1938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200" u="none" cap="none" strike="noStrike">
                <a:solidFill>
                  <a:srgbClr val="000000"/>
                </a:solidFill>
                <a:latin typeface="Arial"/>
                <a:ea typeface="Arial"/>
                <a:cs typeface="Arial"/>
                <a:sym typeface="Arial"/>
              </a:rPr>
              <a:t>Supplier_info</a:t>
            </a:r>
            <a:endParaRPr b="0" i="0" sz="1400" u="none" cap="none" strike="noStrike">
              <a:solidFill>
                <a:srgbClr val="000000"/>
              </a:solidFill>
              <a:latin typeface="Arial"/>
              <a:ea typeface="Arial"/>
              <a:cs typeface="Arial"/>
              <a:sym typeface="Arial"/>
            </a:endParaRPr>
          </a:p>
        </p:txBody>
      </p:sp>
      <p:sp>
        <p:nvSpPr>
          <p:cNvPr id="142" name="Google Shape;142;p19"/>
          <p:cNvSpPr/>
          <p:nvPr/>
        </p:nvSpPr>
        <p:spPr>
          <a:xfrm>
            <a:off x="4323725" y="4105725"/>
            <a:ext cx="1629300" cy="1938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Transaction_details</a:t>
            </a:r>
            <a:endParaRPr b="0" i="0" sz="1400" u="none" cap="none" strike="noStrike">
              <a:solidFill>
                <a:srgbClr val="000000"/>
              </a:solidFill>
              <a:latin typeface="Arial"/>
              <a:ea typeface="Arial"/>
              <a:cs typeface="Arial"/>
              <a:sym typeface="Arial"/>
            </a:endParaRPr>
          </a:p>
        </p:txBody>
      </p:sp>
      <p:sp>
        <p:nvSpPr>
          <p:cNvPr id="143" name="Google Shape;143;p19"/>
          <p:cNvSpPr/>
          <p:nvPr/>
        </p:nvSpPr>
        <p:spPr>
          <a:xfrm>
            <a:off x="750900" y="3948275"/>
            <a:ext cx="820800" cy="1938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Payment</a:t>
            </a:r>
            <a:endParaRPr b="0" i="0" sz="1400" u="none" cap="none" strike="noStrike">
              <a:solidFill>
                <a:srgbClr val="000000"/>
              </a:solidFill>
              <a:latin typeface="Arial"/>
              <a:ea typeface="Arial"/>
              <a:cs typeface="Arial"/>
              <a:sym typeface="Arial"/>
            </a:endParaRPr>
          </a:p>
        </p:txBody>
      </p:sp>
      <p:sp>
        <p:nvSpPr>
          <p:cNvPr id="144" name="Google Shape;144;p19"/>
          <p:cNvSpPr/>
          <p:nvPr/>
        </p:nvSpPr>
        <p:spPr>
          <a:xfrm>
            <a:off x="645500" y="2747050"/>
            <a:ext cx="1356600" cy="1938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Transaction_info</a:t>
            </a:r>
            <a:endParaRPr b="0" i="0" sz="1400" u="none" cap="none" strike="noStrike">
              <a:solidFill>
                <a:srgbClr val="000000"/>
              </a:solidFill>
              <a:latin typeface="Arial"/>
              <a:ea typeface="Arial"/>
              <a:cs typeface="Arial"/>
              <a:sym typeface="Arial"/>
            </a:endParaRPr>
          </a:p>
        </p:txBody>
      </p:sp>
      <p:sp>
        <p:nvSpPr>
          <p:cNvPr id="145" name="Google Shape;145;p19"/>
          <p:cNvSpPr/>
          <p:nvPr/>
        </p:nvSpPr>
        <p:spPr>
          <a:xfrm>
            <a:off x="0" y="258850"/>
            <a:ext cx="1202100" cy="1938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sng" cap="none" strike="noStrike">
                <a:solidFill>
                  <a:srgbClr val="000000"/>
                </a:solidFill>
                <a:latin typeface="Arial"/>
                <a:ea typeface="Arial"/>
                <a:cs typeface="Arial"/>
                <a:sym typeface="Arial"/>
              </a:rPr>
              <a:t>customer_id</a:t>
            </a:r>
            <a:endParaRPr b="0" i="0" sz="900" u="sng" cap="none" strike="noStrike">
              <a:solidFill>
                <a:srgbClr val="000000"/>
              </a:solidFill>
              <a:latin typeface="Arial"/>
              <a:ea typeface="Arial"/>
              <a:cs typeface="Arial"/>
              <a:sym typeface="Arial"/>
            </a:endParaRPr>
          </a:p>
        </p:txBody>
      </p:sp>
      <p:sp>
        <p:nvSpPr>
          <p:cNvPr id="146" name="Google Shape;146;p19"/>
          <p:cNvSpPr/>
          <p:nvPr/>
        </p:nvSpPr>
        <p:spPr>
          <a:xfrm>
            <a:off x="1940925" y="357950"/>
            <a:ext cx="879900" cy="1938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900" u="none" cap="none" strike="noStrike">
                <a:solidFill>
                  <a:srgbClr val="000000"/>
                </a:solidFill>
                <a:latin typeface="Arial"/>
                <a:ea typeface="Arial"/>
                <a:cs typeface="Arial"/>
                <a:sym typeface="Arial"/>
              </a:rPr>
              <a:t>address</a:t>
            </a:r>
            <a:endParaRPr b="0" i="0" sz="1400" u="none" cap="none" strike="noStrike">
              <a:solidFill>
                <a:srgbClr val="000000"/>
              </a:solidFill>
              <a:latin typeface="Arial"/>
              <a:ea typeface="Arial"/>
              <a:cs typeface="Arial"/>
              <a:sym typeface="Arial"/>
            </a:endParaRPr>
          </a:p>
        </p:txBody>
      </p:sp>
      <p:sp>
        <p:nvSpPr>
          <p:cNvPr id="147" name="Google Shape;147;p19"/>
          <p:cNvSpPr/>
          <p:nvPr/>
        </p:nvSpPr>
        <p:spPr>
          <a:xfrm>
            <a:off x="1323800" y="164150"/>
            <a:ext cx="723300" cy="1938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900" u="none" cap="none" strike="noStrike">
                <a:solidFill>
                  <a:srgbClr val="000000"/>
                </a:solidFill>
                <a:latin typeface="Arial"/>
                <a:ea typeface="Arial"/>
                <a:cs typeface="Arial"/>
                <a:sym typeface="Arial"/>
              </a:rPr>
              <a:t>name</a:t>
            </a:r>
            <a:endParaRPr b="0" i="0" sz="1400" u="none" cap="none" strike="noStrike">
              <a:solidFill>
                <a:srgbClr val="000000"/>
              </a:solidFill>
              <a:latin typeface="Arial"/>
              <a:ea typeface="Arial"/>
              <a:cs typeface="Arial"/>
              <a:sym typeface="Arial"/>
            </a:endParaRPr>
          </a:p>
        </p:txBody>
      </p:sp>
      <p:sp>
        <p:nvSpPr>
          <p:cNvPr id="148" name="Google Shape;148;p19"/>
          <p:cNvSpPr/>
          <p:nvPr/>
        </p:nvSpPr>
        <p:spPr>
          <a:xfrm>
            <a:off x="913400" y="1833650"/>
            <a:ext cx="820800" cy="261900"/>
          </a:xfrm>
          <a:prstGeom prst="flowChartDecision">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has</a:t>
            </a:r>
            <a:endParaRPr b="0" i="0" sz="1000" u="none" cap="none" strike="noStrike">
              <a:solidFill>
                <a:srgbClr val="000000"/>
              </a:solidFill>
              <a:latin typeface="Arial"/>
              <a:ea typeface="Arial"/>
              <a:cs typeface="Arial"/>
              <a:sym typeface="Arial"/>
            </a:endParaRPr>
          </a:p>
        </p:txBody>
      </p:sp>
      <p:cxnSp>
        <p:nvCxnSpPr>
          <p:cNvPr id="149" name="Google Shape;149;p19"/>
          <p:cNvCxnSpPr>
            <a:stCxn id="137" idx="2"/>
            <a:endCxn id="148" idx="0"/>
          </p:cNvCxnSpPr>
          <p:nvPr/>
        </p:nvCxnSpPr>
        <p:spPr>
          <a:xfrm>
            <a:off x="1323800" y="908350"/>
            <a:ext cx="0" cy="925200"/>
          </a:xfrm>
          <a:prstGeom prst="straightConnector1">
            <a:avLst/>
          </a:prstGeom>
          <a:noFill/>
          <a:ln cap="flat" cmpd="sng" w="9525">
            <a:solidFill>
              <a:srgbClr val="595959"/>
            </a:solidFill>
            <a:prstDash val="solid"/>
            <a:round/>
            <a:headEnd len="sm" w="sm" type="none"/>
            <a:tailEnd len="sm" w="sm" type="none"/>
          </a:ln>
        </p:spPr>
      </p:cxnSp>
      <p:cxnSp>
        <p:nvCxnSpPr>
          <p:cNvPr id="150" name="Google Shape;150;p19"/>
          <p:cNvCxnSpPr>
            <a:stCxn id="144" idx="0"/>
            <a:endCxn id="148" idx="2"/>
          </p:cNvCxnSpPr>
          <p:nvPr/>
        </p:nvCxnSpPr>
        <p:spPr>
          <a:xfrm rot="10800000">
            <a:off x="1323800" y="2095450"/>
            <a:ext cx="0" cy="651600"/>
          </a:xfrm>
          <a:prstGeom prst="straightConnector1">
            <a:avLst/>
          </a:prstGeom>
          <a:noFill/>
          <a:ln cap="flat" cmpd="sng" w="9525">
            <a:solidFill>
              <a:srgbClr val="595959"/>
            </a:solidFill>
            <a:prstDash val="solid"/>
            <a:round/>
            <a:headEnd len="sm" w="sm" type="none"/>
            <a:tailEnd len="sm" w="sm" type="none"/>
          </a:ln>
        </p:spPr>
      </p:cxnSp>
      <p:sp>
        <p:nvSpPr>
          <p:cNvPr id="151" name="Google Shape;151;p19"/>
          <p:cNvSpPr/>
          <p:nvPr/>
        </p:nvSpPr>
        <p:spPr>
          <a:xfrm>
            <a:off x="4946725" y="452650"/>
            <a:ext cx="1404000" cy="261900"/>
          </a:xfrm>
          <a:prstGeom prst="flowChartDecision">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products</a:t>
            </a:r>
            <a:endParaRPr b="0" i="0" sz="1000" u="none" cap="none" strike="noStrike">
              <a:solidFill>
                <a:srgbClr val="000000"/>
              </a:solidFill>
              <a:latin typeface="Arial"/>
              <a:ea typeface="Arial"/>
              <a:cs typeface="Arial"/>
              <a:sym typeface="Arial"/>
            </a:endParaRPr>
          </a:p>
        </p:txBody>
      </p:sp>
      <p:sp>
        <p:nvSpPr>
          <p:cNvPr id="152" name="Google Shape;152;p19"/>
          <p:cNvSpPr/>
          <p:nvPr/>
        </p:nvSpPr>
        <p:spPr>
          <a:xfrm>
            <a:off x="4321975" y="1571675"/>
            <a:ext cx="820800" cy="261900"/>
          </a:xfrm>
          <a:prstGeom prst="flowChartDecision">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has</a:t>
            </a:r>
            <a:endParaRPr b="0" i="0" sz="1000" u="none" cap="none" strike="noStrike">
              <a:solidFill>
                <a:srgbClr val="000000"/>
              </a:solidFill>
              <a:latin typeface="Arial"/>
              <a:ea typeface="Arial"/>
              <a:cs typeface="Arial"/>
              <a:sym typeface="Arial"/>
            </a:endParaRPr>
          </a:p>
        </p:txBody>
      </p:sp>
      <p:cxnSp>
        <p:nvCxnSpPr>
          <p:cNvPr id="153" name="Google Shape;153;p19"/>
          <p:cNvCxnSpPr>
            <a:stCxn id="138" idx="3"/>
            <a:endCxn id="151" idx="1"/>
          </p:cNvCxnSpPr>
          <p:nvPr/>
        </p:nvCxnSpPr>
        <p:spPr>
          <a:xfrm>
            <a:off x="4323725" y="583600"/>
            <a:ext cx="623100" cy="0"/>
          </a:xfrm>
          <a:prstGeom prst="straightConnector1">
            <a:avLst/>
          </a:prstGeom>
          <a:noFill/>
          <a:ln cap="flat" cmpd="sng" w="9525">
            <a:solidFill>
              <a:srgbClr val="595959"/>
            </a:solidFill>
            <a:prstDash val="solid"/>
            <a:round/>
            <a:headEnd len="sm" w="sm" type="none"/>
            <a:tailEnd len="sm" w="sm" type="none"/>
          </a:ln>
        </p:spPr>
      </p:cxnSp>
      <p:cxnSp>
        <p:nvCxnSpPr>
          <p:cNvPr id="154" name="Google Shape;154;p19"/>
          <p:cNvCxnSpPr>
            <a:stCxn id="151" idx="3"/>
            <a:endCxn id="139" idx="1"/>
          </p:cNvCxnSpPr>
          <p:nvPr/>
        </p:nvCxnSpPr>
        <p:spPr>
          <a:xfrm>
            <a:off x="6350725" y="583600"/>
            <a:ext cx="522300" cy="33900"/>
          </a:xfrm>
          <a:prstGeom prst="straightConnector1">
            <a:avLst/>
          </a:prstGeom>
          <a:noFill/>
          <a:ln cap="flat" cmpd="sng" w="9525">
            <a:solidFill>
              <a:srgbClr val="595959"/>
            </a:solidFill>
            <a:prstDash val="solid"/>
            <a:round/>
            <a:headEnd len="sm" w="sm" type="none"/>
            <a:tailEnd len="sm" w="sm" type="none"/>
          </a:ln>
        </p:spPr>
      </p:cxnSp>
      <p:cxnSp>
        <p:nvCxnSpPr>
          <p:cNvPr id="155" name="Google Shape;155;p19"/>
          <p:cNvCxnSpPr>
            <a:stCxn id="144" idx="3"/>
            <a:endCxn id="152" idx="1"/>
          </p:cNvCxnSpPr>
          <p:nvPr/>
        </p:nvCxnSpPr>
        <p:spPr>
          <a:xfrm flipH="1" rot="10800000">
            <a:off x="2002100" y="1702750"/>
            <a:ext cx="2319900" cy="1141200"/>
          </a:xfrm>
          <a:prstGeom prst="straightConnector1">
            <a:avLst/>
          </a:prstGeom>
          <a:noFill/>
          <a:ln cap="flat" cmpd="sng" w="9525">
            <a:solidFill>
              <a:srgbClr val="595959"/>
            </a:solidFill>
            <a:prstDash val="solid"/>
            <a:round/>
            <a:headEnd len="sm" w="sm" type="none"/>
            <a:tailEnd len="sm" w="sm" type="none"/>
          </a:ln>
        </p:spPr>
      </p:cxnSp>
      <p:cxnSp>
        <p:nvCxnSpPr>
          <p:cNvPr id="156" name="Google Shape;156;p19"/>
          <p:cNvCxnSpPr>
            <a:stCxn id="139" idx="1"/>
            <a:endCxn id="152" idx="3"/>
          </p:cNvCxnSpPr>
          <p:nvPr/>
        </p:nvCxnSpPr>
        <p:spPr>
          <a:xfrm flipH="1">
            <a:off x="5142650" y="617650"/>
            <a:ext cx="1730400" cy="1085100"/>
          </a:xfrm>
          <a:prstGeom prst="straightConnector1">
            <a:avLst/>
          </a:prstGeom>
          <a:noFill/>
          <a:ln cap="flat" cmpd="sng" w="9525">
            <a:solidFill>
              <a:srgbClr val="595959"/>
            </a:solidFill>
            <a:prstDash val="solid"/>
            <a:round/>
            <a:headEnd len="sm" w="sm" type="none"/>
            <a:tailEnd len="sm" w="sm" type="none"/>
          </a:ln>
        </p:spPr>
      </p:cxnSp>
      <p:sp>
        <p:nvSpPr>
          <p:cNvPr id="157" name="Google Shape;157;p19"/>
          <p:cNvSpPr/>
          <p:nvPr/>
        </p:nvSpPr>
        <p:spPr>
          <a:xfrm>
            <a:off x="7623050" y="1404950"/>
            <a:ext cx="820800" cy="261900"/>
          </a:xfrm>
          <a:prstGeom prst="flowChartDecision">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has</a:t>
            </a:r>
            <a:endParaRPr b="0" i="0" sz="1000" u="none" cap="none" strike="noStrike">
              <a:solidFill>
                <a:srgbClr val="000000"/>
              </a:solidFill>
              <a:latin typeface="Arial"/>
              <a:ea typeface="Arial"/>
              <a:cs typeface="Arial"/>
              <a:sym typeface="Arial"/>
            </a:endParaRPr>
          </a:p>
        </p:txBody>
      </p:sp>
      <p:sp>
        <p:nvSpPr>
          <p:cNvPr id="158" name="Google Shape;158;p19"/>
          <p:cNvSpPr/>
          <p:nvPr/>
        </p:nvSpPr>
        <p:spPr>
          <a:xfrm>
            <a:off x="6678500" y="2309850"/>
            <a:ext cx="1112400" cy="261900"/>
          </a:xfrm>
          <a:prstGeom prst="flowChartDecision">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supply</a:t>
            </a:r>
            <a:endParaRPr b="0" i="0" sz="1000" u="none" cap="none" strike="noStrike">
              <a:solidFill>
                <a:srgbClr val="000000"/>
              </a:solidFill>
              <a:latin typeface="Arial"/>
              <a:ea typeface="Arial"/>
              <a:cs typeface="Arial"/>
              <a:sym typeface="Arial"/>
            </a:endParaRPr>
          </a:p>
        </p:txBody>
      </p:sp>
      <p:sp>
        <p:nvSpPr>
          <p:cNvPr id="159" name="Google Shape;159;p19"/>
          <p:cNvSpPr/>
          <p:nvPr/>
        </p:nvSpPr>
        <p:spPr>
          <a:xfrm>
            <a:off x="3212975" y="2976550"/>
            <a:ext cx="820800" cy="261900"/>
          </a:xfrm>
          <a:prstGeom prst="flowChartDecision">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has</a:t>
            </a:r>
            <a:endParaRPr b="0" i="0" sz="1000" u="none" cap="none" strike="noStrike">
              <a:solidFill>
                <a:srgbClr val="000000"/>
              </a:solidFill>
              <a:latin typeface="Arial"/>
              <a:ea typeface="Arial"/>
              <a:cs typeface="Arial"/>
              <a:sym typeface="Arial"/>
            </a:endParaRPr>
          </a:p>
        </p:txBody>
      </p:sp>
      <p:cxnSp>
        <p:nvCxnSpPr>
          <p:cNvPr id="160" name="Google Shape;160;p19"/>
          <p:cNvCxnSpPr>
            <a:endCxn id="157" idx="0"/>
          </p:cNvCxnSpPr>
          <p:nvPr/>
        </p:nvCxnSpPr>
        <p:spPr>
          <a:xfrm>
            <a:off x="7453250" y="723650"/>
            <a:ext cx="580200" cy="681300"/>
          </a:xfrm>
          <a:prstGeom prst="straightConnector1">
            <a:avLst/>
          </a:prstGeom>
          <a:noFill/>
          <a:ln cap="flat" cmpd="sng" w="9525">
            <a:solidFill>
              <a:srgbClr val="595959"/>
            </a:solidFill>
            <a:prstDash val="solid"/>
            <a:round/>
            <a:headEnd len="sm" w="sm" type="none"/>
            <a:tailEnd len="sm" w="sm" type="none"/>
          </a:ln>
        </p:spPr>
      </p:cxnSp>
      <p:cxnSp>
        <p:nvCxnSpPr>
          <p:cNvPr id="161" name="Google Shape;161;p19"/>
          <p:cNvCxnSpPr>
            <a:stCxn id="157" idx="2"/>
            <a:endCxn id="140" idx="0"/>
          </p:cNvCxnSpPr>
          <p:nvPr/>
        </p:nvCxnSpPr>
        <p:spPr>
          <a:xfrm>
            <a:off x="8033450" y="1666850"/>
            <a:ext cx="359700" cy="597900"/>
          </a:xfrm>
          <a:prstGeom prst="straightConnector1">
            <a:avLst/>
          </a:prstGeom>
          <a:noFill/>
          <a:ln cap="flat" cmpd="sng" w="9525">
            <a:solidFill>
              <a:srgbClr val="595959"/>
            </a:solidFill>
            <a:prstDash val="solid"/>
            <a:round/>
            <a:headEnd len="sm" w="sm" type="none"/>
            <a:tailEnd len="sm" w="sm" type="none"/>
          </a:ln>
        </p:spPr>
      </p:cxnSp>
      <p:cxnSp>
        <p:nvCxnSpPr>
          <p:cNvPr id="162" name="Google Shape;162;p19"/>
          <p:cNvCxnSpPr>
            <a:stCxn id="139" idx="2"/>
            <a:endCxn id="158" idx="0"/>
          </p:cNvCxnSpPr>
          <p:nvPr/>
        </p:nvCxnSpPr>
        <p:spPr>
          <a:xfrm>
            <a:off x="7234700" y="714550"/>
            <a:ext cx="0" cy="1595400"/>
          </a:xfrm>
          <a:prstGeom prst="straightConnector1">
            <a:avLst/>
          </a:prstGeom>
          <a:noFill/>
          <a:ln cap="flat" cmpd="sng" w="9525">
            <a:solidFill>
              <a:srgbClr val="595959"/>
            </a:solidFill>
            <a:prstDash val="solid"/>
            <a:round/>
            <a:headEnd len="sm" w="sm" type="none"/>
            <a:tailEnd len="sm" w="sm" type="none"/>
          </a:ln>
        </p:spPr>
      </p:cxnSp>
      <p:cxnSp>
        <p:nvCxnSpPr>
          <p:cNvPr id="163" name="Google Shape;163;p19"/>
          <p:cNvCxnSpPr>
            <a:stCxn id="158" idx="2"/>
            <a:endCxn id="141" idx="0"/>
          </p:cNvCxnSpPr>
          <p:nvPr/>
        </p:nvCxnSpPr>
        <p:spPr>
          <a:xfrm>
            <a:off x="7234700" y="2571750"/>
            <a:ext cx="0" cy="964800"/>
          </a:xfrm>
          <a:prstGeom prst="straightConnector1">
            <a:avLst/>
          </a:prstGeom>
          <a:noFill/>
          <a:ln cap="flat" cmpd="sng" w="9525">
            <a:solidFill>
              <a:srgbClr val="595959"/>
            </a:solidFill>
            <a:prstDash val="solid"/>
            <a:round/>
            <a:headEnd len="sm" w="sm" type="none"/>
            <a:tailEnd len="sm" w="sm" type="none"/>
          </a:ln>
        </p:spPr>
      </p:cxnSp>
      <p:cxnSp>
        <p:nvCxnSpPr>
          <p:cNvPr id="164" name="Google Shape;164;p19"/>
          <p:cNvCxnSpPr>
            <a:stCxn id="159" idx="0"/>
          </p:cNvCxnSpPr>
          <p:nvPr/>
        </p:nvCxnSpPr>
        <p:spPr>
          <a:xfrm flipH="1" rot="10800000">
            <a:off x="3623375" y="728650"/>
            <a:ext cx="3382200" cy="2247900"/>
          </a:xfrm>
          <a:prstGeom prst="straightConnector1">
            <a:avLst/>
          </a:prstGeom>
          <a:noFill/>
          <a:ln cap="flat" cmpd="sng" w="9525">
            <a:solidFill>
              <a:srgbClr val="595959"/>
            </a:solidFill>
            <a:prstDash val="solid"/>
            <a:round/>
            <a:headEnd len="sm" w="sm" type="none"/>
            <a:tailEnd len="sm" w="sm" type="none"/>
          </a:ln>
        </p:spPr>
      </p:cxnSp>
      <p:cxnSp>
        <p:nvCxnSpPr>
          <p:cNvPr id="165" name="Google Shape;165;p19"/>
          <p:cNvCxnSpPr>
            <a:stCxn id="143" idx="3"/>
            <a:endCxn id="159" idx="2"/>
          </p:cNvCxnSpPr>
          <p:nvPr/>
        </p:nvCxnSpPr>
        <p:spPr>
          <a:xfrm flipH="1" rot="10800000">
            <a:off x="1571700" y="3238475"/>
            <a:ext cx="2051700" cy="806700"/>
          </a:xfrm>
          <a:prstGeom prst="straightConnector1">
            <a:avLst/>
          </a:prstGeom>
          <a:noFill/>
          <a:ln cap="flat" cmpd="sng" w="9525">
            <a:solidFill>
              <a:srgbClr val="595959"/>
            </a:solidFill>
            <a:prstDash val="solid"/>
            <a:round/>
            <a:headEnd len="sm" w="sm" type="none"/>
            <a:tailEnd len="sm" w="sm" type="none"/>
          </a:ln>
        </p:spPr>
      </p:cxnSp>
      <p:sp>
        <p:nvSpPr>
          <p:cNvPr id="166" name="Google Shape;166;p19"/>
          <p:cNvSpPr/>
          <p:nvPr/>
        </p:nvSpPr>
        <p:spPr>
          <a:xfrm>
            <a:off x="5081850" y="2769250"/>
            <a:ext cx="944700" cy="597900"/>
          </a:xfrm>
          <a:prstGeom prst="flowChartDecision">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Can have</a:t>
            </a:r>
            <a:endParaRPr b="0" i="0" sz="1000" u="none" cap="none" strike="noStrike">
              <a:solidFill>
                <a:srgbClr val="000000"/>
              </a:solidFill>
              <a:latin typeface="Arial"/>
              <a:ea typeface="Arial"/>
              <a:cs typeface="Arial"/>
              <a:sym typeface="Arial"/>
            </a:endParaRPr>
          </a:p>
        </p:txBody>
      </p:sp>
      <p:cxnSp>
        <p:nvCxnSpPr>
          <p:cNvPr id="167" name="Google Shape;167;p19"/>
          <p:cNvCxnSpPr>
            <a:stCxn id="166" idx="2"/>
            <a:endCxn id="142" idx="0"/>
          </p:cNvCxnSpPr>
          <p:nvPr/>
        </p:nvCxnSpPr>
        <p:spPr>
          <a:xfrm flipH="1">
            <a:off x="5138400" y="3367150"/>
            <a:ext cx="415800" cy="738600"/>
          </a:xfrm>
          <a:prstGeom prst="straightConnector1">
            <a:avLst/>
          </a:prstGeom>
          <a:noFill/>
          <a:ln cap="flat" cmpd="sng" w="9525">
            <a:solidFill>
              <a:srgbClr val="595959"/>
            </a:solidFill>
            <a:prstDash val="solid"/>
            <a:round/>
            <a:headEnd len="sm" w="sm" type="none"/>
            <a:tailEnd len="sm" w="sm" type="none"/>
          </a:ln>
        </p:spPr>
      </p:cxnSp>
      <p:cxnSp>
        <p:nvCxnSpPr>
          <p:cNvPr id="168" name="Google Shape;168;p19"/>
          <p:cNvCxnSpPr>
            <a:stCxn id="166" idx="0"/>
          </p:cNvCxnSpPr>
          <p:nvPr/>
        </p:nvCxnSpPr>
        <p:spPr>
          <a:xfrm flipH="1" rot="10800000">
            <a:off x="5554200" y="513250"/>
            <a:ext cx="1539000" cy="2256000"/>
          </a:xfrm>
          <a:prstGeom prst="straightConnector1">
            <a:avLst/>
          </a:prstGeom>
          <a:noFill/>
          <a:ln cap="flat" cmpd="sng" w="9525">
            <a:solidFill>
              <a:srgbClr val="595959"/>
            </a:solidFill>
            <a:prstDash val="solid"/>
            <a:round/>
            <a:headEnd len="sm" w="sm" type="none"/>
            <a:tailEnd len="sm" w="sm" type="none"/>
          </a:ln>
        </p:spPr>
      </p:cxnSp>
      <p:sp>
        <p:nvSpPr>
          <p:cNvPr id="169" name="Google Shape;169;p19"/>
          <p:cNvSpPr/>
          <p:nvPr/>
        </p:nvSpPr>
        <p:spPr>
          <a:xfrm>
            <a:off x="7866400" y="865950"/>
            <a:ext cx="1202100" cy="1938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900" u="none" cap="none" strike="noStrike">
                <a:solidFill>
                  <a:srgbClr val="000000"/>
                </a:solidFill>
                <a:latin typeface="Arial"/>
                <a:ea typeface="Arial"/>
                <a:cs typeface="Arial"/>
                <a:sym typeface="Arial"/>
              </a:rPr>
              <a:t>reorder_level</a:t>
            </a:r>
            <a:endParaRPr b="0" i="0" sz="1400" u="none" cap="none" strike="noStrike">
              <a:solidFill>
                <a:srgbClr val="000000"/>
              </a:solidFill>
              <a:latin typeface="Arial"/>
              <a:ea typeface="Arial"/>
              <a:cs typeface="Arial"/>
              <a:sym typeface="Arial"/>
            </a:endParaRPr>
          </a:p>
        </p:txBody>
      </p:sp>
      <p:sp>
        <p:nvSpPr>
          <p:cNvPr id="170" name="Google Shape;170;p19"/>
          <p:cNvSpPr/>
          <p:nvPr/>
        </p:nvSpPr>
        <p:spPr>
          <a:xfrm>
            <a:off x="8118675" y="486700"/>
            <a:ext cx="1029600" cy="1938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900" u="none" cap="none" strike="noStrike">
                <a:solidFill>
                  <a:srgbClr val="000000"/>
                </a:solidFill>
                <a:latin typeface="Arial"/>
                <a:ea typeface="Arial"/>
                <a:cs typeface="Arial"/>
                <a:sym typeface="Arial"/>
              </a:rPr>
              <a:t>unit_price</a:t>
            </a:r>
            <a:endParaRPr b="0" i="0" sz="1400" u="none" cap="none" strike="noStrike">
              <a:solidFill>
                <a:srgbClr val="000000"/>
              </a:solidFill>
              <a:latin typeface="Arial"/>
              <a:ea typeface="Arial"/>
              <a:cs typeface="Arial"/>
              <a:sym typeface="Arial"/>
            </a:endParaRPr>
          </a:p>
        </p:txBody>
      </p:sp>
      <p:sp>
        <p:nvSpPr>
          <p:cNvPr id="171" name="Google Shape;171;p19"/>
          <p:cNvSpPr/>
          <p:nvPr/>
        </p:nvSpPr>
        <p:spPr>
          <a:xfrm>
            <a:off x="7920775" y="161850"/>
            <a:ext cx="1112400" cy="1938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900" u="none" cap="none" strike="noStrike">
                <a:solidFill>
                  <a:srgbClr val="000000"/>
                </a:solidFill>
                <a:latin typeface="Arial"/>
                <a:ea typeface="Arial"/>
                <a:cs typeface="Arial"/>
                <a:sym typeface="Arial"/>
              </a:rPr>
              <a:t>q_in_stock</a:t>
            </a:r>
            <a:endParaRPr b="0" i="0" sz="1400" u="none" cap="none" strike="noStrike">
              <a:solidFill>
                <a:srgbClr val="000000"/>
              </a:solidFill>
              <a:latin typeface="Arial"/>
              <a:ea typeface="Arial"/>
              <a:cs typeface="Arial"/>
              <a:sym typeface="Arial"/>
            </a:endParaRPr>
          </a:p>
        </p:txBody>
      </p:sp>
      <p:sp>
        <p:nvSpPr>
          <p:cNvPr id="172" name="Google Shape;172;p19"/>
          <p:cNvSpPr/>
          <p:nvPr/>
        </p:nvSpPr>
        <p:spPr>
          <a:xfrm>
            <a:off x="7126675" y="65050"/>
            <a:ext cx="785700" cy="1938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900" u="none" cap="none" strike="noStrike">
                <a:solidFill>
                  <a:srgbClr val="000000"/>
                </a:solidFill>
                <a:latin typeface="Arial"/>
                <a:ea typeface="Arial"/>
                <a:cs typeface="Arial"/>
                <a:sym typeface="Arial"/>
              </a:rPr>
              <a:t>pname</a:t>
            </a:r>
            <a:endParaRPr b="0" i="0" sz="1400" u="none" cap="none" strike="noStrike">
              <a:solidFill>
                <a:srgbClr val="000000"/>
              </a:solidFill>
              <a:latin typeface="Arial"/>
              <a:ea typeface="Arial"/>
              <a:cs typeface="Arial"/>
              <a:sym typeface="Arial"/>
            </a:endParaRPr>
          </a:p>
        </p:txBody>
      </p:sp>
      <p:sp>
        <p:nvSpPr>
          <p:cNvPr id="173" name="Google Shape;173;p19"/>
          <p:cNvSpPr/>
          <p:nvPr/>
        </p:nvSpPr>
        <p:spPr>
          <a:xfrm>
            <a:off x="6097075" y="-5100"/>
            <a:ext cx="1029600" cy="1938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900" u="sng" cap="none" strike="noStrike">
                <a:solidFill>
                  <a:srgbClr val="000000"/>
                </a:solidFill>
                <a:latin typeface="Arial"/>
                <a:ea typeface="Arial"/>
                <a:cs typeface="Arial"/>
                <a:sym typeface="Arial"/>
              </a:rPr>
              <a:t>product_id</a:t>
            </a:r>
            <a:endParaRPr b="0" i="0" sz="1400" u="none" cap="none" strike="noStrike">
              <a:solidFill>
                <a:srgbClr val="000000"/>
              </a:solidFill>
              <a:latin typeface="Arial"/>
              <a:ea typeface="Arial"/>
              <a:cs typeface="Arial"/>
              <a:sym typeface="Arial"/>
            </a:endParaRPr>
          </a:p>
        </p:txBody>
      </p:sp>
      <p:sp>
        <p:nvSpPr>
          <p:cNvPr id="174" name="Google Shape;174;p19"/>
          <p:cNvSpPr/>
          <p:nvPr/>
        </p:nvSpPr>
        <p:spPr>
          <a:xfrm>
            <a:off x="3668600" y="1029188"/>
            <a:ext cx="1112400" cy="1938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900" u="none" cap="none" strike="noStrike">
                <a:solidFill>
                  <a:srgbClr val="000000"/>
                </a:solidFill>
                <a:latin typeface="Arial"/>
                <a:ea typeface="Arial"/>
                <a:cs typeface="Arial"/>
                <a:sym typeface="Arial"/>
              </a:rPr>
              <a:t>cate_name</a:t>
            </a:r>
            <a:endParaRPr b="0" i="0" sz="1400" u="none" cap="none" strike="noStrike">
              <a:solidFill>
                <a:srgbClr val="000000"/>
              </a:solidFill>
              <a:latin typeface="Arial"/>
              <a:ea typeface="Arial"/>
              <a:cs typeface="Arial"/>
              <a:sym typeface="Arial"/>
            </a:endParaRPr>
          </a:p>
        </p:txBody>
      </p:sp>
      <p:sp>
        <p:nvSpPr>
          <p:cNvPr id="175" name="Google Shape;175;p19"/>
          <p:cNvSpPr/>
          <p:nvPr/>
        </p:nvSpPr>
        <p:spPr>
          <a:xfrm>
            <a:off x="2331425" y="977900"/>
            <a:ext cx="1112400" cy="1938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900" u="sng" cap="none" strike="noStrike">
                <a:solidFill>
                  <a:srgbClr val="000000"/>
                </a:solidFill>
                <a:latin typeface="Arial"/>
                <a:ea typeface="Arial"/>
                <a:cs typeface="Arial"/>
                <a:sym typeface="Arial"/>
              </a:rPr>
              <a:t>category_id</a:t>
            </a:r>
            <a:endParaRPr b="0" i="0" sz="1400" u="none" cap="none" strike="noStrike">
              <a:solidFill>
                <a:srgbClr val="000000"/>
              </a:solidFill>
              <a:latin typeface="Arial"/>
              <a:ea typeface="Arial"/>
              <a:cs typeface="Arial"/>
              <a:sym typeface="Arial"/>
            </a:endParaRPr>
          </a:p>
        </p:txBody>
      </p:sp>
      <p:sp>
        <p:nvSpPr>
          <p:cNvPr id="176" name="Google Shape;176;p19"/>
          <p:cNvSpPr/>
          <p:nvPr/>
        </p:nvSpPr>
        <p:spPr>
          <a:xfrm>
            <a:off x="86250" y="1274100"/>
            <a:ext cx="1029600" cy="1938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900" u="none" cap="none" strike="noStrike">
                <a:solidFill>
                  <a:srgbClr val="000000"/>
                </a:solidFill>
                <a:latin typeface="Arial"/>
                <a:ea typeface="Arial"/>
                <a:cs typeface="Arial"/>
                <a:sym typeface="Arial"/>
              </a:rPr>
              <a:t>password</a:t>
            </a:r>
            <a:endParaRPr b="0" i="0" sz="1400" u="none" cap="none" strike="noStrike">
              <a:solidFill>
                <a:srgbClr val="000000"/>
              </a:solidFill>
              <a:latin typeface="Arial"/>
              <a:ea typeface="Arial"/>
              <a:cs typeface="Arial"/>
              <a:sym typeface="Arial"/>
            </a:endParaRPr>
          </a:p>
        </p:txBody>
      </p:sp>
      <p:sp>
        <p:nvSpPr>
          <p:cNvPr id="177" name="Google Shape;177;p19"/>
          <p:cNvSpPr/>
          <p:nvPr/>
        </p:nvSpPr>
        <p:spPr>
          <a:xfrm>
            <a:off x="0" y="734650"/>
            <a:ext cx="623100" cy="1938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900" u="none" cap="none" strike="noStrike">
                <a:solidFill>
                  <a:srgbClr val="000000"/>
                </a:solidFill>
                <a:latin typeface="Arial"/>
                <a:ea typeface="Arial"/>
                <a:cs typeface="Arial"/>
                <a:sym typeface="Arial"/>
              </a:rPr>
              <a:t>p_no</a:t>
            </a:r>
            <a:endParaRPr b="0" i="0" sz="1400" u="none" cap="none" strike="noStrike">
              <a:solidFill>
                <a:srgbClr val="000000"/>
              </a:solidFill>
              <a:latin typeface="Arial"/>
              <a:ea typeface="Arial"/>
              <a:cs typeface="Arial"/>
              <a:sym typeface="Arial"/>
            </a:endParaRPr>
          </a:p>
        </p:txBody>
      </p:sp>
      <p:cxnSp>
        <p:nvCxnSpPr>
          <p:cNvPr id="178" name="Google Shape;178;p19"/>
          <p:cNvCxnSpPr>
            <a:stCxn id="175" idx="7"/>
          </p:cNvCxnSpPr>
          <p:nvPr/>
        </p:nvCxnSpPr>
        <p:spPr>
          <a:xfrm flipH="1" rot="10800000">
            <a:off x="3280918" y="681081"/>
            <a:ext cx="176700" cy="325200"/>
          </a:xfrm>
          <a:prstGeom prst="straightConnector1">
            <a:avLst/>
          </a:prstGeom>
          <a:noFill/>
          <a:ln cap="flat" cmpd="sng" w="9525">
            <a:solidFill>
              <a:srgbClr val="595959"/>
            </a:solidFill>
            <a:prstDash val="solid"/>
            <a:round/>
            <a:headEnd len="sm" w="sm" type="none"/>
            <a:tailEnd len="sm" w="sm" type="none"/>
          </a:ln>
        </p:spPr>
      </p:cxnSp>
      <p:cxnSp>
        <p:nvCxnSpPr>
          <p:cNvPr id="179" name="Google Shape;179;p19"/>
          <p:cNvCxnSpPr>
            <a:stCxn id="174" idx="0"/>
            <a:endCxn id="138" idx="2"/>
          </p:cNvCxnSpPr>
          <p:nvPr/>
        </p:nvCxnSpPr>
        <p:spPr>
          <a:xfrm rot="10800000">
            <a:off x="3883700" y="680588"/>
            <a:ext cx="341100" cy="348600"/>
          </a:xfrm>
          <a:prstGeom prst="straightConnector1">
            <a:avLst/>
          </a:prstGeom>
          <a:noFill/>
          <a:ln cap="flat" cmpd="sng" w="9525">
            <a:solidFill>
              <a:srgbClr val="595959"/>
            </a:solidFill>
            <a:prstDash val="solid"/>
            <a:round/>
            <a:headEnd len="sm" w="sm" type="none"/>
            <a:tailEnd len="sm" w="sm" type="none"/>
          </a:ln>
        </p:spPr>
      </p:cxnSp>
      <p:cxnSp>
        <p:nvCxnSpPr>
          <p:cNvPr id="180" name="Google Shape;180;p19"/>
          <p:cNvCxnSpPr>
            <a:stCxn id="173" idx="4"/>
          </p:cNvCxnSpPr>
          <p:nvPr/>
        </p:nvCxnSpPr>
        <p:spPr>
          <a:xfrm>
            <a:off x="6611875" y="188700"/>
            <a:ext cx="327000" cy="335100"/>
          </a:xfrm>
          <a:prstGeom prst="straightConnector1">
            <a:avLst/>
          </a:prstGeom>
          <a:noFill/>
          <a:ln cap="flat" cmpd="sng" w="9525">
            <a:solidFill>
              <a:srgbClr val="595959"/>
            </a:solidFill>
            <a:prstDash val="solid"/>
            <a:round/>
            <a:headEnd len="sm" w="sm" type="none"/>
            <a:tailEnd len="sm" w="sm" type="none"/>
          </a:ln>
        </p:spPr>
      </p:cxnSp>
      <p:cxnSp>
        <p:nvCxnSpPr>
          <p:cNvPr id="181" name="Google Shape;181;p19"/>
          <p:cNvCxnSpPr>
            <a:stCxn id="172" idx="3"/>
          </p:cNvCxnSpPr>
          <p:nvPr/>
        </p:nvCxnSpPr>
        <p:spPr>
          <a:xfrm flipH="1">
            <a:off x="7086638" y="230469"/>
            <a:ext cx="155100" cy="298200"/>
          </a:xfrm>
          <a:prstGeom prst="straightConnector1">
            <a:avLst/>
          </a:prstGeom>
          <a:noFill/>
          <a:ln cap="flat" cmpd="sng" w="9525">
            <a:solidFill>
              <a:srgbClr val="595959"/>
            </a:solidFill>
            <a:prstDash val="solid"/>
            <a:round/>
            <a:headEnd len="sm" w="sm" type="none"/>
            <a:tailEnd len="sm" w="sm" type="none"/>
          </a:ln>
        </p:spPr>
      </p:cxnSp>
      <p:cxnSp>
        <p:nvCxnSpPr>
          <p:cNvPr id="182" name="Google Shape;182;p19"/>
          <p:cNvCxnSpPr>
            <a:stCxn id="171" idx="2"/>
          </p:cNvCxnSpPr>
          <p:nvPr/>
        </p:nvCxnSpPr>
        <p:spPr>
          <a:xfrm flipH="1">
            <a:off x="7396075" y="258750"/>
            <a:ext cx="524700" cy="265200"/>
          </a:xfrm>
          <a:prstGeom prst="straightConnector1">
            <a:avLst/>
          </a:prstGeom>
          <a:noFill/>
          <a:ln cap="flat" cmpd="sng" w="9525">
            <a:solidFill>
              <a:srgbClr val="595959"/>
            </a:solidFill>
            <a:prstDash val="solid"/>
            <a:round/>
            <a:headEnd len="sm" w="sm" type="none"/>
            <a:tailEnd len="sm" w="sm" type="none"/>
          </a:ln>
        </p:spPr>
      </p:cxnSp>
      <p:cxnSp>
        <p:nvCxnSpPr>
          <p:cNvPr id="183" name="Google Shape;183;p19"/>
          <p:cNvCxnSpPr>
            <a:stCxn id="170" idx="2"/>
            <a:endCxn id="139" idx="3"/>
          </p:cNvCxnSpPr>
          <p:nvPr/>
        </p:nvCxnSpPr>
        <p:spPr>
          <a:xfrm flipH="1">
            <a:off x="7596375" y="583600"/>
            <a:ext cx="522300" cy="34200"/>
          </a:xfrm>
          <a:prstGeom prst="straightConnector1">
            <a:avLst/>
          </a:prstGeom>
          <a:noFill/>
          <a:ln cap="flat" cmpd="sng" w="9525">
            <a:solidFill>
              <a:srgbClr val="595959"/>
            </a:solidFill>
            <a:prstDash val="solid"/>
            <a:round/>
            <a:headEnd len="sm" w="sm" type="none"/>
            <a:tailEnd len="sm" w="sm" type="none"/>
          </a:ln>
        </p:spPr>
      </p:cxnSp>
      <p:cxnSp>
        <p:nvCxnSpPr>
          <p:cNvPr id="184" name="Google Shape;184;p19"/>
          <p:cNvCxnSpPr>
            <a:stCxn id="169" idx="1"/>
          </p:cNvCxnSpPr>
          <p:nvPr/>
        </p:nvCxnSpPr>
        <p:spPr>
          <a:xfrm rot="10800000">
            <a:off x="7610443" y="719131"/>
            <a:ext cx="432000" cy="175200"/>
          </a:xfrm>
          <a:prstGeom prst="straightConnector1">
            <a:avLst/>
          </a:prstGeom>
          <a:noFill/>
          <a:ln cap="flat" cmpd="sng" w="9525">
            <a:solidFill>
              <a:srgbClr val="595959"/>
            </a:solidFill>
            <a:prstDash val="solid"/>
            <a:round/>
            <a:headEnd len="sm" w="sm" type="none"/>
            <a:tailEnd len="sm" w="sm" type="none"/>
          </a:ln>
        </p:spPr>
      </p:cxnSp>
      <p:sp>
        <p:nvSpPr>
          <p:cNvPr id="185" name="Google Shape;185;p19"/>
          <p:cNvSpPr/>
          <p:nvPr/>
        </p:nvSpPr>
        <p:spPr>
          <a:xfrm>
            <a:off x="1464225" y="2176450"/>
            <a:ext cx="1356600" cy="1938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900" u="sng" cap="none" strike="noStrike">
                <a:solidFill>
                  <a:srgbClr val="000000"/>
                </a:solidFill>
                <a:latin typeface="Arial"/>
                <a:ea typeface="Arial"/>
                <a:cs typeface="Arial"/>
                <a:sym typeface="Arial"/>
              </a:rPr>
              <a:t>transaction_id</a:t>
            </a:r>
            <a:endParaRPr b="0" i="0" sz="1400" u="none" cap="none" strike="noStrike">
              <a:solidFill>
                <a:srgbClr val="000000"/>
              </a:solidFill>
              <a:latin typeface="Arial"/>
              <a:ea typeface="Arial"/>
              <a:cs typeface="Arial"/>
              <a:sym typeface="Arial"/>
            </a:endParaRPr>
          </a:p>
        </p:txBody>
      </p:sp>
      <p:sp>
        <p:nvSpPr>
          <p:cNvPr id="186" name="Google Shape;186;p19"/>
          <p:cNvSpPr/>
          <p:nvPr/>
        </p:nvSpPr>
        <p:spPr>
          <a:xfrm>
            <a:off x="1213100" y="4342800"/>
            <a:ext cx="944700" cy="1752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900" u="none" cap="none" strike="noStrike">
                <a:solidFill>
                  <a:srgbClr val="000000"/>
                </a:solidFill>
                <a:latin typeface="Arial"/>
                <a:ea typeface="Arial"/>
                <a:cs typeface="Arial"/>
                <a:sym typeface="Arial"/>
              </a:rPr>
              <a:t>tran_date</a:t>
            </a:r>
            <a:endParaRPr b="0" i="0" sz="1400" u="none" cap="none" strike="noStrike">
              <a:solidFill>
                <a:srgbClr val="000000"/>
              </a:solidFill>
              <a:latin typeface="Arial"/>
              <a:ea typeface="Arial"/>
              <a:cs typeface="Arial"/>
              <a:sym typeface="Arial"/>
            </a:endParaRPr>
          </a:p>
        </p:txBody>
      </p:sp>
      <p:sp>
        <p:nvSpPr>
          <p:cNvPr id="187" name="Google Shape;187;p19"/>
          <p:cNvSpPr/>
          <p:nvPr/>
        </p:nvSpPr>
        <p:spPr>
          <a:xfrm>
            <a:off x="121975" y="4304200"/>
            <a:ext cx="723300" cy="1938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mode</a:t>
            </a:r>
            <a:endParaRPr b="0" i="0" sz="1400" u="none" cap="none" strike="noStrike">
              <a:solidFill>
                <a:srgbClr val="000000"/>
              </a:solidFill>
              <a:latin typeface="Arial"/>
              <a:ea typeface="Arial"/>
              <a:cs typeface="Arial"/>
              <a:sym typeface="Arial"/>
            </a:endParaRPr>
          </a:p>
        </p:txBody>
      </p:sp>
      <p:sp>
        <p:nvSpPr>
          <p:cNvPr id="188" name="Google Shape;188;p19"/>
          <p:cNvSpPr/>
          <p:nvPr/>
        </p:nvSpPr>
        <p:spPr>
          <a:xfrm>
            <a:off x="-117425" y="3592350"/>
            <a:ext cx="1202100" cy="1938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900" u="none" cap="none" strike="noStrike">
                <a:solidFill>
                  <a:srgbClr val="000000"/>
                </a:solidFill>
                <a:latin typeface="Arial"/>
                <a:ea typeface="Arial"/>
                <a:cs typeface="Arial"/>
                <a:sym typeface="Arial"/>
              </a:rPr>
              <a:t>amount_paid</a:t>
            </a:r>
            <a:endParaRPr b="0" i="0" sz="1400" u="none" cap="none" strike="noStrike">
              <a:solidFill>
                <a:srgbClr val="000000"/>
              </a:solidFill>
              <a:latin typeface="Arial"/>
              <a:ea typeface="Arial"/>
              <a:cs typeface="Arial"/>
              <a:sym typeface="Arial"/>
            </a:endParaRPr>
          </a:p>
        </p:txBody>
      </p:sp>
      <p:sp>
        <p:nvSpPr>
          <p:cNvPr id="189" name="Google Shape;189;p19"/>
          <p:cNvSpPr/>
          <p:nvPr/>
        </p:nvSpPr>
        <p:spPr>
          <a:xfrm>
            <a:off x="6142975" y="4439700"/>
            <a:ext cx="1264800" cy="1938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900" u="none" cap="none" strike="noStrike">
                <a:solidFill>
                  <a:srgbClr val="000000"/>
                </a:solidFill>
                <a:latin typeface="Arial"/>
                <a:ea typeface="Arial"/>
                <a:cs typeface="Arial"/>
                <a:sym typeface="Arial"/>
              </a:rPr>
              <a:t>tran_init_date</a:t>
            </a:r>
            <a:endParaRPr b="0" i="0" sz="1400" u="none" cap="none" strike="noStrike">
              <a:solidFill>
                <a:srgbClr val="000000"/>
              </a:solidFill>
              <a:latin typeface="Arial"/>
              <a:ea typeface="Arial"/>
              <a:cs typeface="Arial"/>
              <a:sym typeface="Arial"/>
            </a:endParaRPr>
          </a:p>
        </p:txBody>
      </p:sp>
      <p:sp>
        <p:nvSpPr>
          <p:cNvPr id="190" name="Google Shape;190;p19"/>
          <p:cNvSpPr/>
          <p:nvPr/>
        </p:nvSpPr>
        <p:spPr>
          <a:xfrm>
            <a:off x="5008325" y="4633500"/>
            <a:ext cx="944700" cy="1752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900" u="none" cap="none" strike="noStrike">
                <a:solidFill>
                  <a:srgbClr val="000000"/>
                </a:solidFill>
                <a:latin typeface="Arial"/>
                <a:ea typeface="Arial"/>
                <a:cs typeface="Arial"/>
                <a:sym typeface="Arial"/>
              </a:rPr>
              <a:t>total_amt</a:t>
            </a:r>
            <a:endParaRPr b="0" i="0" sz="1400" u="none" cap="none" strike="noStrike">
              <a:solidFill>
                <a:srgbClr val="000000"/>
              </a:solidFill>
              <a:latin typeface="Arial"/>
              <a:ea typeface="Arial"/>
              <a:cs typeface="Arial"/>
              <a:sym typeface="Arial"/>
            </a:endParaRPr>
          </a:p>
        </p:txBody>
      </p:sp>
      <p:sp>
        <p:nvSpPr>
          <p:cNvPr id="191" name="Google Shape;191;p19"/>
          <p:cNvSpPr/>
          <p:nvPr/>
        </p:nvSpPr>
        <p:spPr>
          <a:xfrm>
            <a:off x="4033775" y="4573950"/>
            <a:ext cx="879900" cy="1938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900" u="none" cap="none" strike="noStrike">
                <a:solidFill>
                  <a:srgbClr val="000000"/>
                </a:solidFill>
                <a:latin typeface="Arial"/>
                <a:ea typeface="Arial"/>
                <a:cs typeface="Arial"/>
                <a:sym typeface="Arial"/>
              </a:rPr>
              <a:t>discount</a:t>
            </a:r>
            <a:endParaRPr b="0" i="0" sz="1400" u="none" cap="none" strike="noStrike">
              <a:solidFill>
                <a:srgbClr val="000000"/>
              </a:solidFill>
              <a:latin typeface="Arial"/>
              <a:ea typeface="Arial"/>
              <a:cs typeface="Arial"/>
              <a:sym typeface="Arial"/>
            </a:endParaRPr>
          </a:p>
        </p:txBody>
      </p:sp>
      <p:sp>
        <p:nvSpPr>
          <p:cNvPr id="192" name="Google Shape;192;p19"/>
          <p:cNvSpPr/>
          <p:nvPr/>
        </p:nvSpPr>
        <p:spPr>
          <a:xfrm>
            <a:off x="3153875" y="4439700"/>
            <a:ext cx="879900" cy="1938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900" u="none" cap="none" strike="noStrike">
                <a:solidFill>
                  <a:srgbClr val="000000"/>
                </a:solidFill>
                <a:latin typeface="Arial"/>
                <a:ea typeface="Arial"/>
                <a:cs typeface="Arial"/>
                <a:sym typeface="Arial"/>
              </a:rPr>
              <a:t>quantity</a:t>
            </a:r>
            <a:endParaRPr b="0" i="0" sz="1400" u="none" cap="none" strike="noStrike">
              <a:solidFill>
                <a:srgbClr val="000000"/>
              </a:solidFill>
              <a:latin typeface="Arial"/>
              <a:ea typeface="Arial"/>
              <a:cs typeface="Arial"/>
              <a:sym typeface="Arial"/>
            </a:endParaRPr>
          </a:p>
        </p:txBody>
      </p:sp>
      <p:sp>
        <p:nvSpPr>
          <p:cNvPr id="193" name="Google Shape;193;p19"/>
          <p:cNvSpPr/>
          <p:nvPr/>
        </p:nvSpPr>
        <p:spPr>
          <a:xfrm>
            <a:off x="6074425" y="3168975"/>
            <a:ext cx="1112400" cy="1752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900" u="sng" cap="none" strike="noStrike">
                <a:solidFill>
                  <a:srgbClr val="000000"/>
                </a:solidFill>
                <a:latin typeface="Arial"/>
                <a:ea typeface="Arial"/>
                <a:cs typeface="Arial"/>
                <a:sym typeface="Arial"/>
              </a:rPr>
              <a:t>supplier_id</a:t>
            </a:r>
            <a:endParaRPr b="0" i="0" sz="1400" u="sng" cap="none" strike="noStrike">
              <a:solidFill>
                <a:srgbClr val="000000"/>
              </a:solidFill>
              <a:latin typeface="Arial"/>
              <a:ea typeface="Arial"/>
              <a:cs typeface="Arial"/>
              <a:sym typeface="Arial"/>
            </a:endParaRPr>
          </a:p>
        </p:txBody>
      </p:sp>
      <p:sp>
        <p:nvSpPr>
          <p:cNvPr id="194" name="Google Shape;194;p19"/>
          <p:cNvSpPr/>
          <p:nvPr/>
        </p:nvSpPr>
        <p:spPr>
          <a:xfrm>
            <a:off x="7746950" y="3987275"/>
            <a:ext cx="879900" cy="1938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900" u="none" cap="none" strike="noStrike">
                <a:solidFill>
                  <a:srgbClr val="000000"/>
                </a:solidFill>
                <a:latin typeface="Arial"/>
                <a:ea typeface="Arial"/>
                <a:cs typeface="Arial"/>
                <a:sym typeface="Arial"/>
              </a:rPr>
              <a:t>address</a:t>
            </a:r>
            <a:endParaRPr b="0" i="0" sz="1400" u="none" cap="none" strike="noStrike">
              <a:solidFill>
                <a:srgbClr val="000000"/>
              </a:solidFill>
              <a:latin typeface="Arial"/>
              <a:ea typeface="Arial"/>
              <a:cs typeface="Arial"/>
              <a:sym typeface="Arial"/>
            </a:endParaRPr>
          </a:p>
        </p:txBody>
      </p:sp>
      <p:sp>
        <p:nvSpPr>
          <p:cNvPr id="195" name="Google Shape;195;p19"/>
          <p:cNvSpPr/>
          <p:nvPr/>
        </p:nvSpPr>
        <p:spPr>
          <a:xfrm>
            <a:off x="8240625" y="3536600"/>
            <a:ext cx="785700" cy="1938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900" u="none" cap="none" strike="noStrike">
                <a:solidFill>
                  <a:srgbClr val="000000"/>
                </a:solidFill>
                <a:latin typeface="Arial"/>
                <a:ea typeface="Arial"/>
                <a:cs typeface="Arial"/>
                <a:sym typeface="Arial"/>
              </a:rPr>
              <a:t>sname</a:t>
            </a:r>
            <a:endParaRPr b="0" i="0" sz="1400" u="none" cap="none" strike="noStrike">
              <a:solidFill>
                <a:srgbClr val="000000"/>
              </a:solidFill>
              <a:latin typeface="Arial"/>
              <a:ea typeface="Arial"/>
              <a:cs typeface="Arial"/>
              <a:sym typeface="Arial"/>
            </a:endParaRPr>
          </a:p>
        </p:txBody>
      </p:sp>
      <p:sp>
        <p:nvSpPr>
          <p:cNvPr id="196" name="Google Shape;196;p19"/>
          <p:cNvSpPr/>
          <p:nvPr/>
        </p:nvSpPr>
        <p:spPr>
          <a:xfrm>
            <a:off x="8031475" y="3172300"/>
            <a:ext cx="723300" cy="1752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900" u="none" cap="none" strike="noStrike">
                <a:solidFill>
                  <a:srgbClr val="000000"/>
                </a:solidFill>
                <a:latin typeface="Arial"/>
                <a:ea typeface="Arial"/>
                <a:cs typeface="Arial"/>
                <a:sym typeface="Arial"/>
              </a:rPr>
              <a:t>phone</a:t>
            </a:r>
            <a:endParaRPr b="0" i="0" sz="1400" u="none" cap="none" strike="noStrike">
              <a:solidFill>
                <a:srgbClr val="000000"/>
              </a:solidFill>
              <a:latin typeface="Arial"/>
              <a:ea typeface="Arial"/>
              <a:cs typeface="Arial"/>
              <a:sym typeface="Arial"/>
            </a:endParaRPr>
          </a:p>
        </p:txBody>
      </p:sp>
      <p:sp>
        <p:nvSpPr>
          <p:cNvPr id="197" name="Google Shape;197;p19"/>
          <p:cNvSpPr/>
          <p:nvPr/>
        </p:nvSpPr>
        <p:spPr>
          <a:xfrm>
            <a:off x="8626850" y="2650150"/>
            <a:ext cx="524700" cy="1938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900" u="none" cap="none" strike="noStrike">
                <a:solidFill>
                  <a:srgbClr val="000000"/>
                </a:solidFill>
                <a:latin typeface="Arial"/>
                <a:ea typeface="Arial"/>
                <a:cs typeface="Arial"/>
                <a:sym typeface="Arial"/>
              </a:rPr>
              <a:t>usp</a:t>
            </a:r>
            <a:endParaRPr b="0" i="0" sz="1400" u="none" cap="none" strike="noStrike">
              <a:solidFill>
                <a:srgbClr val="000000"/>
              </a:solidFill>
              <a:latin typeface="Arial"/>
              <a:ea typeface="Arial"/>
              <a:cs typeface="Arial"/>
              <a:sym typeface="Arial"/>
            </a:endParaRPr>
          </a:p>
        </p:txBody>
      </p:sp>
      <p:sp>
        <p:nvSpPr>
          <p:cNvPr id="198" name="Google Shape;198;p19"/>
          <p:cNvSpPr/>
          <p:nvPr/>
        </p:nvSpPr>
        <p:spPr>
          <a:xfrm>
            <a:off x="-31350" y="3169700"/>
            <a:ext cx="1264800" cy="1938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tran_init_date</a:t>
            </a:r>
            <a:endParaRPr b="0" i="0" sz="1400" u="none" cap="none" strike="noStrike">
              <a:solidFill>
                <a:srgbClr val="000000"/>
              </a:solidFill>
              <a:latin typeface="Arial"/>
              <a:ea typeface="Arial"/>
              <a:cs typeface="Arial"/>
              <a:sym typeface="Arial"/>
            </a:endParaRPr>
          </a:p>
        </p:txBody>
      </p:sp>
      <p:cxnSp>
        <p:nvCxnSpPr>
          <p:cNvPr id="199" name="Google Shape;199;p19"/>
          <p:cNvCxnSpPr>
            <a:stCxn id="145" idx="4"/>
          </p:cNvCxnSpPr>
          <p:nvPr/>
        </p:nvCxnSpPr>
        <p:spPr>
          <a:xfrm>
            <a:off x="601050" y="452650"/>
            <a:ext cx="449400" cy="258600"/>
          </a:xfrm>
          <a:prstGeom prst="straightConnector1">
            <a:avLst/>
          </a:prstGeom>
          <a:noFill/>
          <a:ln cap="flat" cmpd="sng" w="9525">
            <a:solidFill>
              <a:srgbClr val="595959"/>
            </a:solidFill>
            <a:prstDash val="solid"/>
            <a:round/>
            <a:headEnd len="sm" w="sm" type="none"/>
            <a:tailEnd len="sm" w="sm" type="none"/>
          </a:ln>
        </p:spPr>
      </p:cxnSp>
      <p:cxnSp>
        <p:nvCxnSpPr>
          <p:cNvPr id="200" name="Google Shape;200;p19"/>
          <p:cNvCxnSpPr>
            <a:stCxn id="177" idx="6"/>
            <a:endCxn id="137" idx="1"/>
          </p:cNvCxnSpPr>
          <p:nvPr/>
        </p:nvCxnSpPr>
        <p:spPr>
          <a:xfrm flipH="1" rot="10800000">
            <a:off x="623100" y="811450"/>
            <a:ext cx="186000" cy="20100"/>
          </a:xfrm>
          <a:prstGeom prst="straightConnector1">
            <a:avLst/>
          </a:prstGeom>
          <a:noFill/>
          <a:ln cap="flat" cmpd="sng" w="9525">
            <a:solidFill>
              <a:srgbClr val="595959"/>
            </a:solidFill>
            <a:prstDash val="solid"/>
            <a:round/>
            <a:headEnd len="sm" w="sm" type="none"/>
            <a:tailEnd len="sm" w="sm" type="none"/>
          </a:ln>
        </p:spPr>
      </p:cxnSp>
      <p:cxnSp>
        <p:nvCxnSpPr>
          <p:cNvPr id="201" name="Google Shape;201;p19"/>
          <p:cNvCxnSpPr>
            <a:stCxn id="176" idx="0"/>
          </p:cNvCxnSpPr>
          <p:nvPr/>
        </p:nvCxnSpPr>
        <p:spPr>
          <a:xfrm flipH="1" rot="10800000">
            <a:off x="601050" y="919200"/>
            <a:ext cx="418200" cy="354900"/>
          </a:xfrm>
          <a:prstGeom prst="straightConnector1">
            <a:avLst/>
          </a:prstGeom>
          <a:noFill/>
          <a:ln cap="flat" cmpd="sng" w="9525">
            <a:solidFill>
              <a:srgbClr val="595959"/>
            </a:solidFill>
            <a:prstDash val="solid"/>
            <a:round/>
            <a:headEnd len="sm" w="sm" type="none"/>
            <a:tailEnd len="sm" w="sm" type="none"/>
          </a:ln>
        </p:spPr>
      </p:cxnSp>
      <p:cxnSp>
        <p:nvCxnSpPr>
          <p:cNvPr id="202" name="Google Shape;202;p19"/>
          <p:cNvCxnSpPr>
            <a:stCxn id="147" idx="4"/>
            <a:endCxn id="137" idx="0"/>
          </p:cNvCxnSpPr>
          <p:nvPr/>
        </p:nvCxnSpPr>
        <p:spPr>
          <a:xfrm flipH="1">
            <a:off x="1323650" y="357950"/>
            <a:ext cx="361800" cy="356700"/>
          </a:xfrm>
          <a:prstGeom prst="straightConnector1">
            <a:avLst/>
          </a:prstGeom>
          <a:noFill/>
          <a:ln cap="flat" cmpd="sng" w="9525">
            <a:solidFill>
              <a:srgbClr val="595959"/>
            </a:solidFill>
            <a:prstDash val="solid"/>
            <a:round/>
            <a:headEnd len="sm" w="sm" type="none"/>
            <a:tailEnd len="sm" w="sm" type="none"/>
          </a:ln>
        </p:spPr>
      </p:cxnSp>
      <p:cxnSp>
        <p:nvCxnSpPr>
          <p:cNvPr id="203" name="Google Shape;203;p19"/>
          <p:cNvCxnSpPr>
            <a:stCxn id="146" idx="3"/>
          </p:cNvCxnSpPr>
          <p:nvPr/>
        </p:nvCxnSpPr>
        <p:spPr>
          <a:xfrm flipH="1">
            <a:off x="1804883" y="523369"/>
            <a:ext cx="264900" cy="181500"/>
          </a:xfrm>
          <a:prstGeom prst="straightConnector1">
            <a:avLst/>
          </a:prstGeom>
          <a:noFill/>
          <a:ln cap="flat" cmpd="sng" w="9525">
            <a:solidFill>
              <a:srgbClr val="595959"/>
            </a:solidFill>
            <a:prstDash val="solid"/>
            <a:round/>
            <a:headEnd len="sm" w="sm" type="none"/>
            <a:tailEnd len="sm" w="sm" type="none"/>
          </a:ln>
        </p:spPr>
      </p:cxnSp>
      <p:cxnSp>
        <p:nvCxnSpPr>
          <p:cNvPr id="204" name="Google Shape;204;p19"/>
          <p:cNvCxnSpPr>
            <a:stCxn id="185" idx="4"/>
          </p:cNvCxnSpPr>
          <p:nvPr/>
        </p:nvCxnSpPr>
        <p:spPr>
          <a:xfrm flipH="1">
            <a:off x="1761825" y="2370250"/>
            <a:ext cx="380700" cy="376500"/>
          </a:xfrm>
          <a:prstGeom prst="straightConnector1">
            <a:avLst/>
          </a:prstGeom>
          <a:noFill/>
          <a:ln cap="flat" cmpd="sng" w="9525">
            <a:solidFill>
              <a:srgbClr val="595959"/>
            </a:solidFill>
            <a:prstDash val="solid"/>
            <a:round/>
            <a:headEnd len="sm" w="sm" type="none"/>
            <a:tailEnd len="sm" w="sm" type="none"/>
          </a:ln>
        </p:spPr>
      </p:cxnSp>
      <p:cxnSp>
        <p:nvCxnSpPr>
          <p:cNvPr id="205" name="Google Shape;205;p19"/>
          <p:cNvCxnSpPr>
            <a:stCxn id="198" idx="0"/>
          </p:cNvCxnSpPr>
          <p:nvPr/>
        </p:nvCxnSpPr>
        <p:spPr>
          <a:xfrm flipH="1" rot="10800000">
            <a:off x="601050" y="2943800"/>
            <a:ext cx="351000" cy="225900"/>
          </a:xfrm>
          <a:prstGeom prst="straightConnector1">
            <a:avLst/>
          </a:prstGeom>
          <a:noFill/>
          <a:ln cap="flat" cmpd="sng" w="9525">
            <a:solidFill>
              <a:srgbClr val="595959"/>
            </a:solidFill>
            <a:prstDash val="solid"/>
            <a:round/>
            <a:headEnd len="sm" w="sm" type="none"/>
            <a:tailEnd len="sm" w="sm" type="none"/>
          </a:ln>
        </p:spPr>
      </p:cxnSp>
      <p:cxnSp>
        <p:nvCxnSpPr>
          <p:cNvPr id="206" name="Google Shape;206;p19"/>
          <p:cNvCxnSpPr>
            <a:stCxn id="188" idx="4"/>
            <a:endCxn id="143" idx="1"/>
          </p:cNvCxnSpPr>
          <p:nvPr/>
        </p:nvCxnSpPr>
        <p:spPr>
          <a:xfrm>
            <a:off x="483625" y="3786150"/>
            <a:ext cx="267300" cy="258900"/>
          </a:xfrm>
          <a:prstGeom prst="straightConnector1">
            <a:avLst/>
          </a:prstGeom>
          <a:noFill/>
          <a:ln cap="flat" cmpd="sng" w="9525">
            <a:solidFill>
              <a:srgbClr val="595959"/>
            </a:solidFill>
            <a:prstDash val="solid"/>
            <a:round/>
            <a:headEnd len="sm" w="sm" type="none"/>
            <a:tailEnd len="sm" w="sm" type="none"/>
          </a:ln>
        </p:spPr>
      </p:cxnSp>
      <p:cxnSp>
        <p:nvCxnSpPr>
          <p:cNvPr id="207" name="Google Shape;207;p19"/>
          <p:cNvCxnSpPr>
            <a:stCxn id="187" idx="7"/>
            <a:endCxn id="143" idx="2"/>
          </p:cNvCxnSpPr>
          <p:nvPr/>
        </p:nvCxnSpPr>
        <p:spPr>
          <a:xfrm flipH="1" rot="10800000">
            <a:off x="739350" y="4142081"/>
            <a:ext cx="421800" cy="190500"/>
          </a:xfrm>
          <a:prstGeom prst="straightConnector1">
            <a:avLst/>
          </a:prstGeom>
          <a:noFill/>
          <a:ln cap="flat" cmpd="sng" w="9525">
            <a:solidFill>
              <a:srgbClr val="595959"/>
            </a:solidFill>
            <a:prstDash val="solid"/>
            <a:round/>
            <a:headEnd len="sm" w="sm" type="none"/>
            <a:tailEnd len="sm" w="sm" type="none"/>
          </a:ln>
        </p:spPr>
      </p:cxnSp>
      <p:cxnSp>
        <p:nvCxnSpPr>
          <p:cNvPr id="208" name="Google Shape;208;p19"/>
          <p:cNvCxnSpPr>
            <a:stCxn id="186" idx="0"/>
            <a:endCxn id="186" idx="0"/>
          </p:cNvCxnSpPr>
          <p:nvPr/>
        </p:nvCxnSpPr>
        <p:spPr>
          <a:xfrm>
            <a:off x="1685450" y="4342800"/>
            <a:ext cx="0" cy="0"/>
          </a:xfrm>
          <a:prstGeom prst="straightConnector1">
            <a:avLst/>
          </a:prstGeom>
          <a:noFill/>
          <a:ln cap="flat" cmpd="sng" w="9525">
            <a:solidFill>
              <a:srgbClr val="595959"/>
            </a:solidFill>
            <a:prstDash val="solid"/>
            <a:round/>
            <a:headEnd len="sm" w="sm" type="none"/>
            <a:tailEnd len="sm" w="sm" type="none"/>
          </a:ln>
        </p:spPr>
      </p:cxnSp>
      <p:cxnSp>
        <p:nvCxnSpPr>
          <p:cNvPr id="209" name="Google Shape;209;p19"/>
          <p:cNvCxnSpPr>
            <a:stCxn id="192" idx="7"/>
            <a:endCxn id="142" idx="1"/>
          </p:cNvCxnSpPr>
          <p:nvPr/>
        </p:nvCxnSpPr>
        <p:spPr>
          <a:xfrm flipH="1" rot="10800000">
            <a:off x="3904917" y="4202581"/>
            <a:ext cx="418800" cy="265500"/>
          </a:xfrm>
          <a:prstGeom prst="straightConnector1">
            <a:avLst/>
          </a:prstGeom>
          <a:noFill/>
          <a:ln cap="flat" cmpd="sng" w="9525">
            <a:solidFill>
              <a:srgbClr val="595959"/>
            </a:solidFill>
            <a:prstDash val="solid"/>
            <a:round/>
            <a:headEnd len="sm" w="sm" type="none"/>
            <a:tailEnd len="sm" w="sm" type="none"/>
          </a:ln>
        </p:spPr>
      </p:cxnSp>
      <p:cxnSp>
        <p:nvCxnSpPr>
          <p:cNvPr id="210" name="Google Shape;210;p19"/>
          <p:cNvCxnSpPr>
            <a:stCxn id="191" idx="0"/>
          </p:cNvCxnSpPr>
          <p:nvPr/>
        </p:nvCxnSpPr>
        <p:spPr>
          <a:xfrm flipH="1" rot="10800000">
            <a:off x="4473725" y="4311750"/>
            <a:ext cx="177300" cy="262200"/>
          </a:xfrm>
          <a:prstGeom prst="straightConnector1">
            <a:avLst/>
          </a:prstGeom>
          <a:noFill/>
          <a:ln cap="flat" cmpd="sng" w="9525">
            <a:solidFill>
              <a:srgbClr val="595959"/>
            </a:solidFill>
            <a:prstDash val="solid"/>
            <a:round/>
            <a:headEnd len="sm" w="sm" type="none"/>
            <a:tailEnd len="sm" w="sm" type="none"/>
          </a:ln>
        </p:spPr>
      </p:cxnSp>
      <p:cxnSp>
        <p:nvCxnSpPr>
          <p:cNvPr id="211" name="Google Shape;211;p19"/>
          <p:cNvCxnSpPr>
            <a:stCxn id="190" idx="0"/>
            <a:endCxn id="142" idx="2"/>
          </p:cNvCxnSpPr>
          <p:nvPr/>
        </p:nvCxnSpPr>
        <p:spPr>
          <a:xfrm rot="10800000">
            <a:off x="5138375" y="4299600"/>
            <a:ext cx="342300" cy="333900"/>
          </a:xfrm>
          <a:prstGeom prst="straightConnector1">
            <a:avLst/>
          </a:prstGeom>
          <a:noFill/>
          <a:ln cap="flat" cmpd="sng" w="9525">
            <a:solidFill>
              <a:srgbClr val="595959"/>
            </a:solidFill>
            <a:prstDash val="solid"/>
            <a:round/>
            <a:headEnd len="sm" w="sm" type="none"/>
            <a:tailEnd len="sm" w="sm" type="none"/>
          </a:ln>
        </p:spPr>
      </p:cxnSp>
      <p:cxnSp>
        <p:nvCxnSpPr>
          <p:cNvPr id="212" name="Google Shape;212;p19"/>
          <p:cNvCxnSpPr>
            <a:stCxn id="189" idx="1"/>
            <a:endCxn id="142" idx="3"/>
          </p:cNvCxnSpPr>
          <p:nvPr/>
        </p:nvCxnSpPr>
        <p:spPr>
          <a:xfrm rot="10800000">
            <a:off x="5952901" y="4202581"/>
            <a:ext cx="375300" cy="265500"/>
          </a:xfrm>
          <a:prstGeom prst="straightConnector1">
            <a:avLst/>
          </a:prstGeom>
          <a:noFill/>
          <a:ln cap="flat" cmpd="sng" w="9525">
            <a:solidFill>
              <a:srgbClr val="595959"/>
            </a:solidFill>
            <a:prstDash val="solid"/>
            <a:round/>
            <a:headEnd len="sm" w="sm" type="none"/>
            <a:tailEnd len="sm" w="sm" type="none"/>
          </a:ln>
        </p:spPr>
      </p:cxnSp>
      <p:cxnSp>
        <p:nvCxnSpPr>
          <p:cNvPr id="213" name="Google Shape;213;p19"/>
          <p:cNvCxnSpPr>
            <a:stCxn id="194" idx="1"/>
            <a:endCxn id="141" idx="2"/>
          </p:cNvCxnSpPr>
          <p:nvPr/>
        </p:nvCxnSpPr>
        <p:spPr>
          <a:xfrm rot="10800000">
            <a:off x="7234708" y="3730356"/>
            <a:ext cx="641100" cy="285300"/>
          </a:xfrm>
          <a:prstGeom prst="straightConnector1">
            <a:avLst/>
          </a:prstGeom>
          <a:noFill/>
          <a:ln cap="flat" cmpd="sng" w="9525">
            <a:solidFill>
              <a:srgbClr val="595959"/>
            </a:solidFill>
            <a:prstDash val="solid"/>
            <a:round/>
            <a:headEnd len="sm" w="sm" type="none"/>
            <a:tailEnd len="sm" w="sm" type="none"/>
          </a:ln>
        </p:spPr>
      </p:cxnSp>
      <p:cxnSp>
        <p:nvCxnSpPr>
          <p:cNvPr id="214" name="Google Shape;214;p19"/>
          <p:cNvCxnSpPr>
            <a:stCxn id="195" idx="2"/>
            <a:endCxn id="141" idx="3"/>
          </p:cNvCxnSpPr>
          <p:nvPr/>
        </p:nvCxnSpPr>
        <p:spPr>
          <a:xfrm rot="10800000">
            <a:off x="7790925" y="3633500"/>
            <a:ext cx="449700" cy="0"/>
          </a:xfrm>
          <a:prstGeom prst="straightConnector1">
            <a:avLst/>
          </a:prstGeom>
          <a:noFill/>
          <a:ln cap="flat" cmpd="sng" w="9525">
            <a:solidFill>
              <a:srgbClr val="595959"/>
            </a:solidFill>
            <a:prstDash val="solid"/>
            <a:round/>
            <a:headEnd len="sm" w="sm" type="none"/>
            <a:tailEnd len="sm" w="sm" type="none"/>
          </a:ln>
        </p:spPr>
      </p:cxnSp>
      <p:cxnSp>
        <p:nvCxnSpPr>
          <p:cNvPr id="215" name="Google Shape;215;p19"/>
          <p:cNvCxnSpPr>
            <a:stCxn id="196" idx="2"/>
          </p:cNvCxnSpPr>
          <p:nvPr/>
        </p:nvCxnSpPr>
        <p:spPr>
          <a:xfrm flipH="1">
            <a:off x="7561975" y="3259900"/>
            <a:ext cx="469500" cy="285900"/>
          </a:xfrm>
          <a:prstGeom prst="straightConnector1">
            <a:avLst/>
          </a:prstGeom>
          <a:noFill/>
          <a:ln cap="flat" cmpd="sng" w="9525">
            <a:solidFill>
              <a:srgbClr val="595959"/>
            </a:solidFill>
            <a:prstDash val="solid"/>
            <a:round/>
            <a:headEnd len="sm" w="sm" type="none"/>
            <a:tailEnd len="sm" w="sm" type="none"/>
          </a:ln>
        </p:spPr>
      </p:cxnSp>
      <p:cxnSp>
        <p:nvCxnSpPr>
          <p:cNvPr id="216" name="Google Shape;216;p19"/>
          <p:cNvCxnSpPr>
            <a:stCxn id="193" idx="4"/>
          </p:cNvCxnSpPr>
          <p:nvPr/>
        </p:nvCxnSpPr>
        <p:spPr>
          <a:xfrm>
            <a:off x="6630625" y="3344175"/>
            <a:ext cx="274800" cy="190500"/>
          </a:xfrm>
          <a:prstGeom prst="straightConnector1">
            <a:avLst/>
          </a:prstGeom>
          <a:noFill/>
          <a:ln cap="flat" cmpd="sng" w="9525">
            <a:solidFill>
              <a:srgbClr val="595959"/>
            </a:solidFill>
            <a:prstDash val="solid"/>
            <a:round/>
            <a:headEnd len="sm" w="sm" type="none"/>
            <a:tailEnd len="sm" w="sm" type="none"/>
          </a:ln>
        </p:spPr>
      </p:cxnSp>
      <p:cxnSp>
        <p:nvCxnSpPr>
          <p:cNvPr id="217" name="Google Shape;217;p19"/>
          <p:cNvCxnSpPr>
            <a:stCxn id="197" idx="0"/>
          </p:cNvCxnSpPr>
          <p:nvPr/>
        </p:nvCxnSpPr>
        <p:spPr>
          <a:xfrm rot="10800000">
            <a:off x="8678300" y="2484250"/>
            <a:ext cx="210900" cy="165900"/>
          </a:xfrm>
          <a:prstGeom prst="straightConnector1">
            <a:avLst/>
          </a:prstGeom>
          <a:noFill/>
          <a:ln cap="flat" cmpd="sng" w="9525">
            <a:solidFill>
              <a:srgbClr val="595959"/>
            </a:solidFill>
            <a:prstDash val="solid"/>
            <a:round/>
            <a:headEnd len="sm" w="sm" type="none"/>
            <a:tailEnd len="sm" w="sm" type="none"/>
          </a:ln>
        </p:spPr>
      </p:cxnSp>
      <p:cxnSp>
        <p:nvCxnSpPr>
          <p:cNvPr id="218" name="Google Shape;218;p19"/>
          <p:cNvCxnSpPr>
            <a:stCxn id="186" idx="0"/>
          </p:cNvCxnSpPr>
          <p:nvPr/>
        </p:nvCxnSpPr>
        <p:spPr>
          <a:xfrm rot="10800000">
            <a:off x="1443050" y="4148100"/>
            <a:ext cx="242400" cy="194700"/>
          </a:xfrm>
          <a:prstGeom prst="straightConnector1">
            <a:avLst/>
          </a:prstGeom>
          <a:noFill/>
          <a:ln cap="flat" cmpd="sng" w="9525">
            <a:solidFill>
              <a:srgbClr val="595959"/>
            </a:solidFill>
            <a:prstDash val="solid"/>
            <a:round/>
            <a:headEnd len="sm" w="sm" type="none"/>
            <a:tailEnd len="sm" w="sm" type="none"/>
          </a:ln>
        </p:spPr>
      </p:cxnSp>
      <p:sp>
        <p:nvSpPr>
          <p:cNvPr id="219" name="Google Shape;219;p19"/>
          <p:cNvSpPr txBox="1"/>
          <p:nvPr/>
        </p:nvSpPr>
        <p:spPr>
          <a:xfrm>
            <a:off x="952038" y="2443116"/>
            <a:ext cx="278700" cy="17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220" name="Google Shape;220;p19"/>
          <p:cNvSpPr txBox="1"/>
          <p:nvPr/>
        </p:nvSpPr>
        <p:spPr>
          <a:xfrm>
            <a:off x="6439750" y="348725"/>
            <a:ext cx="186000" cy="22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221" name="Google Shape;221;p19"/>
          <p:cNvSpPr txBox="1"/>
          <p:nvPr/>
        </p:nvSpPr>
        <p:spPr>
          <a:xfrm>
            <a:off x="4946825" y="3663125"/>
            <a:ext cx="186000" cy="22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222" name="Google Shape;222;p19"/>
          <p:cNvSpPr txBox="1"/>
          <p:nvPr/>
        </p:nvSpPr>
        <p:spPr>
          <a:xfrm>
            <a:off x="995450" y="1424425"/>
            <a:ext cx="186000" cy="25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223" name="Google Shape;223;p19"/>
          <p:cNvSpPr txBox="1"/>
          <p:nvPr/>
        </p:nvSpPr>
        <p:spPr>
          <a:xfrm>
            <a:off x="3115538" y="1904404"/>
            <a:ext cx="278700" cy="17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224" name="Google Shape;224;p19"/>
          <p:cNvSpPr txBox="1"/>
          <p:nvPr/>
        </p:nvSpPr>
        <p:spPr>
          <a:xfrm>
            <a:off x="3861788" y="2354529"/>
            <a:ext cx="278700" cy="17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225" name="Google Shape;225;p19"/>
          <p:cNvSpPr txBox="1"/>
          <p:nvPr/>
        </p:nvSpPr>
        <p:spPr>
          <a:xfrm>
            <a:off x="8325388" y="1775641"/>
            <a:ext cx="278700" cy="17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226" name="Google Shape;226;p19"/>
          <p:cNvSpPr txBox="1"/>
          <p:nvPr/>
        </p:nvSpPr>
        <p:spPr>
          <a:xfrm>
            <a:off x="7866363" y="1062629"/>
            <a:ext cx="278700" cy="17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227" name="Google Shape;227;p19"/>
          <p:cNvSpPr txBox="1"/>
          <p:nvPr/>
        </p:nvSpPr>
        <p:spPr>
          <a:xfrm>
            <a:off x="7296626" y="976441"/>
            <a:ext cx="278700" cy="17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228" name="Google Shape;228;p19"/>
          <p:cNvSpPr txBox="1"/>
          <p:nvPr/>
        </p:nvSpPr>
        <p:spPr>
          <a:xfrm>
            <a:off x="6472513" y="1073191"/>
            <a:ext cx="278700" cy="17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229" name="Google Shape;229;p19"/>
          <p:cNvSpPr txBox="1"/>
          <p:nvPr/>
        </p:nvSpPr>
        <p:spPr>
          <a:xfrm>
            <a:off x="2265975" y="3404225"/>
            <a:ext cx="524700" cy="37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230" name="Google Shape;230;p19"/>
          <p:cNvSpPr txBox="1"/>
          <p:nvPr/>
        </p:nvSpPr>
        <p:spPr>
          <a:xfrm>
            <a:off x="7296625" y="2792925"/>
            <a:ext cx="186000" cy="25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231" name="Google Shape;231;p19"/>
          <p:cNvSpPr txBox="1"/>
          <p:nvPr/>
        </p:nvSpPr>
        <p:spPr>
          <a:xfrm>
            <a:off x="5824625" y="833400"/>
            <a:ext cx="186000" cy="25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232" name="Google Shape;232;p19"/>
          <p:cNvSpPr txBox="1"/>
          <p:nvPr/>
        </p:nvSpPr>
        <p:spPr>
          <a:xfrm>
            <a:off x="4537288" y="179650"/>
            <a:ext cx="186000" cy="25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233" name="Google Shape;233;p19"/>
          <p:cNvSpPr txBox="1"/>
          <p:nvPr/>
        </p:nvSpPr>
        <p:spPr>
          <a:xfrm>
            <a:off x="3872675" y="4808700"/>
            <a:ext cx="1202100" cy="22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sng" cap="none" strike="noStrike">
                <a:solidFill>
                  <a:srgbClr val="000000"/>
                </a:solidFill>
                <a:latin typeface="Arial"/>
                <a:ea typeface="Arial"/>
                <a:cs typeface="Arial"/>
                <a:sym typeface="Arial"/>
              </a:rPr>
              <a:t>ER Diagram</a:t>
            </a:r>
            <a:endParaRPr b="1" i="0" sz="1400" u="sng"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CCCC"/>
        </a:solidFill>
      </p:bgPr>
    </p:bg>
    <p:spTree>
      <p:nvGrpSpPr>
        <p:cNvPr id="237" name="Shape 237"/>
        <p:cNvGrpSpPr/>
        <p:nvPr/>
      </p:nvGrpSpPr>
      <p:grpSpPr>
        <a:xfrm>
          <a:off x="0" y="0"/>
          <a:ext cx="0" cy="0"/>
          <a:chOff x="0" y="0"/>
          <a:chExt cx="0" cy="0"/>
        </a:xfrm>
      </p:grpSpPr>
      <p:sp>
        <p:nvSpPr>
          <p:cNvPr id="238" name="Google Shape;238;p20"/>
          <p:cNvSpPr txBox="1"/>
          <p:nvPr/>
        </p:nvSpPr>
        <p:spPr>
          <a:xfrm>
            <a:off x="99150" y="136325"/>
            <a:ext cx="8898900" cy="492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9" name="Google Shape;239;p20"/>
          <p:cNvPicPr preferRelativeResize="0"/>
          <p:nvPr/>
        </p:nvPicPr>
        <p:blipFill rotWithShape="1">
          <a:blip r:embed="rId3">
            <a:alphaModFix/>
          </a:blip>
          <a:srcRect b="0" l="0" r="0" t="0"/>
          <a:stretch/>
        </p:blipFill>
        <p:spPr>
          <a:xfrm>
            <a:off x="122550" y="757302"/>
            <a:ext cx="8898900" cy="4375776"/>
          </a:xfrm>
          <a:prstGeom prst="rect">
            <a:avLst/>
          </a:prstGeom>
          <a:noFill/>
          <a:ln>
            <a:noFill/>
          </a:ln>
        </p:spPr>
      </p:pic>
      <p:sp>
        <p:nvSpPr>
          <p:cNvPr id="240" name="Google Shape;240;p20"/>
          <p:cNvSpPr txBox="1"/>
          <p:nvPr/>
        </p:nvSpPr>
        <p:spPr>
          <a:xfrm>
            <a:off x="51600" y="43400"/>
            <a:ext cx="8970000" cy="653700"/>
          </a:xfrm>
          <a:prstGeom prst="rect">
            <a:avLst/>
          </a:prstGeom>
          <a:noFill/>
          <a:ln>
            <a:noFill/>
          </a:ln>
        </p:spPr>
        <p:txBody>
          <a:bodyPr anchorCtr="0" anchor="t" bIns="91425" lIns="91425" spcFirstLastPara="1" rIns="91425" wrap="square" tIns="91425">
            <a:noAutofit/>
          </a:bodyPr>
          <a:lstStyle/>
          <a:p>
            <a:pPr indent="0" lvl="0" marL="3657600" rtl="0" algn="l">
              <a:spcBef>
                <a:spcPts val="0"/>
              </a:spcBef>
              <a:spcAft>
                <a:spcPts val="0"/>
              </a:spcAft>
              <a:buNone/>
            </a:pPr>
            <a:r>
              <a:rPr b="1" lang="en" sz="1800"/>
              <a:t>   Structur</a:t>
            </a:r>
            <a:endParaRPr b="1" sz="1800"/>
          </a:p>
          <a:p>
            <a:pPr indent="0" lvl="0" marL="0" rtl="0" algn="l">
              <a:spcBef>
                <a:spcPts val="0"/>
              </a:spcBef>
              <a:spcAft>
                <a:spcPts val="0"/>
              </a:spcAft>
              <a:buNone/>
            </a:pPr>
            <a:r>
              <a:rPr lang="en"/>
              <a:t>This figure shows all the tables in the database.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CCCC"/>
        </a:solidFill>
      </p:bgPr>
    </p:bg>
    <p:spTree>
      <p:nvGrpSpPr>
        <p:cNvPr id="244" name="Shape 244"/>
        <p:cNvGrpSpPr/>
        <p:nvPr/>
      </p:nvGrpSpPr>
      <p:grpSpPr>
        <a:xfrm>
          <a:off x="0" y="0"/>
          <a:ext cx="0" cy="0"/>
          <a:chOff x="0" y="0"/>
          <a:chExt cx="0" cy="0"/>
        </a:xfrm>
      </p:grpSpPr>
      <p:sp>
        <p:nvSpPr>
          <p:cNvPr id="245" name="Google Shape;245;p21"/>
          <p:cNvSpPr txBox="1"/>
          <p:nvPr/>
        </p:nvSpPr>
        <p:spPr>
          <a:xfrm>
            <a:off x="161125" y="161125"/>
            <a:ext cx="8874000" cy="488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latin typeface="Times New Roman"/>
                <a:ea typeface="Times New Roman"/>
                <a:cs typeface="Times New Roman"/>
                <a:sym typeface="Times New Roman"/>
              </a:rPr>
              <a:t>                                        </a:t>
            </a:r>
            <a:r>
              <a:rPr b="1" i="0" lang="en" sz="2400" u="none" cap="none" strike="noStrike">
                <a:solidFill>
                  <a:srgbClr val="000000"/>
                </a:solidFill>
                <a:latin typeface="Times New Roman"/>
                <a:ea typeface="Times New Roman"/>
                <a:cs typeface="Times New Roman"/>
                <a:sym typeface="Times New Roman"/>
              </a:rPr>
              <a:t> LOGIN FORM</a:t>
            </a:r>
            <a:endParaRPr b="1"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lang="en">
                <a:latin typeface="Times New Roman"/>
                <a:ea typeface="Times New Roman"/>
                <a:cs typeface="Times New Roman"/>
                <a:sym typeface="Times New Roman"/>
              </a:rPr>
              <a:t>This fig shows login window which allows authenticated user to login</a:t>
            </a:r>
            <a:endParaRPr i="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pic>
        <p:nvPicPr>
          <p:cNvPr id="246" name="Google Shape;246;p21"/>
          <p:cNvPicPr preferRelativeResize="0"/>
          <p:nvPr/>
        </p:nvPicPr>
        <p:blipFill rotWithShape="1">
          <a:blip r:embed="rId3">
            <a:alphaModFix/>
          </a:blip>
          <a:srcRect b="0" l="0" r="0" t="0"/>
          <a:stretch/>
        </p:blipFill>
        <p:spPr>
          <a:xfrm>
            <a:off x="184575" y="1084150"/>
            <a:ext cx="8827102" cy="38834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