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Noto Sans Symbols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Sorts Mill Goudy"/>
      <p:regular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DFEED4-BFEB-41DF-91E9-E3EB0A763E2C}">
  <a:tblStyle styleId="{44DFEED4-BFEB-41DF-91E9-E3EB0A763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NotoSansSymbols-bold.fntdata"/><Relationship Id="rId23" Type="http://schemas.openxmlformats.org/officeDocument/2006/relationships/font" Target="fonts/NotoSansSymbol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rtsMillGoud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SortsMillGoudy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ec0c83e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34ec0c83eb0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ec0c83eb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4ec0c83eb0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ec0c83eb0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ec0c83eb0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c0c83eb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4ec0c83eb0_2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c0c83e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4ec0c83eb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c0c83e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4ec0c83eb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ec0c83e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4ec0c83eb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ec0c83e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4ec0c83eb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ec0c83e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4ec0c83eb0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ec0c83e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4ec0c83eb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ec0c83e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4ec0c83eb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3911400" y="750600"/>
            <a:ext cx="44478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76040" y="453600"/>
            <a:ext cx="8791500" cy="423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4C8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-11520" y="0"/>
            <a:ext cx="9155520" cy="5178240"/>
            <a:chOff x="-11520" y="0"/>
            <a:chExt cx="9155520" cy="517824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1520" y="0"/>
              <a:ext cx="667440" cy="667440"/>
              <a:chOff x="-11520" y="0"/>
              <a:chExt cx="667440" cy="66744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-11520" y="0"/>
                <a:ext cx="667440" cy="502920"/>
              </a:xfrm>
              <a:custGeom>
                <a:rect b="b" l="l" r="r" t="t"/>
                <a:pathLst>
                  <a:path extrusionOk="0" h="676" w="894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-11520" y="0"/>
                <a:ext cx="660959" cy="177480"/>
              </a:xfrm>
              <a:custGeom>
                <a:rect b="b" l="l" r="r" t="t"/>
                <a:pathLst>
                  <a:path extrusionOk="0" h="239" w="887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-11520" y="0"/>
                <a:ext cx="667440" cy="667440"/>
              </a:xfrm>
              <a:custGeom>
                <a:rect b="b" l="l" r="r" t="t"/>
                <a:pathLst>
                  <a:path extrusionOk="0" h="894" w="895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476560" y="4510800"/>
              <a:ext cx="667440" cy="667440"/>
              <a:chOff x="8476560" y="4510800"/>
              <a:chExt cx="667440" cy="667440"/>
            </a:xfrm>
          </p:grpSpPr>
          <p:sp>
            <p:nvSpPr>
              <p:cNvPr id="13" name="Google Shape;13;p1"/>
              <p:cNvSpPr/>
              <p:nvPr/>
            </p:nvSpPr>
            <p:spPr>
              <a:xfrm rot="10800000">
                <a:off x="8476560" y="4675320"/>
                <a:ext cx="667440" cy="502920"/>
              </a:xfrm>
              <a:custGeom>
                <a:rect b="b" l="l" r="r" t="t"/>
                <a:pathLst>
                  <a:path extrusionOk="0" h="676" w="894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10800000">
                <a:off x="8483041" y="5000760"/>
                <a:ext cx="660959" cy="177480"/>
              </a:xfrm>
              <a:custGeom>
                <a:rect b="b" l="l" r="r" t="t"/>
                <a:pathLst>
                  <a:path extrusionOk="0" h="239" w="887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 rot="10800000">
                <a:off x="8476560" y="4510800"/>
                <a:ext cx="667440" cy="667440"/>
              </a:xfrm>
              <a:custGeom>
                <a:rect b="b" l="l" r="r" t="t"/>
                <a:pathLst>
                  <a:path extrusionOk="0" h="894" w="895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072440" y="1204200"/>
            <a:ext cx="50655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76040" y="453600"/>
            <a:ext cx="8791500" cy="423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4C8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-161662" y="96099"/>
            <a:ext cx="9466962" cy="4951482"/>
            <a:chOff x="-161662" y="96099"/>
            <a:chExt cx="9466962" cy="4951482"/>
          </a:xfrm>
        </p:grpSpPr>
        <p:grpSp>
          <p:nvGrpSpPr>
            <p:cNvPr id="28" name="Google Shape;28;p4"/>
            <p:cNvGrpSpPr/>
            <p:nvPr/>
          </p:nvGrpSpPr>
          <p:grpSpPr>
            <a:xfrm>
              <a:off x="8742218" y="4484499"/>
              <a:ext cx="563082" cy="563082"/>
              <a:chOff x="8742218" y="4484499"/>
              <a:chExt cx="563082" cy="563082"/>
            </a:xfrm>
          </p:grpSpPr>
          <p:sp>
            <p:nvSpPr>
              <p:cNvPr id="29" name="Google Shape;29;p4"/>
              <p:cNvSpPr/>
              <p:nvPr/>
            </p:nvSpPr>
            <p:spPr>
              <a:xfrm rot="-2700000">
                <a:off x="8824680" y="4566960"/>
                <a:ext cx="398159" cy="398160"/>
              </a:xfrm>
              <a:custGeom>
                <a:rect b="b" l="l" r="r" t="t"/>
                <a:pathLst>
                  <a:path extrusionOk="0" h="946" w="947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 rot="-2700000">
                <a:off x="8870760" y="4613400"/>
                <a:ext cx="304560" cy="302760"/>
              </a:xfrm>
              <a:custGeom>
                <a:rect b="b" l="l" r="r" t="t"/>
                <a:pathLst>
                  <a:path extrusionOk="0" h="822" w="823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31" name="Google Shape;31;p4"/>
            <p:cNvGrpSpPr/>
            <p:nvPr/>
          </p:nvGrpSpPr>
          <p:grpSpPr>
            <a:xfrm>
              <a:off x="-161662" y="96099"/>
              <a:ext cx="563082" cy="563082"/>
              <a:chOff x="-161662" y="96099"/>
              <a:chExt cx="563082" cy="563082"/>
            </a:xfrm>
          </p:grpSpPr>
          <p:sp>
            <p:nvSpPr>
              <p:cNvPr id="32" name="Google Shape;32;p4"/>
              <p:cNvSpPr/>
              <p:nvPr/>
            </p:nvSpPr>
            <p:spPr>
              <a:xfrm rot="-2700000">
                <a:off x="-79200" y="178560"/>
                <a:ext cx="398159" cy="398160"/>
              </a:xfrm>
              <a:custGeom>
                <a:rect b="b" l="l" r="r" t="t"/>
                <a:pathLst>
                  <a:path extrusionOk="0" h="946" w="947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-2700000">
                <a:off x="-33120" y="225360"/>
                <a:ext cx="304560" cy="302760"/>
              </a:xfrm>
              <a:custGeom>
                <a:rect b="b" l="l" r="r" t="t"/>
                <a:pathLst>
                  <a:path extrusionOk="0" h="822" w="823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34" name="Google Shape;34;p4"/>
          <p:cNvSpPr txBox="1"/>
          <p:nvPr>
            <p:ph type="title"/>
          </p:nvPr>
        </p:nvSpPr>
        <p:spPr>
          <a:xfrm>
            <a:off x="3188160" y="1464480"/>
            <a:ext cx="5419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076400" y="761025"/>
            <a:ext cx="66933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en" sz="4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Amazon</a:t>
            </a:r>
            <a:endParaRPr sz="4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en" sz="4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Reviews</a:t>
            </a:r>
            <a:endParaRPr sz="4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en" sz="4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Summarizer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1134200" y="3113849"/>
            <a:ext cx="62193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 Members: </a:t>
            </a: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M. Dheeraj  - 2101AI18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	      R. Vivek       - 2101CS65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	      R. Eshwar    - 2101AI25</a:t>
            </a:r>
            <a:endParaRPr b="0" i="0" sz="17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7480440" y="3669120"/>
            <a:ext cx="366840" cy="355680"/>
            <a:chOff x="7480440" y="3669120"/>
            <a:chExt cx="366840" cy="355680"/>
          </a:xfrm>
        </p:grpSpPr>
        <p:sp>
          <p:nvSpPr>
            <p:cNvPr id="44" name="Google Shape;44;p6"/>
            <p:cNvSpPr/>
            <p:nvPr/>
          </p:nvSpPr>
          <p:spPr>
            <a:xfrm>
              <a:off x="7480440" y="3669120"/>
              <a:ext cx="190440" cy="190440"/>
            </a:xfrm>
            <a:custGeom>
              <a:rect b="b" l="l" r="r" t="t"/>
              <a:pathLst>
                <a:path extrusionOk="0" h="231" w="230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480440" y="383436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656840" y="383436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7656840" y="366912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48" name="Google Shape;48;p6"/>
          <p:cNvGrpSpPr/>
          <p:nvPr/>
        </p:nvGrpSpPr>
        <p:grpSpPr>
          <a:xfrm>
            <a:off x="6929640" y="1928520"/>
            <a:ext cx="1468800" cy="1457640"/>
            <a:chOff x="6929640" y="1928520"/>
            <a:chExt cx="1468800" cy="1457640"/>
          </a:xfrm>
        </p:grpSpPr>
        <p:sp>
          <p:nvSpPr>
            <p:cNvPr id="49" name="Google Shape;49;p6"/>
            <p:cNvSpPr/>
            <p:nvPr/>
          </p:nvSpPr>
          <p:spPr>
            <a:xfrm>
              <a:off x="6929640" y="1928520"/>
              <a:ext cx="741600" cy="741600"/>
            </a:xfrm>
            <a:custGeom>
              <a:rect b="b" l="l" r="r" t="t"/>
              <a:pathLst>
                <a:path extrusionOk="0" h="891" w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7480440" y="2479320"/>
              <a:ext cx="190440" cy="190440"/>
            </a:xfrm>
            <a:custGeom>
              <a:rect b="b" l="l" r="r" t="t"/>
              <a:pathLst>
                <a:path extrusionOk="0" h="231" w="230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929640" y="2644560"/>
              <a:ext cx="741600" cy="741600"/>
            </a:xfrm>
            <a:custGeom>
              <a:rect b="b" l="l" r="r" t="t"/>
              <a:pathLst>
                <a:path extrusionOk="0" h="890" w="891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480440" y="264456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656840" y="2644560"/>
              <a:ext cx="741600" cy="741600"/>
            </a:xfrm>
            <a:custGeom>
              <a:rect b="b" l="l" r="r" t="t"/>
              <a:pathLst>
                <a:path extrusionOk="0" h="890" w="891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56840" y="264456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7656840" y="1928520"/>
              <a:ext cx="741600" cy="741600"/>
            </a:xfrm>
            <a:custGeom>
              <a:rect b="b" l="l" r="r" t="t"/>
              <a:pathLst>
                <a:path extrusionOk="0" h="891" w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656840" y="247932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7" name="Google Shape;57;p6"/>
          <p:cNvGrpSpPr/>
          <p:nvPr/>
        </p:nvGrpSpPr>
        <p:grpSpPr>
          <a:xfrm>
            <a:off x="7480440" y="1289880"/>
            <a:ext cx="366840" cy="355680"/>
            <a:chOff x="7480440" y="1289880"/>
            <a:chExt cx="366840" cy="355680"/>
          </a:xfrm>
        </p:grpSpPr>
        <p:sp>
          <p:nvSpPr>
            <p:cNvPr id="58" name="Google Shape;58;p6"/>
            <p:cNvSpPr/>
            <p:nvPr/>
          </p:nvSpPr>
          <p:spPr>
            <a:xfrm>
              <a:off x="7480440" y="1289880"/>
              <a:ext cx="190440" cy="190440"/>
            </a:xfrm>
            <a:custGeom>
              <a:rect b="b" l="l" r="r" t="t"/>
              <a:pathLst>
                <a:path extrusionOk="0" h="231" w="230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480440" y="145512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656840" y="145512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656840" y="1289880"/>
              <a:ext cx="190440" cy="190440"/>
            </a:xfrm>
            <a:custGeom>
              <a:rect b="b" l="l" r="r" t="t"/>
              <a:pathLst>
                <a:path extrusionOk="0" h="230" w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4294967295" type="subTitle"/>
          </p:nvPr>
        </p:nvSpPr>
        <p:spPr>
          <a:xfrm>
            <a:off x="659775" y="1345425"/>
            <a:ext cx="8034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ADAD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Future Work Scope :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○"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Gather more diverse data from a wider range of products, which will help improve the generalizability of the model.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○"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Enhance the aspect extraction process to cover more detailed aspects.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○"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model’s output in recommender systems for Indian zone as a feature.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Contributions :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R.Eshwar (2101AI25)  - Review Scraping , Automated annotations.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M.Dheeraj (2101AI18) - Sentimental Analysis and Aspect-based opinion mining.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R.Vivek (2101CS65)   - Train Classifier based on dataset and extracted features.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https://github.com/eshwar0210/CS563-NLP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0D111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5"/>
          <p:cNvSpPr txBox="1"/>
          <p:nvPr>
            <p:ph idx="4294967295" type="title"/>
          </p:nvPr>
        </p:nvSpPr>
        <p:spPr>
          <a:xfrm>
            <a:off x="659775" y="357375"/>
            <a:ext cx="74103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Sorts Mill Goudy"/>
              <a:buNone/>
            </a:pP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Conclusion</a:t>
            </a:r>
            <a:endParaRPr b="0" i="0" sz="4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" y="1331375"/>
            <a:ext cx="22955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2730100" y="975525"/>
            <a:ext cx="5825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D4C8A6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Thank you!</a:t>
            </a:r>
            <a:endParaRPr sz="5800">
              <a:solidFill>
                <a:srgbClr val="D4C8A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D4C8A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 Members:  M. Dheeraj  - 2101AI18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	      R. Vivek       - 2101CS65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	      R. Eshwar    - 2101AI25</a:t>
            </a:r>
            <a:endParaRPr sz="5300">
              <a:solidFill>
                <a:srgbClr val="D4C8A6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613" y="674900"/>
            <a:ext cx="571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613" y="3841900"/>
            <a:ext cx="5715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4294967295" type="subTitle"/>
          </p:nvPr>
        </p:nvSpPr>
        <p:spPr>
          <a:xfrm>
            <a:off x="601975" y="1793025"/>
            <a:ext cx="8034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whether a product is useful in India based on user reviews.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Collect 500 reviews from Indian users for each of 50 products and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annotate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usefulness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Analyze sentiment and mine product aspects (likes/dislikes).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Summarize user opinions and train a classifier.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7"/>
          <p:cNvSpPr txBox="1"/>
          <p:nvPr>
            <p:ph idx="4294967295" type="title"/>
          </p:nvPr>
        </p:nvSpPr>
        <p:spPr>
          <a:xfrm>
            <a:off x="601965" y="623225"/>
            <a:ext cx="5419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en" sz="4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Problem Statement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idx="4294967295" type="subTitle"/>
          </p:nvPr>
        </p:nvSpPr>
        <p:spPr>
          <a:xfrm>
            <a:off x="601975" y="1793025"/>
            <a:ext cx="8034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review scraper using selenium and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beautifulsoup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to get reviews with features product_id , user_name , review_rating , review_title , review_description and save them to data.csv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Dataset size : 25000 (50 * 500 ) ( Products * Reviews per product)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8"/>
          <p:cNvSpPr txBox="1"/>
          <p:nvPr>
            <p:ph idx="4294967295" type="title"/>
          </p:nvPr>
        </p:nvSpPr>
        <p:spPr>
          <a:xfrm>
            <a:off x="601965" y="623225"/>
            <a:ext cx="5419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en" sz="4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Dataset Details  		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4294967295" type="subTitle"/>
          </p:nvPr>
        </p:nvSpPr>
        <p:spPr>
          <a:xfrm>
            <a:off x="612500" y="1492350"/>
            <a:ext cx="80346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3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en" sz="1287">
                <a:solidFill>
                  <a:schemeClr val="dk1"/>
                </a:solidFill>
              </a:rPr>
              <a:t>Performed Sentiment Analysis using:</a:t>
            </a:r>
            <a:br>
              <a:rPr lang="en" sz="1287">
                <a:solidFill>
                  <a:schemeClr val="dk1"/>
                </a:solidFill>
              </a:rPr>
            </a:br>
            <a:endParaRPr sz="1287">
              <a:solidFill>
                <a:schemeClr val="dk1"/>
              </a:solidFill>
            </a:endParaRPr>
          </a:p>
          <a:p>
            <a:pPr indent="-31035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○"/>
            </a:pPr>
            <a:r>
              <a:rPr b="1" lang="en" sz="1287">
                <a:solidFill>
                  <a:schemeClr val="dk1"/>
                </a:solidFill>
              </a:rPr>
              <a:t>TextBlob</a:t>
            </a:r>
            <a:r>
              <a:rPr lang="en" sz="1287">
                <a:solidFill>
                  <a:schemeClr val="dk1"/>
                </a:solidFill>
              </a:rPr>
              <a:t> – Lexicon-based polarity   ,   </a:t>
            </a:r>
            <a:r>
              <a:rPr b="1" lang="en" sz="1287">
                <a:solidFill>
                  <a:schemeClr val="dk1"/>
                </a:solidFill>
              </a:rPr>
              <a:t>VADER</a:t>
            </a:r>
            <a:r>
              <a:rPr lang="en" sz="1287">
                <a:solidFill>
                  <a:schemeClr val="dk1"/>
                </a:solidFill>
              </a:rPr>
              <a:t> – Rule-based compound score</a:t>
            </a:r>
            <a:br>
              <a:rPr lang="en" sz="1287">
                <a:solidFill>
                  <a:schemeClr val="dk1"/>
                </a:solidFill>
              </a:rPr>
            </a:br>
            <a:endParaRPr sz="1287">
              <a:solidFill>
                <a:schemeClr val="dk1"/>
              </a:solidFill>
            </a:endParaRPr>
          </a:p>
          <a:p>
            <a:pPr indent="-31035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○"/>
            </a:pPr>
            <a:r>
              <a:rPr b="1" lang="en" sz="1287">
                <a:solidFill>
                  <a:schemeClr val="dk1"/>
                </a:solidFill>
              </a:rPr>
              <a:t>BERT</a:t>
            </a:r>
            <a:r>
              <a:rPr lang="en" sz="1287">
                <a:solidFill>
                  <a:schemeClr val="dk1"/>
                </a:solidFill>
              </a:rPr>
              <a:t> </a:t>
            </a:r>
            <a:r>
              <a:rPr lang="en" sz="1287">
                <a:solidFill>
                  <a:schemeClr val="dk1"/>
                </a:solidFill>
              </a:rPr>
              <a:t>– Transformer-based sentiment   ,   </a:t>
            </a:r>
            <a:r>
              <a:rPr b="1" lang="en" sz="1287">
                <a:solidFill>
                  <a:schemeClr val="dk1"/>
                </a:solidFill>
              </a:rPr>
              <a:t>Rating (scaled)</a:t>
            </a:r>
            <a:br>
              <a:rPr b="1" lang="en" sz="1287">
                <a:solidFill>
                  <a:schemeClr val="dk1"/>
                </a:solidFill>
              </a:rPr>
            </a:br>
            <a:endParaRPr b="1" sz="1287">
              <a:solidFill>
                <a:schemeClr val="dk1"/>
              </a:solidFill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b="1" lang="en" sz="1287">
                <a:solidFill>
                  <a:schemeClr val="dk1"/>
                </a:solidFill>
              </a:rPr>
              <a:t>Final Sentiment Score</a:t>
            </a:r>
            <a:r>
              <a:rPr lang="en" sz="1287">
                <a:solidFill>
                  <a:schemeClr val="dk1"/>
                </a:solidFill>
              </a:rPr>
              <a:t> = Average of all methods</a:t>
            </a:r>
            <a:br>
              <a:rPr lang="en" sz="1287">
                <a:solidFill>
                  <a:schemeClr val="dk1"/>
                </a:solidFill>
              </a:rPr>
            </a:br>
            <a:endParaRPr sz="1287">
              <a:solidFill>
                <a:schemeClr val="dk1"/>
              </a:solidFill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en" sz="1287">
                <a:solidFill>
                  <a:schemeClr val="dk1"/>
                </a:solidFill>
              </a:rPr>
              <a:t>Products labeled as:</a:t>
            </a:r>
            <a:br>
              <a:rPr lang="en" sz="1287">
                <a:solidFill>
                  <a:schemeClr val="dk1"/>
                </a:solidFill>
              </a:rPr>
            </a:br>
            <a:endParaRPr sz="1287">
              <a:solidFill>
                <a:schemeClr val="dk1"/>
              </a:solidFill>
            </a:endParaRPr>
          </a:p>
          <a:p>
            <a:pPr indent="-31035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○"/>
            </a:pPr>
            <a:r>
              <a:rPr b="1" lang="en" sz="1287">
                <a:solidFill>
                  <a:schemeClr val="dk1"/>
                </a:solidFill>
              </a:rPr>
              <a:t>"Useful"</a:t>
            </a:r>
            <a:r>
              <a:rPr lang="en" sz="1287">
                <a:solidFill>
                  <a:schemeClr val="dk1"/>
                </a:solidFill>
              </a:rPr>
              <a:t> if average score &gt; 0.705</a:t>
            </a:r>
            <a:br>
              <a:rPr lang="en" sz="1287">
                <a:solidFill>
                  <a:schemeClr val="dk1"/>
                </a:solidFill>
              </a:rPr>
            </a:br>
            <a:endParaRPr sz="1287">
              <a:solidFill>
                <a:schemeClr val="dk1"/>
              </a:solidFill>
            </a:endParaRPr>
          </a:p>
          <a:p>
            <a:pPr indent="-31035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○"/>
            </a:pPr>
            <a:r>
              <a:rPr b="1" lang="en" sz="1287">
                <a:solidFill>
                  <a:schemeClr val="dk1"/>
                </a:solidFill>
              </a:rPr>
              <a:t>"Not Useful"</a:t>
            </a:r>
            <a:r>
              <a:rPr lang="en" sz="1287">
                <a:solidFill>
                  <a:schemeClr val="dk1"/>
                </a:solidFill>
              </a:rPr>
              <a:t> otherwise</a:t>
            </a:r>
            <a:endParaRPr sz="12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25">
              <a:solidFill>
                <a:schemeClr val="dk1"/>
              </a:solidFill>
            </a:endParaRPr>
          </a:p>
        </p:txBody>
      </p:sp>
      <p:sp>
        <p:nvSpPr>
          <p:cNvPr id="79" name="Google Shape;79;p9"/>
          <p:cNvSpPr txBox="1"/>
          <p:nvPr>
            <p:ph idx="4294967295" type="title"/>
          </p:nvPr>
        </p:nvSpPr>
        <p:spPr>
          <a:xfrm>
            <a:off x="659775" y="392050"/>
            <a:ext cx="6450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Sorts Mill Goudy"/>
              <a:buNone/>
            </a:pP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Annotation 	</a:t>
            </a:r>
            <a:endParaRPr b="0" i="0" sz="4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4294967295" type="subTitle"/>
          </p:nvPr>
        </p:nvSpPr>
        <p:spPr>
          <a:xfrm>
            <a:off x="659775" y="1284300"/>
            <a:ext cx="80346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Sentiment Analysis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Classified reviews as </a:t>
            </a:r>
            <a:r>
              <a:rPr i="1" lang="en" sz="1400">
                <a:solidFill>
                  <a:schemeClr val="dk1"/>
                </a:solidFill>
              </a:rPr>
              <a:t>Positive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i="1" lang="en" sz="1400">
                <a:solidFill>
                  <a:schemeClr val="dk1"/>
                </a:solidFill>
              </a:rPr>
              <a:t>Negative</a:t>
            </a:r>
            <a:r>
              <a:rPr lang="en" sz="1400">
                <a:solidFill>
                  <a:schemeClr val="dk1"/>
                </a:solidFill>
              </a:rPr>
              <a:t>, or </a:t>
            </a:r>
            <a:r>
              <a:rPr i="1" lang="en" sz="1400">
                <a:solidFill>
                  <a:schemeClr val="dk1"/>
                </a:solidFill>
              </a:rPr>
              <a:t>Neutral</a:t>
            </a:r>
            <a:r>
              <a:rPr lang="en" sz="1400">
                <a:solidFill>
                  <a:schemeClr val="dk1"/>
                </a:solidFill>
              </a:rPr>
              <a:t> using </a:t>
            </a:r>
            <a:r>
              <a:rPr b="1" lang="en" sz="1400">
                <a:solidFill>
                  <a:schemeClr val="dk1"/>
                </a:solidFill>
              </a:rPr>
              <a:t>VADER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Overall Verdict</a:t>
            </a:r>
            <a:r>
              <a:rPr lang="en" sz="1400">
                <a:solidFill>
                  <a:schemeClr val="dk1"/>
                </a:solidFill>
              </a:rPr>
              <a:t>: Products labeled </a:t>
            </a:r>
            <a:r>
              <a:rPr i="1" lang="en" sz="1400">
                <a:solidFill>
                  <a:schemeClr val="dk1"/>
                </a:solidFill>
              </a:rPr>
              <a:t>Liked</a:t>
            </a:r>
            <a:r>
              <a:rPr lang="en" sz="1400">
                <a:solidFill>
                  <a:schemeClr val="dk1"/>
                </a:solidFill>
              </a:rPr>
              <a:t> if positive reviews &gt; negative, else </a:t>
            </a:r>
            <a:r>
              <a:rPr i="1" lang="en" sz="1400">
                <a:solidFill>
                  <a:schemeClr val="dk1"/>
                </a:solidFill>
              </a:rPr>
              <a:t>Not Liked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Aspect-Based Opinion Mining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Used </a:t>
            </a:r>
            <a:r>
              <a:rPr b="1" lang="en" sz="1400">
                <a:solidFill>
                  <a:schemeClr val="dk1"/>
                </a:solidFill>
              </a:rPr>
              <a:t>spaCy</a:t>
            </a:r>
            <a:r>
              <a:rPr lang="en" sz="1400">
                <a:solidFill>
                  <a:schemeClr val="dk1"/>
                </a:solidFill>
              </a:rPr>
              <a:t> to extract key product aspects (e.g., </a:t>
            </a:r>
            <a:r>
              <a:rPr i="1" lang="en" sz="1400">
                <a:solidFill>
                  <a:schemeClr val="dk1"/>
                </a:solidFill>
              </a:rPr>
              <a:t>battery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i="1" lang="en" sz="1400">
                <a:solidFill>
                  <a:schemeClr val="dk1"/>
                </a:solidFill>
              </a:rPr>
              <a:t>camera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Counted sentiment mentions for each aspect.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Listed top appreciated and </a:t>
            </a:r>
            <a:r>
              <a:rPr lang="en" sz="1400">
                <a:solidFill>
                  <a:schemeClr val="dk1"/>
                </a:solidFill>
              </a:rPr>
              <a:t>criticized</a:t>
            </a:r>
            <a:r>
              <a:rPr lang="en" sz="1400">
                <a:solidFill>
                  <a:schemeClr val="dk1"/>
                </a:solidFill>
              </a:rPr>
              <a:t> aspects for each product.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5" name="Google Shape;85;p10"/>
          <p:cNvSpPr txBox="1"/>
          <p:nvPr>
            <p:ph idx="4294967295" type="title"/>
          </p:nvPr>
        </p:nvSpPr>
        <p:spPr>
          <a:xfrm>
            <a:off x="659775" y="392050"/>
            <a:ext cx="6450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Sorts Mill Goudy"/>
              <a:buNone/>
            </a:pP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Reviews Analysis  </a:t>
            </a: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	</a:t>
            </a:r>
            <a:endParaRPr b="0" i="0" sz="4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4294967295" type="subTitle"/>
          </p:nvPr>
        </p:nvSpPr>
        <p:spPr>
          <a:xfrm>
            <a:off x="659775" y="1284300"/>
            <a:ext cx="8034600" cy="30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 Preprocessing: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Merged datasets and engineered features (e.g., average ratings, sentiment scores).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Created target variable: "Useful" vs "Not Useful."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EDA: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Visualized </a:t>
            </a:r>
            <a:r>
              <a:rPr b="1" lang="en" sz="1400">
                <a:solidFill>
                  <a:schemeClr val="dk1"/>
                </a:solidFill>
              </a:rPr>
              <a:t>Verdict Distribution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Correlation Heatmap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Sentiment Score Distribution</a:t>
            </a:r>
            <a:r>
              <a:rPr lang="en" sz="1400">
                <a:solidFill>
                  <a:schemeClr val="dk1"/>
                </a:solidFill>
              </a:rPr>
              <a:t>, and </a:t>
            </a:r>
            <a:r>
              <a:rPr b="1" lang="en" sz="1400">
                <a:solidFill>
                  <a:schemeClr val="dk1"/>
                </a:solidFill>
              </a:rPr>
              <a:t>Review Length Distribution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91" name="Google Shape;91;p11"/>
          <p:cNvSpPr txBox="1"/>
          <p:nvPr>
            <p:ph idx="4294967295" type="title"/>
          </p:nvPr>
        </p:nvSpPr>
        <p:spPr>
          <a:xfrm>
            <a:off x="659775" y="392050"/>
            <a:ext cx="6450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Sorts Mill Goudy"/>
              <a:buNone/>
            </a:pP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Methodology</a:t>
            </a: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				(</a:t>
            </a:r>
            <a:r>
              <a:rPr lang="en" sz="4250">
                <a:solidFill>
                  <a:schemeClr val="dk1"/>
                </a:solidFill>
              </a:rPr>
              <a:t>1</a:t>
            </a: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)</a:t>
            </a:r>
            <a:endParaRPr b="0" i="0" sz="4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4294967295" type="subTitle"/>
          </p:nvPr>
        </p:nvSpPr>
        <p:spPr>
          <a:xfrm>
            <a:off x="659775" y="1284300"/>
            <a:ext cx="80460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Modeling: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Trained </a:t>
            </a:r>
            <a:r>
              <a:rPr b="1" lang="en" sz="1300">
                <a:solidFill>
                  <a:schemeClr val="dk1"/>
                </a:solidFill>
              </a:rPr>
              <a:t>Random Forest</a:t>
            </a:r>
            <a:r>
              <a:rPr lang="en" sz="1300">
                <a:solidFill>
                  <a:schemeClr val="dk1"/>
                </a:solidFill>
              </a:rPr>
              <a:t> classifier.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Preprocessed data using </a:t>
            </a:r>
            <a:r>
              <a:rPr b="1" lang="en" sz="1300">
                <a:solidFill>
                  <a:schemeClr val="dk1"/>
                </a:solidFill>
              </a:rPr>
              <a:t>TF-IDF</a:t>
            </a:r>
            <a:r>
              <a:rPr lang="en" sz="1300">
                <a:solidFill>
                  <a:schemeClr val="dk1"/>
                </a:solidFill>
              </a:rPr>
              <a:t> for text and </a:t>
            </a:r>
            <a:r>
              <a:rPr b="1" lang="en" sz="1300">
                <a:solidFill>
                  <a:schemeClr val="dk1"/>
                </a:solidFill>
              </a:rPr>
              <a:t>StandardScaler</a:t>
            </a:r>
            <a:r>
              <a:rPr lang="en" sz="1300">
                <a:solidFill>
                  <a:schemeClr val="dk1"/>
                </a:solidFill>
              </a:rPr>
              <a:t> for numeric features.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Evaluation: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Assessed performance with metrics (Accuracy, Precision, Recall, F1-Score.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97" name="Google Shape;97;p12"/>
          <p:cNvSpPr txBox="1"/>
          <p:nvPr>
            <p:ph idx="4294967295" type="title"/>
          </p:nvPr>
        </p:nvSpPr>
        <p:spPr>
          <a:xfrm>
            <a:off x="659775" y="392050"/>
            <a:ext cx="6450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Sorts Mill Goudy"/>
              <a:buNone/>
            </a:pP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Methodology 				(</a:t>
            </a:r>
            <a:r>
              <a:rPr lang="en" sz="4250">
                <a:solidFill>
                  <a:schemeClr val="dk1"/>
                </a:solidFill>
              </a:rPr>
              <a:t>2</a:t>
            </a: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)</a:t>
            </a:r>
            <a:endParaRPr b="0" i="0" sz="4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4294967295" type="subTitle"/>
          </p:nvPr>
        </p:nvSpPr>
        <p:spPr>
          <a:xfrm>
            <a:off x="659775" y="1099375"/>
            <a:ext cx="80346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Annotation : </a:t>
            </a:r>
            <a:endParaRPr b="1" sz="1400"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Useful        41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Useful     9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Sentiment Analysis and Aspect-based opinion mining 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Generated two csv files to report the findings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b="1" lang="en" sz="1400">
                <a:solidFill>
                  <a:schemeClr val="dk1"/>
                </a:solidFill>
              </a:rPr>
              <a:t>Product_overall_sentiment_summary.csv</a:t>
            </a:r>
            <a:r>
              <a:rPr lang="en" sz="1400">
                <a:solidFill>
                  <a:schemeClr val="dk1"/>
                </a:solidFill>
              </a:rPr>
              <a:t> includes the following columns: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total_reviews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positive_reviews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negative_reviews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neutral_reviews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overall_verdict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top_appreciated_aspects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top_criticized_aspects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b="1" lang="en" sz="1400">
                <a:solidFill>
                  <a:schemeClr val="dk1"/>
                </a:solidFill>
              </a:rPr>
              <a:t>Aspect_based_opinion_per_product.csv</a:t>
            </a:r>
            <a:r>
              <a:rPr lang="en" sz="1400">
                <a:solidFill>
                  <a:schemeClr val="dk1"/>
                </a:solidFill>
              </a:rPr>
              <a:t> Includes the following columns: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aspect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positive_mentions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negative_mentions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net_sentiment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ADAD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 txBox="1"/>
          <p:nvPr>
            <p:ph idx="4294967295" type="title"/>
          </p:nvPr>
        </p:nvSpPr>
        <p:spPr>
          <a:xfrm>
            <a:off x="659775" y="392050"/>
            <a:ext cx="6450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Sorts Mill Goudy"/>
              <a:buNone/>
            </a:pP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Results</a:t>
            </a:r>
            <a:endParaRPr b="0" i="0" sz="4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4294967295" type="subTitle"/>
          </p:nvPr>
        </p:nvSpPr>
        <p:spPr>
          <a:xfrm>
            <a:off x="659775" y="1099375"/>
            <a:ext cx="80346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ADAD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ADAD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4"/>
          <p:cNvSpPr txBox="1"/>
          <p:nvPr>
            <p:ph idx="4294967295" type="title"/>
          </p:nvPr>
        </p:nvSpPr>
        <p:spPr>
          <a:xfrm>
            <a:off x="659775" y="392050"/>
            <a:ext cx="64509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Sorts Mill Goudy"/>
              <a:buNone/>
            </a:pPr>
            <a:r>
              <a:rPr lang="en" sz="425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Results                    (2)</a:t>
            </a:r>
            <a:endParaRPr b="0" i="0" sz="4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14"/>
          <p:cNvGraphicFramePr/>
          <p:nvPr/>
        </p:nvGraphicFramePr>
        <p:xfrm>
          <a:off x="836925" y="12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{44DFEED4-BFEB-41DF-91E9-E3EB0A763E2C}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4C8A6"/>
                          </a:solidFill>
                        </a:rPr>
                        <a:t>Accuracy </a:t>
                      </a:r>
                      <a:endParaRPr>
                        <a:solidFill>
                          <a:srgbClr val="D4C8A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Precision (Useful)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(Useful)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F1-score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(Useful)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199" y="2445200"/>
            <a:ext cx="2830374" cy="21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