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16656C-F9A1-4E65-A793-BBBC10B77FDB}">
  <a:tblStyle styleId="{BA16656C-F9A1-4E65-A793-BBBC10B77F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ourceCodePr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f69f780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f69f780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f69f780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f69f780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f69f780c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f69f780c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ff5a1f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ff5a1f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f69f78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f69f78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f69f78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f69f78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f69f78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f69f78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f69f780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f69f780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69f78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69f78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f69f780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f69f780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f69f780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f69f780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69f780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69f780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3390/s23084141" TargetMode="External"/><Relationship Id="rId4" Type="http://schemas.openxmlformats.org/officeDocument/2006/relationships/hyperlink" Target="https://doi.org/10.1186/s40537-023-00694-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i.org/10.3390/s23084141" TargetMode="External"/><Relationship Id="rId4" Type="http://schemas.openxmlformats.org/officeDocument/2006/relationships/hyperlink" Target="https://doi.org/10.1016/j.eswa.2022.116545" TargetMode="External"/><Relationship Id="rId5" Type="http://schemas.openxmlformats.org/officeDocument/2006/relationships/hyperlink" Target="https://doi.org/10.3390/electronics12040930" TargetMode="External"/><Relationship Id="rId6"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246800"/>
            <a:ext cx="8520600" cy="255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CS397 - CAPSTONE PROJECT </a:t>
            </a:r>
            <a:endParaRPr/>
          </a:p>
        </p:txBody>
      </p:sp>
      <p:sp>
        <p:nvSpPr>
          <p:cNvPr id="63" name="Google Shape;63;p13"/>
          <p:cNvSpPr txBox="1"/>
          <p:nvPr>
            <p:ph idx="1" type="subTitle"/>
          </p:nvPr>
        </p:nvSpPr>
        <p:spPr>
          <a:xfrm>
            <a:off x="1317025" y="3399225"/>
            <a:ext cx="7665300" cy="166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a:t>
            </a:r>
            <a:endParaRPr/>
          </a:p>
        </p:txBody>
      </p:sp>
      <p:graphicFrame>
        <p:nvGraphicFramePr>
          <p:cNvPr id="64" name="Google Shape;64;p13"/>
          <p:cNvGraphicFramePr/>
          <p:nvPr/>
        </p:nvGraphicFramePr>
        <p:xfrm>
          <a:off x="5143800" y="3639075"/>
          <a:ext cx="3000000" cy="3000000"/>
        </p:xfrm>
        <a:graphic>
          <a:graphicData uri="http://schemas.openxmlformats.org/drawingml/2006/table">
            <a:tbl>
              <a:tblPr>
                <a:noFill/>
                <a:tableStyleId>{BA16656C-F9A1-4E65-A793-BBBC10B77FDB}</a:tableStyleId>
              </a:tblPr>
              <a:tblGrid>
                <a:gridCol w="1163950"/>
                <a:gridCol w="1730900"/>
              </a:tblGrid>
              <a:tr h="365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R.Eshwar</a:t>
                      </a:r>
                      <a:endParaRPr/>
                    </a:p>
                  </a:txBody>
                  <a:tcPr marT="91425" marB="91425" marR="91425" marL="91425"/>
                </a:tc>
              </a:tr>
              <a:tr h="36575">
                <a:tc>
                  <a:txBody>
                    <a:bodyPr/>
                    <a:lstStyle/>
                    <a:p>
                      <a:pPr indent="0" lvl="0" marL="0" rtl="0" algn="l">
                        <a:spcBef>
                          <a:spcPts val="0"/>
                        </a:spcBef>
                        <a:spcAft>
                          <a:spcPts val="0"/>
                        </a:spcAft>
                        <a:buNone/>
                      </a:pPr>
                      <a:r>
                        <a:rPr lang="en"/>
                        <a:t>Roll No</a:t>
                      </a:r>
                      <a:endParaRPr/>
                    </a:p>
                  </a:txBody>
                  <a:tcPr marT="91425" marB="91425" marR="91425" marL="91425"/>
                </a:tc>
                <a:tc>
                  <a:txBody>
                    <a:bodyPr/>
                    <a:lstStyle/>
                    <a:p>
                      <a:pPr indent="0" lvl="0" marL="0" rtl="0" algn="l">
                        <a:spcBef>
                          <a:spcPts val="0"/>
                        </a:spcBef>
                        <a:spcAft>
                          <a:spcPts val="0"/>
                        </a:spcAft>
                        <a:buNone/>
                      </a:pPr>
                      <a:r>
                        <a:rPr lang="en"/>
                        <a:t>2101AI25</a:t>
                      </a:r>
                      <a:endParaRPr/>
                    </a:p>
                  </a:txBody>
                  <a:tcPr marT="91425" marB="91425" marR="91425" marL="91425"/>
                </a:tc>
              </a:tr>
              <a:tr h="36575">
                <a:tc>
                  <a:txBody>
                    <a:bodyPr/>
                    <a:lstStyle/>
                    <a:p>
                      <a:pPr indent="0" lvl="0" marL="0" rtl="0" algn="l">
                        <a:spcBef>
                          <a:spcPts val="0"/>
                        </a:spcBef>
                        <a:spcAft>
                          <a:spcPts val="0"/>
                        </a:spcAft>
                        <a:buNone/>
                      </a:pPr>
                      <a:r>
                        <a:rPr lang="en"/>
                        <a:t>Supervisor</a:t>
                      </a:r>
                      <a:endParaRPr/>
                    </a:p>
                  </a:txBody>
                  <a:tcPr marT="91425" marB="91425" marR="91425" marL="91425"/>
                </a:tc>
                <a:tc>
                  <a:txBody>
                    <a:bodyPr/>
                    <a:lstStyle/>
                    <a:p>
                      <a:pPr indent="0" lvl="0" marL="0" rtl="0" algn="l">
                        <a:spcBef>
                          <a:spcPts val="0"/>
                        </a:spcBef>
                        <a:spcAft>
                          <a:spcPts val="0"/>
                        </a:spcAft>
                        <a:buNone/>
                      </a:pPr>
                      <a:r>
                        <a:rPr lang="en"/>
                        <a:t>Dr.Mayank Agarwal</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BASELINE COMPARISON FOR NSL KDD</a:t>
            </a:r>
            <a:endParaRPr/>
          </a:p>
        </p:txBody>
      </p:sp>
      <p:sp>
        <p:nvSpPr>
          <p:cNvPr id="119" name="Google Shape;119;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0" name="Google Shape;120;p22"/>
          <p:cNvPicPr preferRelativeResize="0"/>
          <p:nvPr/>
        </p:nvPicPr>
        <p:blipFill>
          <a:blip r:embed="rId3">
            <a:alphaModFix/>
          </a:blip>
          <a:stretch>
            <a:fillRect/>
          </a:stretch>
        </p:blipFill>
        <p:spPr>
          <a:xfrm>
            <a:off x="637200" y="1637825"/>
            <a:ext cx="7353300" cy="20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26" name="Google Shape;126;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1.</a:t>
            </a:r>
            <a:r>
              <a:rPr lang="en" sz="1300">
                <a:solidFill>
                  <a:srgbClr val="222222"/>
                </a:solidFill>
                <a:highlight>
                  <a:srgbClr val="FFFFFF"/>
                </a:highlight>
                <a:latin typeface="Arial"/>
                <a:ea typeface="Arial"/>
                <a:cs typeface="Arial"/>
                <a:sym typeface="Arial"/>
              </a:rPr>
              <a:t>Yao, W.; Hu, L.; Hou, Y.; Li, X. A Lightweight Intelligent Network Intrusion Detection System Using One-Class Autoencoder and Ensemble Learning for IoT. </a:t>
            </a:r>
            <a:r>
              <a:rPr i="1" lang="en" sz="1300">
                <a:solidFill>
                  <a:srgbClr val="222222"/>
                </a:solidFill>
                <a:highlight>
                  <a:srgbClr val="FFFFFF"/>
                </a:highlight>
                <a:latin typeface="Arial"/>
                <a:ea typeface="Arial"/>
                <a:cs typeface="Arial"/>
                <a:sym typeface="Arial"/>
              </a:rPr>
              <a:t>Sensors</a:t>
            </a:r>
            <a:r>
              <a:rPr lang="en" sz="1300">
                <a:solidFill>
                  <a:srgbClr val="222222"/>
                </a:solidFill>
                <a:highlight>
                  <a:srgbClr val="FFFFFF"/>
                </a:highlight>
                <a:latin typeface="Arial"/>
                <a:ea typeface="Arial"/>
                <a:cs typeface="Arial"/>
                <a:sym typeface="Arial"/>
              </a:rPr>
              <a:t> </a:t>
            </a:r>
            <a:r>
              <a:rPr b="1" lang="en" sz="1300">
                <a:solidFill>
                  <a:srgbClr val="222222"/>
                </a:solidFill>
                <a:highlight>
                  <a:srgbClr val="FFFFFF"/>
                </a:highlight>
                <a:latin typeface="Arial"/>
                <a:ea typeface="Arial"/>
                <a:cs typeface="Arial"/>
                <a:sym typeface="Arial"/>
              </a:rPr>
              <a:t>2023</a:t>
            </a:r>
            <a:r>
              <a:rPr lang="en" sz="1300">
                <a:solidFill>
                  <a:srgbClr val="222222"/>
                </a:solidFill>
                <a:highlight>
                  <a:srgbClr val="FFFFFF"/>
                </a:highlight>
                <a:latin typeface="Arial"/>
                <a:ea typeface="Arial"/>
                <a:cs typeface="Arial"/>
                <a:sym typeface="Arial"/>
              </a:rPr>
              <a:t>, </a:t>
            </a:r>
            <a:r>
              <a:rPr i="1" lang="en" sz="1300">
                <a:solidFill>
                  <a:srgbClr val="222222"/>
                </a:solidFill>
                <a:highlight>
                  <a:srgbClr val="FFFFFF"/>
                </a:highlight>
                <a:latin typeface="Arial"/>
                <a:ea typeface="Arial"/>
                <a:cs typeface="Arial"/>
                <a:sym typeface="Arial"/>
              </a:rPr>
              <a:t>23</a:t>
            </a:r>
            <a:r>
              <a:rPr lang="en" sz="1300">
                <a:solidFill>
                  <a:srgbClr val="222222"/>
                </a:solidFill>
                <a:highlight>
                  <a:srgbClr val="FFFFFF"/>
                </a:highlight>
                <a:latin typeface="Arial"/>
                <a:ea typeface="Arial"/>
                <a:cs typeface="Arial"/>
                <a:sym typeface="Arial"/>
              </a:rPr>
              <a:t>, 4141. </a:t>
            </a:r>
            <a:r>
              <a:rPr lang="en" sz="1300" u="sng">
                <a:solidFill>
                  <a:schemeClr val="hlink"/>
                </a:solidFill>
                <a:highlight>
                  <a:srgbClr val="FFFFFF"/>
                </a:highlight>
                <a:latin typeface="Arial"/>
                <a:ea typeface="Arial"/>
                <a:cs typeface="Arial"/>
                <a:sym typeface="Arial"/>
                <a:hlinkClick r:id="rId3"/>
              </a:rPr>
              <a:t>https://doi.org/10.3390/s23084141</a:t>
            </a:r>
            <a:endParaRPr sz="13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 sz="1300">
                <a:solidFill>
                  <a:srgbClr val="222222"/>
                </a:solidFill>
                <a:highlight>
                  <a:srgbClr val="FFFFFF"/>
                </a:highlight>
                <a:latin typeface="Arial"/>
                <a:ea typeface="Arial"/>
                <a:cs typeface="Arial"/>
                <a:sym typeface="Arial"/>
              </a:rPr>
              <a:t>2.</a:t>
            </a:r>
            <a:r>
              <a:rPr lang="en" sz="1200">
                <a:solidFill>
                  <a:srgbClr val="333333"/>
                </a:solidFill>
                <a:highlight>
                  <a:srgbClr val="FCFCFC"/>
                </a:highlight>
                <a:latin typeface="Roboto"/>
                <a:ea typeface="Roboto"/>
                <a:cs typeface="Roboto"/>
                <a:sym typeface="Roboto"/>
              </a:rPr>
              <a:t>Yin, Y., Jang-Jaccard, J., Xu, W. </a:t>
            </a:r>
            <a:r>
              <a:rPr i="1" lang="en" sz="1200">
                <a:solidFill>
                  <a:srgbClr val="333333"/>
                </a:solidFill>
                <a:highlight>
                  <a:srgbClr val="FCFCFC"/>
                </a:highlight>
                <a:latin typeface="Roboto"/>
                <a:ea typeface="Roboto"/>
                <a:cs typeface="Roboto"/>
                <a:sym typeface="Roboto"/>
              </a:rPr>
              <a:t>et al.</a:t>
            </a:r>
            <a:r>
              <a:rPr lang="en" sz="1200">
                <a:solidFill>
                  <a:srgbClr val="333333"/>
                </a:solidFill>
                <a:highlight>
                  <a:srgbClr val="FCFCFC"/>
                </a:highlight>
                <a:latin typeface="Roboto"/>
                <a:ea typeface="Roboto"/>
                <a:cs typeface="Roboto"/>
                <a:sym typeface="Roboto"/>
              </a:rPr>
              <a:t> IGRF-RFE: a hybrid feature selection method for MLP-based network intrusion detection on UNSW-NB15 dataset. </a:t>
            </a:r>
            <a:r>
              <a:rPr i="1" lang="en" sz="1200">
                <a:solidFill>
                  <a:srgbClr val="333333"/>
                </a:solidFill>
                <a:highlight>
                  <a:srgbClr val="FCFCFC"/>
                </a:highlight>
                <a:latin typeface="Roboto"/>
                <a:ea typeface="Roboto"/>
                <a:cs typeface="Roboto"/>
                <a:sym typeface="Roboto"/>
              </a:rPr>
              <a:t>J Big Data</a:t>
            </a:r>
            <a:r>
              <a:rPr lang="en" sz="1200">
                <a:solidFill>
                  <a:srgbClr val="333333"/>
                </a:solidFill>
                <a:highlight>
                  <a:srgbClr val="FCFCFC"/>
                </a:highlight>
                <a:latin typeface="Roboto"/>
                <a:ea typeface="Roboto"/>
                <a:cs typeface="Roboto"/>
                <a:sym typeface="Roboto"/>
              </a:rPr>
              <a:t> 10, 15 (2023). </a:t>
            </a:r>
            <a:r>
              <a:rPr lang="en" sz="1200" u="sng">
                <a:solidFill>
                  <a:schemeClr val="hlink"/>
                </a:solidFill>
                <a:highlight>
                  <a:srgbClr val="FCFCFC"/>
                </a:highlight>
                <a:latin typeface="Roboto"/>
                <a:ea typeface="Roboto"/>
                <a:cs typeface="Roboto"/>
                <a:sym typeface="Roboto"/>
                <a:hlinkClick r:id="rId4"/>
              </a:rPr>
              <a:t>https://doi.org/10.1186/s40537-023-00694-8</a:t>
            </a:r>
            <a:endParaRPr sz="1200">
              <a:solidFill>
                <a:srgbClr val="333333"/>
              </a:solidFill>
              <a:highlight>
                <a:srgbClr val="FCFCFC"/>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CFCFC"/>
                </a:highlight>
                <a:latin typeface="Roboto"/>
                <a:ea typeface="Roboto"/>
                <a:cs typeface="Roboto"/>
                <a:sym typeface="Roboto"/>
              </a:rPr>
              <a:t>3.Mambwe Sydney, Kasongo. (2021). An advanced Intrusion Detection System for IoT Based on GA and Tree based Algorithms. IEEE Access. PP. 1-1. 10.1109/ACCESS.2021.3104113. </a:t>
            </a:r>
            <a:endParaRPr sz="1200">
              <a:solidFill>
                <a:srgbClr val="333333"/>
              </a:solidFill>
              <a:highlight>
                <a:srgbClr val="FCFCFC"/>
              </a:highlight>
              <a:latin typeface="Roboto"/>
              <a:ea typeface="Roboto"/>
              <a:cs typeface="Roboto"/>
              <a:sym typeface="Roboto"/>
            </a:endParaRPr>
          </a:p>
          <a:p>
            <a:pPr indent="0" lvl="0" marL="0" rtl="0" algn="l">
              <a:spcBef>
                <a:spcPts val="1200"/>
              </a:spcBef>
              <a:spcAft>
                <a:spcPts val="1200"/>
              </a:spcAft>
              <a:buNone/>
            </a:pPr>
            <a:r>
              <a:rPr lang="en" sz="1200">
                <a:solidFill>
                  <a:srgbClr val="333333"/>
                </a:solidFill>
                <a:highlight>
                  <a:srgbClr val="FCFCFC"/>
                </a:highlight>
                <a:latin typeface="Roboto"/>
                <a:ea typeface="Roboto"/>
                <a:cs typeface="Roboto"/>
                <a:sym typeface="Roboto"/>
              </a:rPr>
              <a:t>4.</a:t>
            </a:r>
            <a:r>
              <a:rPr lang="en" sz="1200">
                <a:solidFill>
                  <a:srgbClr val="333333"/>
                </a:solidFill>
                <a:highlight>
                  <a:srgbClr val="FFFFFF"/>
                </a:highlight>
                <a:latin typeface="Arial"/>
                <a:ea typeface="Arial"/>
                <a:cs typeface="Arial"/>
                <a:sym typeface="Arial"/>
              </a:rPr>
              <a:t>S. Das </a:t>
            </a:r>
            <a:r>
              <a:rPr i="1" lang="en" sz="1200">
                <a:solidFill>
                  <a:srgbClr val="333333"/>
                </a:solidFill>
                <a:highlight>
                  <a:srgbClr val="FFFFFF"/>
                </a:highlight>
                <a:latin typeface="Arial"/>
                <a:ea typeface="Arial"/>
                <a:cs typeface="Arial"/>
                <a:sym typeface="Arial"/>
              </a:rPr>
              <a:t>et al</a:t>
            </a:r>
            <a:r>
              <a:rPr lang="en" sz="1200">
                <a:solidFill>
                  <a:srgbClr val="333333"/>
                </a:solidFill>
                <a:highlight>
                  <a:srgbClr val="FFFFFF"/>
                </a:highlight>
                <a:latin typeface="Arial"/>
                <a:ea typeface="Arial"/>
                <a:cs typeface="Arial"/>
                <a:sym typeface="Arial"/>
              </a:rPr>
              <a:t>., "Network Intrusion Detection and Comparative Analysis Using Ensemble Machine Learning and Feature Selection," in </a:t>
            </a:r>
            <a:r>
              <a:rPr i="1" lang="en" sz="1200">
                <a:solidFill>
                  <a:srgbClr val="333333"/>
                </a:solidFill>
                <a:highlight>
                  <a:srgbClr val="FFFFFF"/>
                </a:highlight>
                <a:latin typeface="Arial"/>
                <a:ea typeface="Arial"/>
                <a:cs typeface="Arial"/>
                <a:sym typeface="Arial"/>
              </a:rPr>
              <a:t>IEEE Transactions on Network and Service Management</a:t>
            </a:r>
            <a:r>
              <a:rPr lang="en" sz="1200">
                <a:solidFill>
                  <a:srgbClr val="333333"/>
                </a:solidFill>
                <a:highlight>
                  <a:srgbClr val="FFFFFF"/>
                </a:highlight>
                <a:latin typeface="Arial"/>
                <a:ea typeface="Arial"/>
                <a:cs typeface="Arial"/>
                <a:sym typeface="Arial"/>
              </a:rPr>
              <a:t>, vol. 19, no. 4, pp. 4821-4833, Dec. 2022, doi: 10.1109/TNSM.2021.3138457.</a:t>
            </a:r>
            <a:endParaRPr sz="1400">
              <a:solidFill>
                <a:srgbClr val="333333"/>
              </a:solidFill>
              <a:highlight>
                <a:srgbClr val="FCFCFC"/>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(Contd…)</a:t>
            </a:r>
            <a:endParaRPr/>
          </a:p>
        </p:txBody>
      </p:sp>
      <p:sp>
        <p:nvSpPr>
          <p:cNvPr id="132" name="Google Shape;132;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t>5</a:t>
            </a:r>
            <a:r>
              <a:rPr lang="en" sz="1300"/>
              <a:t>.</a:t>
            </a:r>
            <a:r>
              <a:rPr lang="en" sz="1300">
                <a:solidFill>
                  <a:srgbClr val="222222"/>
                </a:solidFill>
                <a:highlight>
                  <a:srgbClr val="FFFFFF"/>
                </a:highlight>
                <a:latin typeface="Arial"/>
                <a:ea typeface="Arial"/>
                <a:cs typeface="Arial"/>
                <a:sym typeface="Arial"/>
              </a:rPr>
              <a:t>Yao, W.; Hu, L.; Hou, Y.; Li, X. A Lightweight Intelligent Network Intrusion Detection System Using One-Class Autoencoder and Ensemble Learning for IoT. </a:t>
            </a:r>
            <a:r>
              <a:rPr i="1" lang="en" sz="1300">
                <a:solidFill>
                  <a:srgbClr val="222222"/>
                </a:solidFill>
                <a:highlight>
                  <a:srgbClr val="FFFFFF"/>
                </a:highlight>
                <a:latin typeface="Arial"/>
                <a:ea typeface="Arial"/>
                <a:cs typeface="Arial"/>
                <a:sym typeface="Arial"/>
              </a:rPr>
              <a:t>Sensors</a:t>
            </a:r>
            <a:r>
              <a:rPr lang="en" sz="1300">
                <a:solidFill>
                  <a:srgbClr val="222222"/>
                </a:solidFill>
                <a:highlight>
                  <a:srgbClr val="FFFFFF"/>
                </a:highlight>
                <a:latin typeface="Arial"/>
                <a:ea typeface="Arial"/>
                <a:cs typeface="Arial"/>
                <a:sym typeface="Arial"/>
              </a:rPr>
              <a:t> </a:t>
            </a:r>
            <a:r>
              <a:rPr b="1" lang="en" sz="1300">
                <a:solidFill>
                  <a:srgbClr val="222222"/>
                </a:solidFill>
                <a:highlight>
                  <a:srgbClr val="FFFFFF"/>
                </a:highlight>
                <a:latin typeface="Arial"/>
                <a:ea typeface="Arial"/>
                <a:cs typeface="Arial"/>
                <a:sym typeface="Arial"/>
              </a:rPr>
              <a:t>2023</a:t>
            </a:r>
            <a:r>
              <a:rPr lang="en" sz="1300">
                <a:solidFill>
                  <a:srgbClr val="222222"/>
                </a:solidFill>
                <a:highlight>
                  <a:srgbClr val="FFFFFF"/>
                </a:highlight>
                <a:latin typeface="Arial"/>
                <a:ea typeface="Arial"/>
                <a:cs typeface="Arial"/>
                <a:sym typeface="Arial"/>
              </a:rPr>
              <a:t>, </a:t>
            </a:r>
            <a:r>
              <a:rPr i="1" lang="en" sz="1300">
                <a:solidFill>
                  <a:srgbClr val="222222"/>
                </a:solidFill>
                <a:highlight>
                  <a:srgbClr val="FFFFFF"/>
                </a:highlight>
                <a:latin typeface="Arial"/>
                <a:ea typeface="Arial"/>
                <a:cs typeface="Arial"/>
                <a:sym typeface="Arial"/>
              </a:rPr>
              <a:t>23</a:t>
            </a:r>
            <a:r>
              <a:rPr lang="en" sz="1300">
                <a:solidFill>
                  <a:srgbClr val="222222"/>
                </a:solidFill>
                <a:highlight>
                  <a:srgbClr val="FFFFFF"/>
                </a:highlight>
                <a:latin typeface="Arial"/>
                <a:ea typeface="Arial"/>
                <a:cs typeface="Arial"/>
                <a:sym typeface="Arial"/>
              </a:rPr>
              <a:t>, 4141. </a:t>
            </a:r>
            <a:r>
              <a:rPr lang="en" sz="13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https://doi.org/10.3390/s23084141</a:t>
            </a:r>
            <a:endParaRPr sz="1200"/>
          </a:p>
          <a:p>
            <a:pPr indent="0" lvl="0" marL="0" rtl="0" algn="l">
              <a:spcBef>
                <a:spcPts val="1200"/>
              </a:spcBef>
              <a:spcAft>
                <a:spcPts val="0"/>
              </a:spcAft>
              <a:buNone/>
            </a:pPr>
            <a:r>
              <a:rPr lang="en" sz="1200"/>
              <a:t>6.</a:t>
            </a:r>
            <a:r>
              <a:rPr lang="en" sz="1300">
                <a:latin typeface="Arial"/>
                <a:ea typeface="Arial"/>
                <a:cs typeface="Arial"/>
                <a:sym typeface="Arial"/>
              </a:rPr>
              <a:t>Hybrid Intrusion Detection using MapReduce based Black Widow Optimized Convolutional Long Short-Term Memory Neural Networks. </a:t>
            </a:r>
            <a:r>
              <a:rPr lang="en" sz="1300" u="sng">
                <a:solidFill>
                  <a:schemeClr val="hlink"/>
                </a:solidFill>
                <a:latin typeface="Arial"/>
                <a:ea typeface="Arial"/>
                <a:cs typeface="Arial"/>
                <a:sym typeface="Arial"/>
                <a:hlinkClick r:id="rId4"/>
              </a:rPr>
              <a:t>https://doi.org/10.1016/j.eswa.2022.116545</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7.</a:t>
            </a:r>
            <a:r>
              <a:rPr lang="en" sz="1300">
                <a:solidFill>
                  <a:srgbClr val="222222"/>
                </a:solidFill>
                <a:highlight>
                  <a:srgbClr val="FFFFFF"/>
                </a:highlight>
                <a:latin typeface="Roboto"/>
                <a:ea typeface="Roboto"/>
                <a:cs typeface="Roboto"/>
                <a:sym typeface="Roboto"/>
              </a:rPr>
              <a:t>Wang C,Sun Y, Lv S, Wang C, Liu H, Wang B. Intrusion Detection System Based on One-Class Support Vector Machine and Gaussian Mixture Model. </a:t>
            </a:r>
            <a:r>
              <a:rPr i="1" lang="en" sz="1300">
                <a:solidFill>
                  <a:srgbClr val="222222"/>
                </a:solidFill>
                <a:highlight>
                  <a:srgbClr val="FFFFFF"/>
                </a:highlight>
                <a:latin typeface="Roboto"/>
                <a:ea typeface="Roboto"/>
                <a:cs typeface="Roboto"/>
                <a:sym typeface="Roboto"/>
              </a:rPr>
              <a:t>Electronics</a:t>
            </a:r>
            <a:r>
              <a:rPr lang="en" sz="1300">
                <a:solidFill>
                  <a:srgbClr val="222222"/>
                </a:solidFill>
                <a:highlight>
                  <a:srgbClr val="FFFFFF"/>
                </a:highlight>
                <a:latin typeface="Roboto"/>
                <a:ea typeface="Roboto"/>
                <a:cs typeface="Roboto"/>
                <a:sym typeface="Roboto"/>
              </a:rPr>
              <a:t>. 2023; 12(4):930.</a:t>
            </a:r>
            <a:r>
              <a:rPr lang="en" sz="1300" u="sng">
                <a:solidFill>
                  <a:schemeClr val="hlink"/>
                </a:solidFill>
                <a:highlight>
                  <a:srgbClr val="FFFFFF"/>
                </a:highlight>
                <a:latin typeface="Roboto"/>
                <a:ea typeface="Roboto"/>
                <a:cs typeface="Roboto"/>
                <a:sym typeface="Roboto"/>
                <a:hlinkClick r:id="rId5"/>
              </a:rPr>
              <a:t>https://doi.org/10.3390/electronics12040930</a:t>
            </a:r>
            <a:r>
              <a:rPr lang="en" sz="1300">
                <a:solidFill>
                  <a:srgbClr val="222222"/>
                </a:solidFill>
                <a:highlight>
                  <a:srgbClr val="FFFFFF"/>
                </a:highlight>
                <a:latin typeface="Roboto"/>
                <a:ea typeface="Roboto"/>
                <a:cs typeface="Roboto"/>
                <a:sym typeface="Roboto"/>
              </a:rPr>
              <a:t>.</a:t>
            </a:r>
            <a:endParaRPr sz="1300">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rPr lang="en" sz="1300">
                <a:solidFill>
                  <a:srgbClr val="222222"/>
                </a:solidFill>
                <a:highlight>
                  <a:srgbClr val="FFFFFF"/>
                </a:highlight>
                <a:latin typeface="Roboto"/>
                <a:ea typeface="Roboto"/>
                <a:cs typeface="Roboto"/>
                <a:sym typeface="Roboto"/>
              </a:rPr>
              <a:t>8.S. Das, M. Ashrafuzzaman, F. T. Sheldon, and S. Shiva, “Network Intrusion Detection using Natural Language Processing and Ensemble Machine Learning,” 2020,  </a:t>
            </a:r>
            <a:r>
              <a:rPr lang="en" sz="1300" u="sng">
                <a:solidFill>
                  <a:schemeClr val="hlink"/>
                </a:solidFill>
                <a:highlight>
                  <a:srgbClr val="FFFFFF"/>
                </a:highlight>
                <a:latin typeface="Roboto"/>
                <a:ea typeface="Roboto"/>
                <a:cs typeface="Roboto"/>
                <a:sym typeface="Roboto"/>
                <a:hlinkClick r:id="rId6"/>
              </a:rPr>
              <a:t>https://doi:10.1109/SSCI47803.2020.9308268</a:t>
            </a:r>
            <a:r>
              <a:rPr lang="en" sz="1300">
                <a:solidFill>
                  <a:srgbClr val="222222"/>
                </a:solidFill>
                <a:highlight>
                  <a:srgbClr val="FFFFFF"/>
                </a:highlight>
                <a:latin typeface="Roboto"/>
                <a:ea typeface="Roboto"/>
                <a:cs typeface="Roboto"/>
                <a:sym typeface="Roboto"/>
              </a:rPr>
              <a:t>.</a:t>
            </a:r>
            <a:endParaRPr sz="1300">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00050" y="2122400"/>
            <a:ext cx="8520600" cy="1251000"/>
          </a:xfrm>
          <a:prstGeom prst="rect">
            <a:avLst/>
          </a:prstGeom>
        </p:spPr>
        <p:txBody>
          <a:bodyPr anchorCtr="0" anchor="b" bIns="91425" lIns="91425" spcFirstLastPara="1" rIns="91425" wrap="square" tIns="91425">
            <a:noAutofit/>
          </a:bodyPr>
          <a:lstStyle/>
          <a:p>
            <a:pPr indent="0" lvl="0" marL="2743200" rtl="0" algn="l">
              <a:spcBef>
                <a:spcPts val="0"/>
              </a:spcBef>
              <a:spcAft>
                <a:spcPts val="0"/>
              </a:spcAft>
              <a:buNone/>
            </a:pPr>
            <a:r>
              <a:rPr lang="en" sz="5400"/>
              <a:t>THANK YOU 	</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INTRUSION DETECTION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Intrusion Detection Systems (IDS) are vital cybersecurity tools. They continuously monitor networks and systems for suspicious activity, such as unauthorized access or malware.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Marking an activity suspicious or non - suspicious can be modelled as a pattern recognition problem. Our work is to come up with ML algorithms that can learn the patterns better.</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0" lvl="0" marL="45720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(Contd..)</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Types of Intrusion Detection Systems : </a:t>
            </a:r>
            <a:endParaRPr sz="1700">
              <a:latin typeface="Arial"/>
              <a:ea typeface="Arial"/>
              <a:cs typeface="Arial"/>
              <a:sym typeface="Arial"/>
            </a:endParaRPr>
          </a:p>
          <a:p>
            <a:pPr indent="0" lvl="0" marL="457200" rtl="0" algn="l">
              <a:spcBef>
                <a:spcPts val="1200"/>
              </a:spcBef>
              <a:spcAft>
                <a:spcPts val="0"/>
              </a:spcAft>
              <a:buNone/>
            </a:pPr>
            <a:r>
              <a:rPr lang="en" sz="1200">
                <a:latin typeface="Arial"/>
                <a:ea typeface="Arial"/>
                <a:cs typeface="Arial"/>
                <a:sym typeface="Arial"/>
              </a:rPr>
              <a:t>1.</a:t>
            </a:r>
            <a:r>
              <a:rPr lang="en" sz="1200">
                <a:latin typeface="Arial"/>
                <a:ea typeface="Arial"/>
                <a:cs typeface="Arial"/>
                <a:sym typeface="Arial"/>
              </a:rPr>
              <a:t>Signature-based Detection : This method compares observed network traffic or system activity to a database of known attack signatures. It is effective in detecting known threats but may miss novel or previously unseen attacks.</a:t>
            </a:r>
            <a:endParaRPr sz="1200">
              <a:latin typeface="Arial"/>
              <a:ea typeface="Arial"/>
              <a:cs typeface="Arial"/>
              <a:sym typeface="Arial"/>
            </a:endParaRPr>
          </a:p>
          <a:p>
            <a:pPr indent="0" lvl="0" marL="457200" rtl="0" algn="l">
              <a:spcBef>
                <a:spcPts val="1200"/>
              </a:spcBef>
              <a:spcAft>
                <a:spcPts val="0"/>
              </a:spcAft>
              <a:buNone/>
            </a:pPr>
            <a:r>
              <a:rPr lang="en" sz="1200">
                <a:latin typeface="Arial"/>
                <a:ea typeface="Arial"/>
                <a:cs typeface="Arial"/>
                <a:sym typeface="Arial"/>
              </a:rPr>
              <a:t>2.Anomaly-based Detection : Anomaly detection establishes a baseline of normal behavior for a network or system and flags any deviations from this baseline as potential intrusions. While effective at detecting unknown threats, it can also generate false positives.</a:t>
            </a:r>
            <a:endParaRPr sz="1200">
              <a:latin typeface="Arial"/>
              <a:ea typeface="Arial"/>
              <a:cs typeface="Arial"/>
              <a:sym typeface="Arial"/>
            </a:endParaRPr>
          </a:p>
          <a:p>
            <a:pPr indent="0" lvl="0" marL="457200" rtl="0" algn="l">
              <a:spcBef>
                <a:spcPts val="1200"/>
              </a:spcBef>
              <a:spcAft>
                <a:spcPts val="1200"/>
              </a:spcAft>
              <a:buNone/>
            </a:pPr>
            <a:r>
              <a:rPr lang="en" sz="1200">
                <a:latin typeface="Arial"/>
                <a:ea typeface="Arial"/>
                <a:cs typeface="Arial"/>
                <a:sym typeface="Arial"/>
              </a:rPr>
              <a:t>3.Hybrid-based Approach : By combining these methods, hybrid-based IDS can achieve greater accuracy and coverage in detecting a wide range </a:t>
            </a:r>
            <a:r>
              <a:rPr lang="en" sz="1200">
                <a:latin typeface="Arial"/>
                <a:ea typeface="Arial"/>
                <a:cs typeface="Arial"/>
                <a:sym typeface="Arial"/>
              </a:rPr>
              <a:t>of</a:t>
            </a:r>
            <a:r>
              <a:rPr lang="en" sz="1200">
                <a:latin typeface="Arial"/>
                <a:ea typeface="Arial"/>
                <a:cs typeface="Arial"/>
                <a:sym typeface="Arial"/>
              </a:rPr>
              <a:t> cyber threats. For example, signature-based detection can catch known attacks, while anomaly-based detection can identify unusual behavior indicative of novel threats.</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DATASETS FOR TRAINING </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NSL-KDD and UNSW-NB15 are datasets commonly used in cybersecurity research and machine learning experiments for evaluating intrusion detection systems (IDS) and related security algorithms.</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NSL-KDD (KDD Cup 1999 dataset after feature selection) is a refined version of the original KDD Cup 1999 dataset, which was widely used in early research on intrusion detection. The original KDD Cup 1999 dataset had several limitations, including redundant and irrelevant features, which made it less suitable for modern machine learning techniques.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UNSW-NB15 is a publicly available dataset created by the University of New South Wales (UNSW) in Australia. It was generated from raw network traffic data collected in a controlled lab environment, where various types of attacks were launched against a simulated network.</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PREPROCESSING :</a:t>
            </a:r>
            <a:endParaRPr/>
          </a:p>
        </p:txBody>
      </p:sp>
      <p:sp>
        <p:nvSpPr>
          <p:cNvPr id="93" name="Google Shape;93;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4" name="Google Shape;94;p18"/>
          <p:cNvPicPr preferRelativeResize="0"/>
          <p:nvPr/>
        </p:nvPicPr>
        <p:blipFill>
          <a:blip r:embed="rId3">
            <a:alphaModFix/>
          </a:blip>
          <a:stretch>
            <a:fillRect/>
          </a:stretch>
        </p:blipFill>
        <p:spPr>
          <a:xfrm>
            <a:off x="393875" y="1192250"/>
            <a:ext cx="7946424" cy="3653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CLASSES IN  UNSW NB15 DATASET </a:t>
            </a:r>
            <a:endParaRPr/>
          </a:p>
        </p:txBody>
      </p:sp>
      <p:sp>
        <p:nvSpPr>
          <p:cNvPr id="100" name="Google Shape;100;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Fuzzers : Represents normal network traffic without any malicious activity.</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Analysis : Represents activities related to analysis or monitoring of the network.</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Backdoors : A backdoor in the network, allowing unauthorized access.</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DoS : Attacks aimed at disrupting network services</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Exploits : Indicates attempts to exploit vulnerabilities in network systems or applications.</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a:t>
            </a:r>
            <a:r>
              <a:rPr lang="en" sz="1500">
                <a:solidFill>
                  <a:srgbClr val="333333"/>
                </a:solidFill>
                <a:highlight>
                  <a:srgbClr val="FFFFFF"/>
                </a:highlight>
                <a:latin typeface="Arial"/>
                <a:ea typeface="Arial"/>
                <a:cs typeface="Arial"/>
                <a:sym typeface="Arial"/>
              </a:rPr>
              <a:t>Generic : Represents miscellaneous or uncategorized network traffic.</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a:t>
            </a:r>
            <a:r>
              <a:rPr lang="en" sz="1500">
                <a:solidFill>
                  <a:srgbClr val="333333"/>
                </a:solidFill>
                <a:highlight>
                  <a:srgbClr val="FFFFFF"/>
                </a:highlight>
                <a:latin typeface="Arial"/>
                <a:ea typeface="Arial"/>
                <a:cs typeface="Arial"/>
                <a:sym typeface="Arial"/>
              </a:rPr>
              <a:t>Reconnaissance : Activities where attackers gather information about the target network.</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Shellcode : The presence of shellcode, typically used in exploitation attempts.</a:t>
            </a:r>
            <a:endParaRPr sz="1500">
              <a:solidFill>
                <a:srgbClr val="333333"/>
              </a:solidFill>
              <a:highlight>
                <a:srgbClr val="FFFFFF"/>
              </a:highlight>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 Worms : Self-replicating malware in the network.</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CLASSES IN  NSL KDD DATASET </a:t>
            </a:r>
            <a:endParaRPr/>
          </a:p>
        </p:txBody>
      </p:sp>
      <p:sp>
        <p:nvSpPr>
          <p:cNvPr id="106" name="Google Shape;106;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1600">
              <a:latin typeface="Arial"/>
              <a:ea typeface="Arial"/>
              <a:cs typeface="Arial"/>
              <a:sym typeface="Arial"/>
            </a:endParaRPr>
          </a:p>
          <a:p>
            <a:pPr indent="-330200" lvl="0" marL="457200" rtl="0" algn="l">
              <a:lnSpc>
                <a:spcPct val="95000"/>
              </a:lnSpc>
              <a:spcBef>
                <a:spcPts val="1200"/>
              </a:spcBef>
              <a:spcAft>
                <a:spcPts val="0"/>
              </a:spcAft>
              <a:buSzPts val="1600"/>
              <a:buFont typeface="Arial"/>
              <a:buChar char="●"/>
            </a:pPr>
            <a:r>
              <a:rPr lang="en" sz="1600">
                <a:latin typeface="Arial"/>
                <a:ea typeface="Arial"/>
                <a:cs typeface="Arial"/>
                <a:sym typeface="Arial"/>
              </a:rPr>
              <a:t>DoS (Denial of Service): Indicates attacks aimed at disrupting network services or making resources unavailable to legitimate users.</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Char char="●"/>
            </a:pPr>
            <a:r>
              <a:rPr lang="en" sz="1600">
                <a:latin typeface="Arial"/>
                <a:ea typeface="Arial"/>
                <a:cs typeface="Arial"/>
                <a:sym typeface="Arial"/>
              </a:rPr>
              <a:t>Probe: Represents reconnaissance activities where attackers scan or probe the target network to gather information.</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Char char="●"/>
            </a:pPr>
            <a:r>
              <a:rPr lang="en" sz="1600">
                <a:latin typeface="Arial"/>
                <a:ea typeface="Arial"/>
                <a:cs typeface="Arial"/>
                <a:sym typeface="Arial"/>
              </a:rPr>
              <a:t>R2L (Remote-to-Local): Indicates unauthorized attempts to gain access to a target system from a remote location.</a:t>
            </a:r>
            <a:endParaRPr sz="1600">
              <a:latin typeface="Arial"/>
              <a:ea typeface="Arial"/>
              <a:cs typeface="Arial"/>
              <a:sym typeface="Arial"/>
            </a:endParaRPr>
          </a:p>
          <a:p>
            <a:pPr indent="-330200" lvl="0" marL="457200" rtl="0" algn="l">
              <a:lnSpc>
                <a:spcPct val="95000"/>
              </a:lnSpc>
              <a:spcBef>
                <a:spcPts val="0"/>
              </a:spcBef>
              <a:spcAft>
                <a:spcPts val="0"/>
              </a:spcAft>
              <a:buSzPts val="1600"/>
              <a:buFont typeface="Arial"/>
              <a:buChar char="●"/>
            </a:pPr>
            <a:r>
              <a:rPr lang="en" sz="1600">
                <a:latin typeface="Arial"/>
                <a:ea typeface="Arial"/>
                <a:cs typeface="Arial"/>
                <a:sym typeface="Arial"/>
              </a:rPr>
              <a:t>U2R (User-to-Root): Represents attempts to exploit vulnerabilities in the target system to escalate privileges and gain administrative access.</a:t>
            </a:r>
            <a:endParaRPr sz="1600">
              <a:latin typeface="Arial"/>
              <a:ea typeface="Arial"/>
              <a:cs typeface="Arial"/>
              <a:sym typeface="Arial"/>
            </a:endParaRPr>
          </a:p>
          <a:p>
            <a:pPr indent="0" lvl="0" marL="457200" rtl="0" algn="l">
              <a:lnSpc>
                <a:spcPct val="95000"/>
              </a:lnSpc>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BASELINE </a:t>
            </a:r>
            <a:r>
              <a:rPr lang="en"/>
              <a:t>COMPARISON</a:t>
            </a:r>
            <a:r>
              <a:rPr lang="en"/>
              <a:t> FOR UNSW</a:t>
            </a:r>
            <a:endParaRPr/>
          </a:p>
        </p:txBody>
      </p:sp>
      <p:sp>
        <p:nvSpPr>
          <p:cNvPr id="112" name="Google Shape;112;p21"/>
          <p:cNvSpPr txBox="1"/>
          <p:nvPr>
            <p:ph idx="1" type="body"/>
          </p:nvPr>
        </p:nvSpPr>
        <p:spPr>
          <a:xfrm>
            <a:off x="311700" y="1468825"/>
            <a:ext cx="8520600" cy="3425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sz="5000"/>
              <a:t>(* References attached)</a:t>
            </a:r>
            <a:endParaRPr sz="4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13" name="Google Shape;113;p21"/>
          <p:cNvPicPr preferRelativeResize="0"/>
          <p:nvPr/>
        </p:nvPicPr>
        <p:blipFill rotWithShape="1">
          <a:blip r:embed="rId3">
            <a:alphaModFix/>
          </a:blip>
          <a:srcRect b="0" l="3670" r="0" t="0"/>
          <a:stretch/>
        </p:blipFill>
        <p:spPr>
          <a:xfrm>
            <a:off x="467950" y="1689675"/>
            <a:ext cx="7249426" cy="196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