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Inter Bold" charset="1" panose="020B0802030000000004"/>
      <p:regular r:id="rId18"/>
    </p:embeddedFont>
    <p:embeddedFont>
      <p:font typeface="Open Sans Medium" charset="1" panose="00000000000000000000"/>
      <p:regular r:id="rId19"/>
    </p:embeddedFont>
    <p:embeddedFont>
      <p:font typeface="Open Sans Bold" charset="1" panose="00000000000000000000"/>
      <p:regular r:id="rId20"/>
    </p:embeddedFont>
    <p:embeddedFont>
      <p:font typeface="Open Sans Semi-Bold" charset="1" panose="00000000000000000000"/>
      <p:regular r:id="rId21"/>
    </p:embeddedFont>
    <p:embeddedFont>
      <p:font typeface="Open Sans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VAGWlk7Nu_M.mp4" Type="http://schemas.openxmlformats.org/officeDocument/2006/relationships/video"/><Relationship Id="rId4" Target="../media/VAGWlk7Nu_M.mp4" Type="http://schemas.microsoft.com/office/2007/relationships/media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48593" y="4321383"/>
            <a:ext cx="8786649" cy="878664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74658" y="8563446"/>
            <a:ext cx="16138684" cy="0"/>
          </a:xfrm>
          <a:prstGeom prst="line">
            <a:avLst/>
          </a:prstGeom>
          <a:ln cap="flat" w="38100">
            <a:solidFill>
              <a:srgbClr val="17726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5972039" y="656036"/>
            <a:ext cx="1241303" cy="575606"/>
            <a:chOff x="0" y="0"/>
            <a:chExt cx="326928" cy="1516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26928" cy="151600"/>
            </a:xfrm>
            <a:custGeom>
              <a:avLst/>
              <a:gdLst/>
              <a:ahLst/>
              <a:cxnLst/>
              <a:rect r="r" b="b" t="t" l="l"/>
              <a:pathLst>
                <a:path h="151600" w="326928">
                  <a:moveTo>
                    <a:pt x="75800" y="0"/>
                  </a:moveTo>
                  <a:lnTo>
                    <a:pt x="251128" y="0"/>
                  </a:lnTo>
                  <a:cubicBezTo>
                    <a:pt x="292991" y="0"/>
                    <a:pt x="326928" y="33937"/>
                    <a:pt x="326928" y="75800"/>
                  </a:cubicBezTo>
                  <a:lnTo>
                    <a:pt x="326928" y="75800"/>
                  </a:lnTo>
                  <a:cubicBezTo>
                    <a:pt x="326928" y="117663"/>
                    <a:pt x="292991" y="151600"/>
                    <a:pt x="251128" y="151600"/>
                  </a:cubicBezTo>
                  <a:lnTo>
                    <a:pt x="75800" y="151600"/>
                  </a:lnTo>
                  <a:cubicBezTo>
                    <a:pt x="33937" y="151600"/>
                    <a:pt x="0" y="117663"/>
                    <a:pt x="0" y="75800"/>
                  </a:cubicBezTo>
                  <a:lnTo>
                    <a:pt x="0" y="75800"/>
                  </a:lnTo>
                  <a:cubicBezTo>
                    <a:pt x="0" y="33937"/>
                    <a:pt x="33937" y="0"/>
                    <a:pt x="75800" y="0"/>
                  </a:cubicBez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326928" cy="199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6275918" y="793769"/>
            <a:ext cx="633545" cy="300142"/>
          </a:xfrm>
          <a:custGeom>
            <a:avLst/>
            <a:gdLst/>
            <a:ahLst/>
            <a:cxnLst/>
            <a:rect r="r" b="b" t="t" l="l"/>
            <a:pathLst>
              <a:path h="300142" w="633545">
                <a:moveTo>
                  <a:pt x="0" y="0"/>
                </a:moveTo>
                <a:lnTo>
                  <a:pt x="633545" y="0"/>
                </a:lnTo>
                <a:lnTo>
                  <a:pt x="633545" y="300141"/>
                </a:lnTo>
                <a:lnTo>
                  <a:pt x="0" y="30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63965" y="2879551"/>
            <a:ext cx="15193549" cy="3237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954"/>
              </a:lnSpc>
            </a:pPr>
            <a:r>
              <a:rPr lang="en-US" sz="9253" b="true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DIGITAL CERTIFICATE</a:t>
            </a:r>
          </a:p>
          <a:p>
            <a:pPr algn="l">
              <a:lnSpc>
                <a:spcPts val="12954"/>
              </a:lnSpc>
            </a:pPr>
            <a:r>
              <a:rPr lang="en-US" sz="9253" b="true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VERIFICATION SYSTEM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575225" y="9194181"/>
            <a:ext cx="3716633" cy="398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81"/>
              </a:lnSpc>
            </a:pPr>
            <a:r>
              <a:rPr lang="en-US" b="true" sz="2181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2101AI25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575225" y="8755164"/>
            <a:ext cx="3822451" cy="417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77"/>
              </a:lnSpc>
            </a:pPr>
            <a:r>
              <a:rPr lang="en-US" b="true" sz="224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 ESHWAR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344595" y="8862553"/>
            <a:ext cx="2868747" cy="368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099"/>
              </a:lnSpc>
            </a:pPr>
            <a:r>
              <a:rPr lang="en-US" b="true" sz="1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16th November 2024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824763" y="6805188"/>
            <a:ext cx="9632751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</a:pPr>
            <a:r>
              <a:rPr lang="en-US" b="true" sz="2799" spc="207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BLOCKCHAIN  AND CRYPTOCURRENCY  - CS577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43414" y="9213111"/>
            <a:ext cx="3716633" cy="398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81"/>
              </a:lnSpc>
            </a:pPr>
            <a:r>
              <a:rPr lang="en-US" b="true" sz="2181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2101AI32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43414" y="8774095"/>
            <a:ext cx="3822451" cy="417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77"/>
              </a:lnSpc>
            </a:pPr>
            <a:r>
              <a:rPr lang="en-US" b="true" sz="224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SSA DESHIK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996538" y="9243113"/>
            <a:ext cx="3716633" cy="398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81"/>
              </a:lnSpc>
            </a:pPr>
            <a:r>
              <a:rPr lang="en-US" b="true" sz="2181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2101CS77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996538" y="8804096"/>
            <a:ext cx="3822451" cy="417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77"/>
              </a:lnSpc>
            </a:pPr>
            <a:r>
              <a:rPr lang="en-US" b="true" sz="224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 SAINADH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437700"/>
            <a:chOff x="0" y="0"/>
            <a:chExt cx="4816593" cy="3786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78653"/>
            </a:xfrm>
            <a:custGeom>
              <a:avLst/>
              <a:gdLst/>
              <a:ahLst/>
              <a:cxnLst/>
              <a:rect r="r" b="b" t="t" l="l"/>
              <a:pathLst>
                <a:path h="37865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78653"/>
                  </a:lnTo>
                  <a:lnTo>
                    <a:pt x="0" y="37865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0"/>
              <a:ext cx="4816593" cy="2834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0">
                <a:lnSpc>
                  <a:spcPts val="7560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5" id="5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828800" y="1621712"/>
            <a:ext cx="14630400" cy="82296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412361" y="269270"/>
            <a:ext cx="16419355" cy="994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b="true">
                <a:solidFill>
                  <a:srgbClr val="F6F6F6"/>
                </a:solidFill>
                <a:latin typeface="Inter Bold"/>
                <a:ea typeface="Inter Bold"/>
                <a:cs typeface="Inter Bold"/>
                <a:sym typeface="Inter Bold"/>
              </a:rPr>
              <a:t>DEMO 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991043"/>
            <a:chOff x="0" y="0"/>
            <a:chExt cx="4816593" cy="524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24390"/>
            </a:xfrm>
            <a:custGeom>
              <a:avLst/>
              <a:gdLst/>
              <a:ahLst/>
              <a:cxnLst/>
              <a:rect r="r" b="b" t="t" l="l"/>
              <a:pathLst>
                <a:path h="52439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24390"/>
                  </a:lnTo>
                  <a:lnTo>
                    <a:pt x="0" y="524390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572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  <a:r>
                <a:rPr lang="en-US" b="true" sz="1599">
                  <a:solidFill>
                    <a:srgbClr val="000000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       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48468" y="574516"/>
            <a:ext cx="11921354" cy="927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35"/>
              </a:lnSpc>
            </a:pPr>
            <a:r>
              <a:rPr lang="en-US" sz="6700" b="true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TECH STACK USED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1061650" y="8036778"/>
            <a:ext cx="3803190" cy="380319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610477" y="2754057"/>
            <a:ext cx="17677523" cy="7500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53120" indent="-426560" lvl="1">
              <a:lnSpc>
                <a:spcPts val="6124"/>
              </a:lnSpc>
              <a:buFont typeface="Arial"/>
              <a:buChar char="•"/>
            </a:pPr>
            <a:r>
              <a:rPr lang="en-US" sz="395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Smart Contract: Solidity for backend logic.</a:t>
            </a:r>
          </a:p>
          <a:p>
            <a:pPr algn="just" marL="853120" indent="-426560" lvl="1">
              <a:lnSpc>
                <a:spcPts val="6124"/>
              </a:lnSpc>
              <a:buFont typeface="Arial"/>
              <a:buChar char="•"/>
            </a:pPr>
            <a:r>
              <a:rPr lang="en-US" sz="395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Frontend and backend : EJS, Node.js , Express.js</a:t>
            </a:r>
          </a:p>
          <a:p>
            <a:pPr algn="just" marL="853120" indent="-426560" lvl="1">
              <a:lnSpc>
                <a:spcPts val="6124"/>
              </a:lnSpc>
              <a:buFont typeface="Arial"/>
              <a:buChar char="•"/>
            </a:pPr>
            <a:r>
              <a:rPr lang="en-US" sz="395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Blockchain: Ethereum network for decentralized storage.</a:t>
            </a:r>
          </a:p>
          <a:p>
            <a:pPr algn="just" marL="853120" indent="-426560" lvl="1">
              <a:lnSpc>
                <a:spcPts val="6124"/>
              </a:lnSpc>
              <a:buFont typeface="Arial"/>
              <a:buChar char="•"/>
            </a:pPr>
            <a:r>
              <a:rPr lang="en-US" sz="395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Database : MongoDB</a:t>
            </a:r>
          </a:p>
          <a:p>
            <a:pPr algn="just" marL="853120" indent="-426560" lvl="1">
              <a:lnSpc>
                <a:spcPts val="6124"/>
              </a:lnSpc>
              <a:buFont typeface="Arial"/>
              <a:buChar char="•"/>
            </a:pPr>
            <a:r>
              <a:rPr lang="en-US" sz="395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Tools  : VS Code , ganache , MongoDB Compass.</a:t>
            </a:r>
          </a:p>
          <a:p>
            <a:pPr algn="just" marL="853120" indent="-426560" lvl="1">
              <a:lnSpc>
                <a:spcPts val="6124"/>
              </a:lnSpc>
              <a:buFont typeface="Arial"/>
              <a:buChar char="•"/>
            </a:pPr>
            <a:r>
              <a:rPr lang="en-US" sz="395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Others :  truffle, web3, bcrypt.</a:t>
            </a:r>
          </a:p>
          <a:p>
            <a:pPr algn="just">
              <a:lnSpc>
                <a:spcPts val="6124"/>
              </a:lnSpc>
            </a:pPr>
          </a:p>
          <a:p>
            <a:pPr algn="just">
              <a:lnSpc>
                <a:spcPts val="6124"/>
              </a:lnSpc>
            </a:pPr>
          </a:p>
          <a:p>
            <a:pPr algn="just">
              <a:lnSpc>
                <a:spcPts val="6124"/>
              </a:lnSpc>
            </a:pPr>
            <a:r>
              <a:rPr lang="en-US" sz="395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Find instructions with code here : https://github.com/eshwar0210/Certify</a:t>
            </a:r>
          </a:p>
          <a:p>
            <a:pPr algn="just" marL="0" indent="0" lvl="0">
              <a:lnSpc>
                <a:spcPts val="5068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48593" y="4321383"/>
            <a:ext cx="8786649" cy="878664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843414" y="8678964"/>
            <a:ext cx="16138684" cy="0"/>
          </a:xfrm>
          <a:prstGeom prst="line">
            <a:avLst/>
          </a:prstGeom>
          <a:ln cap="flat" w="38100">
            <a:solidFill>
              <a:srgbClr val="17726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0785978" y="1231643"/>
            <a:ext cx="4758515" cy="475851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981075" y="2874521"/>
            <a:ext cx="14166687" cy="267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873"/>
              </a:lnSpc>
            </a:pPr>
            <a:r>
              <a:rPr lang="en-US" sz="15624" b="true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THANK YOU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344595" y="8862553"/>
            <a:ext cx="2868747" cy="368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099"/>
              </a:lnSpc>
            </a:pPr>
            <a:r>
              <a:rPr lang="en-US" b="true" sz="1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16 November 2024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575225" y="9194181"/>
            <a:ext cx="3716633" cy="398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81"/>
              </a:lnSpc>
            </a:pPr>
            <a:r>
              <a:rPr lang="en-US" b="true" sz="2181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2101AI25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575225" y="8755164"/>
            <a:ext cx="3822451" cy="417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77"/>
              </a:lnSpc>
            </a:pPr>
            <a:r>
              <a:rPr lang="en-US" b="true" sz="224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 ESHWAR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43414" y="9213111"/>
            <a:ext cx="3716633" cy="398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81"/>
              </a:lnSpc>
            </a:pPr>
            <a:r>
              <a:rPr lang="en-US" b="true" sz="2181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2101AI32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43414" y="8774095"/>
            <a:ext cx="3822451" cy="417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77"/>
              </a:lnSpc>
            </a:pPr>
            <a:r>
              <a:rPr lang="en-US" b="true" sz="224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SSA DESHIK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996538" y="9243113"/>
            <a:ext cx="3716633" cy="398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81"/>
              </a:lnSpc>
            </a:pPr>
            <a:r>
              <a:rPr lang="en-US" b="true" sz="2181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2101CS77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996538" y="8804096"/>
            <a:ext cx="3822451" cy="417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77"/>
              </a:lnSpc>
            </a:pPr>
            <a:r>
              <a:rPr lang="en-US" b="true" sz="224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 SAINADH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991043"/>
            <a:chOff x="0" y="0"/>
            <a:chExt cx="4816593" cy="524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24390"/>
            </a:xfrm>
            <a:custGeom>
              <a:avLst/>
              <a:gdLst/>
              <a:ahLst/>
              <a:cxnLst/>
              <a:rect r="r" b="b" t="t" l="l"/>
              <a:pathLst>
                <a:path h="52439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24390"/>
                  </a:lnTo>
                  <a:lnTo>
                    <a:pt x="0" y="524390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572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1499294" y="1559323"/>
            <a:ext cx="4351856" cy="0"/>
          </a:xfrm>
          <a:prstGeom prst="line">
            <a:avLst/>
          </a:prstGeom>
          <a:ln cap="flat" w="76200">
            <a:solidFill>
              <a:srgbClr val="EAE4D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489637" y="656903"/>
            <a:ext cx="715180" cy="71518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499294" y="545942"/>
            <a:ext cx="8168199" cy="994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b="true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OBJECTIVE!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4871011" y="6031106"/>
            <a:ext cx="5402508" cy="5402508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89637" y="2417523"/>
            <a:ext cx="16604600" cy="6271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85989" indent="-342995" lvl="1">
              <a:lnSpc>
                <a:spcPts val="5592"/>
              </a:lnSpc>
              <a:buFont typeface="Arial"/>
              <a:buChar char="•"/>
            </a:pPr>
            <a:r>
              <a:rPr lang="en-US" sz="3177" spc="12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requirement to quickly validate degree credentials creates new business prospects even as the number of universities, higher education students, and annual graduates rises steadily.</a:t>
            </a:r>
          </a:p>
          <a:p>
            <a:pPr algn="just" marL="685989" indent="-342995" lvl="1">
              <a:lnSpc>
                <a:spcPts val="5592"/>
              </a:lnSpc>
              <a:buFont typeface="Arial"/>
              <a:buChar char="•"/>
            </a:pPr>
            <a:r>
              <a:rPr lang="en-US" sz="3177" spc="12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Fake certificates are easily obtained in India. Businesses that hire thousands of new hires invest a lot of money on having applicants' transcripts and educational credentials validated.</a:t>
            </a:r>
          </a:p>
          <a:p>
            <a:pPr algn="just">
              <a:lnSpc>
                <a:spcPts val="5592"/>
              </a:lnSpc>
            </a:pPr>
          </a:p>
          <a:p>
            <a:pPr algn="just" marL="0" indent="0" lvl="0">
              <a:lnSpc>
                <a:spcPts val="5592"/>
              </a:lnSpc>
            </a:pPr>
            <a:r>
              <a:rPr lang="en-US" sz="3177" spc="12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issue can be resolved with a digital certificate that uses blockchain     technology.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9151339"/>
            <a:ext cx="1028700" cy="1135661"/>
            <a:chOff x="0" y="0"/>
            <a:chExt cx="270933" cy="2991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299104"/>
            </a:xfrm>
            <a:custGeom>
              <a:avLst/>
              <a:gdLst/>
              <a:ahLst/>
              <a:cxnLst/>
              <a:rect r="r" b="b" t="t" l="l"/>
              <a:pathLst>
                <a:path h="299104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99104"/>
                  </a:lnTo>
                  <a:lnTo>
                    <a:pt x="0" y="299104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70933" cy="346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1991043"/>
            <a:chOff x="0" y="0"/>
            <a:chExt cx="4816593" cy="5243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524390"/>
            </a:xfrm>
            <a:custGeom>
              <a:avLst/>
              <a:gdLst/>
              <a:ahLst/>
              <a:cxnLst/>
              <a:rect r="r" b="b" t="t" l="l"/>
              <a:pathLst>
                <a:path h="52439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24390"/>
                  </a:lnTo>
                  <a:lnTo>
                    <a:pt x="0" y="524390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816593" cy="572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11159" y="427691"/>
            <a:ext cx="1028700" cy="1135661"/>
            <a:chOff x="0" y="0"/>
            <a:chExt cx="270933" cy="29910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0933" cy="299104"/>
            </a:xfrm>
            <a:custGeom>
              <a:avLst/>
              <a:gdLst/>
              <a:ahLst/>
              <a:cxnLst/>
              <a:rect r="r" b="b" t="t" l="l"/>
              <a:pathLst>
                <a:path h="299104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99104"/>
                  </a:lnTo>
                  <a:lnTo>
                    <a:pt x="0" y="299104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270933" cy="346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26268" y="568942"/>
            <a:ext cx="14020990" cy="994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560"/>
              </a:lnSpc>
              <a:spcBef>
                <a:spcPct val="0"/>
              </a:spcBef>
            </a:pPr>
            <a:r>
              <a:rPr lang="en-US" b="true" sz="7200" strike="noStrike" u="none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NEED OF BLOCKCHAIN</a:t>
            </a:r>
          </a:p>
        </p:txBody>
      </p:sp>
      <p:sp>
        <p:nvSpPr>
          <p:cNvPr name="AutoShape 12" id="12"/>
          <p:cNvSpPr/>
          <p:nvPr/>
        </p:nvSpPr>
        <p:spPr>
          <a:xfrm>
            <a:off x="1085850" y="2994092"/>
            <a:ext cx="0" cy="1442010"/>
          </a:xfrm>
          <a:prstGeom prst="line">
            <a:avLst/>
          </a:prstGeom>
          <a:ln cap="flat" w="76200">
            <a:solidFill>
              <a:srgbClr val="EAE4D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1339859" y="2143379"/>
            <a:ext cx="15919441" cy="6337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55"/>
              </a:lnSpc>
            </a:pPr>
          </a:p>
          <a:p>
            <a:pPr algn="just">
              <a:lnSpc>
                <a:spcPts val="5455"/>
              </a:lnSpc>
            </a:pPr>
          </a:p>
          <a:p>
            <a:pPr algn="just">
              <a:lnSpc>
                <a:spcPts val="5455"/>
              </a:lnSpc>
            </a:pPr>
            <a:r>
              <a:rPr lang="en-US" b="true" sz="3099" spc="12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Integrity and Transparency</a:t>
            </a:r>
          </a:p>
          <a:p>
            <a:pPr algn="just">
              <a:lnSpc>
                <a:spcPts val="4751"/>
              </a:lnSpc>
            </a:pPr>
            <a:r>
              <a:rPr lang="en-US" sz="2699" spc="10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- Each certificate has a unique address on the blockchain and cannot be changed.</a:t>
            </a:r>
          </a:p>
          <a:p>
            <a:pPr algn="just">
              <a:lnSpc>
                <a:spcPts val="4751"/>
              </a:lnSpc>
            </a:pPr>
          </a:p>
          <a:p>
            <a:pPr algn="just">
              <a:lnSpc>
                <a:spcPts val="5279"/>
              </a:lnSpc>
            </a:pPr>
            <a:r>
              <a:rPr lang="en-US" b="true" sz="2999" spc="11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Verification of Authenticity</a:t>
            </a:r>
          </a:p>
          <a:p>
            <a:pPr algn="just">
              <a:lnSpc>
                <a:spcPts val="4751"/>
              </a:lnSpc>
            </a:pPr>
            <a:r>
              <a:rPr lang="en-US" sz="2699" spc="10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- Blockchain certificates are verified by a transaction containing the certificate's address.</a:t>
            </a:r>
          </a:p>
          <a:p>
            <a:pPr algn="just">
              <a:lnSpc>
                <a:spcPts val="4751"/>
              </a:lnSpc>
            </a:pPr>
          </a:p>
          <a:p>
            <a:pPr algn="just">
              <a:lnSpc>
                <a:spcPts val="5279"/>
              </a:lnSpc>
            </a:pPr>
            <a:r>
              <a:rPr lang="en-US" b="true" sz="2999" spc="11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Decentralization</a:t>
            </a:r>
          </a:p>
          <a:p>
            <a:pPr algn="just" marL="0" indent="0" lvl="0">
              <a:lnSpc>
                <a:spcPts val="4751"/>
              </a:lnSpc>
            </a:pPr>
            <a:r>
              <a:rPr lang="en-US" sz="2699" spc="10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- Blockchain is a decentralized system where no central authority controls it.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991043"/>
            <a:chOff x="0" y="0"/>
            <a:chExt cx="4816593" cy="524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24390"/>
            </a:xfrm>
            <a:custGeom>
              <a:avLst/>
              <a:gdLst/>
              <a:ahLst/>
              <a:cxnLst/>
              <a:rect r="r" b="b" t="t" l="l"/>
              <a:pathLst>
                <a:path h="52439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24390"/>
                  </a:lnTo>
                  <a:lnTo>
                    <a:pt x="0" y="524390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572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14350" y="579120"/>
            <a:ext cx="15312545" cy="994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b="true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ROLES AND FUNCTIONALITIES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05403" y="2118853"/>
            <a:ext cx="22856080" cy="8737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58763" indent="-429381" lvl="1">
              <a:lnSpc>
                <a:spcPts val="7000"/>
              </a:lnSpc>
              <a:buFont typeface="Arial"/>
              <a:buChar char="•"/>
            </a:pPr>
            <a:r>
              <a:rPr lang="en-US" b="true" sz="3977" spc="159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Admin Role</a:t>
            </a:r>
            <a:r>
              <a:rPr lang="en-US" sz="3977" spc="159">
                <a:solidFill>
                  <a:srgbClr val="5CE1E6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algn="just" marL="1717526" indent="-572509" lvl="2">
              <a:lnSpc>
                <a:spcPts val="7000"/>
              </a:lnSpc>
              <a:buFont typeface="Arial"/>
              <a:buChar char="⚬"/>
            </a:pPr>
            <a:r>
              <a:rPr lang="en-US" sz="3977" spc="15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Assigns Ethereum addresses to universities/institutes.</a:t>
            </a:r>
          </a:p>
          <a:p>
            <a:pPr algn="just" marL="858763" indent="-429381" lvl="1">
              <a:lnSpc>
                <a:spcPts val="7000"/>
              </a:lnSpc>
              <a:buFont typeface="Arial"/>
              <a:buChar char="•"/>
            </a:pPr>
            <a:r>
              <a:rPr lang="en-US" b="true" sz="3977" spc="159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Institute Role</a:t>
            </a:r>
            <a:r>
              <a:rPr lang="en-US" sz="3977" spc="15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algn="just" marL="1717526" indent="-572509" lvl="2">
              <a:lnSpc>
                <a:spcPts val="7000"/>
              </a:lnSpc>
              <a:buFont typeface="Arial"/>
              <a:buChar char="⚬"/>
            </a:pPr>
            <a:r>
              <a:rPr lang="en-US" sz="3977" spc="15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Creates courses and issues certificates.</a:t>
            </a:r>
          </a:p>
          <a:p>
            <a:pPr algn="just" marL="1717526" indent="-572509" lvl="2">
              <a:lnSpc>
                <a:spcPts val="7000"/>
              </a:lnSpc>
              <a:buFont typeface="Arial"/>
              <a:buChar char="⚬"/>
            </a:pPr>
            <a:r>
              <a:rPr lang="en-US" sz="3977" spc="15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Generate student account addresses.</a:t>
            </a:r>
          </a:p>
          <a:p>
            <a:pPr algn="just" marL="858763" indent="-429381" lvl="1">
              <a:lnSpc>
                <a:spcPts val="7000"/>
              </a:lnSpc>
              <a:buFont typeface="Arial"/>
              <a:buChar char="•"/>
            </a:pPr>
            <a:r>
              <a:rPr lang="en-US" b="true" sz="3977" spc="159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Student Role</a:t>
            </a:r>
            <a:r>
              <a:rPr lang="en-US" sz="3977" spc="159">
                <a:solidFill>
                  <a:srgbClr val="5CE1E6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algn="just" marL="1717526" indent="-572509" lvl="2">
              <a:lnSpc>
                <a:spcPts val="7000"/>
              </a:lnSpc>
              <a:buFont typeface="Arial"/>
              <a:buChar char="⚬"/>
            </a:pPr>
            <a:r>
              <a:rPr lang="en-US" sz="3977" spc="15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Retrieves and verifies certificates.</a:t>
            </a:r>
          </a:p>
          <a:p>
            <a:pPr algn="just" marL="858763" indent="-429381" lvl="1">
              <a:lnSpc>
                <a:spcPts val="7000"/>
              </a:lnSpc>
              <a:buFont typeface="Arial"/>
              <a:buChar char="•"/>
            </a:pPr>
            <a:r>
              <a:rPr lang="en-US" b="true" sz="3977" spc="159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Verifier Role</a:t>
            </a:r>
            <a:r>
              <a:rPr lang="en-US" sz="3977" spc="159">
                <a:solidFill>
                  <a:srgbClr val="5CE1E6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algn="just" marL="1717526" indent="-572509" lvl="2">
              <a:lnSpc>
                <a:spcPts val="7000"/>
              </a:lnSpc>
              <a:buFont typeface="Arial"/>
              <a:buChar char="⚬"/>
            </a:pPr>
            <a:r>
              <a:rPr lang="en-US" sz="3977" spc="15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Checks authenticity via blockchain.</a:t>
            </a:r>
          </a:p>
          <a:p>
            <a:pPr algn="just" marL="0" indent="0" lvl="0">
              <a:lnSpc>
                <a:spcPts val="6502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0" y="9258300"/>
            <a:ext cx="1028700" cy="1028700"/>
            <a:chOff x="0" y="0"/>
            <a:chExt cx="270933" cy="2709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270933" cy="3185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43793" y="8942249"/>
            <a:ext cx="3803190" cy="380319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10094695"/>
            <a:ext cx="18264272" cy="192305"/>
            <a:chOff x="0" y="0"/>
            <a:chExt cx="4810343" cy="506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0343" cy="50648"/>
            </a:xfrm>
            <a:custGeom>
              <a:avLst/>
              <a:gdLst/>
              <a:ahLst/>
              <a:cxnLst/>
              <a:rect r="r" b="b" t="t" l="l"/>
              <a:pathLst>
                <a:path h="50648" w="4810343">
                  <a:moveTo>
                    <a:pt x="0" y="0"/>
                  </a:moveTo>
                  <a:lnTo>
                    <a:pt x="4810343" y="0"/>
                  </a:lnTo>
                  <a:lnTo>
                    <a:pt x="4810343" y="50648"/>
                  </a:lnTo>
                  <a:lnTo>
                    <a:pt x="0" y="5064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810343" cy="98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18264272" cy="1547154"/>
            <a:chOff x="0" y="0"/>
            <a:chExt cx="4810343" cy="40748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10343" cy="407481"/>
            </a:xfrm>
            <a:custGeom>
              <a:avLst/>
              <a:gdLst/>
              <a:ahLst/>
              <a:cxnLst/>
              <a:rect r="r" b="b" t="t" l="l"/>
              <a:pathLst>
                <a:path h="407481" w="4810343">
                  <a:moveTo>
                    <a:pt x="0" y="0"/>
                  </a:moveTo>
                  <a:lnTo>
                    <a:pt x="4810343" y="0"/>
                  </a:lnTo>
                  <a:lnTo>
                    <a:pt x="4810343" y="407481"/>
                  </a:lnTo>
                  <a:lnTo>
                    <a:pt x="0" y="407481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810343" cy="4551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162560" y="1914819"/>
            <a:ext cx="16422442" cy="8276029"/>
          </a:xfrm>
          <a:custGeom>
            <a:avLst/>
            <a:gdLst/>
            <a:ahLst/>
            <a:cxnLst/>
            <a:rect r="r" b="b" t="t" l="l"/>
            <a:pathLst>
              <a:path h="8276029" w="16422442">
                <a:moveTo>
                  <a:pt x="0" y="0"/>
                </a:moveTo>
                <a:lnTo>
                  <a:pt x="16422443" y="0"/>
                </a:lnTo>
                <a:lnTo>
                  <a:pt x="16422443" y="8276028"/>
                </a:lnTo>
                <a:lnTo>
                  <a:pt x="0" y="8276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245" r="0" b="-8245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39945" y="552744"/>
            <a:ext cx="16419355" cy="994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b="true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WORKFLOW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991043"/>
            <a:chOff x="0" y="0"/>
            <a:chExt cx="4816593" cy="524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24390"/>
            </a:xfrm>
            <a:custGeom>
              <a:avLst/>
              <a:gdLst/>
              <a:ahLst/>
              <a:cxnLst/>
              <a:rect r="r" b="b" t="t" l="l"/>
              <a:pathLst>
                <a:path h="52439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24390"/>
                  </a:lnTo>
                  <a:lnTo>
                    <a:pt x="0" y="524390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572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400866" y="0"/>
            <a:ext cx="863406" cy="1914819"/>
            <a:chOff x="0" y="0"/>
            <a:chExt cx="227399" cy="5043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7399" cy="504314"/>
            </a:xfrm>
            <a:custGeom>
              <a:avLst/>
              <a:gdLst/>
              <a:ahLst/>
              <a:cxnLst/>
              <a:rect r="r" b="b" t="t" l="l"/>
              <a:pathLst>
                <a:path h="504314" w="227399">
                  <a:moveTo>
                    <a:pt x="0" y="0"/>
                  </a:moveTo>
                  <a:lnTo>
                    <a:pt x="227399" y="0"/>
                  </a:lnTo>
                  <a:lnTo>
                    <a:pt x="227399" y="504314"/>
                  </a:lnTo>
                  <a:lnTo>
                    <a:pt x="0" y="504314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27399" cy="5519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061650" y="8036778"/>
            <a:ext cx="3803190" cy="380319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0" y="10094695"/>
            <a:ext cx="18264272" cy="192305"/>
            <a:chOff x="0" y="0"/>
            <a:chExt cx="4810343" cy="5064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810343" cy="50648"/>
            </a:xfrm>
            <a:custGeom>
              <a:avLst/>
              <a:gdLst/>
              <a:ahLst/>
              <a:cxnLst/>
              <a:rect r="r" b="b" t="t" l="l"/>
              <a:pathLst>
                <a:path h="50648" w="4810343">
                  <a:moveTo>
                    <a:pt x="0" y="0"/>
                  </a:moveTo>
                  <a:lnTo>
                    <a:pt x="4810343" y="0"/>
                  </a:lnTo>
                  <a:lnTo>
                    <a:pt x="4810343" y="50648"/>
                  </a:lnTo>
                  <a:lnTo>
                    <a:pt x="0" y="5064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4810343" cy="98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839945" y="2213077"/>
            <a:ext cx="15601108" cy="7725296"/>
          </a:xfrm>
          <a:custGeom>
            <a:avLst/>
            <a:gdLst/>
            <a:ahLst/>
            <a:cxnLst/>
            <a:rect r="r" b="b" t="t" l="l"/>
            <a:pathLst>
              <a:path h="7725296" w="15601108">
                <a:moveTo>
                  <a:pt x="0" y="0"/>
                </a:moveTo>
                <a:lnTo>
                  <a:pt x="15601108" y="0"/>
                </a:lnTo>
                <a:lnTo>
                  <a:pt x="15601108" y="7725296"/>
                </a:lnTo>
                <a:lnTo>
                  <a:pt x="0" y="77252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4512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839945" y="552744"/>
            <a:ext cx="16419355" cy="994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b="true">
                <a:solidFill>
                  <a:srgbClr val="F6F6F6"/>
                </a:solidFill>
                <a:latin typeface="Inter Bold"/>
                <a:ea typeface="Inter Bold"/>
                <a:cs typeface="Inter Bold"/>
                <a:sym typeface="Inter Bold"/>
              </a:rPr>
              <a:t>ACTIVITY DIAGRAM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5098639" y="2799678"/>
            <a:ext cx="18288000" cy="844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52793" indent="-426396" lvl="1">
              <a:lnSpc>
                <a:spcPts val="6122"/>
              </a:lnSpc>
              <a:buAutoNum type="arabicPeriod" startAt="1"/>
            </a:pPr>
            <a:r>
              <a:rPr lang="en-US" b="true" sz="3949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struct Institute(string name,string acr,string link,string[] course)</a:t>
            </a:r>
          </a:p>
          <a:p>
            <a:pPr algn="l" marL="852793" indent="-426396" lvl="1">
              <a:lnSpc>
                <a:spcPts val="6122"/>
              </a:lnSpc>
              <a:buAutoNum type="arabicPeriod" startAt="1"/>
            </a:pPr>
            <a:r>
              <a:rPr lang="en-US" b="true" sz="3949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mapping institutes(address =&gt; Institute)</a:t>
            </a:r>
          </a:p>
          <a:p>
            <a:pPr algn="l" marL="852793" indent="-426396" lvl="1">
              <a:lnSpc>
                <a:spcPts val="6122"/>
              </a:lnSpc>
              <a:buAutoNum type="arabicPeriod" startAt="1"/>
            </a:pPr>
            <a:r>
              <a:rPr lang="en-US" b="true" sz="3949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address[] InstAddressList, StudAddressList, certAddressList</a:t>
            </a:r>
          </a:p>
          <a:p>
            <a:pPr algn="l" marL="852793" indent="-426396" lvl="1">
              <a:lnSpc>
                <a:spcPts val="6122"/>
              </a:lnSpc>
              <a:buAutoNum type="arabicPeriod" startAt="1"/>
            </a:pPr>
            <a:r>
              <a:rPr lang="en-US" b="true" sz="3949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function addInstitute(Institute), viewInstitute(instAddress), getInstituteName(instAddress), viewAllInstitutes()</a:t>
            </a:r>
          </a:p>
          <a:p>
            <a:pPr algn="l" marL="852793" indent="-426396" lvl="1">
              <a:lnSpc>
                <a:spcPts val="6122"/>
              </a:lnSpc>
              <a:buAutoNum type="arabicPeriod" startAt="1"/>
            </a:pPr>
            <a:r>
              <a:rPr lang="en-US" b="true" sz="3949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mapping students(address =&gt; string)      // name</a:t>
            </a:r>
          </a:p>
          <a:p>
            <a:pPr algn="l" marL="852793" indent="-426396" lvl="1">
              <a:lnSpc>
                <a:spcPts val="6122"/>
              </a:lnSpc>
              <a:buAutoNum type="arabicPeriod" startAt="1"/>
            </a:pPr>
            <a:r>
              <a:rPr lang="en-US" b="true" sz="3949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function addStudent(studAddress, name), getStudentName(address)</a:t>
            </a:r>
          </a:p>
          <a:p>
            <a:pPr algn="l" marL="852793" indent="-426396" lvl="1">
              <a:lnSpc>
                <a:spcPts val="6122"/>
              </a:lnSpc>
              <a:buAutoNum type="arabicPeriod" startAt="1"/>
            </a:pPr>
            <a:r>
              <a:rPr lang="en-US" b="true" sz="3949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struct Certificate(certAddress, studAddress, instAddress, *)</a:t>
            </a:r>
          </a:p>
          <a:p>
            <a:pPr algn="l" marL="852793" indent="-426396" lvl="1">
              <a:lnSpc>
                <a:spcPts val="6122"/>
              </a:lnSpc>
              <a:buAutoNum type="arabicPeriod" startAt="1"/>
            </a:pPr>
            <a:r>
              <a:rPr lang="en-US" b="true" sz="3949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mapping certificates(address=&gt;Certificate)</a:t>
            </a:r>
          </a:p>
          <a:p>
            <a:pPr algn="l" marL="852793" indent="-426396" lvl="1">
              <a:lnSpc>
                <a:spcPts val="6122"/>
              </a:lnSpc>
              <a:buAutoNum type="arabicPeriod" startAt="1"/>
            </a:pPr>
            <a:r>
              <a:rPr lang="en-US" b="true" sz="3949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function issueCertificate(Certificate), viewCertificate(certAddress), viewStudCertificate(studAddress)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1437700"/>
            <a:ext cx="15219947" cy="9079705"/>
          </a:xfrm>
          <a:custGeom>
            <a:avLst/>
            <a:gdLst/>
            <a:ahLst/>
            <a:cxnLst/>
            <a:rect r="r" b="b" t="t" l="l"/>
            <a:pathLst>
              <a:path h="9079705" w="15219947">
                <a:moveTo>
                  <a:pt x="0" y="0"/>
                </a:moveTo>
                <a:lnTo>
                  <a:pt x="15219947" y="0"/>
                </a:lnTo>
                <a:lnTo>
                  <a:pt x="15219947" y="9079705"/>
                </a:lnTo>
                <a:lnTo>
                  <a:pt x="0" y="90797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296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0"/>
            <a:ext cx="18288000" cy="1437700"/>
            <a:chOff x="0" y="0"/>
            <a:chExt cx="4816593" cy="37865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378653"/>
            </a:xfrm>
            <a:custGeom>
              <a:avLst/>
              <a:gdLst/>
              <a:ahLst/>
              <a:cxnLst/>
              <a:rect r="r" b="b" t="t" l="l"/>
              <a:pathLst>
                <a:path h="37865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78653"/>
                  </a:lnTo>
                  <a:lnTo>
                    <a:pt x="0" y="37865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816593" cy="4262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12361" y="269270"/>
            <a:ext cx="16419355" cy="994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b="true">
                <a:solidFill>
                  <a:srgbClr val="F6F6F6"/>
                </a:solidFill>
                <a:latin typeface="Inter Bold"/>
                <a:ea typeface="Inter Bold"/>
                <a:cs typeface="Inter Bold"/>
                <a:sym typeface="Inter Bold"/>
              </a:rPr>
              <a:t>SMART CONTRACT OVERVIEW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437700"/>
            <a:ext cx="8622039" cy="6300276"/>
          </a:xfrm>
          <a:custGeom>
            <a:avLst/>
            <a:gdLst/>
            <a:ahLst/>
            <a:cxnLst/>
            <a:rect r="r" b="b" t="t" l="l"/>
            <a:pathLst>
              <a:path h="6300276" w="8622039">
                <a:moveTo>
                  <a:pt x="0" y="0"/>
                </a:moveTo>
                <a:lnTo>
                  <a:pt x="8622039" y="0"/>
                </a:lnTo>
                <a:lnTo>
                  <a:pt x="8622039" y="6300276"/>
                </a:lnTo>
                <a:lnTo>
                  <a:pt x="0" y="63002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90" t="0" r="-1072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251074" y="1813221"/>
            <a:ext cx="9643724" cy="5030455"/>
          </a:xfrm>
          <a:custGeom>
            <a:avLst/>
            <a:gdLst/>
            <a:ahLst/>
            <a:cxnLst/>
            <a:rect r="r" b="b" t="t" l="l"/>
            <a:pathLst>
              <a:path h="5030455" w="9643724">
                <a:moveTo>
                  <a:pt x="0" y="0"/>
                </a:moveTo>
                <a:lnTo>
                  <a:pt x="9643724" y="0"/>
                </a:lnTo>
                <a:lnTo>
                  <a:pt x="9643724" y="5030455"/>
                </a:lnTo>
                <a:lnTo>
                  <a:pt x="0" y="50304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16" t="-323" r="-1116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0"/>
            <a:ext cx="18288000" cy="1437700"/>
            <a:chOff x="0" y="0"/>
            <a:chExt cx="4816593" cy="37865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378653"/>
            </a:xfrm>
            <a:custGeom>
              <a:avLst/>
              <a:gdLst/>
              <a:ahLst/>
              <a:cxnLst/>
              <a:rect r="r" b="b" t="t" l="l"/>
              <a:pathLst>
                <a:path h="37865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78653"/>
                  </a:lnTo>
                  <a:lnTo>
                    <a:pt x="0" y="37865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816593" cy="4262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12361" y="269270"/>
            <a:ext cx="16419355" cy="994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b="true">
                <a:solidFill>
                  <a:srgbClr val="F6F6F6"/>
                </a:solidFill>
                <a:latin typeface="Inter Bold"/>
                <a:ea typeface="Inter Bold"/>
                <a:cs typeface="Inter Bold"/>
                <a:sym typeface="Inter Bold"/>
              </a:rPr>
              <a:t>SMART CONTRACT OVERVIEW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437700"/>
            <a:ext cx="15256907" cy="8849300"/>
          </a:xfrm>
          <a:custGeom>
            <a:avLst/>
            <a:gdLst/>
            <a:ahLst/>
            <a:cxnLst/>
            <a:rect r="r" b="b" t="t" l="l"/>
            <a:pathLst>
              <a:path h="8849300" w="15256907">
                <a:moveTo>
                  <a:pt x="0" y="0"/>
                </a:moveTo>
                <a:lnTo>
                  <a:pt x="15256907" y="0"/>
                </a:lnTo>
                <a:lnTo>
                  <a:pt x="15256907" y="8849300"/>
                </a:lnTo>
                <a:lnTo>
                  <a:pt x="0" y="8849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72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437700"/>
            <a:chOff x="0" y="0"/>
            <a:chExt cx="4816593" cy="37865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378653"/>
            </a:xfrm>
            <a:custGeom>
              <a:avLst/>
              <a:gdLst/>
              <a:ahLst/>
              <a:cxnLst/>
              <a:rect r="r" b="b" t="t" l="l"/>
              <a:pathLst>
                <a:path h="37865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78653"/>
                  </a:lnTo>
                  <a:lnTo>
                    <a:pt x="0" y="37865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816593" cy="4262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12361" y="269270"/>
            <a:ext cx="16419355" cy="994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b="true">
                <a:solidFill>
                  <a:srgbClr val="F6F6F6"/>
                </a:solidFill>
                <a:latin typeface="Inter Bold"/>
                <a:ea typeface="Inter Bold"/>
                <a:cs typeface="Inter Bold"/>
                <a:sym typeface="Inter Bold"/>
              </a:rPr>
              <a:t>SMART CONTRACT OVERVIEW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DAGWlBSnCNY</dc:identifier>
  <dcterms:modified xsi:type="dcterms:W3CDTF">2011-08-01T06:04:30Z</dcterms:modified>
  <cp:revision>1</cp:revision>
  <dc:title>2101AI32_2101CS77_2101AI25</dc:title>
</cp:coreProperties>
</file>