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f95cef42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f95cef42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f95cef42b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f95cef42b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f95cef42b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f95cef42b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f95cef42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f95cef42b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f95cef42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f95cef42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f95cef42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f95cef42b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f95cef42b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f95cef42b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f95cef42b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f95cef42b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f95cef42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f95cef42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f95cef42b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f95cef42b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f95cef42b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f95cef42b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f95cef42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f95cef42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f95cef42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f95cef42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f95cef42b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f95cef42b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f95cef42b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f95cef42b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f95cef42b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f95cef42b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f95cef42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f95cef42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f95cef42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f95cef42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till.pub/2017/ctc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ki.tic.heia-fr.ch/databases/iam-handwriting-database" TargetMode="External"/><Relationship Id="rId5" Type="http://schemas.openxmlformats.org/officeDocument/2006/relationships/hyperlink" Target="https://keras.io/examples/vision/captcha_ocr/" TargetMode="External"/><Relationship Id="rId4" Type="http://schemas.openxmlformats.org/officeDocument/2006/relationships/hyperlink" Target="https://en.wikipedia.org/wiki/Edit_distanc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COMPUTER VISION CS385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6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2360" dirty="0">
                <a:latin typeface="Arial"/>
                <a:ea typeface="Arial"/>
                <a:cs typeface="Arial"/>
                <a:sym typeface="Arial"/>
              </a:rPr>
              <a:t>												</a:t>
            </a:r>
            <a:endParaRPr sz="2360" dirty="0">
              <a:latin typeface="Arial"/>
              <a:ea typeface="Arial"/>
              <a:cs typeface="Arial"/>
              <a:sym typeface="Arial"/>
            </a:endParaRPr>
          </a:p>
          <a:p>
            <a:pPr marL="5029200" lvl="0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2597" dirty="0">
                <a:latin typeface="Arial"/>
                <a:ea typeface="Arial"/>
                <a:cs typeface="Arial"/>
                <a:sym typeface="Arial"/>
              </a:rPr>
              <a:t>R.Eshwar</a:t>
            </a:r>
            <a:endParaRPr sz="2597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2597" dirty="0">
                <a:latin typeface="Arial"/>
                <a:ea typeface="Arial"/>
                <a:cs typeface="Arial"/>
                <a:sym typeface="Arial"/>
              </a:rPr>
              <a:t>														2101AI25</a:t>
            </a:r>
            <a:endParaRPr sz="2597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sz="236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216"/>
              <a:t>PARAMETERS AND OUTPUT SHAPE CALCULATIONS (2)</a:t>
            </a:r>
            <a:endParaRPr sz="2216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40"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2" dirty="0"/>
              <a:t>4</a:t>
            </a:r>
            <a:r>
              <a:rPr lang="en" sz="1052" dirty="0"/>
              <a:t>.</a:t>
            </a:r>
            <a:r>
              <a:rPr lang="en" sz="1362" dirty="0"/>
              <a:t>Layer Pool2 uses 32 : (2,2) matrices. Max has no weights.</a:t>
            </a:r>
            <a:endParaRPr sz="1362" dirty="0"/>
          </a:p>
          <a:p>
            <a:pPr marL="914400" lvl="1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○"/>
            </a:pPr>
            <a:r>
              <a:rPr lang="en" sz="1207" dirty="0"/>
              <a:t>Total parameters = 0</a:t>
            </a:r>
            <a:endParaRPr sz="1207" dirty="0"/>
          </a:p>
          <a:p>
            <a:pPr marL="914400" lvl="1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○"/>
            </a:pPr>
            <a:r>
              <a:rPr lang="en" sz="1207" dirty="0"/>
              <a:t>Width and height of last layer  matrix is halved.</a:t>
            </a:r>
            <a:endParaRPr sz="1207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62" dirty="0"/>
              <a:t>5</a:t>
            </a:r>
            <a:r>
              <a:rPr lang="en" sz="1052" dirty="0"/>
              <a:t>.</a:t>
            </a:r>
            <a:r>
              <a:rPr lang="en" sz="1362" dirty="0"/>
              <a:t>Layer reshape : Reshapes the last layer output which is current input.</a:t>
            </a:r>
            <a:endParaRPr sz="1362" dirty="0"/>
          </a:p>
          <a:p>
            <a:pPr marL="914400" lvl="1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○"/>
            </a:pPr>
            <a:r>
              <a:rPr lang="en" sz="1207" dirty="0"/>
              <a:t>Total parameters = 0</a:t>
            </a:r>
            <a:endParaRPr sz="1207" dirty="0"/>
          </a:p>
          <a:p>
            <a:pPr marL="914400" lvl="1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○"/>
            </a:pPr>
            <a:r>
              <a:rPr lang="en" sz="1207" dirty="0"/>
              <a:t>new_shape = ((image_width // 4), (image_height // 4) * 64).</a:t>
            </a:r>
            <a:endParaRPr sz="1207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7"/>
              <a:t>6.</a:t>
            </a:r>
            <a:r>
              <a:rPr lang="en" sz="1362"/>
              <a:t>Layer </a:t>
            </a:r>
            <a:r>
              <a:rPr lang="en" sz="1362" dirty="0"/>
              <a:t>Dense-1 uses 64 units</a:t>
            </a:r>
            <a:endParaRPr sz="1362" dirty="0"/>
          </a:p>
          <a:p>
            <a:pPr marL="914400" lvl="1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○"/>
            </a:pPr>
            <a:r>
              <a:rPr lang="en" sz="1207" dirty="0"/>
              <a:t>Total parameters = (512+1)*64  = 32832 parameters.</a:t>
            </a:r>
            <a:endParaRPr sz="1207" dirty="0"/>
          </a:p>
          <a:p>
            <a:pPr marL="914400" lvl="1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○"/>
            </a:pPr>
            <a:r>
              <a:rPr lang="en" sz="1207" dirty="0"/>
              <a:t>Width remains same , height of last layer matrix is now 64.</a:t>
            </a:r>
            <a:endParaRPr sz="1207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7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4675"/>
              <a:buFont typeface="Arial"/>
              <a:buNone/>
            </a:pPr>
            <a:r>
              <a:rPr lang="en" sz="2216" dirty="0"/>
              <a:t>PARAMETERS AND OUTPUT SHAPE CALCULATIONS (3)</a:t>
            </a:r>
            <a:endParaRPr sz="2216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8976"/>
              <a:buFont typeface="Arial"/>
              <a:buNone/>
            </a:pPr>
            <a:endParaRPr sz="254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2" dirty="0"/>
              <a:t>7</a:t>
            </a:r>
            <a:r>
              <a:rPr lang="en" sz="1152" dirty="0"/>
              <a:t>.</a:t>
            </a:r>
            <a:r>
              <a:rPr lang="en" sz="1462" dirty="0"/>
              <a:t>Layer Dropout uses 0.2 probability to drop some connections. </a:t>
            </a:r>
            <a:endParaRPr lang="en-IN" sz="1462" dirty="0"/>
          </a:p>
          <a:p>
            <a:pPr lvl="2" indent="-311626">
              <a:lnSpc>
                <a:spcPct val="95000"/>
              </a:lnSpc>
              <a:spcBef>
                <a:spcPts val="1200"/>
              </a:spcBef>
              <a:buSzPts val="1308"/>
              <a:buChar char="○"/>
            </a:pPr>
            <a:r>
              <a:rPr lang="en-IN" sz="1307" dirty="0"/>
              <a:t>Total parameters = 0</a:t>
            </a:r>
          </a:p>
          <a:p>
            <a:pPr lvl="2" indent="-311626">
              <a:lnSpc>
                <a:spcPct val="95000"/>
              </a:lnSpc>
              <a:buSzPts val="1308"/>
              <a:buChar char="○"/>
            </a:pPr>
            <a:r>
              <a:rPr lang="en" sz="1307" dirty="0"/>
              <a:t>Output shape is same as input shape.</a:t>
            </a:r>
            <a:endParaRPr sz="1307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2" dirty="0"/>
              <a:t>8</a:t>
            </a:r>
            <a:r>
              <a:rPr lang="en" sz="1152" dirty="0"/>
              <a:t>.</a:t>
            </a:r>
            <a:r>
              <a:rPr lang="en" sz="1462" dirty="0"/>
              <a:t>Layer Bidir LSTM uses 128 units and 0.25 probability of dropout. </a:t>
            </a:r>
            <a:endParaRPr sz="1462" dirty="0"/>
          </a:p>
          <a:p>
            <a:pPr marL="914400" lvl="1" indent="-31162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8"/>
              <a:buChar char="○"/>
            </a:pPr>
            <a:r>
              <a:rPr lang="en" sz="1307" dirty="0"/>
              <a:t>Total parameters = 2* ((64 * 4 * 128 ) + (128 *4 * 128 ) + 4*128 )   = 197632</a:t>
            </a:r>
            <a:endParaRPr sz="1307" dirty="0"/>
          </a:p>
          <a:p>
            <a:pPr marL="914400" lvl="1" indent="-31162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8"/>
              <a:buChar char="○"/>
            </a:pPr>
            <a:r>
              <a:rPr lang="en" sz="1307" dirty="0"/>
              <a:t>4 -  Input gate, forget gate , cell state , output gate, 2 for bi-directional .</a:t>
            </a:r>
            <a:endParaRPr sz="1307" dirty="0"/>
          </a:p>
          <a:p>
            <a:pPr marL="914400" lvl="1" indent="-31162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8"/>
              <a:buChar char="○"/>
            </a:pPr>
            <a:r>
              <a:rPr lang="en" sz="1307" dirty="0"/>
              <a:t>Output shape is (32,256) 256 is concatenation of outputs from forward &amp; backward 128 units.</a:t>
            </a:r>
            <a:endParaRPr sz="1307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94"/>
              <a:t>PARAMETERS AND OUTPUT SHAPE CALCULATIONS (4)</a:t>
            </a:r>
            <a:endParaRPr sz="2194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486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40"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Parameters=(Input size×4×Units)+(Units×4×Units)+4×Units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9</a:t>
            </a:r>
            <a:r>
              <a:rPr lang="en" sz="1152" dirty="0"/>
              <a:t>.</a:t>
            </a:r>
            <a:r>
              <a:rPr lang="en" sz="1462" dirty="0"/>
              <a:t>Layer Bidir LSTM 2 uses 64 units and 0.25 probability of dropout. </a:t>
            </a:r>
            <a:endParaRPr sz="1462" dirty="0"/>
          </a:p>
          <a:p>
            <a:pPr marL="914400" lvl="1" indent="-31162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8"/>
              <a:buChar char="○"/>
            </a:pPr>
            <a:r>
              <a:rPr lang="en" sz="1307" dirty="0"/>
              <a:t>Total parameters = 2* ((256 * 4 * 64) + (64 *4 * 64) + 4*64 )   = 164352</a:t>
            </a:r>
            <a:endParaRPr sz="1307" dirty="0"/>
          </a:p>
          <a:p>
            <a:pPr marL="914400" lvl="1" indent="-31162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8"/>
              <a:buChar char="○"/>
            </a:pPr>
            <a:r>
              <a:rPr lang="en" sz="1307" dirty="0"/>
              <a:t>4 -  Input gate, forget gate , cell state , output gate, 2 for bi-directional .</a:t>
            </a:r>
            <a:endParaRPr sz="1307" dirty="0"/>
          </a:p>
          <a:p>
            <a:pPr marL="914400" lvl="1" indent="-31162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8"/>
              <a:buChar char="○"/>
            </a:pPr>
            <a:r>
              <a:rPr lang="en" sz="1307" dirty="0"/>
              <a:t>Output shape (32,128) 128 is concatenation of outputs from forward &amp; backward 64 units.</a:t>
            </a:r>
            <a:endParaRPr sz="1307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7" dirty="0"/>
              <a:t>10.</a:t>
            </a:r>
            <a:r>
              <a:rPr lang="en" sz="1362" dirty="0"/>
              <a:t>Layer Dense-1 uses 81 units</a:t>
            </a:r>
            <a:endParaRPr sz="1362" dirty="0"/>
          </a:p>
          <a:p>
            <a:pPr marL="914400" lvl="1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○"/>
            </a:pPr>
            <a:r>
              <a:rPr lang="en" sz="1207" dirty="0"/>
              <a:t>Total parameters = (128+1)*81  = 10449 parameters.</a:t>
            </a:r>
            <a:endParaRPr sz="1207" dirty="0"/>
          </a:p>
          <a:p>
            <a:pPr marL="914400" lvl="1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○"/>
            </a:pPr>
            <a:r>
              <a:rPr lang="en" sz="1207" dirty="0"/>
              <a:t>Width remains same , height of last layer matrix is now 81.</a:t>
            </a:r>
            <a:endParaRPr sz="1307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7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OUTPUT LAYER 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OUTPUT LAYER HAS 81 UNITS.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UNIQUE CHARACTERS ARE 79  + 2 SPECIAL TOKENS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UNIT IS INTERPRETED AS PROBABILITY OF CHARACTER FOR CONSIDERATION FOR PREDICTION OF WORD.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 FOR LOSS CALCULATION.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87"/>
              <a:t>1.The edit distance metric, also known as the Levenshtein distance, is a measure of the similarity between two sequences of items.</a:t>
            </a:r>
            <a:endParaRPr sz="1587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587"/>
              <a:t>2.Definition: The edit distance between two sequences is the minimum number of edits (insertions, deletions, or substitutions) required to transform one sequence into the other.</a:t>
            </a:r>
            <a:endParaRPr sz="1587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587"/>
              <a:t>3.Lower edit distance indicates higher similarity between the predicted and ground truth sequences.</a:t>
            </a:r>
            <a:endParaRPr sz="1587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587"/>
              <a:t>4.A perfect match results in an edit distance of 0.</a:t>
            </a:r>
            <a:endParaRPr sz="1587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587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587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Batch size = 64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No of epochs -  Tried 10 , 20 , 30 ,40 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Training time = For 40 epoch it takes around 90 minutes.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ON VALIDATION DATASET</a:t>
            </a: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362675"/>
            <a:ext cx="7503350" cy="8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925" y="2101338"/>
            <a:ext cx="2543518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0825" y="2064813"/>
            <a:ext cx="2382548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0750" y="2101338"/>
            <a:ext cx="2410887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ON CUSTOM DATASET</a:t>
            </a: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475" y="1946300"/>
            <a:ext cx="7536675" cy="113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 rotWithShape="1">
          <a:blip r:embed="rId4">
            <a:alphaModFix/>
          </a:blip>
          <a:srcRect t="5548" b="5539"/>
          <a:stretch/>
        </p:blipFill>
        <p:spPr>
          <a:xfrm>
            <a:off x="729450" y="3174525"/>
            <a:ext cx="8091300" cy="8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AND LINKS </a:t>
            </a:r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9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r>
              <a:rPr lang="en"/>
              <a:t>.</a:t>
            </a:r>
            <a:r>
              <a:rPr lang="en" sz="15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Sequence Modeling With CTC  , </a:t>
            </a:r>
            <a:r>
              <a:rPr lang="en" sz="155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https://distill.pub/2017/ctc/</a:t>
            </a:r>
            <a:r>
              <a:rPr lang="en" sz="15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.</a:t>
            </a:r>
            <a:endParaRPr sz="15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2.Edit Distance , </a:t>
            </a:r>
            <a:r>
              <a:rPr lang="en" sz="155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https://en.wikipedia.org/wiki/Edit_distance</a:t>
            </a:r>
            <a:r>
              <a:rPr lang="en" sz="15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.</a:t>
            </a:r>
            <a:endParaRPr sz="15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3.OCR Model , </a:t>
            </a:r>
            <a:r>
              <a:rPr lang="en" sz="155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https://keras.io/examples/vision/captcha_ocr/</a:t>
            </a:r>
            <a:r>
              <a:rPr lang="en" sz="15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.</a:t>
            </a:r>
            <a:endParaRPr sz="15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4.IAM Dataset , </a:t>
            </a:r>
            <a:r>
              <a:rPr lang="en" sz="155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https://fki.tic.heia-fr.ch/databases/iam-handwriting-database</a:t>
            </a:r>
            <a:r>
              <a:rPr lang="en" sz="15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.</a:t>
            </a:r>
            <a:endParaRPr sz="15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26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727950" y="19221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HANDWRITING RECOGNITION</a:t>
            </a:r>
            <a:endParaRPr sz="4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SYSTEM WITH CNN &amp; LSTM </a:t>
            </a:r>
            <a:endParaRPr sz="4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660250" y="3922500"/>
            <a:ext cx="7757400" cy="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881850" y="14710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4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Problem Statement and Objective</a:t>
            </a:r>
            <a:endParaRPr sz="244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881850" y="2231275"/>
            <a:ext cx="7956900" cy="26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Lato"/>
              <a:buChar char="●"/>
            </a:pPr>
            <a:r>
              <a:rPr lang="en" sz="2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Task  :  To  recognize handwritten text  and convert it into a machine-readable  format.</a:t>
            </a:r>
            <a:endParaRPr sz="2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Lato"/>
              <a:buChar char="●"/>
            </a:pPr>
            <a:r>
              <a:rPr lang="en" sz="2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Objective  : To develop a model that accurately interprets and transcribes handwritten text.</a:t>
            </a:r>
            <a:endParaRPr sz="2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METHODOLOGY</a:t>
            </a: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441150" y="2078875"/>
            <a:ext cx="8414400" cy="26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6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Dataset    -  </a:t>
            </a:r>
            <a:r>
              <a:rPr lang="en" sz="1600" b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I.A.M </a:t>
            </a:r>
            <a:r>
              <a:rPr lang="en" sz="16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Dataset which contains handwritten english words with labels</a:t>
            </a:r>
            <a:endParaRPr sz="16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	Model       -   A series of convolution layers followed by  max pooling  for feature extraction</a:t>
            </a:r>
            <a:endParaRPr sz="16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                 -  Bidirectional LSTMs for sequence modelling </a:t>
            </a:r>
            <a:endParaRPr sz="16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                 -   Label encoded layer for calculating loss predicted from LSTM. </a:t>
            </a:r>
            <a:endParaRPr sz="16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	Metric     -  To evaluate the model performance on validation dataset we use </a:t>
            </a:r>
            <a:endParaRPr sz="16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	Edit Distance - A standard metric which is a famous dynamic programming problem. </a:t>
            </a:r>
            <a:endParaRPr sz="16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	*  Minimum no of transformations required to complete transform a string to another.</a:t>
            </a:r>
            <a:endParaRPr sz="16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362"/>
          </a:p>
          <a:p>
            <a:pPr marL="457200" lvl="0" indent="-342958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1"/>
              <a:buChar char="●"/>
            </a:pPr>
            <a:r>
              <a:rPr lang="en" sz="1800"/>
              <a:t>Total of 115320 training samples with labels are available in dataset.</a:t>
            </a:r>
            <a:endParaRPr sz="1800"/>
          </a:p>
          <a:p>
            <a:pPr marL="457200" lvl="0" indent="-3429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1"/>
              <a:buChar char="●"/>
            </a:pPr>
            <a:r>
              <a:rPr lang="en" sz="1800"/>
              <a:t>All of the samples are isolated and labelled words.</a:t>
            </a:r>
            <a:endParaRPr sz="1800"/>
          </a:p>
          <a:p>
            <a:pPr marL="457200" lvl="0" indent="-3429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1"/>
              <a:buChar char="●"/>
            </a:pPr>
            <a:r>
              <a:rPr lang="en" sz="1800"/>
              <a:t>Split used for train test validation  = 0.90 : 0.5 : 0.5</a:t>
            </a:r>
            <a:endParaRPr sz="1800"/>
          </a:p>
          <a:p>
            <a:pPr marL="457200" lvl="0" indent="-3429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1"/>
              <a:buChar char="●"/>
            </a:pPr>
            <a:r>
              <a:rPr lang="en" sz="1800"/>
              <a:t>Total unique characters : 78</a:t>
            </a:r>
            <a:endParaRPr sz="1800"/>
          </a:p>
          <a:p>
            <a:pPr marL="457200" lvl="0" indent="-34295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1"/>
              <a:buChar char="●"/>
            </a:pPr>
            <a:r>
              <a:rPr lang="en" sz="1800"/>
              <a:t>Max token length of word : 21</a:t>
            </a:r>
            <a:endParaRPr sz="180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362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1362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 PRE-PROCESSING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30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163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80"/>
              <a:buChar char="●"/>
            </a:pPr>
            <a:r>
              <a:rPr lang="en" sz="1779"/>
              <a:t>We have to work with rectangular images. </a:t>
            </a:r>
            <a:endParaRPr sz="1779"/>
          </a:p>
          <a:p>
            <a:pPr marL="457200" lvl="0" indent="-34163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80"/>
              <a:buChar char="●"/>
            </a:pPr>
            <a:r>
              <a:rPr lang="en" sz="1779"/>
              <a:t>While aspect-unaware resizing square images doesn’t introduce distortion but for rectangular images it isn’t the case. </a:t>
            </a:r>
            <a:endParaRPr sz="1779"/>
          </a:p>
          <a:p>
            <a:pPr marL="457200" lvl="0" indent="-34163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80"/>
              <a:buChar char="●"/>
            </a:pPr>
            <a:r>
              <a:rPr lang="en" sz="1779"/>
              <a:t>But resizing images to a uniform size is a requirement for mini-batching. </a:t>
            </a:r>
            <a:endParaRPr sz="1779"/>
          </a:p>
          <a:p>
            <a:pPr marL="457200" lvl="0" indent="-34163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80"/>
              <a:buChar char="●"/>
            </a:pPr>
            <a:r>
              <a:rPr lang="en" sz="1779"/>
              <a:t>I have resized them as   image_width = 128, image_height = 32</a:t>
            </a:r>
            <a:endParaRPr sz="1779"/>
          </a:p>
          <a:p>
            <a:pPr marL="457200" lvl="0" indent="-34163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80"/>
              <a:buChar char="●"/>
            </a:pPr>
            <a:r>
              <a:rPr lang="en" sz="1779"/>
              <a:t>So we need to perform our resizing such that the following criteria are met. </a:t>
            </a:r>
            <a:endParaRPr sz="1779"/>
          </a:p>
          <a:p>
            <a:pPr marL="914400" lvl="1" indent="-3298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○"/>
            </a:pPr>
            <a:r>
              <a:rPr lang="en" sz="1595"/>
              <a:t>Aspect ratio is preserved. </a:t>
            </a:r>
            <a:endParaRPr sz="1595"/>
          </a:p>
          <a:p>
            <a:pPr marL="914400" lvl="1" indent="-3298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○"/>
            </a:pPr>
            <a:r>
              <a:rPr lang="en" sz="1595"/>
              <a:t>Content of the images is not affected.</a:t>
            </a:r>
            <a:endParaRPr sz="1779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59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MODEL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875" y="1989925"/>
            <a:ext cx="6226250" cy="28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MODEL 				(Contd..)</a:t>
            </a:r>
            <a:endParaRPr dirty="0"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112" y="1957400"/>
            <a:ext cx="6479376" cy="28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8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/>
              <a:t>PARAMETERS AND OUTPUT SHAPE CALCULATIONS (1)</a:t>
            </a:r>
            <a:endParaRPr sz="2240"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2082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3"/>
              <a:buNone/>
            </a:pPr>
            <a:r>
              <a:rPr lang="en" sz="1362" dirty="0"/>
              <a:t>1.Layer Conv1 uses 32  : (3,3) matrices . So  9 weights in (3,3) matrix + 1 bias parameter. </a:t>
            </a:r>
            <a:endParaRPr sz="1362" dirty="0"/>
          </a:p>
          <a:p>
            <a:pPr marL="914400" lvl="1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○"/>
            </a:pPr>
            <a:r>
              <a:rPr lang="en" sz="1207" dirty="0"/>
              <a:t>Total parameters = (3*3*1+1) * 10 = 320.</a:t>
            </a:r>
            <a:endParaRPr sz="1207" dirty="0"/>
          </a:p>
          <a:p>
            <a:pPr marL="914400" lvl="1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○"/>
            </a:pPr>
            <a:r>
              <a:rPr lang="en" sz="1207" dirty="0"/>
              <a:t>Same padding is used so input and output shapes match together.</a:t>
            </a:r>
            <a:endParaRPr sz="1207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62" dirty="0"/>
              <a:t>  2</a:t>
            </a:r>
            <a:r>
              <a:rPr lang="en" sz="1052" dirty="0"/>
              <a:t>.</a:t>
            </a:r>
            <a:r>
              <a:rPr lang="en" sz="1362" dirty="0"/>
              <a:t>Layer Pool1 uses  (2,2) matrix. Max has no weights.</a:t>
            </a:r>
            <a:endParaRPr sz="1362" dirty="0"/>
          </a:p>
          <a:p>
            <a:pPr marL="914400" lvl="1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○"/>
            </a:pPr>
            <a:r>
              <a:rPr lang="en" sz="1207" dirty="0"/>
              <a:t>Total parameters = 0</a:t>
            </a:r>
            <a:endParaRPr sz="1207" dirty="0"/>
          </a:p>
          <a:p>
            <a:pPr marL="914400" lvl="1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○"/>
            </a:pPr>
            <a:r>
              <a:rPr lang="en" sz="1207" dirty="0"/>
              <a:t>Width and height of last layer matrix is halved.</a:t>
            </a:r>
            <a:endParaRPr sz="1207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62" dirty="0"/>
              <a:t> 3. Layer Conv2 uses 64  : (3,3) matrices . So  9 weights in (3,3) matrix + 1 bias parameter. </a:t>
            </a:r>
            <a:endParaRPr sz="1362" dirty="0"/>
          </a:p>
          <a:p>
            <a:pPr marL="914400" lvl="1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○"/>
            </a:pPr>
            <a:r>
              <a:rPr lang="en" sz="1207" dirty="0"/>
              <a:t>Total parameters = (3*3*32 + 1 )*64 =  18496   [ 32 is last layer channels ].</a:t>
            </a:r>
            <a:endParaRPr sz="1207" dirty="0"/>
          </a:p>
          <a:p>
            <a:pPr marL="914400" lvl="1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○"/>
            </a:pPr>
            <a:r>
              <a:rPr lang="en" sz="1207" dirty="0"/>
              <a:t>Same padding is used so input and output shapes match together.</a:t>
            </a:r>
            <a:endParaRPr sz="1207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7" dirty="0"/>
          </a:p>
          <a:p>
            <a:pPr marL="9144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7" dirty="0"/>
              <a:t> </a:t>
            </a:r>
            <a:endParaRPr sz="1207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endParaRPr sz="1362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endParaRPr sz="1362" dirty="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endParaRPr sz="136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1051</Words>
  <Application>Microsoft Office PowerPoint</Application>
  <PresentationFormat>On-screen Show (16:9)</PresentationFormat>
  <Paragraphs>108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Lato</vt:lpstr>
      <vt:lpstr>Roboto</vt:lpstr>
      <vt:lpstr>Arial</vt:lpstr>
      <vt:lpstr>Raleway</vt:lpstr>
      <vt:lpstr>Streamline</vt:lpstr>
      <vt:lpstr> COMPUTER VISION CS385</vt:lpstr>
      <vt:lpstr>PowerPoint Presentation</vt:lpstr>
      <vt:lpstr>PowerPoint Presentation</vt:lpstr>
      <vt:lpstr>PowerPoint Presentation</vt:lpstr>
      <vt:lpstr>DATASET </vt:lpstr>
      <vt:lpstr>IMAGE  PRE-PROCESSING</vt:lpstr>
      <vt:lpstr>PROPOSED MODEL</vt:lpstr>
      <vt:lpstr>PROPOSED MODEL     (Contd..)</vt:lpstr>
      <vt:lpstr>PARAMETERS AND OUTPUT SHAPE CALCULATIONS (1)</vt:lpstr>
      <vt:lpstr>PARAMETERS AND OUTPUT SHAPE CALCULATIONS (2) </vt:lpstr>
      <vt:lpstr>PARAMETERS AND OUTPUT SHAPE CALCULATIONS (3)  </vt:lpstr>
      <vt:lpstr>PARAMETERS AND OUTPUT SHAPE CALCULATIONS (4)  </vt:lpstr>
      <vt:lpstr>ANALYSIS OF OUTPUT LAYER </vt:lpstr>
      <vt:lpstr>METRIC FOR LOSS CALCULATION.</vt:lpstr>
      <vt:lpstr>MODEL TRAINING </vt:lpstr>
      <vt:lpstr>RESULTS ON VALIDATION DATASET</vt:lpstr>
      <vt:lpstr>RESULTS ON CUSTOM DATASET</vt:lpstr>
      <vt:lpstr>REFERENCES AND LINKS </vt:lpstr>
      <vt:lpstr>  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COMPUTER VISION CS385</dc:title>
  <dc:creator>Eshwar Rachakonda</dc:creator>
  <cp:lastModifiedBy>ESHWAR RACHAKONDA</cp:lastModifiedBy>
  <cp:revision>4</cp:revision>
  <dcterms:modified xsi:type="dcterms:W3CDTF">2024-04-25T17:11:45Z</dcterms:modified>
</cp:coreProperties>
</file>