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6" r:id="rId6"/>
    <p:sldId id="277" r:id="rId7"/>
    <p:sldId id="288" r:id="rId8"/>
    <p:sldId id="293" r:id="rId9"/>
    <p:sldId id="294" r:id="rId10"/>
    <p:sldId id="295" r:id="rId11"/>
    <p:sldId id="297" r:id="rId12"/>
    <p:sldId id="298" r:id="rId13"/>
    <p:sldId id="299" r:id="rId14"/>
    <p:sldId id="303" r:id="rId15"/>
    <p:sldId id="300" r:id="rId16"/>
    <p:sldId id="304" r:id="rId17"/>
    <p:sldId id="301" r:id="rId18"/>
    <p:sldId id="302" r:id="rId19"/>
    <p:sldId id="305" r:id="rId20"/>
    <p:sldId id="306" r:id="rId21"/>
    <p:sldId id="279" r:id="rId22"/>
    <p:sldId id="289" r:id="rId23"/>
    <p:sldId id="292" r:id="rId24"/>
    <p:sldId id="290" r:id="rId25"/>
    <p:sldId id="291"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73" d="100"/>
          <a:sy n="73" d="100"/>
        </p:scale>
        <p:origin x="404" y="3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48e424ae20a2c25/Documents/Internship%20S_L/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Downloads\Book1(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Downloads\Book1(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Downloads\Book1(AutoRecovere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[Book1.xlsx]Sheet2 (7)!PivotTable1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Of SO2 by Year</a:t>
            </a:r>
          </a:p>
        </c:rich>
      </c:tx>
      <c:layout>
        <c:manualLayout>
          <c:xMode val="edge"/>
          <c:yMode val="edge"/>
          <c:x val="0.31011111111111112"/>
          <c:y val="5.9164479440069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'Sheet2 (7)'!$B$1</c:f>
              <c:strCache>
                <c:ptCount val="1"/>
                <c:pt idx="0">
                  <c:v>Total</c:v>
                </c:pt>
              </c:strCache>
            </c:strRef>
          </c:tx>
          <c:spPr>
            <a:ln w="28575" cap="rnd">
              <a:solidFill>
                <a:schemeClr val="accent1"/>
              </a:solidFill>
              <a:round/>
            </a:ln>
            <a:effectLst/>
          </c:spPr>
          <c:marker>
            <c:symbol val="none"/>
          </c:marker>
          <c:cat>
            <c:strRef>
              <c:f>'Sheet2 (7)'!$A$2:$A$31</c:f>
              <c:strCache>
                <c:ptCount val="29"/>
                <c:pt idx="0">
                  <c:v>1987</c:v>
                </c:pt>
                <c:pt idx="1">
                  <c:v>1988</c:v>
                </c:pt>
                <c:pt idx="2">
                  <c:v>1989</c:v>
                </c:pt>
                <c:pt idx="3">
                  <c:v>1990</c:v>
                </c:pt>
                <c:pt idx="4">
                  <c:v>1991</c:v>
                </c:pt>
                <c:pt idx="5">
                  <c:v>1992</c:v>
                </c:pt>
                <c:pt idx="6">
                  <c:v>1993</c:v>
                </c:pt>
                <c:pt idx="7">
                  <c:v>1994</c:v>
                </c:pt>
                <c:pt idx="8">
                  <c:v>1995</c:v>
                </c:pt>
                <c:pt idx="9">
                  <c:v>1996</c:v>
                </c:pt>
                <c:pt idx="10">
                  <c:v>1997</c:v>
                </c:pt>
                <c:pt idx="11">
                  <c:v>1998</c:v>
                </c:pt>
                <c:pt idx="12">
                  <c:v>1999</c:v>
                </c:pt>
                <c:pt idx="13">
                  <c:v>2000</c:v>
                </c:pt>
                <c:pt idx="14">
                  <c:v>2001</c:v>
                </c:pt>
                <c:pt idx="15">
                  <c:v>2002</c:v>
                </c:pt>
                <c:pt idx="16">
                  <c:v>2003</c:v>
                </c:pt>
                <c:pt idx="17">
                  <c:v>2004</c:v>
                </c:pt>
                <c:pt idx="18">
                  <c:v>2005</c:v>
                </c:pt>
                <c:pt idx="19">
                  <c:v>2006</c:v>
                </c:pt>
                <c:pt idx="20">
                  <c:v>2007</c:v>
                </c:pt>
                <c:pt idx="21">
                  <c:v>2008</c:v>
                </c:pt>
                <c:pt idx="22">
                  <c:v>2009</c:v>
                </c:pt>
                <c:pt idx="23">
                  <c:v>2010</c:v>
                </c:pt>
                <c:pt idx="24">
                  <c:v>2011</c:v>
                </c:pt>
                <c:pt idx="25">
                  <c:v>2012</c:v>
                </c:pt>
                <c:pt idx="26">
                  <c:v>2013</c:v>
                </c:pt>
                <c:pt idx="27">
                  <c:v>2014</c:v>
                </c:pt>
                <c:pt idx="28">
                  <c:v>2015</c:v>
                </c:pt>
              </c:strCache>
            </c:strRef>
          </c:cat>
          <c:val>
            <c:numRef>
              <c:f>'Sheet2 (7)'!$B$2:$B$31</c:f>
              <c:numCache>
                <c:formatCode>General</c:formatCode>
                <c:ptCount val="29"/>
                <c:pt idx="0">
                  <c:v>21.827070063694254</c:v>
                </c:pt>
                <c:pt idx="1">
                  <c:v>22.098102466793179</c:v>
                </c:pt>
                <c:pt idx="2">
                  <c:v>18.668066157760816</c:v>
                </c:pt>
                <c:pt idx="3">
                  <c:v>17.723146853146829</c:v>
                </c:pt>
                <c:pt idx="4">
                  <c:v>17.607666886979537</c:v>
                </c:pt>
                <c:pt idx="5">
                  <c:v>17.71976534296029</c:v>
                </c:pt>
                <c:pt idx="6">
                  <c:v>21.958892128279842</c:v>
                </c:pt>
                <c:pt idx="7">
                  <c:v>22.478851351351356</c:v>
                </c:pt>
                <c:pt idx="8">
                  <c:v>26.000877192982411</c:v>
                </c:pt>
                <c:pt idx="9">
                  <c:v>20.645564304461928</c:v>
                </c:pt>
                <c:pt idx="10">
                  <c:v>21.279954180985083</c:v>
                </c:pt>
                <c:pt idx="11">
                  <c:v>20.031751611013465</c:v>
                </c:pt>
                <c:pt idx="12">
                  <c:v>20.288985507246384</c:v>
                </c:pt>
                <c:pt idx="13">
                  <c:v>16.913942307692306</c:v>
                </c:pt>
                <c:pt idx="14">
                  <c:v>15.250710659898472</c:v>
                </c:pt>
                <c:pt idx="15">
                  <c:v>13.151781472684082</c:v>
                </c:pt>
                <c:pt idx="16">
                  <c:v>6.5571184995737424</c:v>
                </c:pt>
                <c:pt idx="17">
                  <c:v>11.534256827183645</c:v>
                </c:pt>
                <c:pt idx="18">
                  <c:v>12.829258542069994</c:v>
                </c:pt>
                <c:pt idx="19">
                  <c:v>11.308434376535804</c:v>
                </c:pt>
                <c:pt idx="20">
                  <c:v>11.654908225937817</c:v>
                </c:pt>
                <c:pt idx="21">
                  <c:v>11.269948990906736</c:v>
                </c:pt>
                <c:pt idx="22">
                  <c:v>10.730822059492532</c:v>
                </c:pt>
                <c:pt idx="23">
                  <c:v>10.089629657668986</c:v>
                </c:pt>
                <c:pt idx="24">
                  <c:v>11.201339879992835</c:v>
                </c:pt>
                <c:pt idx="25">
                  <c:v>10.897777420768199</c:v>
                </c:pt>
                <c:pt idx="26">
                  <c:v>9.2499041972322242</c:v>
                </c:pt>
                <c:pt idx="27">
                  <c:v>9.1375041491724627</c:v>
                </c:pt>
                <c:pt idx="28">
                  <c:v>8.4058972538073533</c:v>
                </c:pt>
              </c:numCache>
            </c:numRef>
          </c:val>
          <c:smooth val="0"/>
          <c:extLst>
            <c:ext xmlns:c16="http://schemas.microsoft.com/office/drawing/2014/chart" uri="{C3380CC4-5D6E-409C-BE32-E72D297353CC}">
              <c16:uniqueId val="{00000000-7833-4744-BD12-739DA38C1DEE}"/>
            </c:ext>
          </c:extLst>
        </c:ser>
        <c:dLbls>
          <c:showLegendKey val="0"/>
          <c:showVal val="0"/>
          <c:showCatName val="0"/>
          <c:showSerName val="0"/>
          <c:showPercent val="0"/>
          <c:showBubbleSize val="0"/>
        </c:dLbls>
        <c:smooth val="0"/>
        <c:axId val="1615906608"/>
        <c:axId val="775860800"/>
      </c:lineChart>
      <c:catAx>
        <c:axId val="161590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860800"/>
        <c:crosses val="autoZero"/>
        <c:auto val="1"/>
        <c:lblAlgn val="ctr"/>
        <c:lblOffset val="100"/>
        <c:noMultiLvlLbl val="0"/>
      </c:catAx>
      <c:valAx>
        <c:axId val="77586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5906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[Book1(AutoRecovered).xlsx]Top 10 Polluted Places!PivotTable1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Polluted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Polluted Places'!$B$1</c:f>
              <c:strCache>
                <c:ptCount val="1"/>
                <c:pt idx="0">
                  <c:v>Average of no2</c:v>
                </c:pt>
              </c:strCache>
            </c:strRef>
          </c:tx>
          <c:spPr>
            <a:solidFill>
              <a:schemeClr val="accent1"/>
            </a:solidFill>
            <a:ln>
              <a:noFill/>
            </a:ln>
            <a:effectLst/>
          </c:spPr>
          <c:invertIfNegative val="0"/>
          <c:cat>
            <c:strRef>
              <c:f>'Top 10 Polluted Places'!$A$2:$A$12</c:f>
              <c:strCache>
                <c:ptCount val="10"/>
                <c:pt idx="0">
                  <c:v>Bihar</c:v>
                </c:pt>
                <c:pt idx="1">
                  <c:v>Delhi</c:v>
                </c:pt>
                <c:pt idx="2">
                  <c:v>Jharkhand</c:v>
                </c:pt>
                <c:pt idx="3">
                  <c:v>Maharashtra</c:v>
                </c:pt>
                <c:pt idx="4">
                  <c:v>Punjab</c:v>
                </c:pt>
                <c:pt idx="5">
                  <c:v>Rajasthan</c:v>
                </c:pt>
                <c:pt idx="6">
                  <c:v>Uttar Pradesh</c:v>
                </c:pt>
                <c:pt idx="7">
                  <c:v>Uttarakhand</c:v>
                </c:pt>
                <c:pt idx="8">
                  <c:v>Uttaranchal</c:v>
                </c:pt>
                <c:pt idx="9">
                  <c:v>West Bengal</c:v>
                </c:pt>
              </c:strCache>
            </c:strRef>
          </c:cat>
          <c:val>
            <c:numRef>
              <c:f>'Top 10 Polluted Places'!$B$2:$B$12</c:f>
              <c:numCache>
                <c:formatCode>General</c:formatCode>
                <c:ptCount val="10"/>
                <c:pt idx="0">
                  <c:v>36.575525114155248</c:v>
                </c:pt>
                <c:pt idx="1">
                  <c:v>53.489146996378089</c:v>
                </c:pt>
                <c:pt idx="2">
                  <c:v>43.36634064552873</c:v>
                </c:pt>
                <c:pt idx="3">
                  <c:v>32.115370451434863</c:v>
                </c:pt>
                <c:pt idx="4">
                  <c:v>28.08584601326902</c:v>
                </c:pt>
                <c:pt idx="5">
                  <c:v>30.441008211454605</c:v>
                </c:pt>
                <c:pt idx="6">
                  <c:v>27.610095261127576</c:v>
                </c:pt>
                <c:pt idx="7">
                  <c:v>26.938090029758929</c:v>
                </c:pt>
                <c:pt idx="8">
                  <c:v>27.163018867924517</c:v>
                </c:pt>
                <c:pt idx="9">
                  <c:v>59.075731444962372</c:v>
                </c:pt>
              </c:numCache>
            </c:numRef>
          </c:val>
          <c:extLst>
            <c:ext xmlns:c16="http://schemas.microsoft.com/office/drawing/2014/chart" uri="{C3380CC4-5D6E-409C-BE32-E72D297353CC}">
              <c16:uniqueId val="{00000000-E8F3-435C-9DB3-49AA12F28324}"/>
            </c:ext>
          </c:extLst>
        </c:ser>
        <c:dLbls>
          <c:showLegendKey val="0"/>
          <c:showVal val="0"/>
          <c:showCatName val="0"/>
          <c:showSerName val="0"/>
          <c:showPercent val="0"/>
          <c:showBubbleSize val="0"/>
        </c:dLbls>
        <c:gapWidth val="150"/>
        <c:axId val="1624301440"/>
        <c:axId val="1507515024"/>
      </c:barChart>
      <c:lineChart>
        <c:grouping val="standard"/>
        <c:varyColors val="0"/>
        <c:ser>
          <c:idx val="1"/>
          <c:order val="1"/>
          <c:tx>
            <c:strRef>
              <c:f>'Top 10 Polluted Places'!$C$1</c:f>
              <c:strCache>
                <c:ptCount val="1"/>
                <c:pt idx="0">
                  <c:v>Average of rspm</c:v>
                </c:pt>
              </c:strCache>
            </c:strRef>
          </c:tx>
          <c:spPr>
            <a:ln w="28575" cap="rnd">
              <a:solidFill>
                <a:schemeClr val="accent2"/>
              </a:solidFill>
              <a:round/>
            </a:ln>
            <a:effectLst/>
          </c:spPr>
          <c:marker>
            <c:symbol val="none"/>
          </c:marker>
          <c:cat>
            <c:strRef>
              <c:f>'Top 10 Polluted Places'!$A$2:$A$12</c:f>
              <c:strCache>
                <c:ptCount val="10"/>
                <c:pt idx="0">
                  <c:v>Bihar</c:v>
                </c:pt>
                <c:pt idx="1">
                  <c:v>Delhi</c:v>
                </c:pt>
                <c:pt idx="2">
                  <c:v>Jharkhand</c:v>
                </c:pt>
                <c:pt idx="3">
                  <c:v>Maharashtra</c:v>
                </c:pt>
                <c:pt idx="4">
                  <c:v>Punjab</c:v>
                </c:pt>
                <c:pt idx="5">
                  <c:v>Rajasthan</c:v>
                </c:pt>
                <c:pt idx="6">
                  <c:v>Uttar Pradesh</c:v>
                </c:pt>
                <c:pt idx="7">
                  <c:v>Uttarakhand</c:v>
                </c:pt>
                <c:pt idx="8">
                  <c:v>Uttaranchal</c:v>
                </c:pt>
                <c:pt idx="9">
                  <c:v>West Bengal</c:v>
                </c:pt>
              </c:strCache>
            </c:strRef>
          </c:cat>
          <c:val>
            <c:numRef>
              <c:f>'Top 10 Polluted Places'!$C$2:$C$12</c:f>
              <c:numCache>
                <c:formatCode>General</c:formatCode>
                <c:ptCount val="10"/>
                <c:pt idx="0">
                  <c:v>123.70517629407352</c:v>
                </c:pt>
                <c:pt idx="1">
                  <c:v>196.63977051147444</c:v>
                </c:pt>
                <c:pt idx="2">
                  <c:v>168.51776331460948</c:v>
                </c:pt>
                <c:pt idx="3">
                  <c:v>101.47960788735747</c:v>
                </c:pt>
                <c:pt idx="4">
                  <c:v>173.4937105649303</c:v>
                </c:pt>
                <c:pt idx="5">
                  <c:v>142.01683192470409</c:v>
                </c:pt>
                <c:pt idx="6">
                  <c:v>176.95230773622947</c:v>
                </c:pt>
                <c:pt idx="7">
                  <c:v>148.97890627707875</c:v>
                </c:pt>
                <c:pt idx="8">
                  <c:v>121.69433962264151</c:v>
                </c:pt>
                <c:pt idx="9">
                  <c:v>115.03990921190515</c:v>
                </c:pt>
              </c:numCache>
            </c:numRef>
          </c:val>
          <c:smooth val="0"/>
          <c:extLst>
            <c:ext xmlns:c16="http://schemas.microsoft.com/office/drawing/2014/chart" uri="{C3380CC4-5D6E-409C-BE32-E72D297353CC}">
              <c16:uniqueId val="{00000001-E8F3-435C-9DB3-49AA12F28324}"/>
            </c:ext>
          </c:extLst>
        </c:ser>
        <c:dLbls>
          <c:showLegendKey val="0"/>
          <c:showVal val="0"/>
          <c:showCatName val="0"/>
          <c:showSerName val="0"/>
          <c:showPercent val="0"/>
          <c:showBubbleSize val="0"/>
        </c:dLbls>
        <c:marker val="1"/>
        <c:smooth val="0"/>
        <c:axId val="1501512448"/>
        <c:axId val="1507503024"/>
      </c:lineChart>
      <c:catAx>
        <c:axId val="162430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7515024"/>
        <c:crosses val="autoZero"/>
        <c:auto val="1"/>
        <c:lblAlgn val="ctr"/>
        <c:lblOffset val="100"/>
        <c:noMultiLvlLbl val="0"/>
      </c:catAx>
      <c:valAx>
        <c:axId val="150751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301440"/>
        <c:crosses val="autoZero"/>
        <c:crossBetween val="between"/>
      </c:valAx>
      <c:valAx>
        <c:axId val="15075030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512448"/>
        <c:crosses val="max"/>
        <c:crossBetween val="between"/>
      </c:valAx>
      <c:catAx>
        <c:axId val="1501512448"/>
        <c:scaling>
          <c:orientation val="minMax"/>
        </c:scaling>
        <c:delete val="1"/>
        <c:axPos val="b"/>
        <c:numFmt formatCode="General" sourceLinked="1"/>
        <c:majorTickMark val="out"/>
        <c:minorTickMark val="none"/>
        <c:tickLblPos val="nextTo"/>
        <c:crossAx val="1507503024"/>
        <c:crosses val="autoZero"/>
        <c:auto val="1"/>
        <c:lblAlgn val="ctr"/>
        <c:lblOffset val="100"/>
        <c:noMultiLvlLbl val="0"/>
      </c:catAx>
      <c:spPr>
        <a:noFill/>
        <a:ln>
          <a:noFill/>
        </a:ln>
        <a:effectLst/>
      </c:spPr>
    </c:plotArea>
    <c:legend>
      <c:legendPos val="r"/>
      <c:layout>
        <c:manualLayout>
          <c:xMode val="edge"/>
          <c:yMode val="edge"/>
          <c:x val="0.72899934383202103"/>
          <c:y val="0.44863480606590844"/>
          <c:w val="0.27100065616797903"/>
          <c:h val="0.223517424905220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[Book1(AutoRecovered).xlsx]Pollutants Distribution By Type!PivotTable1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Pollutants Distribution By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'Pollutants Distribution By Type'!$B$1</c:f>
              <c:strCache>
                <c:ptCount val="1"/>
                <c:pt idx="0">
                  <c:v>Average of so2</c:v>
                </c:pt>
              </c:strCache>
            </c:strRef>
          </c:tx>
          <c:spPr>
            <a:solidFill>
              <a:schemeClr val="accent1"/>
            </a:solidFill>
            <a:ln>
              <a:noFill/>
            </a:ln>
            <a:effectLst/>
          </c:spPr>
          <c:invertIfNegative val="0"/>
          <c:cat>
            <c:strRef>
              <c:f>'Pollutants Distribution By Type'!$A$2:$A$6</c:f>
              <c:strCache>
                <c:ptCount val="4"/>
                <c:pt idx="0">
                  <c:v>Industrial Area</c:v>
                </c:pt>
                <c:pt idx="1">
                  <c:v>RIRUO</c:v>
                </c:pt>
                <c:pt idx="2">
                  <c:v>Sensitive Area</c:v>
                </c:pt>
                <c:pt idx="3">
                  <c:v>Residential Area</c:v>
                </c:pt>
              </c:strCache>
            </c:strRef>
          </c:cat>
          <c:val>
            <c:numRef>
              <c:f>'Pollutants Distribution By Type'!$B$2:$B$6</c:f>
              <c:numCache>
                <c:formatCode>General</c:formatCode>
                <c:ptCount val="4"/>
                <c:pt idx="0">
                  <c:v>13.411339188861874</c:v>
                </c:pt>
                <c:pt idx="1">
                  <c:v>10.912576687116564</c:v>
                </c:pt>
                <c:pt idx="2">
                  <c:v>6.1186028440140792</c:v>
                </c:pt>
                <c:pt idx="3">
                  <c:v>9.5196178367357476</c:v>
                </c:pt>
              </c:numCache>
            </c:numRef>
          </c:val>
          <c:extLst>
            <c:ext xmlns:c16="http://schemas.microsoft.com/office/drawing/2014/chart" uri="{C3380CC4-5D6E-409C-BE32-E72D297353CC}">
              <c16:uniqueId val="{00000000-F519-43A5-9FF3-C81CF46C00F8}"/>
            </c:ext>
          </c:extLst>
        </c:ser>
        <c:ser>
          <c:idx val="1"/>
          <c:order val="1"/>
          <c:tx>
            <c:strRef>
              <c:f>'Pollutants Distribution By Type'!$C$1</c:f>
              <c:strCache>
                <c:ptCount val="1"/>
                <c:pt idx="0">
                  <c:v>Average of no2</c:v>
                </c:pt>
              </c:strCache>
            </c:strRef>
          </c:tx>
          <c:spPr>
            <a:solidFill>
              <a:schemeClr val="accent2"/>
            </a:solidFill>
            <a:ln>
              <a:noFill/>
            </a:ln>
            <a:effectLst/>
          </c:spPr>
          <c:invertIfNegative val="0"/>
          <c:cat>
            <c:strRef>
              <c:f>'Pollutants Distribution By Type'!$A$2:$A$6</c:f>
              <c:strCache>
                <c:ptCount val="4"/>
                <c:pt idx="0">
                  <c:v>Industrial Area</c:v>
                </c:pt>
                <c:pt idx="1">
                  <c:v>RIRUO</c:v>
                </c:pt>
                <c:pt idx="2">
                  <c:v>Sensitive Area</c:v>
                </c:pt>
                <c:pt idx="3">
                  <c:v>Residential Area</c:v>
                </c:pt>
              </c:strCache>
            </c:strRef>
          </c:cat>
          <c:val>
            <c:numRef>
              <c:f>'Pollutants Distribution By Type'!$C$2:$C$6</c:f>
              <c:numCache>
                <c:formatCode>General</c:formatCode>
                <c:ptCount val="4"/>
                <c:pt idx="0">
                  <c:v>29.462792768363325</c:v>
                </c:pt>
                <c:pt idx="1">
                  <c:v>31.779907975460123</c:v>
                </c:pt>
                <c:pt idx="2">
                  <c:v>19.959398497724454</c:v>
                </c:pt>
                <c:pt idx="3">
                  <c:v>24.039878464447408</c:v>
                </c:pt>
              </c:numCache>
            </c:numRef>
          </c:val>
          <c:extLst>
            <c:ext xmlns:c16="http://schemas.microsoft.com/office/drawing/2014/chart" uri="{C3380CC4-5D6E-409C-BE32-E72D297353CC}">
              <c16:uniqueId val="{00000001-F519-43A5-9FF3-C81CF46C00F8}"/>
            </c:ext>
          </c:extLst>
        </c:ser>
        <c:ser>
          <c:idx val="2"/>
          <c:order val="2"/>
          <c:tx>
            <c:strRef>
              <c:f>'Pollutants Distribution By Type'!$D$1</c:f>
              <c:strCache>
                <c:ptCount val="1"/>
                <c:pt idx="0">
                  <c:v>Average of spm</c:v>
                </c:pt>
              </c:strCache>
            </c:strRef>
          </c:tx>
          <c:spPr>
            <a:solidFill>
              <a:schemeClr val="accent3"/>
            </a:solidFill>
            <a:ln>
              <a:noFill/>
            </a:ln>
            <a:effectLst/>
          </c:spPr>
          <c:invertIfNegative val="0"/>
          <c:cat>
            <c:strRef>
              <c:f>'Pollutants Distribution By Type'!$A$2:$A$6</c:f>
              <c:strCache>
                <c:ptCount val="4"/>
                <c:pt idx="0">
                  <c:v>Industrial Area</c:v>
                </c:pt>
                <c:pt idx="1">
                  <c:v>RIRUO</c:v>
                </c:pt>
                <c:pt idx="2">
                  <c:v>Sensitive Area</c:v>
                </c:pt>
                <c:pt idx="3">
                  <c:v>Residential Area</c:v>
                </c:pt>
              </c:strCache>
            </c:strRef>
          </c:cat>
          <c:val>
            <c:numRef>
              <c:f>'Pollutants Distribution By Type'!$D$2:$D$6</c:f>
              <c:numCache>
                <c:formatCode>General</c:formatCode>
                <c:ptCount val="4"/>
                <c:pt idx="0">
                  <c:v>241.36696277238855</c:v>
                </c:pt>
                <c:pt idx="1">
                  <c:v>#N/A</c:v>
                </c:pt>
                <c:pt idx="2">
                  <c:v>235.13914541036789</c:v>
                </c:pt>
                <c:pt idx="3">
                  <c:v>208.56562772763098</c:v>
                </c:pt>
              </c:numCache>
            </c:numRef>
          </c:val>
          <c:extLst>
            <c:ext xmlns:c16="http://schemas.microsoft.com/office/drawing/2014/chart" uri="{C3380CC4-5D6E-409C-BE32-E72D297353CC}">
              <c16:uniqueId val="{00000002-F519-43A5-9FF3-C81CF46C00F8}"/>
            </c:ext>
          </c:extLst>
        </c:ser>
        <c:ser>
          <c:idx val="3"/>
          <c:order val="3"/>
          <c:tx>
            <c:strRef>
              <c:f>'Pollutants Distribution By Type'!$E$1</c:f>
              <c:strCache>
                <c:ptCount val="1"/>
                <c:pt idx="0">
                  <c:v>Average of rspm</c:v>
                </c:pt>
              </c:strCache>
            </c:strRef>
          </c:tx>
          <c:spPr>
            <a:solidFill>
              <a:schemeClr val="accent4"/>
            </a:solidFill>
            <a:ln>
              <a:noFill/>
            </a:ln>
            <a:effectLst/>
          </c:spPr>
          <c:invertIfNegative val="0"/>
          <c:cat>
            <c:strRef>
              <c:f>'Pollutants Distribution By Type'!$A$2:$A$6</c:f>
              <c:strCache>
                <c:ptCount val="4"/>
                <c:pt idx="0">
                  <c:v>Industrial Area</c:v>
                </c:pt>
                <c:pt idx="1">
                  <c:v>RIRUO</c:v>
                </c:pt>
                <c:pt idx="2">
                  <c:v>Sensitive Area</c:v>
                </c:pt>
                <c:pt idx="3">
                  <c:v>Residential Area</c:v>
                </c:pt>
              </c:strCache>
            </c:strRef>
          </c:cat>
          <c:val>
            <c:numRef>
              <c:f>'Pollutants Distribution By Type'!$E$2:$E$6</c:f>
              <c:numCache>
                <c:formatCode>General</c:formatCode>
                <c:ptCount val="4"/>
                <c:pt idx="0">
                  <c:v>122.04840170091154</c:v>
                </c:pt>
                <c:pt idx="1">
                  <c:v>103.61733128834356</c:v>
                </c:pt>
                <c:pt idx="2">
                  <c:v>99.522691510654937</c:v>
                </c:pt>
                <c:pt idx="3">
                  <c:v>102.43289631051478</c:v>
                </c:pt>
              </c:numCache>
            </c:numRef>
          </c:val>
          <c:extLst>
            <c:ext xmlns:c16="http://schemas.microsoft.com/office/drawing/2014/chart" uri="{C3380CC4-5D6E-409C-BE32-E72D297353CC}">
              <c16:uniqueId val="{00000003-F519-43A5-9FF3-C81CF46C00F8}"/>
            </c:ext>
          </c:extLst>
        </c:ser>
        <c:dLbls>
          <c:showLegendKey val="0"/>
          <c:showVal val="0"/>
          <c:showCatName val="0"/>
          <c:showSerName val="0"/>
          <c:showPercent val="0"/>
          <c:showBubbleSize val="0"/>
        </c:dLbls>
        <c:gapWidth val="219"/>
        <c:overlap val="100"/>
        <c:axId val="1204965600"/>
        <c:axId val="775859360"/>
      </c:barChart>
      <c:catAx>
        <c:axId val="120496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859360"/>
        <c:crosses val="autoZero"/>
        <c:auto val="1"/>
        <c:lblAlgn val="ctr"/>
        <c:lblOffset val="100"/>
        <c:noMultiLvlLbl val="0"/>
      </c:catAx>
      <c:valAx>
        <c:axId val="77585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4965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[Book1(AutoRecovered).xlsx]Pollutants Distribution By Type!PivotTable1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Pollutants Distribution By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'Pollutants Distribution By Type'!$B$1</c:f>
              <c:strCache>
                <c:ptCount val="1"/>
                <c:pt idx="0">
                  <c:v>Average of so2</c:v>
                </c:pt>
              </c:strCache>
            </c:strRef>
          </c:tx>
          <c:spPr>
            <a:solidFill>
              <a:schemeClr val="accent1"/>
            </a:solidFill>
            <a:ln>
              <a:noFill/>
            </a:ln>
            <a:effectLst/>
          </c:spPr>
          <c:invertIfNegative val="0"/>
          <c:cat>
            <c:strRef>
              <c:f>'Pollutants Distribution By Type'!$A$2:$A$6</c:f>
              <c:strCache>
                <c:ptCount val="4"/>
                <c:pt idx="0">
                  <c:v>Industrial Area</c:v>
                </c:pt>
                <c:pt idx="1">
                  <c:v>RIRUO</c:v>
                </c:pt>
                <c:pt idx="2">
                  <c:v>Sensitive Area</c:v>
                </c:pt>
                <c:pt idx="3">
                  <c:v>Residential Area</c:v>
                </c:pt>
              </c:strCache>
            </c:strRef>
          </c:cat>
          <c:val>
            <c:numRef>
              <c:f>'Pollutants Distribution By Type'!$B$2:$B$6</c:f>
              <c:numCache>
                <c:formatCode>General</c:formatCode>
                <c:ptCount val="4"/>
                <c:pt idx="0">
                  <c:v>13.411339188861874</c:v>
                </c:pt>
                <c:pt idx="1">
                  <c:v>10.912576687116564</c:v>
                </c:pt>
                <c:pt idx="2">
                  <c:v>6.1186028440140792</c:v>
                </c:pt>
                <c:pt idx="3">
                  <c:v>9.5196178367357476</c:v>
                </c:pt>
              </c:numCache>
            </c:numRef>
          </c:val>
          <c:extLst>
            <c:ext xmlns:c16="http://schemas.microsoft.com/office/drawing/2014/chart" uri="{C3380CC4-5D6E-409C-BE32-E72D297353CC}">
              <c16:uniqueId val="{00000000-A8EC-4FAB-B476-B38E72E5D3A4}"/>
            </c:ext>
          </c:extLst>
        </c:ser>
        <c:ser>
          <c:idx val="1"/>
          <c:order val="1"/>
          <c:tx>
            <c:strRef>
              <c:f>'Pollutants Distribution By Type'!$C$1</c:f>
              <c:strCache>
                <c:ptCount val="1"/>
                <c:pt idx="0">
                  <c:v>Average of no2</c:v>
                </c:pt>
              </c:strCache>
            </c:strRef>
          </c:tx>
          <c:spPr>
            <a:solidFill>
              <a:schemeClr val="accent2"/>
            </a:solidFill>
            <a:ln>
              <a:noFill/>
            </a:ln>
            <a:effectLst/>
          </c:spPr>
          <c:invertIfNegative val="0"/>
          <c:cat>
            <c:strRef>
              <c:f>'Pollutants Distribution By Type'!$A$2:$A$6</c:f>
              <c:strCache>
                <c:ptCount val="4"/>
                <c:pt idx="0">
                  <c:v>Industrial Area</c:v>
                </c:pt>
                <c:pt idx="1">
                  <c:v>RIRUO</c:v>
                </c:pt>
                <c:pt idx="2">
                  <c:v>Sensitive Area</c:v>
                </c:pt>
                <c:pt idx="3">
                  <c:v>Residential Area</c:v>
                </c:pt>
              </c:strCache>
            </c:strRef>
          </c:cat>
          <c:val>
            <c:numRef>
              <c:f>'Pollutants Distribution By Type'!$C$2:$C$6</c:f>
              <c:numCache>
                <c:formatCode>General</c:formatCode>
                <c:ptCount val="4"/>
                <c:pt idx="0">
                  <c:v>29.462792768363325</c:v>
                </c:pt>
                <c:pt idx="1">
                  <c:v>31.779907975460123</c:v>
                </c:pt>
                <c:pt idx="2">
                  <c:v>19.959398497724454</c:v>
                </c:pt>
                <c:pt idx="3">
                  <c:v>24.039878464447408</c:v>
                </c:pt>
              </c:numCache>
            </c:numRef>
          </c:val>
          <c:extLst>
            <c:ext xmlns:c16="http://schemas.microsoft.com/office/drawing/2014/chart" uri="{C3380CC4-5D6E-409C-BE32-E72D297353CC}">
              <c16:uniqueId val="{00000001-A8EC-4FAB-B476-B38E72E5D3A4}"/>
            </c:ext>
          </c:extLst>
        </c:ser>
        <c:dLbls>
          <c:showLegendKey val="0"/>
          <c:showVal val="0"/>
          <c:showCatName val="0"/>
          <c:showSerName val="0"/>
          <c:showPercent val="0"/>
          <c:showBubbleSize val="0"/>
        </c:dLbls>
        <c:gapWidth val="219"/>
        <c:overlap val="100"/>
        <c:axId val="1204965600"/>
        <c:axId val="775859360"/>
      </c:barChart>
      <c:catAx>
        <c:axId val="120496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859360"/>
        <c:crosses val="autoZero"/>
        <c:auto val="1"/>
        <c:lblAlgn val="ctr"/>
        <c:lblOffset val="100"/>
        <c:noMultiLvlLbl val="0"/>
      </c:catAx>
      <c:valAx>
        <c:axId val="77585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4965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830997"/>
          </a:xfrm>
        </p:spPr>
        <p:txBody>
          <a:bodyPr lIns="0" tIns="0" rIns="0" bIns="0" anchor="t">
            <a:spAutoFit/>
          </a:bodyPr>
          <a:lstStyle/>
          <a:p>
            <a:r>
              <a:rPr lang="en-US" b="1" dirty="0">
                <a:solidFill>
                  <a:schemeClr val="bg1"/>
                </a:solidFill>
              </a:rPr>
              <a:t>Air Pollution Analysis </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B9571-6612-BC77-18CD-2B2C12254043}"/>
              </a:ext>
            </a:extLst>
          </p:cNvPr>
          <p:cNvSpPr txBox="1"/>
          <p:nvPr/>
        </p:nvSpPr>
        <p:spPr>
          <a:xfrm>
            <a:off x="827314" y="1045031"/>
            <a:ext cx="11260184"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Dropping </a:t>
            </a:r>
            <a:r>
              <a:rPr lang="en-US" sz="2000" dirty="0" err="1">
                <a:latin typeface="Times New Roman" panose="02020603050405020304" pitchFamily="18" charset="0"/>
                <a:cs typeface="Times New Roman" panose="02020603050405020304" pitchFamily="18" charset="0"/>
              </a:rPr>
              <a:t>unnessesary</a:t>
            </a:r>
            <a:r>
              <a:rPr lang="en-US" sz="2000" dirty="0">
                <a:latin typeface="Times New Roman" panose="02020603050405020304" pitchFamily="18" charset="0"/>
                <a:cs typeface="Times New Roman" panose="02020603050405020304" pitchFamily="18" charset="0"/>
              </a:rPr>
              <a:t> column and replacing the texts in “type”:</a:t>
            </a:r>
          </a:p>
        </p:txBody>
      </p:sp>
      <p:sp>
        <p:nvSpPr>
          <p:cNvPr id="3" name="TextBox 2">
            <a:extLst>
              <a:ext uri="{FF2B5EF4-FFF2-40B4-BE49-F238E27FC236}">
                <a16:creationId xmlns:a16="http://schemas.microsoft.com/office/drawing/2014/main" id="{13B5B414-FB29-93AD-8BB4-9AFF8309128C}"/>
              </a:ext>
            </a:extLst>
          </p:cNvPr>
          <p:cNvSpPr txBox="1"/>
          <p:nvPr/>
        </p:nvSpPr>
        <p:spPr>
          <a:xfrm>
            <a:off x="505097" y="444137"/>
            <a:ext cx="9387840" cy="523220"/>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3. </a:t>
            </a:r>
            <a:r>
              <a:rPr lang="en-US" sz="2800" dirty="0">
                <a:latin typeface="Times New Roman" panose="02020603050405020304" pitchFamily="18" charset="0"/>
                <a:cs typeface="Times New Roman" panose="02020603050405020304" pitchFamily="18" charset="0"/>
              </a:rPr>
              <a:t>Data </a:t>
            </a:r>
            <a:r>
              <a:rPr lang="en-US" sz="2800" dirty="0" err="1">
                <a:latin typeface="Times New Roman" panose="02020603050405020304" pitchFamily="18" charset="0"/>
                <a:cs typeface="Times New Roman" panose="02020603050405020304" pitchFamily="18" charset="0"/>
              </a:rPr>
              <a:t>Filteration</a:t>
            </a:r>
            <a:r>
              <a:rPr lang="en-US" sz="2800" dirty="0">
                <a:latin typeface="Times New Roman" panose="02020603050405020304" pitchFamily="18" charset="0"/>
                <a:cs typeface="Times New Roman" panose="02020603050405020304" pitchFamily="18" charset="0"/>
              </a:rPr>
              <a:t> &amp; Modification</a:t>
            </a:r>
          </a:p>
        </p:txBody>
      </p:sp>
      <p:sp>
        <p:nvSpPr>
          <p:cNvPr id="4" name="TextBox 3">
            <a:extLst>
              <a:ext uri="{FF2B5EF4-FFF2-40B4-BE49-F238E27FC236}">
                <a16:creationId xmlns:a16="http://schemas.microsoft.com/office/drawing/2014/main" id="{E7AEA149-BAB8-7A7D-A857-3ACFBBB106F6}"/>
              </a:ext>
            </a:extLst>
          </p:cNvPr>
          <p:cNvSpPr txBox="1"/>
          <p:nvPr/>
        </p:nvSpPr>
        <p:spPr>
          <a:xfrm>
            <a:off x="1212783" y="1722922"/>
            <a:ext cx="10674417"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stn_code</a:t>
            </a:r>
            <a:r>
              <a:rPr lang="en-US" dirty="0">
                <a:latin typeface="Times New Roman" panose="02020603050405020304" pitchFamily="18" charset="0"/>
                <a:cs typeface="Times New Roman" panose="02020603050405020304" pitchFamily="18" charset="0"/>
              </a:rPr>
              <a:t>, agency &amp; </a:t>
            </a:r>
            <a:r>
              <a:rPr lang="en-US" dirty="0" err="1">
                <a:latin typeface="Times New Roman" panose="02020603050405020304" pitchFamily="18" charset="0"/>
                <a:cs typeface="Times New Roman" panose="02020603050405020304" pitchFamily="18" charset="0"/>
              </a:rPr>
              <a:t>sampling_date</a:t>
            </a:r>
            <a:r>
              <a:rPr lang="en-US" dirty="0">
                <a:latin typeface="Times New Roman" panose="02020603050405020304" pitchFamily="18" charset="0"/>
                <a:cs typeface="Times New Roman" panose="02020603050405020304" pitchFamily="18" charset="0"/>
              </a:rPr>
              <a:t> this two features is irrelevant to our analysis so let's remove this feature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are replacing it all the types of locations and getting them down to only 4 following categories: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Residential Area</a:t>
            </a:r>
          </a:p>
          <a:p>
            <a:pPr marL="1257300" lvl="2" indent="-34290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Industrial Area</a:t>
            </a:r>
          </a:p>
          <a:p>
            <a:pPr marL="1257300" lvl="2" indent="-34290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Sensitive Area</a:t>
            </a:r>
          </a:p>
          <a:p>
            <a:pPr marL="1257300" lvl="2" indent="-34290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RIRUO</a:t>
            </a:r>
          </a:p>
        </p:txBody>
      </p:sp>
    </p:spTree>
    <p:extLst>
      <p:ext uri="{BB962C8B-B14F-4D97-AF65-F5344CB8AC3E}">
        <p14:creationId xmlns:p14="http://schemas.microsoft.com/office/powerpoint/2010/main" val="42923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6544D6-E8A7-7349-4F14-1E7E19B0C558}"/>
              </a:ext>
            </a:extLst>
          </p:cNvPr>
          <p:cNvGraphicFramePr>
            <a:graphicFrameLocks noGrp="1"/>
          </p:cNvGraphicFramePr>
          <p:nvPr>
            <p:extLst>
              <p:ext uri="{D42A27DB-BD31-4B8C-83A1-F6EECF244321}">
                <p14:modId xmlns:p14="http://schemas.microsoft.com/office/powerpoint/2010/main" val="4248800749"/>
              </p:ext>
            </p:extLst>
          </p:nvPr>
        </p:nvGraphicFramePr>
        <p:xfrm>
          <a:off x="450783" y="1253330"/>
          <a:ext cx="11290433" cy="4351339"/>
        </p:xfrm>
        <a:graphic>
          <a:graphicData uri="http://schemas.openxmlformats.org/drawingml/2006/table">
            <a:tbl>
              <a:tblPr>
                <a:tableStyleId>{073A0DAA-6AF3-43AB-8588-CEC1D06C72B9}</a:tableStyleId>
              </a:tblPr>
              <a:tblGrid>
                <a:gridCol w="1026403">
                  <a:extLst>
                    <a:ext uri="{9D8B030D-6E8A-4147-A177-3AD203B41FA5}">
                      <a16:colId xmlns:a16="http://schemas.microsoft.com/office/drawing/2014/main" val="2710183801"/>
                    </a:ext>
                  </a:extLst>
                </a:gridCol>
                <a:gridCol w="1026403">
                  <a:extLst>
                    <a:ext uri="{9D8B030D-6E8A-4147-A177-3AD203B41FA5}">
                      <a16:colId xmlns:a16="http://schemas.microsoft.com/office/drawing/2014/main" val="2666814580"/>
                    </a:ext>
                  </a:extLst>
                </a:gridCol>
                <a:gridCol w="1026403">
                  <a:extLst>
                    <a:ext uri="{9D8B030D-6E8A-4147-A177-3AD203B41FA5}">
                      <a16:colId xmlns:a16="http://schemas.microsoft.com/office/drawing/2014/main" val="3438219894"/>
                    </a:ext>
                  </a:extLst>
                </a:gridCol>
                <a:gridCol w="1026403">
                  <a:extLst>
                    <a:ext uri="{9D8B030D-6E8A-4147-A177-3AD203B41FA5}">
                      <a16:colId xmlns:a16="http://schemas.microsoft.com/office/drawing/2014/main" val="5742269"/>
                    </a:ext>
                  </a:extLst>
                </a:gridCol>
                <a:gridCol w="1026403">
                  <a:extLst>
                    <a:ext uri="{9D8B030D-6E8A-4147-A177-3AD203B41FA5}">
                      <a16:colId xmlns:a16="http://schemas.microsoft.com/office/drawing/2014/main" val="1168826953"/>
                    </a:ext>
                  </a:extLst>
                </a:gridCol>
                <a:gridCol w="1026403">
                  <a:extLst>
                    <a:ext uri="{9D8B030D-6E8A-4147-A177-3AD203B41FA5}">
                      <a16:colId xmlns:a16="http://schemas.microsoft.com/office/drawing/2014/main" val="1272161808"/>
                    </a:ext>
                  </a:extLst>
                </a:gridCol>
                <a:gridCol w="1026403">
                  <a:extLst>
                    <a:ext uri="{9D8B030D-6E8A-4147-A177-3AD203B41FA5}">
                      <a16:colId xmlns:a16="http://schemas.microsoft.com/office/drawing/2014/main" val="3009897494"/>
                    </a:ext>
                  </a:extLst>
                </a:gridCol>
                <a:gridCol w="1026403">
                  <a:extLst>
                    <a:ext uri="{9D8B030D-6E8A-4147-A177-3AD203B41FA5}">
                      <a16:colId xmlns:a16="http://schemas.microsoft.com/office/drawing/2014/main" val="1844790383"/>
                    </a:ext>
                  </a:extLst>
                </a:gridCol>
                <a:gridCol w="1026403">
                  <a:extLst>
                    <a:ext uri="{9D8B030D-6E8A-4147-A177-3AD203B41FA5}">
                      <a16:colId xmlns:a16="http://schemas.microsoft.com/office/drawing/2014/main" val="2354856603"/>
                    </a:ext>
                  </a:extLst>
                </a:gridCol>
                <a:gridCol w="1026403">
                  <a:extLst>
                    <a:ext uri="{9D8B030D-6E8A-4147-A177-3AD203B41FA5}">
                      <a16:colId xmlns:a16="http://schemas.microsoft.com/office/drawing/2014/main" val="163648946"/>
                    </a:ext>
                  </a:extLst>
                </a:gridCol>
                <a:gridCol w="1026403">
                  <a:extLst>
                    <a:ext uri="{9D8B030D-6E8A-4147-A177-3AD203B41FA5}">
                      <a16:colId xmlns:a16="http://schemas.microsoft.com/office/drawing/2014/main" val="4043139172"/>
                    </a:ext>
                  </a:extLst>
                </a:gridCol>
              </a:tblGrid>
              <a:tr h="992410">
                <a:tc>
                  <a:txBody>
                    <a:bodyPr/>
                    <a:lstStyle/>
                    <a:p>
                      <a:pPr algn="r" fontAlgn="ctr"/>
                      <a:endParaRPr lang="en-US" sz="150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dirty="0">
                          <a:effectLst/>
                        </a:rPr>
                        <a:t>state</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location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type</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so2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dirty="0">
                          <a:effectLst/>
                        </a:rPr>
                        <a:t>no2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rspm</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spm</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location_monitoring_station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pm2_5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dirty="0">
                          <a:effectLst/>
                        </a:rPr>
                        <a:t>date</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566541"/>
                  </a:ext>
                </a:extLst>
              </a:tr>
              <a:tr h="763393">
                <a:tc>
                  <a:txBody>
                    <a:bodyPr/>
                    <a:lstStyle/>
                    <a:p>
                      <a:pPr algn="r" fontAlgn="ctr"/>
                      <a:r>
                        <a:rPr lang="en-US" sz="1500" b="1">
                          <a:effectLst/>
                        </a:rPr>
                        <a:t>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Residential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17.4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dirty="0">
                          <a:effectLst/>
                        </a:rPr>
                        <a:t>1990-02-01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403541"/>
                  </a:ext>
                </a:extLst>
              </a:tr>
              <a:tr h="534375">
                <a:tc>
                  <a:txBody>
                    <a:bodyPr/>
                    <a:lstStyle/>
                    <a:p>
                      <a:pPr algn="r" fontAlgn="ctr"/>
                      <a:r>
                        <a:rPr lang="en-US" sz="1500" b="1">
                          <a:effectLst/>
                        </a:rPr>
                        <a:t>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Industrial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3.1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7.0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1990-02-01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1799425"/>
                  </a:ext>
                </a:extLst>
              </a:tr>
              <a:tr h="763393">
                <a:tc>
                  <a:txBody>
                    <a:bodyPr/>
                    <a:lstStyle/>
                    <a:p>
                      <a:pPr algn="r" fontAlgn="ctr"/>
                      <a:r>
                        <a:rPr lang="en-US" sz="1500" b="1">
                          <a:effectLst/>
                        </a:rPr>
                        <a:t>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Residential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6.2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28.5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1990-02-01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9515246"/>
                  </a:ext>
                </a:extLst>
              </a:tr>
              <a:tr h="763393">
                <a:tc>
                  <a:txBody>
                    <a:bodyPr/>
                    <a:lstStyle/>
                    <a:p>
                      <a:pPr algn="r" fontAlgn="ctr"/>
                      <a:r>
                        <a:rPr lang="en-US" sz="1500" b="1">
                          <a:effectLst/>
                        </a:rPr>
                        <a:t>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Residential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6.3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14.7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1990-03-01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622308"/>
                  </a:ext>
                </a:extLst>
              </a:tr>
              <a:tr h="534375">
                <a:tc>
                  <a:txBody>
                    <a:bodyPr/>
                    <a:lstStyle/>
                    <a:p>
                      <a:pPr algn="r" fontAlgn="ctr"/>
                      <a:r>
                        <a:rPr lang="en-US" sz="1500" b="1">
                          <a:effectLst/>
                        </a:rPr>
                        <a:t>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Industrial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7.5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dirty="0">
                          <a:effectLst/>
                        </a:rPr>
                        <a:t>1990-03-01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947674"/>
                  </a:ext>
                </a:extLst>
              </a:tr>
            </a:tbl>
          </a:graphicData>
        </a:graphic>
      </p:graphicFrame>
      <p:sp>
        <p:nvSpPr>
          <p:cNvPr id="5" name="TextBox 4">
            <a:extLst>
              <a:ext uri="{FF2B5EF4-FFF2-40B4-BE49-F238E27FC236}">
                <a16:creationId xmlns:a16="http://schemas.microsoft.com/office/drawing/2014/main" id="{F2D41BE6-F999-0D4B-0D4B-F9C8BA289EF5}"/>
              </a:ext>
            </a:extLst>
          </p:cNvPr>
          <p:cNvSpPr txBox="1"/>
          <p:nvPr/>
        </p:nvSpPr>
        <p:spPr>
          <a:xfrm>
            <a:off x="625642" y="529389"/>
            <a:ext cx="52938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 :</a:t>
            </a:r>
          </a:p>
        </p:txBody>
      </p:sp>
    </p:spTree>
    <p:extLst>
      <p:ext uri="{BB962C8B-B14F-4D97-AF65-F5344CB8AC3E}">
        <p14:creationId xmlns:p14="http://schemas.microsoft.com/office/powerpoint/2010/main" val="346926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30DD3C-5A07-5198-C6D7-25ABB96AB5CB}"/>
              </a:ext>
            </a:extLst>
          </p:cNvPr>
          <p:cNvSpPr txBox="1"/>
          <p:nvPr/>
        </p:nvSpPr>
        <p:spPr>
          <a:xfrm>
            <a:off x="339634" y="383179"/>
            <a:ext cx="546898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ii. Handling Null Values :</a:t>
            </a:r>
          </a:p>
        </p:txBody>
      </p:sp>
      <p:sp>
        <p:nvSpPr>
          <p:cNvPr id="3" name="TextBox 2">
            <a:extLst>
              <a:ext uri="{FF2B5EF4-FFF2-40B4-BE49-F238E27FC236}">
                <a16:creationId xmlns:a16="http://schemas.microsoft.com/office/drawing/2014/main" id="{E961D3B2-3C68-AA3E-A3B5-1B5B862832B8}"/>
              </a:ext>
            </a:extLst>
          </p:cNvPr>
          <p:cNvSpPr txBox="1"/>
          <p:nvPr/>
        </p:nvSpPr>
        <p:spPr>
          <a:xfrm>
            <a:off x="924025" y="1155032"/>
            <a:ext cx="10732169" cy="3970318"/>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As we have seen already that in some features the null values are very few so we can remove those rows directly, it will </a:t>
            </a:r>
            <a:r>
              <a:rPr lang="en-US" b="0" i="0" dirty="0" err="1">
                <a:solidFill>
                  <a:srgbClr val="000000"/>
                </a:solidFill>
                <a:effectLst/>
                <a:latin typeface="Times New Roman" panose="02020603050405020304" pitchFamily="18" charset="0"/>
                <a:cs typeface="Times New Roman" panose="02020603050405020304" pitchFamily="18" charset="0"/>
              </a:rPr>
              <a:t>hadrly</a:t>
            </a:r>
            <a:r>
              <a:rPr lang="en-US" b="0" i="0" dirty="0">
                <a:solidFill>
                  <a:srgbClr val="000000"/>
                </a:solidFill>
                <a:effectLst/>
                <a:latin typeface="Times New Roman" panose="02020603050405020304" pitchFamily="18" charset="0"/>
                <a:cs typeface="Times New Roman" panose="02020603050405020304" pitchFamily="18" charset="0"/>
              </a:rPr>
              <a:t> effect our overall analysis. Below are the features that we are removing:</a:t>
            </a:r>
          </a:p>
          <a:p>
            <a:pPr marL="742950" lvl="1" indent="-285750" algn="l">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location</a:t>
            </a:r>
          </a:p>
          <a:p>
            <a:pPr marL="742950" lvl="1" indent="-285750" algn="l">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Date</a:t>
            </a:r>
          </a:p>
          <a:p>
            <a:pPr lvl="1"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And also we have seen that there few feature columns having a huge chunk on missing values. By dropping those rows from </a:t>
            </a:r>
            <a:r>
              <a:rPr lang="en-US" b="0" i="0" dirty="0" err="1">
                <a:solidFill>
                  <a:srgbClr val="000000"/>
                </a:solidFill>
                <a:effectLst/>
                <a:latin typeface="Times New Roman" panose="02020603050405020304" pitchFamily="18" charset="0"/>
                <a:cs typeface="Times New Roman" panose="02020603050405020304" pitchFamily="18" charset="0"/>
              </a:rPr>
              <a:t>tha</a:t>
            </a:r>
            <a:r>
              <a:rPr lang="en-US" b="0" i="0" dirty="0">
                <a:solidFill>
                  <a:srgbClr val="000000"/>
                </a:solidFill>
                <a:effectLst/>
                <a:latin typeface="Times New Roman" panose="02020603050405020304" pitchFamily="18" charset="0"/>
                <a:cs typeface="Times New Roman" panose="02020603050405020304" pitchFamily="18" charset="0"/>
              </a:rPr>
              <a:t> dataset will </a:t>
            </a:r>
            <a:r>
              <a:rPr lang="en-US" b="0" i="0" dirty="0" err="1">
                <a:solidFill>
                  <a:srgbClr val="000000"/>
                </a:solidFill>
                <a:effectLst/>
                <a:latin typeface="Times New Roman" panose="02020603050405020304" pitchFamily="18" charset="0"/>
                <a:cs typeface="Times New Roman" panose="02020603050405020304" pitchFamily="18" charset="0"/>
              </a:rPr>
              <a:t>negetively</a:t>
            </a:r>
            <a:r>
              <a:rPr lang="en-US" b="0" i="0" dirty="0">
                <a:solidFill>
                  <a:srgbClr val="000000"/>
                </a:solidFill>
                <a:effectLst/>
                <a:latin typeface="Times New Roman" panose="02020603050405020304" pitchFamily="18" charset="0"/>
                <a:cs typeface="Times New Roman" panose="02020603050405020304" pitchFamily="18" charset="0"/>
              </a:rPr>
              <a:t> effect our further analysis, so instead of removing those null values we are going to replace them with the "mean value". Below are the features that we are going to replace values:</a:t>
            </a:r>
          </a:p>
          <a:p>
            <a:pPr marL="742950" lvl="1" indent="-285750" algn="l">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so2</a:t>
            </a:r>
          </a:p>
          <a:p>
            <a:pPr marL="742950" lvl="1" indent="-285750" algn="l">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no2</a:t>
            </a:r>
          </a:p>
          <a:p>
            <a:pPr marL="742950" lvl="1" indent="-285750" algn="l">
              <a:buFont typeface="Wingdings" panose="05000000000000000000" pitchFamily="2" charset="2"/>
              <a:buChar char="ü"/>
            </a:pPr>
            <a:r>
              <a:rPr lang="en-US" b="0" i="0" dirty="0" err="1">
                <a:solidFill>
                  <a:srgbClr val="000000"/>
                </a:solidFill>
                <a:effectLst/>
                <a:latin typeface="Times New Roman" panose="02020603050405020304" pitchFamily="18" charset="0"/>
                <a:cs typeface="Times New Roman" panose="02020603050405020304" pitchFamily="18" charset="0"/>
              </a:rPr>
              <a:t>rspm</a:t>
            </a:r>
            <a:endParaRPr lang="en-US"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err="1">
                <a:solidFill>
                  <a:srgbClr val="000000"/>
                </a:solidFill>
                <a:effectLst/>
                <a:latin typeface="Times New Roman" panose="02020603050405020304" pitchFamily="18" charset="0"/>
                <a:cs typeface="Times New Roman" panose="02020603050405020304" pitchFamily="18" charset="0"/>
              </a:rPr>
              <a:t>spm</a:t>
            </a:r>
            <a:endParaRPr lang="en-US"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pm2_5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93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1F05C-FD8D-1891-D9BF-039A3F7106A1}"/>
              </a:ext>
            </a:extLst>
          </p:cNvPr>
          <p:cNvSpPr txBox="1"/>
          <p:nvPr/>
        </p:nvSpPr>
        <p:spPr>
          <a:xfrm>
            <a:off x="625642" y="529389"/>
            <a:ext cx="52938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 :</a:t>
            </a:r>
          </a:p>
        </p:txBody>
      </p:sp>
      <p:graphicFrame>
        <p:nvGraphicFramePr>
          <p:cNvPr id="3" name="Table 2">
            <a:extLst>
              <a:ext uri="{FF2B5EF4-FFF2-40B4-BE49-F238E27FC236}">
                <a16:creationId xmlns:a16="http://schemas.microsoft.com/office/drawing/2014/main" id="{2AB68B83-34E3-B395-2839-DD0320E5556F}"/>
              </a:ext>
            </a:extLst>
          </p:cNvPr>
          <p:cNvGraphicFramePr>
            <a:graphicFrameLocks noGrp="1"/>
          </p:cNvGraphicFramePr>
          <p:nvPr>
            <p:extLst>
              <p:ext uri="{D42A27DB-BD31-4B8C-83A1-F6EECF244321}">
                <p14:modId xmlns:p14="http://schemas.microsoft.com/office/powerpoint/2010/main" val="1543125207"/>
              </p:ext>
            </p:extLst>
          </p:nvPr>
        </p:nvGraphicFramePr>
        <p:xfrm>
          <a:off x="625643" y="1253330"/>
          <a:ext cx="11126808" cy="4351339"/>
        </p:xfrm>
        <a:graphic>
          <a:graphicData uri="http://schemas.openxmlformats.org/drawingml/2006/table">
            <a:tbl>
              <a:tblPr>
                <a:tableStyleId>{46F890A9-2807-4EBB-B81D-B2AA78EC7F39}</a:tableStyleId>
              </a:tblPr>
              <a:tblGrid>
                <a:gridCol w="1011528">
                  <a:extLst>
                    <a:ext uri="{9D8B030D-6E8A-4147-A177-3AD203B41FA5}">
                      <a16:colId xmlns:a16="http://schemas.microsoft.com/office/drawing/2014/main" val="264596543"/>
                    </a:ext>
                  </a:extLst>
                </a:gridCol>
                <a:gridCol w="1011528">
                  <a:extLst>
                    <a:ext uri="{9D8B030D-6E8A-4147-A177-3AD203B41FA5}">
                      <a16:colId xmlns:a16="http://schemas.microsoft.com/office/drawing/2014/main" val="397006176"/>
                    </a:ext>
                  </a:extLst>
                </a:gridCol>
                <a:gridCol w="1011528">
                  <a:extLst>
                    <a:ext uri="{9D8B030D-6E8A-4147-A177-3AD203B41FA5}">
                      <a16:colId xmlns:a16="http://schemas.microsoft.com/office/drawing/2014/main" val="553824977"/>
                    </a:ext>
                  </a:extLst>
                </a:gridCol>
                <a:gridCol w="1011528">
                  <a:extLst>
                    <a:ext uri="{9D8B030D-6E8A-4147-A177-3AD203B41FA5}">
                      <a16:colId xmlns:a16="http://schemas.microsoft.com/office/drawing/2014/main" val="846841184"/>
                    </a:ext>
                  </a:extLst>
                </a:gridCol>
                <a:gridCol w="1011528">
                  <a:extLst>
                    <a:ext uri="{9D8B030D-6E8A-4147-A177-3AD203B41FA5}">
                      <a16:colId xmlns:a16="http://schemas.microsoft.com/office/drawing/2014/main" val="3495126826"/>
                    </a:ext>
                  </a:extLst>
                </a:gridCol>
                <a:gridCol w="1011528">
                  <a:extLst>
                    <a:ext uri="{9D8B030D-6E8A-4147-A177-3AD203B41FA5}">
                      <a16:colId xmlns:a16="http://schemas.microsoft.com/office/drawing/2014/main" val="3847389949"/>
                    </a:ext>
                  </a:extLst>
                </a:gridCol>
                <a:gridCol w="1011528">
                  <a:extLst>
                    <a:ext uri="{9D8B030D-6E8A-4147-A177-3AD203B41FA5}">
                      <a16:colId xmlns:a16="http://schemas.microsoft.com/office/drawing/2014/main" val="4094659016"/>
                    </a:ext>
                  </a:extLst>
                </a:gridCol>
                <a:gridCol w="1011528">
                  <a:extLst>
                    <a:ext uri="{9D8B030D-6E8A-4147-A177-3AD203B41FA5}">
                      <a16:colId xmlns:a16="http://schemas.microsoft.com/office/drawing/2014/main" val="3194300059"/>
                    </a:ext>
                  </a:extLst>
                </a:gridCol>
                <a:gridCol w="1011528">
                  <a:extLst>
                    <a:ext uri="{9D8B030D-6E8A-4147-A177-3AD203B41FA5}">
                      <a16:colId xmlns:a16="http://schemas.microsoft.com/office/drawing/2014/main" val="1003156186"/>
                    </a:ext>
                  </a:extLst>
                </a:gridCol>
                <a:gridCol w="1011528">
                  <a:extLst>
                    <a:ext uri="{9D8B030D-6E8A-4147-A177-3AD203B41FA5}">
                      <a16:colId xmlns:a16="http://schemas.microsoft.com/office/drawing/2014/main" val="2251733533"/>
                    </a:ext>
                  </a:extLst>
                </a:gridCol>
                <a:gridCol w="1011528">
                  <a:extLst>
                    <a:ext uri="{9D8B030D-6E8A-4147-A177-3AD203B41FA5}">
                      <a16:colId xmlns:a16="http://schemas.microsoft.com/office/drawing/2014/main" val="1606552521"/>
                    </a:ext>
                  </a:extLst>
                </a:gridCol>
              </a:tblGrid>
              <a:tr h="992410">
                <a:tc>
                  <a:txBody>
                    <a:bodyPr/>
                    <a:lstStyle/>
                    <a:p>
                      <a:pPr algn="r" fontAlgn="ctr"/>
                      <a:endParaRPr lang="en-US" sz="150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state</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location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type</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so2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no2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rspm</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spm</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location_monitoring_station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a:effectLst/>
                        </a:rPr>
                        <a:t>pm2_5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b="1" dirty="0">
                          <a:effectLst/>
                        </a:rPr>
                        <a:t>date</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950493"/>
                  </a:ext>
                </a:extLst>
              </a:tr>
              <a:tr h="763393">
                <a:tc>
                  <a:txBody>
                    <a:bodyPr/>
                    <a:lstStyle/>
                    <a:p>
                      <a:pPr algn="r" fontAlgn="ctr"/>
                      <a:r>
                        <a:rPr lang="en-US" sz="1500" b="1">
                          <a:effectLst/>
                        </a:rPr>
                        <a:t>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Residential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17.4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108.833091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220.78348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40.791467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1990-02-01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835210"/>
                  </a:ext>
                </a:extLst>
              </a:tr>
              <a:tr h="534375">
                <a:tc>
                  <a:txBody>
                    <a:bodyPr/>
                    <a:lstStyle/>
                    <a:p>
                      <a:pPr algn="r" fontAlgn="ctr"/>
                      <a:r>
                        <a:rPr lang="en-US" sz="1500" b="1" dirty="0">
                          <a:effectLst/>
                        </a:rPr>
                        <a:t>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Industrial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3.1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7.0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108.833091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220.78348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40.791467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1990-02-01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106041"/>
                  </a:ext>
                </a:extLst>
              </a:tr>
              <a:tr h="763393">
                <a:tc>
                  <a:txBody>
                    <a:bodyPr/>
                    <a:lstStyle/>
                    <a:p>
                      <a:pPr algn="r" fontAlgn="ctr"/>
                      <a:r>
                        <a:rPr lang="en-US" sz="1500" b="1">
                          <a:effectLst/>
                        </a:rPr>
                        <a:t>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Residential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6.2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28.5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108.833091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220.78348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40.791467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1990-02-01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901318"/>
                  </a:ext>
                </a:extLst>
              </a:tr>
              <a:tr h="763393">
                <a:tc>
                  <a:txBody>
                    <a:bodyPr/>
                    <a:lstStyle/>
                    <a:p>
                      <a:pPr algn="r" fontAlgn="ctr"/>
                      <a:r>
                        <a:rPr lang="en-US" sz="1500" b="1">
                          <a:effectLst/>
                        </a:rPr>
                        <a:t>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Residential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6.3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14.7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108.833091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220.78348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40.791467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1990-03-01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7603101"/>
                  </a:ext>
                </a:extLst>
              </a:tr>
              <a:tr h="534375">
                <a:tc>
                  <a:txBody>
                    <a:bodyPr/>
                    <a:lstStyle/>
                    <a:p>
                      <a:pPr algn="r" fontAlgn="ctr"/>
                      <a:r>
                        <a:rPr lang="en-US" sz="1500" b="1">
                          <a:effectLst/>
                        </a:rPr>
                        <a:t>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Andhra Pradesh</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Hyderabad</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Industrial Area</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7.5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108.833091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220.78348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NaN</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a:effectLst/>
                        </a:rPr>
                        <a:t>40.791467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500" dirty="0">
                          <a:effectLst/>
                        </a:rPr>
                        <a:t>1990-03-01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85826"/>
                  </a:ext>
                </a:extLst>
              </a:tr>
            </a:tbl>
          </a:graphicData>
        </a:graphic>
      </p:graphicFrame>
    </p:spTree>
    <p:extLst>
      <p:ext uri="{BB962C8B-B14F-4D97-AF65-F5344CB8AC3E}">
        <p14:creationId xmlns:p14="http://schemas.microsoft.com/office/powerpoint/2010/main" val="18368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277C35-873D-70ED-EA7B-1F708CB442C3}"/>
              </a:ext>
            </a:extLst>
          </p:cNvPr>
          <p:cNvSpPr txBox="1"/>
          <p:nvPr/>
        </p:nvSpPr>
        <p:spPr>
          <a:xfrm>
            <a:off x="505097" y="444137"/>
            <a:ext cx="9387840" cy="523220"/>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4. </a:t>
            </a:r>
            <a:r>
              <a:rPr lang="en-US" sz="2800" dirty="0">
                <a:latin typeface="Times New Roman" panose="02020603050405020304" pitchFamily="18" charset="0"/>
                <a:cs typeface="Times New Roman" panose="02020603050405020304" pitchFamily="18" charset="0"/>
              </a:rPr>
              <a:t>Air Quality Index</a:t>
            </a:r>
          </a:p>
        </p:txBody>
      </p:sp>
      <p:sp>
        <p:nvSpPr>
          <p:cNvPr id="3" name="TextBox 2">
            <a:extLst>
              <a:ext uri="{FF2B5EF4-FFF2-40B4-BE49-F238E27FC236}">
                <a16:creationId xmlns:a16="http://schemas.microsoft.com/office/drawing/2014/main" id="{E6856EEA-3D76-7942-E335-AF00E20185D1}"/>
              </a:ext>
            </a:extLst>
          </p:cNvPr>
          <p:cNvSpPr txBox="1"/>
          <p:nvPr/>
        </p:nvSpPr>
        <p:spPr>
          <a:xfrm>
            <a:off x="972152" y="1357162"/>
            <a:ext cx="10712917" cy="3416320"/>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AQI: The air quality index is an index for reporting air quality on a daily basis. In other words, it is a measure of how air pollution affects one’s health within a short time period. The AQI is calculated based on the average concentration of a particular pollutant measured over a standard time interval. Generally, the time interval is 24 hours for most pollutants, 8 hours for carbon monoxide and ozone.</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 can see how air pollution is by looking at the AQI level:</a:t>
            </a:r>
          </a:p>
          <a:p>
            <a:pPr marL="742950" lvl="1" indent="-285750"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Good(0 – 50)</a:t>
            </a:r>
          </a:p>
          <a:p>
            <a:pPr marL="742950" lvl="1" indent="-285750"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Moderate(51 – 100)</a:t>
            </a:r>
          </a:p>
          <a:p>
            <a:pPr marL="742950" lvl="1" indent="-285750"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Unhealthy(101 – 150)</a:t>
            </a:r>
          </a:p>
          <a:p>
            <a:pPr marL="742950" lvl="1" indent="-285750"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Unhealthy for Strong People(151 – 200)</a:t>
            </a:r>
          </a:p>
          <a:p>
            <a:pPr marL="742950" lvl="1" indent="-285750"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Hazardous(201+)</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05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AEC570-3566-6402-15E8-EC05B9B6DFFE}"/>
              </a:ext>
            </a:extLst>
          </p:cNvPr>
          <p:cNvGraphicFramePr>
            <a:graphicFrameLocks noGrp="1"/>
          </p:cNvGraphicFramePr>
          <p:nvPr>
            <p:extLst>
              <p:ext uri="{D42A27DB-BD31-4B8C-83A1-F6EECF244321}">
                <p14:modId xmlns:p14="http://schemas.microsoft.com/office/powerpoint/2010/main" val="3068858183"/>
              </p:ext>
            </p:extLst>
          </p:nvPr>
        </p:nvGraphicFramePr>
        <p:xfrm>
          <a:off x="2438400" y="3572692"/>
          <a:ext cx="2280384" cy="2468880"/>
        </p:xfrm>
        <a:graphic>
          <a:graphicData uri="http://schemas.openxmlformats.org/drawingml/2006/table">
            <a:tbl>
              <a:tblPr>
                <a:tableStyleId>{93296810-A885-4BE3-A3E7-6D5BEEA58F35}</a:tableStyleId>
              </a:tblPr>
              <a:tblGrid>
                <a:gridCol w="760128">
                  <a:extLst>
                    <a:ext uri="{9D8B030D-6E8A-4147-A177-3AD203B41FA5}">
                      <a16:colId xmlns:a16="http://schemas.microsoft.com/office/drawing/2014/main" val="3221672560"/>
                    </a:ext>
                  </a:extLst>
                </a:gridCol>
                <a:gridCol w="760128">
                  <a:extLst>
                    <a:ext uri="{9D8B030D-6E8A-4147-A177-3AD203B41FA5}">
                      <a16:colId xmlns:a16="http://schemas.microsoft.com/office/drawing/2014/main" val="2048339192"/>
                    </a:ext>
                  </a:extLst>
                </a:gridCol>
                <a:gridCol w="760128">
                  <a:extLst>
                    <a:ext uri="{9D8B030D-6E8A-4147-A177-3AD203B41FA5}">
                      <a16:colId xmlns:a16="http://schemas.microsoft.com/office/drawing/2014/main" val="1437711946"/>
                    </a:ext>
                  </a:extLst>
                </a:gridCol>
              </a:tblGrid>
              <a:tr h="0">
                <a:tc>
                  <a:txBody>
                    <a:bodyPr/>
                    <a:lstStyle/>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r>
                        <a:rPr lang="en-US" b="1" dirty="0">
                          <a:effectLst/>
                        </a:rPr>
                      </a:br>
                      <a:r>
                        <a:rPr lang="en-US" b="1" dirty="0">
                          <a:effectLst/>
                        </a:rPr>
                        <a:t>so2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796416"/>
                  </a:ext>
                </a:extLst>
              </a:tr>
              <a:tr h="0">
                <a:tc>
                  <a:txBody>
                    <a:bodyPr/>
                    <a:lstStyle/>
                    <a:p>
                      <a:pPr algn="r" fontAlgn="ctr"/>
                      <a:r>
                        <a:rPr lang="en-US" b="1">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2079324"/>
                  </a:ext>
                </a:extLst>
              </a:tr>
              <a:tr h="0">
                <a:tc>
                  <a:txBody>
                    <a:bodyPr/>
                    <a:lstStyle/>
                    <a:p>
                      <a:pPr algn="r" fontAlgn="ctr"/>
                      <a:r>
                        <a:rPr lang="en-US" b="1">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3.875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6572259"/>
                  </a:ext>
                </a:extLst>
              </a:tr>
              <a:tr h="0">
                <a:tc>
                  <a:txBody>
                    <a:bodyPr/>
                    <a:lstStyle/>
                    <a:p>
                      <a:pPr algn="r" fontAlgn="ctr"/>
                      <a:r>
                        <a:rPr lang="en-US" b="1"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7.750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384894"/>
                  </a:ext>
                </a:extLst>
              </a:tr>
              <a:tr h="0">
                <a:tc>
                  <a:txBody>
                    <a:bodyPr/>
                    <a:lstStyle/>
                    <a:p>
                      <a:pPr algn="r" fontAlgn="ctr"/>
                      <a:r>
                        <a:rPr lang="en-US" b="1">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7.875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4154161"/>
                  </a:ext>
                </a:extLst>
              </a:tr>
              <a:tr h="0">
                <a:tc>
                  <a:txBody>
                    <a:bodyPr/>
                    <a:lstStyle/>
                    <a:p>
                      <a:pPr algn="r" fontAlgn="ctr"/>
                      <a:r>
                        <a:rPr lang="en-US" b="1"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5.875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9379283"/>
                  </a:ext>
                </a:extLst>
              </a:tr>
            </a:tbl>
          </a:graphicData>
        </a:graphic>
      </p:graphicFrame>
      <p:graphicFrame>
        <p:nvGraphicFramePr>
          <p:cNvPr id="3" name="Table 2">
            <a:extLst>
              <a:ext uri="{FF2B5EF4-FFF2-40B4-BE49-F238E27FC236}">
                <a16:creationId xmlns:a16="http://schemas.microsoft.com/office/drawing/2014/main" id="{C482CC4C-6929-029D-0C3D-E9AACD580B8C}"/>
              </a:ext>
            </a:extLst>
          </p:cNvPr>
          <p:cNvGraphicFramePr>
            <a:graphicFrameLocks noGrp="1"/>
          </p:cNvGraphicFramePr>
          <p:nvPr>
            <p:extLst>
              <p:ext uri="{D42A27DB-BD31-4B8C-83A1-F6EECF244321}">
                <p14:modId xmlns:p14="http://schemas.microsoft.com/office/powerpoint/2010/main" val="760874522"/>
              </p:ext>
            </p:extLst>
          </p:nvPr>
        </p:nvGraphicFramePr>
        <p:xfrm>
          <a:off x="9428289" y="3572692"/>
          <a:ext cx="2585184" cy="2468880"/>
        </p:xfrm>
        <a:graphic>
          <a:graphicData uri="http://schemas.openxmlformats.org/drawingml/2006/table">
            <a:tbl>
              <a:tblPr>
                <a:tableStyleId>{91EBBBCC-DAD2-459C-BE2E-F6DE35CF9A28}</a:tableStyleId>
              </a:tblPr>
              <a:tblGrid>
                <a:gridCol w="861728">
                  <a:extLst>
                    <a:ext uri="{9D8B030D-6E8A-4147-A177-3AD203B41FA5}">
                      <a16:colId xmlns:a16="http://schemas.microsoft.com/office/drawing/2014/main" val="594141200"/>
                    </a:ext>
                  </a:extLst>
                </a:gridCol>
                <a:gridCol w="861728">
                  <a:extLst>
                    <a:ext uri="{9D8B030D-6E8A-4147-A177-3AD203B41FA5}">
                      <a16:colId xmlns:a16="http://schemas.microsoft.com/office/drawing/2014/main" val="909892375"/>
                    </a:ext>
                  </a:extLst>
                </a:gridCol>
                <a:gridCol w="861728">
                  <a:extLst>
                    <a:ext uri="{9D8B030D-6E8A-4147-A177-3AD203B41FA5}">
                      <a16:colId xmlns:a16="http://schemas.microsoft.com/office/drawing/2014/main" val="329170039"/>
                    </a:ext>
                  </a:extLst>
                </a:gridCol>
              </a:tblGrid>
              <a:tr h="411480">
                <a:tc>
                  <a:txBody>
                    <a:bodyPr/>
                    <a:lstStyle/>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effectLst/>
                        </a:rPr>
                        <a:t>no2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err="1">
                          <a:effectLst/>
                        </a:rPr>
                        <a:t>ni</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223361"/>
                  </a:ext>
                </a:extLst>
              </a:tr>
              <a:tr h="411480">
                <a:tc>
                  <a:txBody>
                    <a:bodyPr/>
                    <a:lstStyle/>
                    <a:p>
                      <a:pPr algn="r" fontAlgn="ctr"/>
                      <a:r>
                        <a:rPr lang="en-US" b="1">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17.4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21.750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9226494"/>
                  </a:ext>
                </a:extLst>
              </a:tr>
              <a:tr h="411480">
                <a:tc>
                  <a:txBody>
                    <a:bodyPr/>
                    <a:lstStyle/>
                    <a:p>
                      <a:pPr algn="r" fontAlgn="ctr"/>
                      <a:r>
                        <a:rPr lang="en-US" b="1">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8.750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619194"/>
                  </a:ext>
                </a:extLst>
              </a:tr>
              <a:tr h="411480">
                <a:tc>
                  <a:txBody>
                    <a:bodyPr/>
                    <a:lstStyle/>
                    <a:p>
                      <a:pPr algn="r" fontAlgn="ctr"/>
                      <a:r>
                        <a:rPr lang="en-US" b="1">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35.625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0033379"/>
                  </a:ext>
                </a:extLst>
              </a:tr>
              <a:tr h="411480">
                <a:tc>
                  <a:txBody>
                    <a:bodyPr/>
                    <a:lstStyle/>
                    <a:p>
                      <a:pPr algn="r" fontAlgn="ctr"/>
                      <a:r>
                        <a:rPr lang="en-US" b="1">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18.375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34305"/>
                  </a:ext>
                </a:extLst>
              </a:tr>
              <a:tr h="411480">
                <a:tc>
                  <a:txBody>
                    <a:bodyPr/>
                    <a:lstStyle/>
                    <a:p>
                      <a:pPr algn="r" fontAlgn="ctr"/>
                      <a:r>
                        <a:rPr lang="en-US" b="1">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9.375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991057"/>
                  </a:ext>
                </a:extLst>
              </a:tr>
            </a:tbl>
          </a:graphicData>
        </a:graphic>
      </p:graphicFrame>
      <p:sp>
        <p:nvSpPr>
          <p:cNvPr id="4" name="TextBox 3">
            <a:extLst>
              <a:ext uri="{FF2B5EF4-FFF2-40B4-BE49-F238E27FC236}">
                <a16:creationId xmlns:a16="http://schemas.microsoft.com/office/drawing/2014/main" id="{0323C2CF-1367-DB90-3082-051B6AA2BCD8}"/>
              </a:ext>
            </a:extLst>
          </p:cNvPr>
          <p:cNvSpPr txBox="1"/>
          <p:nvPr/>
        </p:nvSpPr>
        <p:spPr>
          <a:xfrm>
            <a:off x="6936278" y="710370"/>
            <a:ext cx="4432662"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 </a:t>
            </a:r>
            <a:r>
              <a:rPr lang="en-US" dirty="0" err="1">
                <a:latin typeface="Times New Roman" panose="02020603050405020304" pitchFamily="18" charset="0"/>
                <a:cs typeface="Times New Roman" panose="02020603050405020304" pitchFamily="18" charset="0"/>
              </a:rPr>
              <a:t>indexe</a:t>
            </a:r>
            <a:r>
              <a:rPr lang="en-US" dirty="0">
                <a:latin typeface="Times New Roman" panose="02020603050405020304" pitchFamily="18" charset="0"/>
                <a:cs typeface="Times New Roman" panose="02020603050405020304" pitchFamily="18" charset="0"/>
              </a:rPr>
              <a:t> of NO2 : As per the Indian Government, safe exposure is 0-80 ug/m3 (24 hours) and as per US-EPA, it is 0-53 ppb (1 hour).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value lies between 0 – 40 then we will “NO2*(50/40)” or the value lies between 41 – 80 then we </a:t>
            </a:r>
            <a:r>
              <a:rPr lang="en-US" dirty="0" err="1">
                <a:latin typeface="Times New Roman" panose="02020603050405020304" pitchFamily="18" charset="0"/>
                <a:cs typeface="Times New Roman" panose="02020603050405020304" pitchFamily="18" charset="0"/>
              </a:rPr>
              <a:t>wil</a:t>
            </a:r>
            <a:r>
              <a:rPr lang="en-US" dirty="0">
                <a:latin typeface="Times New Roman" panose="02020603050405020304" pitchFamily="18" charset="0"/>
                <a:cs typeface="Times New Roman" panose="02020603050405020304" pitchFamily="18" charset="0"/>
              </a:rPr>
              <a:t> “50+(NO2-14)*(50/40)”  and so on.</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AC9C39-C935-1B1D-D45D-45E0E175AA5E}"/>
              </a:ext>
            </a:extLst>
          </p:cNvPr>
          <p:cNvSpPr txBox="1"/>
          <p:nvPr/>
        </p:nvSpPr>
        <p:spPr>
          <a:xfrm>
            <a:off x="465909" y="895036"/>
            <a:ext cx="4432662"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 </a:t>
            </a:r>
            <a:r>
              <a:rPr lang="en-US" dirty="0" err="1">
                <a:latin typeface="Times New Roman" panose="02020603050405020304" pitchFamily="18" charset="0"/>
                <a:cs typeface="Times New Roman" panose="02020603050405020304" pitchFamily="18" charset="0"/>
              </a:rPr>
              <a:t>indexe</a:t>
            </a:r>
            <a:r>
              <a:rPr lang="en-US" dirty="0">
                <a:latin typeface="Times New Roman" panose="02020603050405020304" pitchFamily="18" charset="0"/>
                <a:cs typeface="Times New Roman" panose="02020603050405020304" pitchFamily="18" charset="0"/>
              </a:rPr>
              <a:t> of SO2 : The safe exposure level is 0-80 ug/m3 (24 hours) and 0-75 ppb (1 hour) according to the Indian government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the value lies between 0 – 40 then we will “SO2*(50/40)” or the value lies between 41 – 80 then we </a:t>
            </a:r>
            <a:r>
              <a:rPr lang="en-US" dirty="0" err="1">
                <a:latin typeface="Times New Roman" panose="02020603050405020304" pitchFamily="18" charset="0"/>
                <a:cs typeface="Times New Roman" panose="02020603050405020304" pitchFamily="18" charset="0"/>
              </a:rPr>
              <a:t>wil</a:t>
            </a:r>
            <a:r>
              <a:rPr lang="en-US" dirty="0">
                <a:latin typeface="Times New Roman" panose="02020603050405020304" pitchFamily="18" charset="0"/>
                <a:cs typeface="Times New Roman" panose="02020603050405020304" pitchFamily="18" charset="0"/>
              </a:rPr>
              <a:t> “50+(SO2-40)*(50/40)”  and so on. </a:t>
            </a:r>
          </a:p>
        </p:txBody>
      </p:sp>
      <p:sp>
        <p:nvSpPr>
          <p:cNvPr id="6" name="TextBox 5">
            <a:extLst>
              <a:ext uri="{FF2B5EF4-FFF2-40B4-BE49-F238E27FC236}">
                <a16:creationId xmlns:a16="http://schemas.microsoft.com/office/drawing/2014/main" id="{5B62D897-4F33-DA71-6DED-57DA06287C57}"/>
              </a:ext>
            </a:extLst>
          </p:cNvPr>
          <p:cNvSpPr txBox="1"/>
          <p:nvPr/>
        </p:nvSpPr>
        <p:spPr>
          <a:xfrm>
            <a:off x="465909" y="448491"/>
            <a:ext cx="443266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Sub indexes :</a:t>
            </a:r>
          </a:p>
        </p:txBody>
      </p:sp>
      <p:graphicFrame>
        <p:nvGraphicFramePr>
          <p:cNvPr id="7" name="Table 6">
            <a:extLst>
              <a:ext uri="{FF2B5EF4-FFF2-40B4-BE49-F238E27FC236}">
                <a16:creationId xmlns:a16="http://schemas.microsoft.com/office/drawing/2014/main" id="{DE5553BD-774E-A874-9F88-89F4CC68B756}"/>
              </a:ext>
            </a:extLst>
          </p:cNvPr>
          <p:cNvGraphicFramePr>
            <a:graphicFrameLocks noGrp="1"/>
          </p:cNvGraphicFramePr>
          <p:nvPr>
            <p:extLst>
              <p:ext uri="{D42A27DB-BD31-4B8C-83A1-F6EECF244321}">
                <p14:modId xmlns:p14="http://schemas.microsoft.com/office/powerpoint/2010/main" val="1940282970"/>
              </p:ext>
            </p:extLst>
          </p:nvPr>
        </p:nvGraphicFramePr>
        <p:xfrm>
          <a:off x="178527" y="3433151"/>
          <a:ext cx="2151902" cy="2747962"/>
        </p:xfrm>
        <a:graphic>
          <a:graphicData uri="http://schemas.openxmlformats.org/drawingml/2006/table">
            <a:tbl>
              <a:tblPr>
                <a:tableStyleId>{69C7853C-536D-4A76-A0AE-DD22124D55A5}</a:tableStyleId>
              </a:tblPr>
              <a:tblGrid>
                <a:gridCol w="1075951">
                  <a:extLst>
                    <a:ext uri="{9D8B030D-6E8A-4147-A177-3AD203B41FA5}">
                      <a16:colId xmlns:a16="http://schemas.microsoft.com/office/drawing/2014/main" val="1356342470"/>
                    </a:ext>
                  </a:extLst>
                </a:gridCol>
                <a:gridCol w="1075951">
                  <a:extLst>
                    <a:ext uri="{9D8B030D-6E8A-4147-A177-3AD203B41FA5}">
                      <a16:colId xmlns:a16="http://schemas.microsoft.com/office/drawing/2014/main" val="2557978769"/>
                    </a:ext>
                  </a:extLst>
                </a:gridCol>
              </a:tblGrid>
              <a:tr h="392566">
                <a:tc>
                  <a:txBody>
                    <a:bodyPr/>
                    <a:lstStyle/>
                    <a:p>
                      <a:pPr algn="ctr" rtl="0"/>
                      <a:r>
                        <a:rPr lang="en-US" sz="700" b="1" dirty="0">
                          <a:effectLst/>
                        </a:rPr>
                        <a:t>Indian AQI</a:t>
                      </a:r>
                      <a:endParaRPr lang="en-US" sz="700" dirty="0">
                        <a:effectLst/>
                      </a:endParaRP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700" b="1" dirty="0">
                          <a:effectLst/>
                        </a:rPr>
                        <a:t>Indian Range for SO2 (ug/m3)</a:t>
                      </a:r>
                      <a:endParaRPr lang="en-US" sz="700" dirty="0">
                        <a:effectLst/>
                      </a:endParaRP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713388"/>
                  </a:ext>
                </a:extLst>
              </a:tr>
              <a:tr h="392566">
                <a:tc>
                  <a:txBody>
                    <a:bodyPr/>
                    <a:lstStyle/>
                    <a:p>
                      <a:pPr algn="ctr" rtl="0"/>
                      <a:r>
                        <a:rPr lang="en-US" sz="700">
                          <a:effectLst/>
                        </a:rPr>
                        <a:t>0-50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700" dirty="0">
                          <a:effectLst/>
                        </a:rPr>
                        <a:t>0-40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952613"/>
                  </a:ext>
                </a:extLst>
              </a:tr>
              <a:tr h="392566">
                <a:tc>
                  <a:txBody>
                    <a:bodyPr/>
                    <a:lstStyle/>
                    <a:p>
                      <a:pPr algn="ctr" rtl="0"/>
                      <a:r>
                        <a:rPr lang="en-US" sz="700">
                          <a:effectLst/>
                        </a:rPr>
                        <a:t>51-100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700">
                          <a:effectLst/>
                        </a:rPr>
                        <a:t>41-80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431598"/>
                  </a:ext>
                </a:extLst>
              </a:tr>
              <a:tr h="392566">
                <a:tc>
                  <a:txBody>
                    <a:bodyPr/>
                    <a:lstStyle/>
                    <a:p>
                      <a:pPr algn="ctr" rtl="0"/>
                      <a:r>
                        <a:rPr lang="en-US" sz="700">
                          <a:effectLst/>
                        </a:rPr>
                        <a:t>101-200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700">
                          <a:effectLst/>
                        </a:rPr>
                        <a:t>81-380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846281"/>
                  </a:ext>
                </a:extLst>
              </a:tr>
              <a:tr h="392566">
                <a:tc>
                  <a:txBody>
                    <a:bodyPr/>
                    <a:lstStyle/>
                    <a:p>
                      <a:pPr algn="ctr" rtl="0"/>
                      <a:r>
                        <a:rPr lang="en-US" sz="700">
                          <a:effectLst/>
                        </a:rPr>
                        <a:t>201-300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700">
                          <a:effectLst/>
                        </a:rPr>
                        <a:t>381-800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753905"/>
                  </a:ext>
                </a:extLst>
              </a:tr>
              <a:tr h="392566">
                <a:tc>
                  <a:txBody>
                    <a:bodyPr/>
                    <a:lstStyle/>
                    <a:p>
                      <a:pPr algn="ctr" rtl="0"/>
                      <a:r>
                        <a:rPr lang="en-US" sz="700">
                          <a:effectLst/>
                        </a:rPr>
                        <a:t>301-400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700">
                          <a:effectLst/>
                        </a:rPr>
                        <a:t>801-1600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1051630"/>
                  </a:ext>
                </a:extLst>
              </a:tr>
              <a:tr h="392566">
                <a:tc>
                  <a:txBody>
                    <a:bodyPr/>
                    <a:lstStyle/>
                    <a:p>
                      <a:pPr algn="ctr" rtl="0"/>
                      <a:r>
                        <a:rPr lang="en-US" sz="700">
                          <a:effectLst/>
                        </a:rPr>
                        <a:t>401-500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700" dirty="0">
                          <a:effectLst/>
                        </a:rPr>
                        <a:t>1600+</a:t>
                      </a:r>
                    </a:p>
                  </a:txBody>
                  <a:tcPr marL="11818" marR="23636" marT="11818" marB="118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873246"/>
                  </a:ext>
                </a:extLst>
              </a:tr>
            </a:tbl>
          </a:graphicData>
        </a:graphic>
      </p:graphicFrame>
      <p:graphicFrame>
        <p:nvGraphicFramePr>
          <p:cNvPr id="8" name="Table 7">
            <a:extLst>
              <a:ext uri="{FF2B5EF4-FFF2-40B4-BE49-F238E27FC236}">
                <a16:creationId xmlns:a16="http://schemas.microsoft.com/office/drawing/2014/main" id="{697EA55C-5752-640B-EAA1-56FA14E239B3}"/>
              </a:ext>
            </a:extLst>
          </p:cNvPr>
          <p:cNvGraphicFramePr>
            <a:graphicFrameLocks noGrp="1"/>
          </p:cNvGraphicFramePr>
          <p:nvPr>
            <p:extLst>
              <p:ext uri="{D42A27DB-BD31-4B8C-83A1-F6EECF244321}">
                <p14:modId xmlns:p14="http://schemas.microsoft.com/office/powerpoint/2010/main" val="3073930784"/>
              </p:ext>
            </p:extLst>
          </p:nvPr>
        </p:nvGraphicFramePr>
        <p:xfrm>
          <a:off x="6828385" y="3429000"/>
          <a:ext cx="2151902" cy="2752114"/>
        </p:xfrm>
        <a:graphic>
          <a:graphicData uri="http://schemas.openxmlformats.org/drawingml/2006/table">
            <a:tbl>
              <a:tblPr>
                <a:tableStyleId>{AF606853-7671-496A-8E4F-DF71F8EC918B}</a:tableStyleId>
              </a:tblPr>
              <a:tblGrid>
                <a:gridCol w="1075951">
                  <a:extLst>
                    <a:ext uri="{9D8B030D-6E8A-4147-A177-3AD203B41FA5}">
                      <a16:colId xmlns:a16="http://schemas.microsoft.com/office/drawing/2014/main" val="3617893116"/>
                    </a:ext>
                  </a:extLst>
                </a:gridCol>
                <a:gridCol w="1075951">
                  <a:extLst>
                    <a:ext uri="{9D8B030D-6E8A-4147-A177-3AD203B41FA5}">
                      <a16:colId xmlns:a16="http://schemas.microsoft.com/office/drawing/2014/main" val="890674479"/>
                    </a:ext>
                  </a:extLst>
                </a:gridCol>
              </a:tblGrid>
              <a:tr h="397684">
                <a:tc>
                  <a:txBody>
                    <a:bodyPr/>
                    <a:lstStyle/>
                    <a:p>
                      <a:pPr algn="ctr" rtl="0"/>
                      <a:r>
                        <a:rPr lang="en-US" sz="800" b="1">
                          <a:effectLst/>
                        </a:rPr>
                        <a:t>Indian AQI</a:t>
                      </a:r>
                      <a:endParaRPr lang="en-US" sz="800">
                        <a:effectLst/>
                      </a:endParaRP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800" b="1">
                          <a:effectLst/>
                        </a:rPr>
                        <a:t>Indian Range for NO2 (ug/m3)(24 hours)</a:t>
                      </a:r>
                      <a:endParaRPr lang="en-US" sz="800">
                        <a:effectLst/>
                      </a:endParaRP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602334"/>
                  </a:ext>
                </a:extLst>
              </a:tr>
              <a:tr h="392405">
                <a:tc>
                  <a:txBody>
                    <a:bodyPr/>
                    <a:lstStyle/>
                    <a:p>
                      <a:pPr algn="ctr" rtl="0"/>
                      <a:r>
                        <a:rPr lang="en-US" sz="800">
                          <a:effectLst/>
                        </a:rPr>
                        <a:t>0-50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800">
                          <a:effectLst/>
                        </a:rPr>
                        <a:t>0-40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9655840"/>
                  </a:ext>
                </a:extLst>
              </a:tr>
              <a:tr h="392405">
                <a:tc>
                  <a:txBody>
                    <a:bodyPr/>
                    <a:lstStyle/>
                    <a:p>
                      <a:pPr algn="ctr" rtl="0"/>
                      <a:r>
                        <a:rPr lang="en-US" sz="800">
                          <a:effectLst/>
                        </a:rPr>
                        <a:t>51-100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800">
                          <a:effectLst/>
                        </a:rPr>
                        <a:t>41-80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442720"/>
                  </a:ext>
                </a:extLst>
              </a:tr>
              <a:tr h="392405">
                <a:tc>
                  <a:txBody>
                    <a:bodyPr/>
                    <a:lstStyle/>
                    <a:p>
                      <a:pPr algn="ctr" rtl="0"/>
                      <a:r>
                        <a:rPr lang="en-US" sz="800">
                          <a:effectLst/>
                        </a:rPr>
                        <a:t>101-200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800">
                          <a:effectLst/>
                        </a:rPr>
                        <a:t>81-180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388402"/>
                  </a:ext>
                </a:extLst>
              </a:tr>
              <a:tr h="392405">
                <a:tc>
                  <a:txBody>
                    <a:bodyPr/>
                    <a:lstStyle/>
                    <a:p>
                      <a:pPr algn="ctr" rtl="0"/>
                      <a:r>
                        <a:rPr lang="en-US" sz="800">
                          <a:effectLst/>
                        </a:rPr>
                        <a:t>201-300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800">
                          <a:effectLst/>
                        </a:rPr>
                        <a:t>181-280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314814"/>
                  </a:ext>
                </a:extLst>
              </a:tr>
              <a:tr h="392405">
                <a:tc>
                  <a:txBody>
                    <a:bodyPr/>
                    <a:lstStyle/>
                    <a:p>
                      <a:pPr algn="ctr" rtl="0"/>
                      <a:r>
                        <a:rPr lang="en-US" sz="800">
                          <a:effectLst/>
                        </a:rPr>
                        <a:t>301-400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800">
                          <a:effectLst/>
                        </a:rPr>
                        <a:t>281-400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189944"/>
                  </a:ext>
                </a:extLst>
              </a:tr>
              <a:tr h="392405">
                <a:tc>
                  <a:txBody>
                    <a:bodyPr/>
                    <a:lstStyle/>
                    <a:p>
                      <a:pPr algn="ctr" rtl="0"/>
                      <a:r>
                        <a:rPr lang="en-US" sz="800">
                          <a:effectLst/>
                        </a:rPr>
                        <a:t>401-500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800" dirty="0">
                          <a:effectLst/>
                        </a:rPr>
                        <a:t>400+</a:t>
                      </a:r>
                    </a:p>
                  </a:txBody>
                  <a:tcPr marL="13911" marR="27822" marT="13911" marB="139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407278"/>
                  </a:ext>
                </a:extLst>
              </a:tr>
            </a:tbl>
          </a:graphicData>
        </a:graphic>
      </p:graphicFrame>
      <p:sp>
        <p:nvSpPr>
          <p:cNvPr id="10" name="TextBox 9">
            <a:extLst>
              <a:ext uri="{FF2B5EF4-FFF2-40B4-BE49-F238E27FC236}">
                <a16:creationId xmlns:a16="http://schemas.microsoft.com/office/drawing/2014/main" id="{13DACA63-6E7E-3CD8-235F-12F52CE202BA}"/>
              </a:ext>
            </a:extLst>
          </p:cNvPr>
          <p:cNvSpPr txBox="1"/>
          <p:nvPr/>
        </p:nvSpPr>
        <p:spPr>
          <a:xfrm>
            <a:off x="2348909" y="3203360"/>
            <a:ext cx="1036320" cy="369332"/>
          </a:xfrm>
          <a:prstGeom prst="rect">
            <a:avLst/>
          </a:prstGeom>
          <a:noFill/>
        </p:spPr>
        <p:txBody>
          <a:bodyPr wrap="square">
            <a:spAutoFit/>
          </a:bodyPr>
          <a:lstStyle/>
          <a:p>
            <a:r>
              <a:rPr lang="en-US" b="0" i="0">
                <a:solidFill>
                  <a:srgbClr val="383838"/>
                </a:solidFill>
                <a:effectLst/>
                <a:latin typeface="Times New Roman" panose="02020603050405020304" pitchFamily="18" charset="0"/>
                <a:cs typeface="Times New Roman" panose="02020603050405020304" pitchFamily="18" charset="0"/>
              </a:rPr>
              <a:t>Output :</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66FDB6-45F9-68F4-7EEC-646F36D5BD0B}"/>
              </a:ext>
            </a:extLst>
          </p:cNvPr>
          <p:cNvSpPr txBox="1"/>
          <p:nvPr/>
        </p:nvSpPr>
        <p:spPr>
          <a:xfrm>
            <a:off x="9324931" y="3203360"/>
            <a:ext cx="1036320" cy="369332"/>
          </a:xfrm>
          <a:prstGeom prst="rect">
            <a:avLst/>
          </a:prstGeom>
          <a:noFill/>
        </p:spPr>
        <p:txBody>
          <a:bodyPr wrap="square">
            <a:spAutoFit/>
          </a:bodyPr>
          <a:lstStyle/>
          <a:p>
            <a:r>
              <a:rPr lang="en-US" b="0" i="0">
                <a:solidFill>
                  <a:srgbClr val="383838"/>
                </a:solidFill>
                <a:effectLst/>
                <a:latin typeface="Times New Roman" panose="02020603050405020304" pitchFamily="18" charset="0"/>
                <a:cs typeface="Times New Roman" panose="02020603050405020304" pitchFamily="18" charset="0"/>
              </a:rPr>
              <a:t>Output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42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2D3C97-7FDD-6030-9C19-B18DE693B414}"/>
              </a:ext>
            </a:extLst>
          </p:cNvPr>
          <p:cNvGraphicFramePr>
            <a:graphicFrameLocks noGrp="1"/>
          </p:cNvGraphicFramePr>
          <p:nvPr>
            <p:extLst>
              <p:ext uri="{D42A27DB-BD31-4B8C-83A1-F6EECF244321}">
                <p14:modId xmlns:p14="http://schemas.microsoft.com/office/powerpoint/2010/main" val="2504406706"/>
              </p:ext>
            </p:extLst>
          </p:nvPr>
        </p:nvGraphicFramePr>
        <p:xfrm>
          <a:off x="457201" y="2762794"/>
          <a:ext cx="4096473" cy="3691760"/>
        </p:xfrm>
        <a:graphic>
          <a:graphicData uri="http://schemas.openxmlformats.org/drawingml/2006/table">
            <a:tbl>
              <a:tblPr>
                <a:tableStyleId>{0660B408-B3CF-4A94-85FC-2B1E0A45F4A2}</a:tableStyleId>
              </a:tblPr>
              <a:tblGrid>
                <a:gridCol w="1365491">
                  <a:extLst>
                    <a:ext uri="{9D8B030D-6E8A-4147-A177-3AD203B41FA5}">
                      <a16:colId xmlns:a16="http://schemas.microsoft.com/office/drawing/2014/main" val="594141200"/>
                    </a:ext>
                  </a:extLst>
                </a:gridCol>
                <a:gridCol w="1365491">
                  <a:extLst>
                    <a:ext uri="{9D8B030D-6E8A-4147-A177-3AD203B41FA5}">
                      <a16:colId xmlns:a16="http://schemas.microsoft.com/office/drawing/2014/main" val="909892375"/>
                    </a:ext>
                  </a:extLst>
                </a:gridCol>
                <a:gridCol w="1365491">
                  <a:extLst>
                    <a:ext uri="{9D8B030D-6E8A-4147-A177-3AD203B41FA5}">
                      <a16:colId xmlns:a16="http://schemas.microsoft.com/office/drawing/2014/main" val="329170039"/>
                    </a:ext>
                  </a:extLst>
                </a:gridCol>
              </a:tblGrid>
              <a:tr h="0">
                <a:tc>
                  <a:txBody>
                    <a:bodyPr/>
                    <a:lstStyle/>
                    <a:p>
                      <a:pPr algn="r" fontAlgn="ctr"/>
                      <a:endParaRPr lang="en-US" b="1" dirty="0">
                        <a:effectLst/>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r>
                        <a:rPr lang="en-US" b="1" dirty="0">
                          <a:effectLst/>
                        </a:rPr>
                      </a:br>
                      <a:r>
                        <a:rPr lang="en-US" b="1" dirty="0" err="1">
                          <a:effectLst/>
                        </a:rPr>
                        <a:t>rspm</a:t>
                      </a:r>
                      <a:endParaRPr lang="en-US" b="1" dirty="0">
                        <a:effectLst/>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err="1">
                          <a:effectLst/>
                        </a:rPr>
                        <a:t>rpi</a:t>
                      </a:r>
                      <a:endParaRPr lang="en-US" b="1" dirty="0">
                        <a:effectLst/>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223361"/>
                  </a:ext>
                </a:extLst>
              </a:tr>
              <a:tr h="610336">
                <a:tc>
                  <a:txBody>
                    <a:bodyPr/>
                    <a:lstStyle/>
                    <a:p>
                      <a:pPr algn="r" fontAlgn="ctr"/>
                      <a:r>
                        <a:rPr lang="en-US" b="1">
                          <a:effectLst/>
                        </a:rPr>
                        <a:t>435734</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148.0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122.666667</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9226494"/>
                  </a:ext>
                </a:extLst>
              </a:tr>
              <a:tr h="610336">
                <a:tc>
                  <a:txBody>
                    <a:bodyPr/>
                    <a:lstStyle/>
                    <a:p>
                      <a:pPr algn="r" fontAlgn="ctr"/>
                      <a:r>
                        <a:rPr lang="en-US" b="1">
                          <a:effectLst/>
                        </a:rPr>
                        <a:t>435735</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131.0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117.000000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619194"/>
                  </a:ext>
                </a:extLst>
              </a:tr>
              <a:tr h="610336">
                <a:tc>
                  <a:txBody>
                    <a:bodyPr/>
                    <a:lstStyle/>
                    <a:p>
                      <a:pPr algn="r" fontAlgn="ctr"/>
                      <a:r>
                        <a:rPr lang="en-US" b="1">
                          <a:effectLst/>
                        </a:rPr>
                        <a:t>435736</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140.0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120.000000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0033379"/>
                  </a:ext>
                </a:extLst>
              </a:tr>
              <a:tr h="610336">
                <a:tc>
                  <a:txBody>
                    <a:bodyPr/>
                    <a:lstStyle/>
                    <a:p>
                      <a:pPr algn="r" fontAlgn="ctr"/>
                      <a:r>
                        <a:rPr lang="en-US" b="1">
                          <a:effectLst/>
                        </a:rPr>
                        <a:t>435737</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143.0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121.000000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34305"/>
                  </a:ext>
                </a:extLst>
              </a:tr>
              <a:tr h="610336">
                <a:tc>
                  <a:txBody>
                    <a:bodyPr/>
                    <a:lstStyle/>
                    <a:p>
                      <a:pPr algn="r" fontAlgn="ctr"/>
                      <a:r>
                        <a:rPr lang="en-US" b="1">
                          <a:effectLst/>
                        </a:rPr>
                        <a:t>435738</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171.0</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130.333333</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991057"/>
                  </a:ext>
                </a:extLst>
              </a:tr>
            </a:tbl>
          </a:graphicData>
        </a:graphic>
      </p:graphicFrame>
      <p:graphicFrame>
        <p:nvGraphicFramePr>
          <p:cNvPr id="3" name="Table 2">
            <a:extLst>
              <a:ext uri="{FF2B5EF4-FFF2-40B4-BE49-F238E27FC236}">
                <a16:creationId xmlns:a16="http://schemas.microsoft.com/office/drawing/2014/main" id="{C570849E-4831-7EA7-FFA7-A808FD3DFF4E}"/>
              </a:ext>
            </a:extLst>
          </p:cNvPr>
          <p:cNvGraphicFramePr>
            <a:graphicFrameLocks noGrp="1"/>
          </p:cNvGraphicFramePr>
          <p:nvPr>
            <p:extLst>
              <p:ext uri="{D42A27DB-BD31-4B8C-83A1-F6EECF244321}">
                <p14:modId xmlns:p14="http://schemas.microsoft.com/office/powerpoint/2010/main" val="1195987387"/>
              </p:ext>
            </p:extLst>
          </p:nvPr>
        </p:nvGraphicFramePr>
        <p:xfrm>
          <a:off x="7302139" y="3684882"/>
          <a:ext cx="3797166" cy="2769672"/>
        </p:xfrm>
        <a:graphic>
          <a:graphicData uri="http://schemas.openxmlformats.org/drawingml/2006/table">
            <a:tbl>
              <a:tblPr>
                <a:tableStyleId>{5202B0CA-FC54-4496-8BCA-5EF66A818D29}</a:tableStyleId>
              </a:tblPr>
              <a:tblGrid>
                <a:gridCol w="1265722">
                  <a:extLst>
                    <a:ext uri="{9D8B030D-6E8A-4147-A177-3AD203B41FA5}">
                      <a16:colId xmlns:a16="http://schemas.microsoft.com/office/drawing/2014/main" val="594141200"/>
                    </a:ext>
                  </a:extLst>
                </a:gridCol>
                <a:gridCol w="1265722">
                  <a:extLst>
                    <a:ext uri="{9D8B030D-6E8A-4147-A177-3AD203B41FA5}">
                      <a16:colId xmlns:a16="http://schemas.microsoft.com/office/drawing/2014/main" val="909892375"/>
                    </a:ext>
                  </a:extLst>
                </a:gridCol>
                <a:gridCol w="1265722">
                  <a:extLst>
                    <a:ext uri="{9D8B030D-6E8A-4147-A177-3AD203B41FA5}">
                      <a16:colId xmlns:a16="http://schemas.microsoft.com/office/drawing/2014/main" val="329170039"/>
                    </a:ext>
                  </a:extLst>
                </a:gridCol>
              </a:tblGrid>
              <a:tr h="461612">
                <a:tc>
                  <a:txBody>
                    <a:bodyPr/>
                    <a:lstStyle/>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err="1">
                          <a:effectLst/>
                        </a:rPr>
                        <a:t>spm</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err="1">
                          <a:effectLst/>
                        </a:rPr>
                        <a:t>spi</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223361"/>
                  </a:ext>
                </a:extLst>
              </a:tr>
              <a:tr h="461612">
                <a:tc>
                  <a:txBody>
                    <a:bodyPr/>
                    <a:lstStyle/>
                    <a:p>
                      <a:pPr algn="r" fontAlgn="ctr"/>
                      <a:r>
                        <a:rPr lang="en-US" b="1">
                          <a:effectLst/>
                        </a:rPr>
                        <a:t>435734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220.78348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9226494"/>
                  </a:ext>
                </a:extLst>
              </a:tr>
              <a:tr h="461612">
                <a:tc>
                  <a:txBody>
                    <a:bodyPr/>
                    <a:lstStyle/>
                    <a:p>
                      <a:pPr algn="r" fontAlgn="ctr"/>
                      <a:r>
                        <a:rPr lang="en-US" b="1" dirty="0">
                          <a:effectLst/>
                        </a:rPr>
                        <a:t>435735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220.78348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619194"/>
                  </a:ext>
                </a:extLst>
              </a:tr>
              <a:tr h="461612">
                <a:tc>
                  <a:txBody>
                    <a:bodyPr/>
                    <a:lstStyle/>
                    <a:p>
                      <a:pPr algn="r" fontAlgn="ctr"/>
                      <a:r>
                        <a:rPr lang="en-US" b="1">
                          <a:effectLst/>
                        </a:rPr>
                        <a:t>435736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220.78348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0033379"/>
                  </a:ext>
                </a:extLst>
              </a:tr>
              <a:tr h="461612">
                <a:tc>
                  <a:txBody>
                    <a:bodyPr/>
                    <a:lstStyle/>
                    <a:p>
                      <a:pPr algn="r" fontAlgn="ctr"/>
                      <a:r>
                        <a:rPr lang="en-US" b="1">
                          <a:effectLst/>
                        </a:rPr>
                        <a:t>435737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220.78348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34305"/>
                  </a:ext>
                </a:extLst>
              </a:tr>
              <a:tr h="461612">
                <a:tc>
                  <a:txBody>
                    <a:bodyPr/>
                    <a:lstStyle/>
                    <a:p>
                      <a:pPr algn="r" fontAlgn="ctr"/>
                      <a:r>
                        <a:rPr lang="en-US" b="1">
                          <a:effectLst/>
                        </a:rPr>
                        <a:t>435738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effectLst/>
                        </a:rPr>
                        <a:t>220.78348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991057"/>
                  </a:ext>
                </a:extLst>
              </a:tr>
            </a:tbl>
          </a:graphicData>
        </a:graphic>
      </p:graphicFrame>
      <p:sp>
        <p:nvSpPr>
          <p:cNvPr id="4" name="TextBox 3">
            <a:extLst>
              <a:ext uri="{FF2B5EF4-FFF2-40B4-BE49-F238E27FC236}">
                <a16:creationId xmlns:a16="http://schemas.microsoft.com/office/drawing/2014/main" id="{A6F5E549-84C6-E603-4F8E-FF0A346A2ED4}"/>
              </a:ext>
            </a:extLst>
          </p:cNvPr>
          <p:cNvSpPr txBox="1"/>
          <p:nvPr/>
        </p:nvSpPr>
        <p:spPr>
          <a:xfrm>
            <a:off x="7302139" y="3315550"/>
            <a:ext cx="1036320" cy="369332"/>
          </a:xfrm>
          <a:prstGeom prst="rect">
            <a:avLst/>
          </a:prstGeom>
          <a:noFill/>
        </p:spPr>
        <p:txBody>
          <a:bodyPr wrap="square">
            <a:spAutoFit/>
          </a:bodyPr>
          <a:lstStyle/>
          <a:p>
            <a:r>
              <a:rPr lang="en-US" b="0" i="0" dirty="0">
                <a:solidFill>
                  <a:srgbClr val="383838"/>
                </a:solidFill>
                <a:effectLst/>
                <a:latin typeface="Times New Roman" panose="02020603050405020304" pitchFamily="18" charset="0"/>
                <a:cs typeface="Times New Roman" panose="02020603050405020304" pitchFamily="18" charset="0"/>
              </a:rPr>
              <a:t>Output :</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99C848A-3CBB-F0F9-A56C-76C5D32D9906}"/>
              </a:ext>
            </a:extLst>
          </p:cNvPr>
          <p:cNvSpPr txBox="1"/>
          <p:nvPr/>
        </p:nvSpPr>
        <p:spPr>
          <a:xfrm>
            <a:off x="457201" y="2393462"/>
            <a:ext cx="1036320" cy="369332"/>
          </a:xfrm>
          <a:prstGeom prst="rect">
            <a:avLst/>
          </a:prstGeom>
          <a:noFill/>
        </p:spPr>
        <p:txBody>
          <a:bodyPr wrap="square">
            <a:spAutoFit/>
          </a:bodyPr>
          <a:lstStyle/>
          <a:p>
            <a:r>
              <a:rPr lang="en-US" b="0" i="0" dirty="0">
                <a:solidFill>
                  <a:srgbClr val="383838"/>
                </a:solidFill>
                <a:effectLst/>
                <a:latin typeface="Times New Roman" panose="02020603050405020304" pitchFamily="18" charset="0"/>
                <a:cs typeface="Times New Roman" panose="02020603050405020304" pitchFamily="18" charset="0"/>
              </a:rPr>
              <a:t>Output :</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0DC590-0A92-8F8B-70FF-3321ECA2A1EB}"/>
              </a:ext>
            </a:extLst>
          </p:cNvPr>
          <p:cNvSpPr txBox="1"/>
          <p:nvPr/>
        </p:nvSpPr>
        <p:spPr>
          <a:xfrm>
            <a:off x="457201" y="269804"/>
            <a:ext cx="4432662"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 </a:t>
            </a:r>
            <a:r>
              <a:rPr lang="en-US" dirty="0" err="1">
                <a:latin typeface="Times New Roman" panose="02020603050405020304" pitchFamily="18" charset="0"/>
                <a:cs typeface="Times New Roman" panose="02020603050405020304" pitchFamily="18" charset="0"/>
              </a:rPr>
              <a:t>indexe</a:t>
            </a:r>
            <a:r>
              <a:rPr lang="en-US" dirty="0">
                <a:latin typeface="Times New Roman" panose="02020603050405020304" pitchFamily="18" charset="0"/>
                <a:cs typeface="Times New Roman" panose="02020603050405020304" pitchFamily="18" charset="0"/>
              </a:rPr>
              <a:t> of </a:t>
            </a:r>
            <a:r>
              <a:rPr lang="en-US" dirty="0" err="1">
                <a:latin typeface="Times New Roman" panose="02020603050405020304" pitchFamily="18" charset="0"/>
                <a:cs typeface="Times New Roman" panose="02020603050405020304" pitchFamily="18" charset="0"/>
              </a:rPr>
              <a:t>rspm</a:t>
            </a:r>
            <a:r>
              <a:rPr lang="en-US" dirty="0">
                <a:latin typeface="Times New Roman" panose="02020603050405020304" pitchFamily="18" charset="0"/>
                <a:cs typeface="Times New Roman" panose="02020603050405020304" pitchFamily="18" charset="0"/>
              </a:rPr>
              <a:t> : If the value lies between 0 – 30 then “</a:t>
            </a:r>
            <a:r>
              <a:rPr lang="en-US" dirty="0" err="1">
                <a:latin typeface="Times New Roman" panose="02020603050405020304" pitchFamily="18" charset="0"/>
                <a:cs typeface="Times New Roman" panose="02020603050405020304" pitchFamily="18" charset="0"/>
              </a:rPr>
              <a:t>rspm</a:t>
            </a:r>
            <a:r>
              <a:rPr lang="en-US" dirty="0">
                <a:latin typeface="Times New Roman" panose="02020603050405020304" pitchFamily="18" charset="0"/>
                <a:cs typeface="Times New Roman" panose="02020603050405020304" pitchFamily="18" charset="0"/>
              </a:rPr>
              <a:t>*(50/30)” or the value lies between 30 – 60 then “50+(rspm-30)*(50/30)”  or the value is between 60-90 then 100+(rspm-60)*(100/30)  and so on. If the value is more than 250 then “400+(rspm-250)*(100/130)” </a:t>
            </a:r>
          </a:p>
        </p:txBody>
      </p:sp>
      <p:sp>
        <p:nvSpPr>
          <p:cNvPr id="7" name="TextBox 6">
            <a:extLst>
              <a:ext uri="{FF2B5EF4-FFF2-40B4-BE49-F238E27FC236}">
                <a16:creationId xmlns:a16="http://schemas.microsoft.com/office/drawing/2014/main" id="{889B88C7-0108-2122-C4C2-B62047067B65}"/>
              </a:ext>
            </a:extLst>
          </p:cNvPr>
          <p:cNvSpPr txBox="1"/>
          <p:nvPr/>
        </p:nvSpPr>
        <p:spPr>
          <a:xfrm>
            <a:off x="7302139" y="269803"/>
            <a:ext cx="4432662"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Sub </a:t>
            </a:r>
            <a:r>
              <a:rPr lang="en-US" dirty="0" err="1">
                <a:latin typeface="Times New Roman" panose="02020603050405020304" pitchFamily="18" charset="0"/>
                <a:cs typeface="Times New Roman" panose="02020603050405020304" pitchFamily="18" charset="0"/>
              </a:rPr>
              <a:t>indexe</a:t>
            </a:r>
            <a:r>
              <a:rPr lang="en-US" dirty="0">
                <a:latin typeface="Times New Roman" panose="02020603050405020304" pitchFamily="18" charset="0"/>
                <a:cs typeface="Times New Roman" panose="02020603050405020304" pitchFamily="18" charset="0"/>
              </a:rPr>
              <a:t> of </a:t>
            </a:r>
            <a:r>
              <a:rPr lang="en-US" dirty="0" err="1">
                <a:latin typeface="Times New Roman" panose="02020603050405020304" pitchFamily="18" charset="0"/>
                <a:cs typeface="Times New Roman" panose="02020603050405020304" pitchFamily="18" charset="0"/>
              </a:rPr>
              <a:t>spm</a:t>
            </a:r>
            <a:r>
              <a:rPr lang="en-US" dirty="0">
                <a:latin typeface="Times New Roman" panose="02020603050405020304" pitchFamily="18" charset="0"/>
                <a:cs typeface="Times New Roman" panose="02020603050405020304" pitchFamily="18" charset="0"/>
              </a:rPr>
              <a:t> : If the value lies between 0 – 100 then we will “we will use the same present in the dataset” or the value lies between 100 – 250 then “100+(spm-100)*(100/150)”  or the value lies between 250 – 350 then “200+(spm-250)” or the values between 350 – 450 then “300+(spm-350)*(100/80)“. If the value is more than 450 then “400+(spm-430)*(100/80)”</a:t>
            </a:r>
          </a:p>
        </p:txBody>
      </p:sp>
    </p:spTree>
    <p:extLst>
      <p:ext uri="{BB962C8B-B14F-4D97-AF65-F5344CB8AC3E}">
        <p14:creationId xmlns:p14="http://schemas.microsoft.com/office/powerpoint/2010/main" val="163269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1F22DD-D80E-813B-7462-5893323926D0}"/>
              </a:ext>
            </a:extLst>
          </p:cNvPr>
          <p:cNvGraphicFramePr>
            <a:graphicFrameLocks noGrp="1"/>
          </p:cNvGraphicFramePr>
          <p:nvPr>
            <p:extLst>
              <p:ext uri="{D42A27DB-BD31-4B8C-83A1-F6EECF244321}">
                <p14:modId xmlns:p14="http://schemas.microsoft.com/office/powerpoint/2010/main" val="2295091034"/>
              </p:ext>
            </p:extLst>
          </p:nvPr>
        </p:nvGraphicFramePr>
        <p:xfrm>
          <a:off x="838200" y="1713117"/>
          <a:ext cx="10515600" cy="3566160"/>
        </p:xfrm>
        <a:graphic>
          <a:graphicData uri="http://schemas.openxmlformats.org/drawingml/2006/table">
            <a:tbl>
              <a:tblPr>
                <a:tableStyleId>{E8034E78-7F5D-4C2E-B375-FC64B27BC917}</a:tableStyleId>
              </a:tblPr>
              <a:tblGrid>
                <a:gridCol w="1314450">
                  <a:extLst>
                    <a:ext uri="{9D8B030D-6E8A-4147-A177-3AD203B41FA5}">
                      <a16:colId xmlns:a16="http://schemas.microsoft.com/office/drawing/2014/main" val="3394595591"/>
                    </a:ext>
                  </a:extLst>
                </a:gridCol>
                <a:gridCol w="1314450">
                  <a:extLst>
                    <a:ext uri="{9D8B030D-6E8A-4147-A177-3AD203B41FA5}">
                      <a16:colId xmlns:a16="http://schemas.microsoft.com/office/drawing/2014/main" val="177928870"/>
                    </a:ext>
                  </a:extLst>
                </a:gridCol>
                <a:gridCol w="1314450">
                  <a:extLst>
                    <a:ext uri="{9D8B030D-6E8A-4147-A177-3AD203B41FA5}">
                      <a16:colId xmlns:a16="http://schemas.microsoft.com/office/drawing/2014/main" val="175390991"/>
                    </a:ext>
                  </a:extLst>
                </a:gridCol>
                <a:gridCol w="1314450">
                  <a:extLst>
                    <a:ext uri="{9D8B030D-6E8A-4147-A177-3AD203B41FA5}">
                      <a16:colId xmlns:a16="http://schemas.microsoft.com/office/drawing/2014/main" val="3195131618"/>
                    </a:ext>
                  </a:extLst>
                </a:gridCol>
                <a:gridCol w="1314450">
                  <a:extLst>
                    <a:ext uri="{9D8B030D-6E8A-4147-A177-3AD203B41FA5}">
                      <a16:colId xmlns:a16="http://schemas.microsoft.com/office/drawing/2014/main" val="3141203184"/>
                    </a:ext>
                  </a:extLst>
                </a:gridCol>
                <a:gridCol w="1314450">
                  <a:extLst>
                    <a:ext uri="{9D8B030D-6E8A-4147-A177-3AD203B41FA5}">
                      <a16:colId xmlns:a16="http://schemas.microsoft.com/office/drawing/2014/main" val="550997899"/>
                    </a:ext>
                  </a:extLst>
                </a:gridCol>
                <a:gridCol w="1314450">
                  <a:extLst>
                    <a:ext uri="{9D8B030D-6E8A-4147-A177-3AD203B41FA5}">
                      <a16:colId xmlns:a16="http://schemas.microsoft.com/office/drawing/2014/main" val="2500794282"/>
                    </a:ext>
                  </a:extLst>
                </a:gridCol>
                <a:gridCol w="1314450">
                  <a:extLst>
                    <a:ext uri="{9D8B030D-6E8A-4147-A177-3AD203B41FA5}">
                      <a16:colId xmlns:a16="http://schemas.microsoft.com/office/drawing/2014/main" val="3730732346"/>
                    </a:ext>
                  </a:extLst>
                </a:gridCol>
              </a:tblGrid>
              <a:tr h="0">
                <a:tc>
                  <a:txBody>
                    <a:bodyPr/>
                    <a:lstStyle/>
                    <a:p>
                      <a:pPr algn="r" fontAlgn="ctr"/>
                      <a:endParaRPr lang="en-US" b="1">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a:solidFill>
                            <a:schemeClr val="tx1"/>
                          </a:solidFill>
                          <a:effectLst/>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a:solidFill>
                            <a:schemeClr val="tx1"/>
                          </a:solidFill>
                          <a:effectLst/>
                        </a:rPr>
                        <a:t>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a:solidFill>
                            <a:schemeClr val="tx1"/>
                          </a:solidFill>
                          <a:effectLst/>
                        </a:rPr>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a:solidFill>
                            <a:schemeClr val="tx1"/>
                          </a:solidFill>
                          <a:effectLst/>
                        </a:rPr>
                        <a:t>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a:solidFill>
                            <a:schemeClr val="tx1"/>
                          </a:solidFill>
                          <a:effectLst/>
                        </a:rPr>
                        <a:t>rpi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a:solidFill>
                            <a:schemeClr val="tx1"/>
                          </a:solidFill>
                          <a:effectLst/>
                        </a:rPr>
                        <a:t>spi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b="1" dirty="0">
                          <a:solidFill>
                            <a:schemeClr val="tx1"/>
                          </a:solidFill>
                          <a:effectLst/>
                        </a:rPr>
                        <a:t>AQI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881224"/>
                  </a:ext>
                </a:extLst>
              </a:tr>
              <a:tr h="0">
                <a:tc>
                  <a:txBody>
                    <a:bodyPr/>
                    <a:lstStyle/>
                    <a:p>
                      <a:pPr algn="r" fontAlgn="ctr"/>
                      <a:r>
                        <a:rPr lang="en-US" b="1">
                          <a:solidFill>
                            <a:schemeClr val="tx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1990-02-01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Andhra Pradesh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6.000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21.750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109.61103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3330467"/>
                  </a:ext>
                </a:extLst>
              </a:tr>
              <a:tr h="0">
                <a:tc>
                  <a:txBody>
                    <a:bodyPr/>
                    <a:lstStyle/>
                    <a:p>
                      <a:pPr algn="r" fontAlgn="ctr"/>
                      <a:r>
                        <a:rPr lang="en-US" b="1">
                          <a:solidFill>
                            <a:schemeClr val="tx1"/>
                          </a:solidFill>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solidFill>
                            <a:schemeClr val="tx1"/>
                          </a:solidFill>
                          <a:effectLst/>
                        </a:rPr>
                        <a:t>1990-02-01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Andhra Pradesh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3.875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8.750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109.61103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964444"/>
                  </a:ext>
                </a:extLst>
              </a:tr>
              <a:tr h="0">
                <a:tc>
                  <a:txBody>
                    <a:bodyPr/>
                    <a:lstStyle/>
                    <a:p>
                      <a:pPr algn="r" fontAlgn="ctr"/>
                      <a:r>
                        <a:rPr lang="en-US" b="1">
                          <a:solidFill>
                            <a:schemeClr val="tx1"/>
                          </a:solidFill>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1990-02-01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Andhra Pradesh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7.750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35.625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109.61103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820860"/>
                  </a:ext>
                </a:extLst>
              </a:tr>
              <a:tr h="0">
                <a:tc>
                  <a:txBody>
                    <a:bodyPr/>
                    <a:lstStyle/>
                    <a:p>
                      <a:pPr algn="r" fontAlgn="ctr"/>
                      <a:r>
                        <a:rPr lang="en-US" b="1">
                          <a:solidFill>
                            <a:schemeClr val="tx1"/>
                          </a:solidFill>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1990-03-01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Andhra Pradesh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7.875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109.61103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503902"/>
                  </a:ext>
                </a:extLst>
              </a:tr>
              <a:tr h="0">
                <a:tc>
                  <a:txBody>
                    <a:bodyPr/>
                    <a:lstStyle/>
                    <a:p>
                      <a:pPr algn="r" fontAlgn="ctr"/>
                      <a:r>
                        <a:rPr lang="en-US" b="1">
                          <a:solidFill>
                            <a:schemeClr val="tx1"/>
                          </a:solidFill>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1990-03-01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Andhra Pradesh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5.875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9.375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109.61103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dirty="0">
                          <a:solidFill>
                            <a:schemeClr val="tx1"/>
                          </a:solidFill>
                          <a:effectLst/>
                        </a:rPr>
                        <a:t>180.52232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822889"/>
                  </a:ext>
                </a:extLst>
              </a:tr>
            </a:tbl>
          </a:graphicData>
        </a:graphic>
      </p:graphicFrame>
      <p:sp>
        <p:nvSpPr>
          <p:cNvPr id="3" name="TextBox 2">
            <a:extLst>
              <a:ext uri="{FF2B5EF4-FFF2-40B4-BE49-F238E27FC236}">
                <a16:creationId xmlns:a16="http://schemas.microsoft.com/office/drawing/2014/main" id="{2B991617-24FF-C6BA-938F-55714CD6F62D}"/>
              </a:ext>
            </a:extLst>
          </p:cNvPr>
          <p:cNvSpPr txBox="1"/>
          <p:nvPr/>
        </p:nvSpPr>
        <p:spPr>
          <a:xfrm>
            <a:off x="507274" y="582079"/>
            <a:ext cx="4709159" cy="400110"/>
          </a:xfrm>
          <a:prstGeom prst="rect">
            <a:avLst/>
          </a:prstGeom>
          <a:noFill/>
        </p:spPr>
        <p:txBody>
          <a:bodyPr wrap="square">
            <a:spAutoFit/>
          </a:bodyPr>
          <a:lstStyle/>
          <a:p>
            <a:r>
              <a:rPr lang="en-US" sz="2000" b="1" i="0" dirty="0">
                <a:solidFill>
                  <a:srgbClr val="383838"/>
                </a:solidFill>
                <a:effectLst/>
                <a:latin typeface="Times New Roman" panose="02020603050405020304" pitchFamily="18" charset="0"/>
                <a:cs typeface="Times New Roman" panose="02020603050405020304" pitchFamily="18" charset="0"/>
              </a:rPr>
              <a:t>Output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51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2" name="Straight Connector 1">
            <a:extLst>
              <a:ext uri="{FF2B5EF4-FFF2-40B4-BE49-F238E27FC236}">
                <a16:creationId xmlns:a16="http://schemas.microsoft.com/office/drawing/2014/main" id="{8B27C760-DBE8-2CE6-BF06-D460608ECF08}"/>
              </a:ext>
              <a:ext uri="{C183D7F6-B498-43B3-948B-1728B52AA6E4}">
                <adec:decorative xmlns:adec="http://schemas.microsoft.com/office/drawing/2017/decorative" val="1"/>
              </a:ext>
            </a:extLst>
          </p:cNvPr>
          <p:cNvCxnSpPr/>
          <p:nvPr/>
        </p:nvCxnSpPr>
        <p:spPr>
          <a:xfrm>
            <a:off x="4791079" y="214361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8B461DC-D016-9F17-0BA8-F3A9C4399606}"/>
              </a:ext>
              <a:ext uri="{C183D7F6-B498-43B3-948B-1728B52AA6E4}">
                <adec:decorative xmlns:adec="http://schemas.microsoft.com/office/drawing/2017/decorative" val="1"/>
              </a:ext>
            </a:extLst>
          </p:cNvPr>
          <p:cNvCxnSpPr/>
          <p:nvPr/>
        </p:nvCxnSpPr>
        <p:spPr>
          <a:xfrm>
            <a:off x="8677277" y="214361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1EB93A7-9254-57CF-624A-D65557DFD82E}"/>
              </a:ext>
            </a:extLst>
          </p:cNvPr>
          <p:cNvSpPr/>
          <p:nvPr/>
        </p:nvSpPr>
        <p:spPr>
          <a:xfrm>
            <a:off x="1476382" y="2784647"/>
            <a:ext cx="2743195"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Nitrogen </a:t>
            </a:r>
            <a:r>
              <a:rPr lang="en-US" sz="1400" dirty="0" err="1">
                <a:solidFill>
                  <a:schemeClr val="tx1">
                    <a:lumMod val="75000"/>
                    <a:lumOff val="25000"/>
                  </a:schemeClr>
                </a:solidFill>
                <a:cs typeface="Segoe UI" panose="020B0502040204020203" pitchFamily="34" charset="0"/>
              </a:rPr>
              <a:t>Dioxed</a:t>
            </a:r>
            <a:endParaRPr lang="en-US" sz="1400" dirty="0">
              <a:solidFill>
                <a:schemeClr val="tx1">
                  <a:lumMod val="75000"/>
                  <a:lumOff val="25000"/>
                </a:schemeClr>
              </a:solidFill>
              <a:cs typeface="Segoe UI" panose="020B0502040204020203" pitchFamily="34" charset="0"/>
            </a:endParaRPr>
          </a:p>
        </p:txBody>
      </p:sp>
      <p:sp>
        <p:nvSpPr>
          <p:cNvPr id="6" name="Rectangle 5">
            <a:extLst>
              <a:ext uri="{FF2B5EF4-FFF2-40B4-BE49-F238E27FC236}">
                <a16:creationId xmlns:a16="http://schemas.microsoft.com/office/drawing/2014/main" id="{DC2AA0F0-7165-A4ED-0EFC-07A90A695B7D}"/>
              </a:ext>
            </a:extLst>
          </p:cNvPr>
          <p:cNvSpPr/>
          <p:nvPr/>
        </p:nvSpPr>
        <p:spPr>
          <a:xfrm>
            <a:off x="1476382" y="226390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24.85</a:t>
            </a:r>
          </a:p>
        </p:txBody>
      </p:sp>
      <p:sp>
        <p:nvSpPr>
          <p:cNvPr id="10" name="Rectangle 9">
            <a:extLst>
              <a:ext uri="{FF2B5EF4-FFF2-40B4-BE49-F238E27FC236}">
                <a16:creationId xmlns:a16="http://schemas.microsoft.com/office/drawing/2014/main" id="{F3144F3F-4A95-877E-4424-2A0E5DFD204A}"/>
              </a:ext>
            </a:extLst>
          </p:cNvPr>
          <p:cNvSpPr/>
          <p:nvPr/>
        </p:nvSpPr>
        <p:spPr>
          <a:xfrm>
            <a:off x="1476382" y="201221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Average Of NO2</a:t>
            </a:r>
          </a:p>
        </p:txBody>
      </p:sp>
      <p:sp>
        <p:nvSpPr>
          <p:cNvPr id="12" name="Rectangle 11">
            <a:extLst>
              <a:ext uri="{FF2B5EF4-FFF2-40B4-BE49-F238E27FC236}">
                <a16:creationId xmlns:a16="http://schemas.microsoft.com/office/drawing/2014/main" id="{6A37C11A-85E0-E9EB-EB26-970C3B233FE8}"/>
              </a:ext>
            </a:extLst>
          </p:cNvPr>
          <p:cNvSpPr/>
          <p:nvPr/>
        </p:nvSpPr>
        <p:spPr>
          <a:xfrm>
            <a:off x="5362580" y="278464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Sulphur </a:t>
            </a:r>
            <a:r>
              <a:rPr lang="en-US" sz="1400" dirty="0" err="1">
                <a:solidFill>
                  <a:schemeClr val="tx1">
                    <a:lumMod val="75000"/>
                    <a:lumOff val="25000"/>
                  </a:schemeClr>
                </a:solidFill>
                <a:cs typeface="Segoe UI" panose="020B0502040204020203" pitchFamily="34" charset="0"/>
              </a:rPr>
              <a:t>Dioxed</a:t>
            </a: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a:t>
            </a:r>
          </a:p>
        </p:txBody>
      </p:sp>
      <p:sp>
        <p:nvSpPr>
          <p:cNvPr id="13" name="Rectangle 12">
            <a:extLst>
              <a:ext uri="{FF2B5EF4-FFF2-40B4-BE49-F238E27FC236}">
                <a16:creationId xmlns:a16="http://schemas.microsoft.com/office/drawing/2014/main" id="{9C01153E-5DAA-074D-3C64-690753DD7F9A}"/>
              </a:ext>
            </a:extLst>
          </p:cNvPr>
          <p:cNvSpPr/>
          <p:nvPr/>
        </p:nvSpPr>
        <p:spPr>
          <a:xfrm>
            <a:off x="5362580" y="226390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9.97</a:t>
            </a:r>
          </a:p>
        </p:txBody>
      </p:sp>
      <p:sp>
        <p:nvSpPr>
          <p:cNvPr id="16" name="Rectangle 15">
            <a:extLst>
              <a:ext uri="{FF2B5EF4-FFF2-40B4-BE49-F238E27FC236}">
                <a16:creationId xmlns:a16="http://schemas.microsoft.com/office/drawing/2014/main" id="{386B222B-9D30-1D15-7815-40F5C14323BC}"/>
              </a:ext>
            </a:extLst>
          </p:cNvPr>
          <p:cNvSpPr/>
          <p:nvPr/>
        </p:nvSpPr>
        <p:spPr>
          <a:xfrm>
            <a:off x="5362580" y="201221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Average Of SO2 </a:t>
            </a:r>
          </a:p>
        </p:txBody>
      </p:sp>
      <p:sp>
        <p:nvSpPr>
          <p:cNvPr id="17" name="Rectangle 16">
            <a:extLst>
              <a:ext uri="{FF2B5EF4-FFF2-40B4-BE49-F238E27FC236}">
                <a16:creationId xmlns:a16="http://schemas.microsoft.com/office/drawing/2014/main" id="{2112BCB8-6F98-4ADC-D7EA-849E414C5AB5}"/>
              </a:ext>
            </a:extLst>
          </p:cNvPr>
          <p:cNvSpPr/>
          <p:nvPr/>
        </p:nvSpPr>
        <p:spPr>
          <a:xfrm>
            <a:off x="9248777" y="2784647"/>
            <a:ext cx="2743195"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Suspended Particulate Matter </a:t>
            </a:r>
          </a:p>
        </p:txBody>
      </p:sp>
      <p:sp>
        <p:nvSpPr>
          <p:cNvPr id="18" name="Rectangle 17">
            <a:extLst>
              <a:ext uri="{FF2B5EF4-FFF2-40B4-BE49-F238E27FC236}">
                <a16:creationId xmlns:a16="http://schemas.microsoft.com/office/drawing/2014/main" id="{F20149CA-432C-6B63-00CD-5AC2D5C67DE5}"/>
              </a:ext>
            </a:extLst>
          </p:cNvPr>
          <p:cNvSpPr/>
          <p:nvPr/>
        </p:nvSpPr>
        <p:spPr>
          <a:xfrm>
            <a:off x="9248777" y="226390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100.50</a:t>
            </a:r>
          </a:p>
        </p:txBody>
      </p:sp>
      <p:sp>
        <p:nvSpPr>
          <p:cNvPr id="19" name="Rectangle 18">
            <a:extLst>
              <a:ext uri="{FF2B5EF4-FFF2-40B4-BE49-F238E27FC236}">
                <a16:creationId xmlns:a16="http://schemas.microsoft.com/office/drawing/2014/main" id="{69F27342-AE9B-370F-0A06-5B4CAD0D21BD}"/>
              </a:ext>
            </a:extLst>
          </p:cNvPr>
          <p:cNvSpPr/>
          <p:nvPr/>
        </p:nvSpPr>
        <p:spPr>
          <a:xfrm>
            <a:off x="9248777" y="201221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Average Of </a:t>
            </a:r>
            <a:r>
              <a:rPr lang="en-US" sz="1400" b="1" dirty="0" err="1">
                <a:solidFill>
                  <a:schemeClr val="tx1">
                    <a:lumMod val="75000"/>
                    <a:lumOff val="25000"/>
                  </a:schemeClr>
                </a:solidFill>
                <a:latin typeface="+mj-lt"/>
                <a:cs typeface="Segoe UI" panose="020B0502040204020203" pitchFamily="34" charset="0"/>
              </a:rPr>
              <a:t>spm</a:t>
            </a:r>
            <a:endParaRPr lang="en-US" sz="1400" b="1" dirty="0">
              <a:solidFill>
                <a:schemeClr val="tx1">
                  <a:lumMod val="75000"/>
                  <a:lumOff val="25000"/>
                </a:schemeClr>
              </a:solidFill>
              <a:latin typeface="+mj-lt"/>
              <a:cs typeface="Segoe UI" panose="020B0502040204020203" pitchFamily="34" charset="0"/>
            </a:endParaRPr>
          </a:p>
        </p:txBody>
      </p:sp>
      <p:cxnSp>
        <p:nvCxnSpPr>
          <p:cNvPr id="22" name="Straight Connector 21">
            <a:extLst>
              <a:ext uri="{FF2B5EF4-FFF2-40B4-BE49-F238E27FC236}">
                <a16:creationId xmlns:a16="http://schemas.microsoft.com/office/drawing/2014/main" id="{EA57820C-04F5-1100-F5B4-2776DDC4E0C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48C53219-BB44-B804-EA5F-EB130B46E9B2}"/>
              </a:ext>
            </a:extLst>
          </p:cNvPr>
          <p:cNvSpPr txBox="1">
            <a:spLocks/>
          </p:cNvSpPr>
          <p:nvPr/>
        </p:nvSpPr>
        <p:spPr>
          <a:xfrm>
            <a:off x="228600" y="2862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24" name="Straight Connector 23">
            <a:extLst>
              <a:ext uri="{FF2B5EF4-FFF2-40B4-BE49-F238E27FC236}">
                <a16:creationId xmlns:a16="http://schemas.microsoft.com/office/drawing/2014/main" id="{BCA2213D-7F63-8B10-96E0-BEE5459F3D2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4C24ED4-AEBA-50BB-DB54-0780BE1805DF}"/>
              </a:ext>
            </a:extLst>
          </p:cNvPr>
          <p:cNvSpPr/>
          <p:nvPr/>
        </p:nvSpPr>
        <p:spPr>
          <a:xfrm>
            <a:off x="4086225" y="5049901"/>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Respirable Suspended Particulate Matter </a:t>
            </a:r>
          </a:p>
        </p:txBody>
      </p:sp>
      <p:sp>
        <p:nvSpPr>
          <p:cNvPr id="29" name="Rectangle 28">
            <a:extLst>
              <a:ext uri="{FF2B5EF4-FFF2-40B4-BE49-F238E27FC236}">
                <a16:creationId xmlns:a16="http://schemas.microsoft.com/office/drawing/2014/main" id="{75EAA7B6-14B3-0B8D-DA2D-D97CD1CA744B}"/>
              </a:ext>
            </a:extLst>
          </p:cNvPr>
          <p:cNvSpPr/>
          <p:nvPr/>
        </p:nvSpPr>
        <p:spPr>
          <a:xfrm>
            <a:off x="4086225" y="4529160"/>
            <a:ext cx="2743195" cy="492443"/>
          </a:xfrm>
          <a:prstGeom prst="rect">
            <a:avLst/>
          </a:prstGeom>
        </p:spPr>
        <p:txBody>
          <a:bodyPr wrap="square" lIns="0" tIns="0" rIns="0" bIns="0" anchor="t">
            <a:spAutoFit/>
          </a:bodyPr>
          <a:lstStyle/>
          <a:p>
            <a:r>
              <a:rPr lang="en-US" sz="3200" dirty="0">
                <a:solidFill>
                  <a:srgbClr val="7030A0"/>
                </a:solidFill>
                <a:cs typeface="Segoe UI" panose="020B0502040204020203" pitchFamily="34" charset="0"/>
              </a:rPr>
              <a:t>98.79</a:t>
            </a:r>
          </a:p>
        </p:txBody>
      </p:sp>
      <p:sp>
        <p:nvSpPr>
          <p:cNvPr id="30" name="Rectangle 29">
            <a:extLst>
              <a:ext uri="{FF2B5EF4-FFF2-40B4-BE49-F238E27FC236}">
                <a16:creationId xmlns:a16="http://schemas.microsoft.com/office/drawing/2014/main" id="{98AAD6CD-1E59-E49B-5E4B-9396E5D50EE6}"/>
              </a:ext>
            </a:extLst>
          </p:cNvPr>
          <p:cNvSpPr/>
          <p:nvPr/>
        </p:nvSpPr>
        <p:spPr>
          <a:xfrm>
            <a:off x="4086225" y="4277468"/>
            <a:ext cx="2743195" cy="223394"/>
          </a:xfrm>
          <a:prstGeom prst="rect">
            <a:avLst/>
          </a:prstGeom>
        </p:spPr>
        <p:txBody>
          <a:bodyPr wrap="square" lIns="0" tIns="0" rIns="0" bIns="0" anchor="t">
            <a:spAutoFit/>
          </a:bodyPr>
          <a:lstStyle/>
          <a:p>
            <a:pPr>
              <a:lnSpc>
                <a:spcPts val="1900"/>
              </a:lnSpc>
            </a:pPr>
            <a:r>
              <a:rPr lang="en-US" sz="1400" b="1" dirty="0">
                <a:solidFill>
                  <a:srgbClr val="7030A0"/>
                </a:solidFill>
                <a:latin typeface="+mj-lt"/>
                <a:cs typeface="Segoe UI" panose="020B0502040204020203" pitchFamily="34" charset="0"/>
              </a:rPr>
              <a:t>Average Of </a:t>
            </a:r>
            <a:r>
              <a:rPr lang="en-US" sz="1400" b="1" dirty="0" err="1">
                <a:solidFill>
                  <a:srgbClr val="7030A0"/>
                </a:solidFill>
                <a:latin typeface="+mj-lt"/>
                <a:cs typeface="Segoe UI" panose="020B0502040204020203" pitchFamily="34" charset="0"/>
              </a:rPr>
              <a:t>rspm</a:t>
            </a:r>
            <a:endParaRPr lang="en-US" sz="1400" b="1" dirty="0">
              <a:solidFill>
                <a:srgbClr val="7030A0"/>
              </a:solidFill>
              <a:latin typeface="+mj-lt"/>
              <a:cs typeface="Segoe UI" panose="020B0502040204020203" pitchFamily="34" charset="0"/>
            </a:endParaRPr>
          </a:p>
        </p:txBody>
      </p:sp>
      <p:cxnSp>
        <p:nvCxnSpPr>
          <p:cNvPr id="41" name="Straight Connector 40">
            <a:extLst>
              <a:ext uri="{FF2B5EF4-FFF2-40B4-BE49-F238E27FC236}">
                <a16:creationId xmlns:a16="http://schemas.microsoft.com/office/drawing/2014/main" id="{DC2E5B8E-9E8E-893D-6EDE-1BE93093B3DB}"/>
              </a:ext>
            </a:extLst>
          </p:cNvPr>
          <p:cNvCxnSpPr>
            <a:cxnSpLocks/>
          </p:cNvCxnSpPr>
          <p:nvPr/>
        </p:nvCxnSpPr>
        <p:spPr>
          <a:xfrm>
            <a:off x="3773297" y="3907100"/>
            <a:ext cx="2208657"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CFA0122-C5A4-8A16-9496-CB2046B3B37E}"/>
              </a:ext>
            </a:extLst>
          </p:cNvPr>
          <p:cNvCxnSpPr>
            <a:cxnSpLocks/>
          </p:cNvCxnSpPr>
          <p:nvPr/>
        </p:nvCxnSpPr>
        <p:spPr>
          <a:xfrm>
            <a:off x="7731342" y="3908406"/>
            <a:ext cx="2208657"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225E8F58-CDD9-0726-F054-8FC31FE33BAF}"/>
              </a:ext>
            </a:extLst>
          </p:cNvPr>
          <p:cNvSpPr/>
          <p:nvPr/>
        </p:nvSpPr>
        <p:spPr>
          <a:xfrm>
            <a:off x="8105775" y="5049901"/>
            <a:ext cx="2743195"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Air Quality Index</a:t>
            </a:r>
          </a:p>
        </p:txBody>
      </p:sp>
      <p:sp>
        <p:nvSpPr>
          <p:cNvPr id="9" name="Rectangle 8">
            <a:extLst>
              <a:ext uri="{FF2B5EF4-FFF2-40B4-BE49-F238E27FC236}">
                <a16:creationId xmlns:a16="http://schemas.microsoft.com/office/drawing/2014/main" id="{771F3C98-F586-FAD4-0190-45783F190F6C}"/>
              </a:ext>
            </a:extLst>
          </p:cNvPr>
          <p:cNvSpPr/>
          <p:nvPr/>
        </p:nvSpPr>
        <p:spPr>
          <a:xfrm>
            <a:off x="8105775" y="4529160"/>
            <a:ext cx="2743195" cy="492443"/>
          </a:xfrm>
          <a:prstGeom prst="rect">
            <a:avLst/>
          </a:prstGeom>
        </p:spPr>
        <p:txBody>
          <a:bodyPr wrap="square" lIns="0" tIns="0" rIns="0" bIns="0" anchor="t">
            <a:spAutoFit/>
          </a:bodyPr>
          <a:lstStyle/>
          <a:p>
            <a:r>
              <a:rPr lang="en-US" sz="3200" dirty="0">
                <a:solidFill>
                  <a:schemeClr val="accent1">
                    <a:lumMod val="60000"/>
                    <a:lumOff val="40000"/>
                  </a:schemeClr>
                </a:solidFill>
                <a:cs typeface="Segoe UI" panose="020B0502040204020203" pitchFamily="34" charset="0"/>
              </a:rPr>
              <a:t>188.58</a:t>
            </a:r>
          </a:p>
        </p:txBody>
      </p:sp>
      <p:sp>
        <p:nvSpPr>
          <p:cNvPr id="11" name="Rectangle 10">
            <a:extLst>
              <a:ext uri="{FF2B5EF4-FFF2-40B4-BE49-F238E27FC236}">
                <a16:creationId xmlns:a16="http://schemas.microsoft.com/office/drawing/2014/main" id="{B0B8B412-3D8C-C740-8709-94A7EFB1F94D}"/>
              </a:ext>
            </a:extLst>
          </p:cNvPr>
          <p:cNvSpPr/>
          <p:nvPr/>
        </p:nvSpPr>
        <p:spPr>
          <a:xfrm>
            <a:off x="8105775" y="4277468"/>
            <a:ext cx="2743195" cy="223394"/>
          </a:xfrm>
          <a:prstGeom prst="rect">
            <a:avLst/>
          </a:prstGeom>
        </p:spPr>
        <p:txBody>
          <a:bodyPr wrap="square" lIns="0" tIns="0" rIns="0" bIns="0" anchor="t">
            <a:spAutoFit/>
          </a:bodyPr>
          <a:lstStyle/>
          <a:p>
            <a:pPr>
              <a:lnSpc>
                <a:spcPts val="1900"/>
              </a:lnSpc>
            </a:pPr>
            <a:r>
              <a:rPr lang="en-US" sz="1400" b="1" dirty="0">
                <a:solidFill>
                  <a:schemeClr val="accent1">
                    <a:lumMod val="60000"/>
                    <a:lumOff val="40000"/>
                  </a:schemeClr>
                </a:solidFill>
                <a:latin typeface="+mj-lt"/>
                <a:cs typeface="Segoe UI" panose="020B0502040204020203" pitchFamily="34" charset="0"/>
              </a:rPr>
              <a:t>Average Of AQI</a:t>
            </a:r>
          </a:p>
        </p:txBody>
      </p:sp>
      <p:cxnSp>
        <p:nvCxnSpPr>
          <p:cNvPr id="14" name="Straight Connector 13">
            <a:extLst>
              <a:ext uri="{FF2B5EF4-FFF2-40B4-BE49-F238E27FC236}">
                <a16:creationId xmlns:a16="http://schemas.microsoft.com/office/drawing/2014/main" id="{6DC7AB9D-4DB6-B5DE-5287-B47B0DC15137}"/>
              </a:ext>
              <a:ext uri="{C183D7F6-B498-43B3-948B-1728B52AA6E4}">
                <adec:decorative xmlns:adec="http://schemas.microsoft.com/office/drawing/2017/decorative" val="1"/>
              </a:ext>
            </a:extLst>
          </p:cNvPr>
          <p:cNvCxnSpPr/>
          <p:nvPr/>
        </p:nvCxnSpPr>
        <p:spPr>
          <a:xfrm>
            <a:off x="7172873" y="417213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E11BC8B-70DB-75D0-8B69-7C8EBF503494}"/>
              </a:ext>
            </a:extLst>
          </p:cNvPr>
          <p:cNvGraphicFramePr>
            <a:graphicFrameLocks/>
          </p:cNvGraphicFramePr>
          <p:nvPr>
            <p:extLst>
              <p:ext uri="{D42A27DB-BD31-4B8C-83A1-F6EECF244321}">
                <p14:modId xmlns:p14="http://schemas.microsoft.com/office/powerpoint/2010/main" val="60994034"/>
              </p:ext>
            </p:extLst>
          </p:nvPr>
        </p:nvGraphicFramePr>
        <p:xfrm>
          <a:off x="399288" y="960119"/>
          <a:ext cx="5251704" cy="33832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4CBC3457-9F2E-83A7-6387-3727AC6EFB43}"/>
              </a:ext>
            </a:extLst>
          </p:cNvPr>
          <p:cNvGraphicFramePr>
            <a:graphicFrameLocks/>
          </p:cNvGraphicFramePr>
          <p:nvPr>
            <p:extLst>
              <p:ext uri="{D42A27DB-BD31-4B8C-83A1-F6EECF244321}">
                <p14:modId xmlns:p14="http://schemas.microsoft.com/office/powerpoint/2010/main" val="2226210040"/>
              </p:ext>
            </p:extLst>
          </p:nvPr>
        </p:nvGraphicFramePr>
        <p:xfrm>
          <a:off x="6541008" y="960118"/>
          <a:ext cx="5251704" cy="338327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0379F662-F63F-9AE2-594B-9B3E02D0CB1C}"/>
              </a:ext>
            </a:extLst>
          </p:cNvPr>
          <p:cNvSpPr txBox="1"/>
          <p:nvPr/>
        </p:nvSpPr>
        <p:spPr>
          <a:xfrm>
            <a:off x="399288" y="4911634"/>
            <a:ext cx="5154603" cy="646331"/>
          </a:xfrm>
          <a:prstGeom prst="rect">
            <a:avLst/>
          </a:prstGeom>
          <a:noFill/>
        </p:spPr>
        <p:txBody>
          <a:bodyPr wrap="square" rtlCol="0">
            <a:spAutoFit/>
          </a:bodyPr>
          <a:lstStyle/>
          <a:p>
            <a:r>
              <a:rPr lang="en-US" dirty="0"/>
              <a:t>At 1995 the value of so2 is 26.00 and at 2003 the value of so2 is 6.55</a:t>
            </a:r>
          </a:p>
        </p:txBody>
      </p:sp>
      <p:sp>
        <p:nvSpPr>
          <p:cNvPr id="5" name="TextBox 4">
            <a:extLst>
              <a:ext uri="{FF2B5EF4-FFF2-40B4-BE49-F238E27FC236}">
                <a16:creationId xmlns:a16="http://schemas.microsoft.com/office/drawing/2014/main" id="{CDE16F7E-4B5C-4AD0-CCD5-4587DDB6F195}"/>
              </a:ext>
            </a:extLst>
          </p:cNvPr>
          <p:cNvSpPr txBox="1"/>
          <p:nvPr/>
        </p:nvSpPr>
        <p:spPr>
          <a:xfrm>
            <a:off x="6541008" y="4917885"/>
            <a:ext cx="5330952" cy="923330"/>
          </a:xfrm>
          <a:prstGeom prst="rect">
            <a:avLst/>
          </a:prstGeom>
          <a:noFill/>
        </p:spPr>
        <p:txBody>
          <a:bodyPr wrap="square" rtlCol="0">
            <a:spAutoFit/>
          </a:bodyPr>
          <a:lstStyle/>
          <a:p>
            <a:r>
              <a:rPr lang="en-US" dirty="0"/>
              <a:t>West Bengal as no2 value as 59.07 and Delhi as no2 value as 53.48 it also has </a:t>
            </a:r>
            <a:r>
              <a:rPr lang="en-US" dirty="0" err="1"/>
              <a:t>rpsm</a:t>
            </a:r>
            <a:r>
              <a:rPr lang="en-US" dirty="0"/>
              <a:t> value as 196.63 and the Maharashtra as </a:t>
            </a:r>
            <a:r>
              <a:rPr lang="en-US" dirty="0" err="1"/>
              <a:t>rspm</a:t>
            </a:r>
            <a:r>
              <a:rPr lang="en-US" dirty="0"/>
              <a:t> value as 101.47</a:t>
            </a:r>
          </a:p>
        </p:txBody>
      </p:sp>
    </p:spTree>
    <p:extLst>
      <p:ext uri="{BB962C8B-B14F-4D97-AF65-F5344CB8AC3E}">
        <p14:creationId xmlns:p14="http://schemas.microsoft.com/office/powerpoint/2010/main" val="411258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Air Pollution</a:t>
            </a:r>
          </a:p>
          <a:p>
            <a:pPr algn="ctr"/>
            <a:r>
              <a:rPr lang="en-US" b="1" dirty="0">
                <a:latin typeface="+mj-lt"/>
              </a:rPr>
              <a:t>Dataset Analysis </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5776776" y="131001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EDA</a:t>
            </a:r>
            <a:r>
              <a:rPr lang="en-US" sz="1600" dirty="0"/>
              <a:t> </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665651" y="1210611"/>
            <a:ext cx="939800" cy="9398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ANALYSIS</a:t>
            </a:r>
            <a:r>
              <a:rPr lang="en-US" sz="1600" dirty="0"/>
              <a:t> </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3" y="3235325"/>
            <a:ext cx="939800" cy="9398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5776776" y="549924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DASHBOARD</a:t>
            </a:r>
            <a:r>
              <a:rPr lang="en-US" sz="1600" dirty="0"/>
              <a:t> </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5665651" y="5399843"/>
            <a:ext cx="939800" cy="939800"/>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CONCLUSION</a:t>
            </a:r>
            <a:r>
              <a:rPr lang="en-US" sz="1600" dirty="0"/>
              <a:t> </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5962672" y="150763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anchor="t" anchorCtr="0" compatLnSpc="1">
            <a:prstTxWarp prst="textNoShape">
              <a:avLst/>
            </a:prstTxWarp>
          </a:bodyPr>
          <a:lstStyle/>
          <a:p>
            <a:endParaRPr lang="en-US" dirty="0"/>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anchor="t" anchorCtr="0" compatLnSpc="1">
            <a:prstTxWarp prst="textNoShape">
              <a:avLst/>
            </a:prstTxWarp>
          </a:bodyPr>
          <a:lstStyle/>
          <a:p>
            <a:endParaRPr lang="en-US" dirty="0"/>
          </a:p>
        </p:txBody>
      </p:sp>
      <p:grpSp>
        <p:nvGrpSpPr>
          <p:cNvPr id="3" name="Group 2" descr="Icons of bar chart and line graph.">
            <a:extLst>
              <a:ext uri="{FF2B5EF4-FFF2-40B4-BE49-F238E27FC236}">
                <a16:creationId xmlns:a16="http://schemas.microsoft.com/office/drawing/2014/main" id="{1B3068E2-0743-6BAF-E318-8AE246BA6061}"/>
              </a:ext>
            </a:extLst>
          </p:cNvPr>
          <p:cNvGrpSpPr/>
          <p:nvPr/>
        </p:nvGrpSpPr>
        <p:grpSpPr>
          <a:xfrm>
            <a:off x="7786324" y="3514871"/>
            <a:ext cx="347679" cy="347679"/>
            <a:chOff x="4319588" y="2492375"/>
            <a:chExt cx="287338" cy="287338"/>
          </a:xfrm>
          <a:solidFill>
            <a:schemeClr val="bg1"/>
          </a:solidFill>
          <a:scene3d>
            <a:camera prst="orthographicFront">
              <a:rot lat="0" lon="0" rev="0"/>
            </a:camera>
            <a:lightRig rig="brightRoom" dir="t">
              <a:rot lat="0" lon="0" rev="600000"/>
            </a:lightRig>
          </a:scene3d>
        </p:grpSpPr>
        <p:sp>
          <p:nvSpPr>
            <p:cNvPr id="5" name="Freeform 372">
              <a:extLst>
                <a:ext uri="{FF2B5EF4-FFF2-40B4-BE49-F238E27FC236}">
                  <a16:creationId xmlns:a16="http://schemas.microsoft.com/office/drawing/2014/main" id="{B9623141-AB5D-DEF5-0001-F323BD15FB59}"/>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ffectLst>
              <a:outerShdw blurRad="57785" dist="33020" dir="3180000" algn="ctr">
                <a:srgbClr val="000000">
                  <a:alpha val="30000"/>
                </a:srgbClr>
              </a:outerShdw>
            </a:effectLst>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373">
              <a:extLst>
                <a:ext uri="{FF2B5EF4-FFF2-40B4-BE49-F238E27FC236}">
                  <a16:creationId xmlns:a16="http://schemas.microsoft.com/office/drawing/2014/main" id="{934AA5D9-4934-4469-C38A-A7D79A24CE77}"/>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ffectLst>
              <a:outerShdw blurRad="57785" dist="33020" dir="3180000" algn="ctr">
                <a:srgbClr val="000000">
                  <a:alpha val="30000"/>
                </a:srgbClr>
              </a:outerShdw>
            </a:effectLst>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descr="Icons of bar chart and line graph.">
            <a:extLst>
              <a:ext uri="{FF2B5EF4-FFF2-40B4-BE49-F238E27FC236}">
                <a16:creationId xmlns:a16="http://schemas.microsoft.com/office/drawing/2014/main" id="{4CE543AC-83F0-0B01-9149-67AA9ADB5024}"/>
              </a:ext>
            </a:extLst>
          </p:cNvPr>
          <p:cNvGrpSpPr/>
          <p:nvPr/>
        </p:nvGrpSpPr>
        <p:grpSpPr>
          <a:xfrm>
            <a:off x="5962672" y="5661471"/>
            <a:ext cx="347679" cy="347679"/>
            <a:chOff x="4319588" y="2492375"/>
            <a:chExt cx="287338" cy="287338"/>
          </a:xfrm>
          <a:solidFill>
            <a:schemeClr val="bg1"/>
          </a:solidFill>
          <a:scene3d>
            <a:camera prst="orthographicFront">
              <a:rot lat="0" lon="0" rev="0"/>
            </a:camera>
            <a:lightRig rig="brightRoom" dir="t">
              <a:rot lat="0" lon="0" rev="600000"/>
            </a:lightRig>
          </a:scene3d>
        </p:grpSpPr>
        <p:sp>
          <p:nvSpPr>
            <p:cNvPr id="10" name="Freeform 372">
              <a:extLst>
                <a:ext uri="{FF2B5EF4-FFF2-40B4-BE49-F238E27FC236}">
                  <a16:creationId xmlns:a16="http://schemas.microsoft.com/office/drawing/2014/main" id="{B133DC16-E055-DB53-770F-CB8678A0134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ffectLst>
              <a:outerShdw blurRad="57785" dist="33020" dir="3180000" algn="ctr">
                <a:srgbClr val="000000">
                  <a:alpha val="30000"/>
                </a:srgbClr>
              </a:outerShdw>
            </a:effectLst>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73">
              <a:extLst>
                <a:ext uri="{FF2B5EF4-FFF2-40B4-BE49-F238E27FC236}">
                  <a16:creationId xmlns:a16="http://schemas.microsoft.com/office/drawing/2014/main" id="{760855B7-05EF-ECF5-49C9-BF9DDDECFB78}"/>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ffectLst>
              <a:outerShdw blurRad="57785" dist="33020" dir="3180000" algn="ctr">
                <a:srgbClr val="000000">
                  <a:alpha val="30000"/>
                </a:srgbClr>
              </a:outerShdw>
            </a:effectLst>
            <a:sp3d prstMaterial="metal">
              <a:bevelT w="38100" h="57150" prst="angle"/>
            </a:sp3d>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7" name="Straight Connector 16">
            <a:extLst>
              <a:ext uri="{FF2B5EF4-FFF2-40B4-BE49-F238E27FC236}">
                <a16:creationId xmlns:a16="http://schemas.microsoft.com/office/drawing/2014/main" id="{45977109-E66C-39BB-3989-C5D4F7043CA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22B05027-AE11-81C2-D1F0-2DECE6C88617}"/>
              </a:ext>
            </a:extLst>
          </p:cNvPr>
          <p:cNvSpPr txBox="1">
            <a:spLocks/>
          </p:cNvSpPr>
          <p:nvPr/>
        </p:nvSpPr>
        <p:spPr>
          <a:xfrm>
            <a:off x="228600" y="2862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Agenda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24" name="Straight Connector 23">
            <a:extLst>
              <a:ext uri="{FF2B5EF4-FFF2-40B4-BE49-F238E27FC236}">
                <a16:creationId xmlns:a16="http://schemas.microsoft.com/office/drawing/2014/main" id="{E899022D-2FB0-5C6B-1DC2-A5F21AE6BF6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052096A-83B2-4FBE-B905-74AF8409AA6C}"/>
              </a:ext>
            </a:extLst>
          </p:cNvPr>
          <p:cNvGraphicFramePr>
            <a:graphicFrameLocks/>
          </p:cNvGraphicFramePr>
          <p:nvPr>
            <p:extLst>
              <p:ext uri="{D42A27DB-BD31-4B8C-83A1-F6EECF244321}">
                <p14:modId xmlns:p14="http://schemas.microsoft.com/office/powerpoint/2010/main" val="4198764131"/>
              </p:ext>
            </p:extLst>
          </p:nvPr>
        </p:nvGraphicFramePr>
        <p:xfrm>
          <a:off x="327296" y="206829"/>
          <a:ext cx="5664201" cy="34159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1052096A-83B2-4FBE-B905-74AF8409AA6C}"/>
              </a:ext>
            </a:extLst>
          </p:cNvPr>
          <p:cNvGraphicFramePr>
            <a:graphicFrameLocks/>
          </p:cNvGraphicFramePr>
          <p:nvPr>
            <p:extLst>
              <p:ext uri="{D42A27DB-BD31-4B8C-83A1-F6EECF244321}">
                <p14:modId xmlns:p14="http://schemas.microsoft.com/office/powerpoint/2010/main" val="3483015022"/>
              </p:ext>
            </p:extLst>
          </p:nvPr>
        </p:nvGraphicFramePr>
        <p:xfrm>
          <a:off x="6291216" y="3544389"/>
          <a:ext cx="5664201" cy="31067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1643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506287F-84D7-9CD9-9A25-ECDA1A44874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CF3E387-CDB0-34CE-C28D-F2EB45FE1124}"/>
              </a:ext>
            </a:extLst>
          </p:cNvPr>
          <p:cNvSpPr txBox="1">
            <a:spLocks/>
          </p:cNvSpPr>
          <p:nvPr/>
        </p:nvSpPr>
        <p:spPr>
          <a:xfrm>
            <a:off x="228600" y="2862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Dashboard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7" name="Straight Connector 6">
            <a:extLst>
              <a:ext uri="{FF2B5EF4-FFF2-40B4-BE49-F238E27FC236}">
                <a16:creationId xmlns:a16="http://schemas.microsoft.com/office/drawing/2014/main" id="{51347B82-4AB1-580F-62D6-99BD3CD3AB8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31F7F7-19B4-5609-CF97-1C87CBE08D40}"/>
              </a:ext>
            </a:extLst>
          </p:cNvPr>
          <p:cNvPicPr>
            <a:picLocks noChangeAspect="1"/>
          </p:cNvPicPr>
          <p:nvPr/>
        </p:nvPicPr>
        <p:blipFill rotWithShape="1">
          <a:blip r:embed="rId2"/>
          <a:srcRect l="16586" t="22384" r="21357" b="7624"/>
          <a:stretch/>
        </p:blipFill>
        <p:spPr>
          <a:xfrm>
            <a:off x="1193074" y="838414"/>
            <a:ext cx="9622972" cy="5580892"/>
          </a:xfrm>
          <a:prstGeom prst="rect">
            <a:avLst/>
          </a:prstGeom>
        </p:spPr>
      </p:pic>
    </p:spTree>
    <p:extLst>
      <p:ext uri="{BB962C8B-B14F-4D97-AF65-F5344CB8AC3E}">
        <p14:creationId xmlns:p14="http://schemas.microsoft.com/office/powerpoint/2010/main" val="4248657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A85323B-FF21-9892-E0D4-A9A0B611205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881CE66E-AB5E-ADA5-433C-AFA3050B87D4}"/>
              </a:ext>
            </a:extLst>
          </p:cNvPr>
          <p:cNvSpPr txBox="1">
            <a:spLocks/>
          </p:cNvSpPr>
          <p:nvPr/>
        </p:nvSpPr>
        <p:spPr>
          <a:xfrm>
            <a:off x="228600" y="2862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7" name="Straight Connector 6">
            <a:extLst>
              <a:ext uri="{FF2B5EF4-FFF2-40B4-BE49-F238E27FC236}">
                <a16:creationId xmlns:a16="http://schemas.microsoft.com/office/drawing/2014/main" id="{DBEEB361-EB92-5E38-07E4-0EB1D80CC82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C0186DE-CB7A-C7EE-9AEA-0C6835EB2652}"/>
              </a:ext>
            </a:extLst>
          </p:cNvPr>
          <p:cNvSpPr txBox="1"/>
          <p:nvPr/>
        </p:nvSpPr>
        <p:spPr>
          <a:xfrm>
            <a:off x="635726" y="992777"/>
            <a:ext cx="10990217"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we can see that at West Bengal, Delhi, Haryana &amp; Rajasthan high AQI values and at the industrial area the air pollution is high compared to other types (considering all the types). While comparing between SO2 &amp; NO2, NO2 is high in both industrial area and RIRUO.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influencers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NO2 :– In state  “West Bengal, Delhi, Jharkhand, Maharashtra, Rajasthan” , In types the industrial area and the top segment is West Bengal having average value of 58.68 it’s more the overall average 24.85.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SO2 :– In state “Jharkhand, Maharashtra, Gujarat” , In types the industrial area and the top segment is Maharashtra having average value of 16.77 it’s more the overall average 9.97</a:t>
            </a:r>
          </a:p>
        </p:txBody>
      </p:sp>
    </p:spTree>
    <p:extLst>
      <p:ext uri="{BB962C8B-B14F-4D97-AF65-F5344CB8AC3E}">
        <p14:creationId xmlns:p14="http://schemas.microsoft.com/office/powerpoint/2010/main" val="297181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06977" y="26072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Pollutant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7825" y="27429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29"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4444" y="2664855"/>
            <a:ext cx="1371600" cy="246221"/>
          </a:xfrm>
          <a:prstGeom prst="rect">
            <a:avLst/>
          </a:prstGeom>
        </p:spPr>
        <p:txBody>
          <a:bodyPr wrap="square" lIns="0" tIns="0" rIns="0" bIns="0">
            <a:spAutoFit/>
          </a:bodyPr>
          <a:lstStyle/>
          <a:p>
            <a:pPr algn="ctr"/>
            <a:r>
              <a:rPr lang="en-US" sz="1600" b="1" dirty="0">
                <a:solidFill>
                  <a:schemeClr val="bg1"/>
                </a:solidFill>
              </a:rPr>
              <a:t>RSPM </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algn="ctr"/>
            <a:r>
              <a:rPr lang="en-US" sz="1600" b="1" dirty="0">
                <a:solidFill>
                  <a:schemeClr val="bg1"/>
                </a:solidFill>
              </a:rPr>
              <a:t>SO2</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algn="ctr"/>
            <a:r>
              <a:rPr lang="en-US" sz="1600" b="1" dirty="0">
                <a:solidFill>
                  <a:schemeClr val="bg1"/>
                </a:solidFill>
              </a:rPr>
              <a:t>NO2</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PM2.5</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661779"/>
            <a:ext cx="1371600" cy="246221"/>
          </a:xfrm>
          <a:prstGeom prst="rect">
            <a:avLst/>
          </a:prstGeom>
        </p:spPr>
        <p:txBody>
          <a:bodyPr wrap="square" lIns="0" tIns="0" rIns="0" bIns="0">
            <a:spAutoFit/>
          </a:bodyPr>
          <a:lstStyle/>
          <a:p>
            <a:pPr algn="ctr"/>
            <a:r>
              <a:rPr lang="en-US" sz="1600" b="1" dirty="0">
                <a:solidFill>
                  <a:schemeClr val="bg1"/>
                </a:solidFill>
              </a:rPr>
              <a:t>SPM</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156159"/>
            <a:ext cx="1752042" cy="2416302"/>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pitchFamily="18" charset="0"/>
                <a:cs typeface="Times New Roman" panose="02020603050405020304" pitchFamily="18" charset="0"/>
              </a:rPr>
              <a:t>Respirable Suspended Particulate Matter - particulate matter with diameter of less than or equal to 10 </a:t>
            </a:r>
            <a:r>
              <a:rPr lang="en-US" sz="1400" dirty="0" err="1">
                <a:solidFill>
                  <a:schemeClr val="bg1"/>
                </a:solidFill>
                <a:latin typeface="Times New Roman" panose="02020603050405020304" pitchFamily="18" charset="0"/>
                <a:cs typeface="Times New Roman" panose="02020603050405020304" pitchFamily="18" charset="0"/>
              </a:rPr>
              <a:t>micrometres</a:t>
            </a:r>
            <a:r>
              <a:rPr lang="en-US" sz="1400" dirty="0">
                <a:solidFill>
                  <a:schemeClr val="bg1"/>
                </a:solidFill>
                <a:latin typeface="Times New Roman" panose="02020603050405020304" pitchFamily="18" charset="0"/>
                <a:cs typeface="Times New Roman" panose="02020603050405020304" pitchFamily="18" charset="0"/>
              </a:rPr>
              <a:t>. They are produced from combustion process, vehicles and industrial sources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pitchFamily="18" charset="0"/>
                <a:cs typeface="Times New Roman" panose="02020603050405020304" pitchFamily="18" charset="0"/>
              </a:rPr>
              <a:t>Sulphur </a:t>
            </a:r>
            <a:r>
              <a:rPr lang="en-US" sz="1400" dirty="0" err="1">
                <a:solidFill>
                  <a:schemeClr val="bg1"/>
                </a:solidFill>
                <a:latin typeface="Times New Roman" panose="02020603050405020304" pitchFamily="18" charset="0"/>
                <a:cs typeface="Times New Roman" panose="02020603050405020304" pitchFamily="18" charset="0"/>
              </a:rPr>
              <a:t>Dioxed</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pitchFamily="18" charset="0"/>
                <a:cs typeface="Times New Roman" panose="02020603050405020304" pitchFamily="18" charset="0"/>
              </a:rPr>
              <a:t>Nitrogen </a:t>
            </a:r>
            <a:r>
              <a:rPr lang="en-US" sz="1400" dirty="0" err="1">
                <a:solidFill>
                  <a:schemeClr val="bg1"/>
                </a:solidFill>
                <a:latin typeface="Times New Roman" panose="02020603050405020304" pitchFamily="18" charset="0"/>
                <a:cs typeface="Times New Roman" panose="02020603050405020304" pitchFamily="18" charset="0"/>
              </a:rPr>
              <a:t>Dioxed</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pitchFamily="18" charset="0"/>
                <a:cs typeface="Times New Roman" panose="02020603050405020304" pitchFamily="18" charset="0"/>
              </a:rPr>
              <a:t>Particles with an aerodynamic diameter less than  2.5μm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132781"/>
            <a:ext cx="1752042" cy="1930465"/>
          </a:xfrm>
          <a:prstGeom prst="rect">
            <a:avLst/>
          </a:prstGeom>
        </p:spPr>
        <p:txBody>
          <a:bodyPr wrap="square" lIns="0" tIns="0" rIns="0" bIns="0" anchor="t">
            <a:spAutoFit/>
          </a:bodyPr>
          <a:lstStyle/>
          <a:p>
            <a:pPr algn="ctr">
              <a:lnSpc>
                <a:spcPts val="1900"/>
              </a:lnSpc>
            </a:pPr>
            <a:r>
              <a:rPr lang="en-US" sz="1400" dirty="0">
                <a:solidFill>
                  <a:schemeClr val="bg1"/>
                </a:solidFill>
                <a:latin typeface="Times New Roman" panose="02020603050405020304" pitchFamily="18" charset="0"/>
                <a:cs typeface="Times New Roman" panose="02020603050405020304" pitchFamily="18" charset="0"/>
              </a:rPr>
              <a:t>Suspended Particulate Matter - such as dust, fumes, mist, and smoke. The concentration of these in and near the urban areas causes severe pollution to the surroundings</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2E44D59-4E3A-923E-0271-D4071EC74F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5BDF5A2-D38F-98DC-03CE-35329085DBA8}"/>
              </a:ext>
            </a:extLst>
          </p:cNvPr>
          <p:cNvSpPr txBox="1">
            <a:spLocks/>
          </p:cNvSpPr>
          <p:nvPr/>
        </p:nvSpPr>
        <p:spPr>
          <a:xfrm>
            <a:off x="228600" y="2862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2" name="Straight Connector 11">
            <a:extLst>
              <a:ext uri="{FF2B5EF4-FFF2-40B4-BE49-F238E27FC236}">
                <a16:creationId xmlns:a16="http://schemas.microsoft.com/office/drawing/2014/main" id="{BE27C863-C848-E431-13E2-93406D39A5A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E7579A2-00C8-659E-A412-2036DFE5E159}"/>
              </a:ext>
            </a:extLst>
          </p:cNvPr>
          <p:cNvSpPr txBox="1"/>
          <p:nvPr/>
        </p:nvSpPr>
        <p:spPr>
          <a:xfrm>
            <a:off x="435429" y="1061892"/>
            <a:ext cx="11364686" cy="3139321"/>
          </a:xfrm>
          <a:prstGeom prst="rect">
            <a:avLst/>
          </a:prstGeom>
          <a:noFill/>
        </p:spPr>
        <p:txBody>
          <a:bodyPr wrap="square" rtlCol="0">
            <a:spAutoFit/>
          </a:bodyPr>
          <a:lstStyle/>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Getting The Data</a:t>
            </a:r>
          </a:p>
          <a:p>
            <a:pPr marL="342900" indent="-34290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the Data</a:t>
            </a:r>
          </a:p>
          <a:p>
            <a:pPr marL="800100" lvl="1"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Data Information</a:t>
            </a:r>
          </a:p>
          <a:p>
            <a:pPr marL="800100" lvl="1"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Data description</a:t>
            </a:r>
          </a:p>
          <a:p>
            <a:pPr marL="800100" lvl="1"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Checking Duplicates Values</a:t>
            </a:r>
          </a:p>
          <a:p>
            <a:pPr marL="800100" lvl="1"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Checking Missing Values</a:t>
            </a:r>
          </a:p>
          <a:p>
            <a:pPr marL="800100" lvl="1"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Checking Unique Values</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a:t>
            </a:r>
            <a:r>
              <a:rPr lang="en-US" dirty="0" err="1">
                <a:latin typeface="Times New Roman" panose="02020603050405020304" pitchFamily="18" charset="0"/>
                <a:cs typeface="Times New Roman" panose="02020603050405020304" pitchFamily="18" charset="0"/>
              </a:rPr>
              <a:t>Filteration</a:t>
            </a:r>
            <a:r>
              <a:rPr lang="en-US" dirty="0">
                <a:latin typeface="Times New Roman" panose="02020603050405020304" pitchFamily="18" charset="0"/>
                <a:cs typeface="Times New Roman" panose="02020603050405020304" pitchFamily="18" charset="0"/>
              </a:rPr>
              <a:t> &amp; Modification</a:t>
            </a:r>
          </a:p>
          <a:p>
            <a:pPr marL="800100" lvl="1"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Dropping </a:t>
            </a:r>
            <a:r>
              <a:rPr lang="en-US" dirty="0" err="1">
                <a:latin typeface="Times New Roman" panose="02020603050405020304" pitchFamily="18" charset="0"/>
                <a:cs typeface="Times New Roman" panose="02020603050405020304" pitchFamily="18" charset="0"/>
              </a:rPr>
              <a:t>unnessesary</a:t>
            </a:r>
            <a:r>
              <a:rPr lang="en-US" dirty="0">
                <a:latin typeface="Times New Roman" panose="02020603050405020304" pitchFamily="18" charset="0"/>
                <a:cs typeface="Times New Roman" panose="02020603050405020304" pitchFamily="18" charset="0"/>
              </a:rPr>
              <a:t> column and replacing the texts in “type”</a:t>
            </a:r>
          </a:p>
          <a:p>
            <a:pPr marL="800100" lvl="1"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Handling Null Values</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Air Quality Index</a:t>
            </a:r>
          </a:p>
        </p:txBody>
      </p:sp>
    </p:spTree>
    <p:extLst>
      <p:ext uri="{BB962C8B-B14F-4D97-AF65-F5344CB8AC3E}">
        <p14:creationId xmlns:p14="http://schemas.microsoft.com/office/powerpoint/2010/main" val="285888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4B3AC7-326D-7196-F077-F63F550C8CC8}"/>
              </a:ext>
            </a:extLst>
          </p:cNvPr>
          <p:cNvGraphicFramePr>
            <a:graphicFrameLocks noGrp="1"/>
          </p:cNvGraphicFramePr>
          <p:nvPr>
            <p:extLst>
              <p:ext uri="{D42A27DB-BD31-4B8C-83A1-F6EECF244321}">
                <p14:modId xmlns:p14="http://schemas.microsoft.com/office/powerpoint/2010/main" val="3816745603"/>
              </p:ext>
            </p:extLst>
          </p:nvPr>
        </p:nvGraphicFramePr>
        <p:xfrm>
          <a:off x="653144" y="1184366"/>
          <a:ext cx="11059888" cy="4853824"/>
        </p:xfrm>
        <a:graphic>
          <a:graphicData uri="http://schemas.openxmlformats.org/drawingml/2006/table">
            <a:tbl>
              <a:tblPr/>
              <a:tblGrid>
                <a:gridCol w="789992">
                  <a:extLst>
                    <a:ext uri="{9D8B030D-6E8A-4147-A177-3AD203B41FA5}">
                      <a16:colId xmlns:a16="http://schemas.microsoft.com/office/drawing/2014/main" val="2763108683"/>
                    </a:ext>
                  </a:extLst>
                </a:gridCol>
                <a:gridCol w="789992">
                  <a:extLst>
                    <a:ext uri="{9D8B030D-6E8A-4147-A177-3AD203B41FA5}">
                      <a16:colId xmlns:a16="http://schemas.microsoft.com/office/drawing/2014/main" val="254875028"/>
                    </a:ext>
                  </a:extLst>
                </a:gridCol>
                <a:gridCol w="789992">
                  <a:extLst>
                    <a:ext uri="{9D8B030D-6E8A-4147-A177-3AD203B41FA5}">
                      <a16:colId xmlns:a16="http://schemas.microsoft.com/office/drawing/2014/main" val="2207506505"/>
                    </a:ext>
                  </a:extLst>
                </a:gridCol>
                <a:gridCol w="789992">
                  <a:extLst>
                    <a:ext uri="{9D8B030D-6E8A-4147-A177-3AD203B41FA5}">
                      <a16:colId xmlns:a16="http://schemas.microsoft.com/office/drawing/2014/main" val="2749079865"/>
                    </a:ext>
                  </a:extLst>
                </a:gridCol>
                <a:gridCol w="789992">
                  <a:extLst>
                    <a:ext uri="{9D8B030D-6E8A-4147-A177-3AD203B41FA5}">
                      <a16:colId xmlns:a16="http://schemas.microsoft.com/office/drawing/2014/main" val="1040834757"/>
                    </a:ext>
                  </a:extLst>
                </a:gridCol>
                <a:gridCol w="789992">
                  <a:extLst>
                    <a:ext uri="{9D8B030D-6E8A-4147-A177-3AD203B41FA5}">
                      <a16:colId xmlns:a16="http://schemas.microsoft.com/office/drawing/2014/main" val="4277619763"/>
                    </a:ext>
                  </a:extLst>
                </a:gridCol>
                <a:gridCol w="789992">
                  <a:extLst>
                    <a:ext uri="{9D8B030D-6E8A-4147-A177-3AD203B41FA5}">
                      <a16:colId xmlns:a16="http://schemas.microsoft.com/office/drawing/2014/main" val="3646316955"/>
                    </a:ext>
                  </a:extLst>
                </a:gridCol>
                <a:gridCol w="789992">
                  <a:extLst>
                    <a:ext uri="{9D8B030D-6E8A-4147-A177-3AD203B41FA5}">
                      <a16:colId xmlns:a16="http://schemas.microsoft.com/office/drawing/2014/main" val="3923911179"/>
                    </a:ext>
                  </a:extLst>
                </a:gridCol>
                <a:gridCol w="789992">
                  <a:extLst>
                    <a:ext uri="{9D8B030D-6E8A-4147-A177-3AD203B41FA5}">
                      <a16:colId xmlns:a16="http://schemas.microsoft.com/office/drawing/2014/main" val="4134820441"/>
                    </a:ext>
                  </a:extLst>
                </a:gridCol>
                <a:gridCol w="789992">
                  <a:extLst>
                    <a:ext uri="{9D8B030D-6E8A-4147-A177-3AD203B41FA5}">
                      <a16:colId xmlns:a16="http://schemas.microsoft.com/office/drawing/2014/main" val="2689465484"/>
                    </a:ext>
                  </a:extLst>
                </a:gridCol>
                <a:gridCol w="789992">
                  <a:extLst>
                    <a:ext uri="{9D8B030D-6E8A-4147-A177-3AD203B41FA5}">
                      <a16:colId xmlns:a16="http://schemas.microsoft.com/office/drawing/2014/main" val="1423963273"/>
                    </a:ext>
                  </a:extLst>
                </a:gridCol>
                <a:gridCol w="789992">
                  <a:extLst>
                    <a:ext uri="{9D8B030D-6E8A-4147-A177-3AD203B41FA5}">
                      <a16:colId xmlns:a16="http://schemas.microsoft.com/office/drawing/2014/main" val="3145486361"/>
                    </a:ext>
                  </a:extLst>
                </a:gridCol>
                <a:gridCol w="789992">
                  <a:extLst>
                    <a:ext uri="{9D8B030D-6E8A-4147-A177-3AD203B41FA5}">
                      <a16:colId xmlns:a16="http://schemas.microsoft.com/office/drawing/2014/main" val="923992907"/>
                    </a:ext>
                  </a:extLst>
                </a:gridCol>
                <a:gridCol w="789992">
                  <a:extLst>
                    <a:ext uri="{9D8B030D-6E8A-4147-A177-3AD203B41FA5}">
                      <a16:colId xmlns:a16="http://schemas.microsoft.com/office/drawing/2014/main" val="4199384550"/>
                    </a:ext>
                  </a:extLst>
                </a:gridCol>
              </a:tblGrid>
              <a:tr h="784456">
                <a:tc>
                  <a:txBody>
                    <a:bodyPr/>
                    <a:lstStyle/>
                    <a:p>
                      <a:pPr algn="r" fontAlgn="ctr"/>
                      <a:endParaRPr lang="en-US" sz="900" b="1">
                        <a:effectLst/>
                      </a:endParaRP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stn_code</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sampling_date</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state</a:t>
                      </a:r>
                    </a:p>
                  </a:txBody>
                  <a:tcPr marL="43953" marR="43953" marT="21976" marB="21976" anchor="ctr">
                    <a:lnL>
                      <a:noFill/>
                    </a:lnL>
                    <a:lnR>
                      <a:noFill/>
                    </a:lnR>
                    <a:lnT>
                      <a:noFill/>
                    </a:lnT>
                    <a:lnB>
                      <a:noFill/>
                    </a:lnB>
                    <a:solidFill>
                      <a:srgbClr val="FFFFFF"/>
                    </a:solidFill>
                  </a:tcPr>
                </a:tc>
                <a:tc>
                  <a:txBody>
                    <a:bodyPr/>
                    <a:lstStyle/>
                    <a:p>
                      <a:pPr algn="r" fontAlgn="ctr"/>
                      <a:r>
                        <a:rPr lang="en-US" sz="900" b="1" dirty="0">
                          <a:effectLst/>
                        </a:rPr>
                        <a:t>location</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agency</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type</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so2</a:t>
                      </a:r>
                    </a:p>
                  </a:txBody>
                  <a:tcPr marL="43953" marR="43953" marT="21976" marB="21976" anchor="ctr">
                    <a:lnL>
                      <a:noFill/>
                    </a:lnL>
                    <a:lnR>
                      <a:noFill/>
                    </a:lnR>
                    <a:lnT>
                      <a:noFill/>
                    </a:lnT>
                    <a:lnB>
                      <a:noFill/>
                    </a:lnB>
                    <a:solidFill>
                      <a:srgbClr val="FFFFFF"/>
                    </a:solidFill>
                  </a:tcPr>
                </a:tc>
                <a:tc>
                  <a:txBody>
                    <a:bodyPr/>
                    <a:lstStyle/>
                    <a:p>
                      <a:pPr algn="r" fontAlgn="ctr"/>
                      <a:r>
                        <a:rPr lang="en-US" sz="900" b="1" dirty="0">
                          <a:effectLst/>
                        </a:rPr>
                        <a:t>no2</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rspm</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spm</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location_monitoring_station</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pm2_5</a:t>
                      </a:r>
                    </a:p>
                  </a:txBody>
                  <a:tcPr marL="43953" marR="43953" marT="21976" marB="21976" anchor="ctr">
                    <a:lnL>
                      <a:noFill/>
                    </a:lnL>
                    <a:lnR>
                      <a:noFill/>
                    </a:lnR>
                    <a:lnT>
                      <a:noFill/>
                    </a:lnT>
                    <a:lnB>
                      <a:noFill/>
                    </a:lnB>
                    <a:solidFill>
                      <a:srgbClr val="FFFFFF"/>
                    </a:solidFill>
                  </a:tcPr>
                </a:tc>
                <a:tc>
                  <a:txBody>
                    <a:bodyPr/>
                    <a:lstStyle/>
                    <a:p>
                      <a:pPr algn="r" fontAlgn="ctr"/>
                      <a:r>
                        <a:rPr lang="en-US" sz="900" b="1">
                          <a:effectLst/>
                        </a:rPr>
                        <a:t>date</a:t>
                      </a:r>
                    </a:p>
                  </a:txBody>
                  <a:tcPr marL="43953" marR="43953" marT="21976" marB="21976" anchor="ctr">
                    <a:lnL>
                      <a:noFill/>
                    </a:lnL>
                    <a:lnR>
                      <a:noFill/>
                    </a:lnR>
                    <a:lnT>
                      <a:noFill/>
                    </a:lnT>
                    <a:lnB>
                      <a:noFill/>
                    </a:lnB>
                    <a:solidFill>
                      <a:srgbClr val="FFFFFF"/>
                    </a:solidFill>
                  </a:tcPr>
                </a:tc>
                <a:extLst>
                  <a:ext uri="{0D108BD9-81ED-4DB2-BD59-A6C34878D82A}">
                    <a16:rowId xmlns:a16="http://schemas.microsoft.com/office/drawing/2014/main" val="3682541596"/>
                  </a:ext>
                </a:extLst>
              </a:tr>
              <a:tr h="931542">
                <a:tc>
                  <a:txBody>
                    <a:bodyPr/>
                    <a:lstStyle/>
                    <a:p>
                      <a:pPr algn="r" fontAlgn="ctr"/>
                      <a:r>
                        <a:rPr lang="en-US" sz="900" b="1">
                          <a:effectLst/>
                        </a:rPr>
                        <a:t>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150.0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February - M021990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Andhra Pradesh</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Hyderabad</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Residential, Rural and other Areas</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4.8</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17.4</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1990-02-01</a:t>
                      </a:r>
                    </a:p>
                  </a:txBody>
                  <a:tcPr marL="43953" marR="43953" marT="21976" marB="21976" anchor="ctr">
                    <a:lnL>
                      <a:noFill/>
                    </a:lnL>
                    <a:lnR>
                      <a:noFill/>
                    </a:lnR>
                    <a:lnT>
                      <a:noFill/>
                    </a:lnT>
                    <a:lnB>
                      <a:noFill/>
                    </a:lnB>
                    <a:solidFill>
                      <a:srgbClr val="F5F5F5"/>
                    </a:solidFill>
                  </a:tcPr>
                </a:tc>
                <a:extLst>
                  <a:ext uri="{0D108BD9-81ED-4DB2-BD59-A6C34878D82A}">
                    <a16:rowId xmlns:a16="http://schemas.microsoft.com/office/drawing/2014/main" val="1877585170"/>
                  </a:ext>
                </a:extLst>
              </a:tr>
              <a:tr h="637371">
                <a:tc>
                  <a:txBody>
                    <a:bodyPr/>
                    <a:lstStyle/>
                    <a:p>
                      <a:pPr algn="r" fontAlgn="ctr"/>
                      <a:r>
                        <a:rPr lang="en-US" sz="900" b="1">
                          <a:effectLst/>
                        </a:rPr>
                        <a:t>1</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151.0</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February - M021990</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Andhra Pradesh</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Hyderabad</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Industrial Area</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3.1</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7.0</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1990-02-01</a:t>
                      </a:r>
                    </a:p>
                  </a:txBody>
                  <a:tcPr marL="43953" marR="43953" marT="21976" marB="21976" anchor="ctr">
                    <a:lnL>
                      <a:noFill/>
                    </a:lnL>
                    <a:lnR>
                      <a:noFill/>
                    </a:lnR>
                    <a:lnT>
                      <a:noFill/>
                    </a:lnT>
                    <a:lnB>
                      <a:noFill/>
                    </a:lnB>
                    <a:solidFill>
                      <a:srgbClr val="FFFFFF"/>
                    </a:solidFill>
                  </a:tcPr>
                </a:tc>
                <a:extLst>
                  <a:ext uri="{0D108BD9-81ED-4DB2-BD59-A6C34878D82A}">
                    <a16:rowId xmlns:a16="http://schemas.microsoft.com/office/drawing/2014/main" val="981133109"/>
                  </a:ext>
                </a:extLst>
              </a:tr>
              <a:tr h="931542">
                <a:tc>
                  <a:txBody>
                    <a:bodyPr/>
                    <a:lstStyle/>
                    <a:p>
                      <a:pPr algn="r" fontAlgn="ctr"/>
                      <a:r>
                        <a:rPr lang="en-US" sz="900" b="1">
                          <a:effectLst/>
                        </a:rPr>
                        <a:t>2</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152.0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February - M021990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Andhra Pradesh</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Hyderabad</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Residential, Rural and other Areas</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6.2</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28.5</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1990-02-01</a:t>
                      </a:r>
                    </a:p>
                  </a:txBody>
                  <a:tcPr marL="43953" marR="43953" marT="21976" marB="21976" anchor="ctr">
                    <a:lnL>
                      <a:noFill/>
                    </a:lnL>
                    <a:lnR>
                      <a:noFill/>
                    </a:lnR>
                    <a:lnT>
                      <a:noFill/>
                    </a:lnT>
                    <a:lnB>
                      <a:noFill/>
                    </a:lnB>
                    <a:solidFill>
                      <a:srgbClr val="F5F5F5"/>
                    </a:solidFill>
                  </a:tcPr>
                </a:tc>
                <a:extLst>
                  <a:ext uri="{0D108BD9-81ED-4DB2-BD59-A6C34878D82A}">
                    <a16:rowId xmlns:a16="http://schemas.microsoft.com/office/drawing/2014/main" val="3959467093"/>
                  </a:ext>
                </a:extLst>
              </a:tr>
              <a:tr h="931542">
                <a:tc>
                  <a:txBody>
                    <a:bodyPr/>
                    <a:lstStyle/>
                    <a:p>
                      <a:pPr algn="r" fontAlgn="ctr"/>
                      <a:r>
                        <a:rPr lang="en-US" sz="900" b="1">
                          <a:effectLst/>
                        </a:rPr>
                        <a:t>3</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150.0</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March - M031990</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Andhra Pradesh</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Hyderabad</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Residential, Rural and other Areas</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6.3</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14.7</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FFFFF"/>
                    </a:solidFill>
                  </a:tcPr>
                </a:tc>
                <a:tc>
                  <a:txBody>
                    <a:bodyPr/>
                    <a:lstStyle/>
                    <a:p>
                      <a:pPr algn="r" fontAlgn="ctr"/>
                      <a:r>
                        <a:rPr lang="en-US" sz="900">
                          <a:effectLst/>
                        </a:rPr>
                        <a:t>1990-03-01</a:t>
                      </a:r>
                    </a:p>
                  </a:txBody>
                  <a:tcPr marL="43953" marR="43953" marT="21976" marB="21976" anchor="ctr">
                    <a:lnL>
                      <a:noFill/>
                    </a:lnL>
                    <a:lnR>
                      <a:noFill/>
                    </a:lnR>
                    <a:lnT>
                      <a:noFill/>
                    </a:lnT>
                    <a:lnB>
                      <a:noFill/>
                    </a:lnB>
                    <a:solidFill>
                      <a:srgbClr val="FFFFFF"/>
                    </a:solidFill>
                  </a:tcPr>
                </a:tc>
                <a:extLst>
                  <a:ext uri="{0D108BD9-81ED-4DB2-BD59-A6C34878D82A}">
                    <a16:rowId xmlns:a16="http://schemas.microsoft.com/office/drawing/2014/main" val="2861347450"/>
                  </a:ext>
                </a:extLst>
              </a:tr>
              <a:tr h="637371">
                <a:tc>
                  <a:txBody>
                    <a:bodyPr/>
                    <a:lstStyle/>
                    <a:p>
                      <a:pPr algn="r" fontAlgn="ctr"/>
                      <a:r>
                        <a:rPr lang="en-US" sz="900" b="1">
                          <a:effectLst/>
                        </a:rPr>
                        <a:t>4</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151.0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March - M031990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Andhra Pradesh</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Hyderabad</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Industrial Area</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4.7</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7.5</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dirty="0">
                          <a:effectLst/>
                        </a:rPr>
                        <a:t>1990-03-01</a:t>
                      </a:r>
                    </a:p>
                  </a:txBody>
                  <a:tcPr marL="43953" marR="43953" marT="21976" marB="21976" anchor="ctr">
                    <a:lnL>
                      <a:noFill/>
                    </a:lnL>
                    <a:lnR>
                      <a:noFill/>
                    </a:lnR>
                    <a:lnT>
                      <a:noFill/>
                    </a:lnT>
                    <a:lnB>
                      <a:noFill/>
                    </a:lnB>
                    <a:solidFill>
                      <a:srgbClr val="F5F5F5"/>
                    </a:solidFill>
                  </a:tcPr>
                </a:tc>
                <a:extLst>
                  <a:ext uri="{0D108BD9-81ED-4DB2-BD59-A6C34878D82A}">
                    <a16:rowId xmlns:a16="http://schemas.microsoft.com/office/drawing/2014/main" val="3562712544"/>
                  </a:ext>
                </a:extLst>
              </a:tr>
            </a:tbl>
          </a:graphicData>
        </a:graphic>
      </p:graphicFrame>
      <p:sp>
        <p:nvSpPr>
          <p:cNvPr id="3" name="TextBox 2">
            <a:extLst>
              <a:ext uri="{FF2B5EF4-FFF2-40B4-BE49-F238E27FC236}">
                <a16:creationId xmlns:a16="http://schemas.microsoft.com/office/drawing/2014/main" id="{0D20D330-6AD4-993C-2E64-4E10A3D2A700}"/>
              </a:ext>
            </a:extLst>
          </p:cNvPr>
          <p:cNvSpPr txBox="1"/>
          <p:nvPr/>
        </p:nvSpPr>
        <p:spPr>
          <a:xfrm>
            <a:off x="505097" y="444137"/>
            <a:ext cx="9387840"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1. Getting The Data</a:t>
            </a:r>
          </a:p>
        </p:txBody>
      </p:sp>
    </p:spTree>
    <p:extLst>
      <p:ext uri="{BB962C8B-B14F-4D97-AF65-F5344CB8AC3E}">
        <p14:creationId xmlns:p14="http://schemas.microsoft.com/office/powerpoint/2010/main" val="356177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1B868-C6D0-F2AB-CF93-D9AC512F7CFE}"/>
              </a:ext>
            </a:extLst>
          </p:cNvPr>
          <p:cNvSpPr txBox="1"/>
          <p:nvPr/>
        </p:nvSpPr>
        <p:spPr>
          <a:xfrm>
            <a:off x="505097" y="444137"/>
            <a:ext cx="9387840" cy="523220"/>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Analysing</a:t>
            </a:r>
            <a:r>
              <a:rPr lang="en-US" sz="2800" dirty="0">
                <a:latin typeface="Times New Roman" panose="02020603050405020304" pitchFamily="18" charset="0"/>
                <a:cs typeface="Times New Roman" panose="02020603050405020304" pitchFamily="18" charset="0"/>
              </a:rPr>
              <a:t> the Data</a:t>
            </a:r>
          </a:p>
        </p:txBody>
      </p:sp>
      <p:sp>
        <p:nvSpPr>
          <p:cNvPr id="3" name="TextBox 2">
            <a:extLst>
              <a:ext uri="{FF2B5EF4-FFF2-40B4-BE49-F238E27FC236}">
                <a16:creationId xmlns:a16="http://schemas.microsoft.com/office/drawing/2014/main" id="{A13BED4F-5A53-0A92-E38D-25BDE3B2912C}"/>
              </a:ext>
            </a:extLst>
          </p:cNvPr>
          <p:cNvSpPr txBox="1"/>
          <p:nvPr/>
        </p:nvSpPr>
        <p:spPr>
          <a:xfrm>
            <a:off x="879565" y="943745"/>
            <a:ext cx="11025052"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Data Information : </a:t>
            </a:r>
          </a:p>
        </p:txBody>
      </p:sp>
      <p:sp>
        <p:nvSpPr>
          <p:cNvPr id="7" name="TextBox 6">
            <a:extLst>
              <a:ext uri="{FF2B5EF4-FFF2-40B4-BE49-F238E27FC236}">
                <a16:creationId xmlns:a16="http://schemas.microsoft.com/office/drawing/2014/main" id="{7E029C5F-6758-E269-2BA7-D9179BF92F6F}"/>
              </a:ext>
            </a:extLst>
          </p:cNvPr>
          <p:cNvSpPr txBox="1"/>
          <p:nvPr/>
        </p:nvSpPr>
        <p:spPr>
          <a:xfrm>
            <a:off x="2674239" y="1429377"/>
            <a:ext cx="5990082" cy="4939814"/>
          </a:xfrm>
          <a:prstGeom prst="rect">
            <a:avLst/>
          </a:prstGeom>
          <a:noFill/>
        </p:spPr>
        <p:txBody>
          <a:bodyPr wrap="square">
            <a:spAutoFit/>
          </a:bodyPr>
          <a:lstStyle/>
          <a:p>
            <a:r>
              <a:rPr lang="en-US" sz="1500" dirty="0">
                <a:latin typeface="Times New Roman" panose="02020603050405020304" pitchFamily="18" charset="0"/>
                <a:cs typeface="Times New Roman" panose="02020603050405020304" pitchFamily="18" charset="0"/>
              </a:rPr>
              <a:t>&lt;class '</a:t>
            </a:r>
            <a:r>
              <a:rPr lang="en-US" sz="1500" dirty="0" err="1">
                <a:latin typeface="Times New Roman" panose="02020603050405020304" pitchFamily="18" charset="0"/>
                <a:cs typeface="Times New Roman" panose="02020603050405020304" pitchFamily="18" charset="0"/>
              </a:rPr>
              <a:t>pandas.core.frame.DataFrame</a:t>
            </a:r>
            <a:r>
              <a:rPr lang="en-US" sz="1500" dirty="0">
                <a:latin typeface="Times New Roman" panose="02020603050405020304" pitchFamily="18" charset="0"/>
                <a:cs typeface="Times New Roman" panose="02020603050405020304" pitchFamily="18" charset="0"/>
              </a:rPr>
              <a:t>'&gt;</a:t>
            </a:r>
          </a:p>
          <a:p>
            <a:r>
              <a:rPr lang="en-US" sz="1500" dirty="0" err="1">
                <a:latin typeface="Times New Roman" panose="02020603050405020304" pitchFamily="18" charset="0"/>
                <a:cs typeface="Times New Roman" panose="02020603050405020304" pitchFamily="18" charset="0"/>
              </a:rPr>
              <a:t>RangeIndex</a:t>
            </a:r>
            <a:r>
              <a:rPr lang="en-US" sz="1500" dirty="0">
                <a:latin typeface="Times New Roman" panose="02020603050405020304" pitchFamily="18" charset="0"/>
                <a:cs typeface="Times New Roman" panose="02020603050405020304" pitchFamily="18" charset="0"/>
              </a:rPr>
              <a:t>: 435742 entries, 0 to 435741</a:t>
            </a:r>
          </a:p>
          <a:p>
            <a:r>
              <a:rPr lang="en-US" sz="1500" dirty="0">
                <a:latin typeface="Times New Roman" panose="02020603050405020304" pitchFamily="18" charset="0"/>
                <a:cs typeface="Times New Roman" panose="02020603050405020304" pitchFamily="18" charset="0"/>
              </a:rPr>
              <a:t>Data columns (total 13 columns):</a:t>
            </a:r>
          </a:p>
          <a:p>
            <a:r>
              <a:rPr lang="en-US" sz="1500" dirty="0">
                <a:latin typeface="Times New Roman" panose="02020603050405020304" pitchFamily="18" charset="0"/>
                <a:cs typeface="Times New Roman" panose="02020603050405020304" pitchFamily="18" charset="0"/>
              </a:rPr>
              <a:t> #   Column                       Non-Null Count   </a:t>
            </a:r>
            <a:r>
              <a:rPr lang="en-US" sz="1500" dirty="0" err="1">
                <a:latin typeface="Times New Roman" panose="02020603050405020304" pitchFamily="18" charset="0"/>
                <a:cs typeface="Times New Roman" panose="02020603050405020304" pitchFamily="18" charset="0"/>
              </a:rPr>
              <a:t>Dtype</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                       --------------   -----  </a:t>
            </a:r>
          </a:p>
          <a:p>
            <a:r>
              <a:rPr lang="en-US" sz="1500" dirty="0">
                <a:latin typeface="Times New Roman" panose="02020603050405020304" pitchFamily="18" charset="0"/>
                <a:cs typeface="Times New Roman" panose="02020603050405020304" pitchFamily="18" charset="0"/>
              </a:rPr>
              <a:t> 0   </a:t>
            </a:r>
            <a:r>
              <a:rPr lang="en-US" sz="1500" dirty="0" err="1">
                <a:latin typeface="Times New Roman" panose="02020603050405020304" pitchFamily="18" charset="0"/>
                <a:cs typeface="Times New Roman" panose="02020603050405020304" pitchFamily="18" charset="0"/>
              </a:rPr>
              <a:t>stn_code</a:t>
            </a:r>
            <a:r>
              <a:rPr lang="en-US" sz="1500" dirty="0">
                <a:latin typeface="Times New Roman" panose="02020603050405020304" pitchFamily="18" charset="0"/>
                <a:cs typeface="Times New Roman" panose="02020603050405020304" pitchFamily="18" charset="0"/>
              </a:rPr>
              <a:t>                     291665 non-null  object </a:t>
            </a:r>
          </a:p>
          <a:p>
            <a:r>
              <a:rPr lang="en-US" sz="1500" dirty="0">
                <a:latin typeface="Times New Roman" panose="02020603050405020304" pitchFamily="18" charset="0"/>
                <a:cs typeface="Times New Roman" panose="02020603050405020304" pitchFamily="18" charset="0"/>
              </a:rPr>
              <a:t> 1   </a:t>
            </a:r>
            <a:r>
              <a:rPr lang="en-US" sz="1500" dirty="0" err="1">
                <a:latin typeface="Times New Roman" panose="02020603050405020304" pitchFamily="18" charset="0"/>
                <a:cs typeface="Times New Roman" panose="02020603050405020304" pitchFamily="18" charset="0"/>
              </a:rPr>
              <a:t>sampling_date</a:t>
            </a:r>
            <a:r>
              <a:rPr lang="en-US" sz="1500" dirty="0">
                <a:latin typeface="Times New Roman" panose="02020603050405020304" pitchFamily="18" charset="0"/>
                <a:cs typeface="Times New Roman" panose="02020603050405020304" pitchFamily="18" charset="0"/>
              </a:rPr>
              <a:t>                435739 non-null  object </a:t>
            </a:r>
          </a:p>
          <a:p>
            <a:r>
              <a:rPr lang="en-US" sz="1500" dirty="0">
                <a:latin typeface="Times New Roman" panose="02020603050405020304" pitchFamily="18" charset="0"/>
                <a:cs typeface="Times New Roman" panose="02020603050405020304" pitchFamily="18" charset="0"/>
              </a:rPr>
              <a:t> 2   state                        435742 non-null  object </a:t>
            </a:r>
          </a:p>
          <a:p>
            <a:r>
              <a:rPr lang="en-US" sz="1500" dirty="0">
                <a:latin typeface="Times New Roman" panose="02020603050405020304" pitchFamily="18" charset="0"/>
                <a:cs typeface="Times New Roman" panose="02020603050405020304" pitchFamily="18" charset="0"/>
              </a:rPr>
              <a:t> 3   location                     435739 non-null  object </a:t>
            </a:r>
          </a:p>
          <a:p>
            <a:r>
              <a:rPr lang="en-US" sz="1500" dirty="0">
                <a:latin typeface="Times New Roman" panose="02020603050405020304" pitchFamily="18" charset="0"/>
                <a:cs typeface="Times New Roman" panose="02020603050405020304" pitchFamily="18" charset="0"/>
              </a:rPr>
              <a:t> 4   agency                       286261 non-null  object </a:t>
            </a:r>
          </a:p>
          <a:p>
            <a:r>
              <a:rPr lang="en-US" sz="1500" dirty="0">
                <a:latin typeface="Times New Roman" panose="02020603050405020304" pitchFamily="18" charset="0"/>
                <a:cs typeface="Times New Roman" panose="02020603050405020304" pitchFamily="18" charset="0"/>
              </a:rPr>
              <a:t> 5   type                         430349 non-null  object </a:t>
            </a:r>
          </a:p>
          <a:p>
            <a:r>
              <a:rPr lang="en-US" sz="1500" dirty="0">
                <a:latin typeface="Times New Roman" panose="02020603050405020304" pitchFamily="18" charset="0"/>
                <a:cs typeface="Times New Roman" panose="02020603050405020304" pitchFamily="18" charset="0"/>
              </a:rPr>
              <a:t> 6   so2                          401096 non-null  float64</a:t>
            </a:r>
          </a:p>
          <a:p>
            <a:r>
              <a:rPr lang="en-US" sz="1500" dirty="0">
                <a:latin typeface="Times New Roman" panose="02020603050405020304" pitchFamily="18" charset="0"/>
                <a:cs typeface="Times New Roman" panose="02020603050405020304" pitchFamily="18" charset="0"/>
              </a:rPr>
              <a:t> 7   no2                          419509 non-null  float64</a:t>
            </a:r>
          </a:p>
          <a:p>
            <a:r>
              <a:rPr lang="en-US" sz="1500" dirty="0">
                <a:latin typeface="Times New Roman" panose="02020603050405020304" pitchFamily="18" charset="0"/>
                <a:cs typeface="Times New Roman" panose="02020603050405020304" pitchFamily="18" charset="0"/>
              </a:rPr>
              <a:t> 8   </a:t>
            </a:r>
            <a:r>
              <a:rPr lang="en-US" sz="1500" dirty="0" err="1">
                <a:latin typeface="Times New Roman" panose="02020603050405020304" pitchFamily="18" charset="0"/>
                <a:cs typeface="Times New Roman" panose="02020603050405020304" pitchFamily="18" charset="0"/>
              </a:rPr>
              <a:t>rspm</a:t>
            </a:r>
            <a:r>
              <a:rPr lang="en-US" sz="1500" dirty="0">
                <a:latin typeface="Times New Roman" panose="02020603050405020304" pitchFamily="18" charset="0"/>
                <a:cs typeface="Times New Roman" panose="02020603050405020304" pitchFamily="18" charset="0"/>
              </a:rPr>
              <a:t>                         395520 non-null  float64</a:t>
            </a:r>
          </a:p>
          <a:p>
            <a:r>
              <a:rPr lang="en-US" sz="1500" dirty="0">
                <a:latin typeface="Times New Roman" panose="02020603050405020304" pitchFamily="18" charset="0"/>
                <a:cs typeface="Times New Roman" panose="02020603050405020304" pitchFamily="18" charset="0"/>
              </a:rPr>
              <a:t> 9   </a:t>
            </a:r>
            <a:r>
              <a:rPr lang="en-US" sz="1500" dirty="0" err="1">
                <a:latin typeface="Times New Roman" panose="02020603050405020304" pitchFamily="18" charset="0"/>
                <a:cs typeface="Times New Roman" panose="02020603050405020304" pitchFamily="18" charset="0"/>
              </a:rPr>
              <a:t>spm</a:t>
            </a:r>
            <a:r>
              <a:rPr lang="en-US" sz="1500" dirty="0">
                <a:latin typeface="Times New Roman" panose="02020603050405020304" pitchFamily="18" charset="0"/>
                <a:cs typeface="Times New Roman" panose="02020603050405020304" pitchFamily="18" charset="0"/>
              </a:rPr>
              <a:t>                          198355 non-null  float64</a:t>
            </a:r>
          </a:p>
          <a:p>
            <a:r>
              <a:rPr lang="en-US" sz="1500" dirty="0">
                <a:latin typeface="Times New Roman" panose="02020603050405020304" pitchFamily="18" charset="0"/>
                <a:cs typeface="Times New Roman" panose="02020603050405020304" pitchFamily="18" charset="0"/>
              </a:rPr>
              <a:t> 10  </a:t>
            </a:r>
            <a:r>
              <a:rPr lang="en-US" sz="1500" dirty="0" err="1">
                <a:latin typeface="Times New Roman" panose="02020603050405020304" pitchFamily="18" charset="0"/>
                <a:cs typeface="Times New Roman" panose="02020603050405020304" pitchFamily="18" charset="0"/>
              </a:rPr>
              <a:t>location_monitoring_station</a:t>
            </a:r>
            <a:r>
              <a:rPr lang="en-US" sz="1500" dirty="0">
                <a:latin typeface="Times New Roman" panose="02020603050405020304" pitchFamily="18" charset="0"/>
                <a:cs typeface="Times New Roman" panose="02020603050405020304" pitchFamily="18" charset="0"/>
              </a:rPr>
              <a:t>  408251 non-null  object </a:t>
            </a:r>
          </a:p>
          <a:p>
            <a:r>
              <a:rPr lang="en-US" sz="1500" dirty="0">
                <a:latin typeface="Times New Roman" panose="02020603050405020304" pitchFamily="18" charset="0"/>
                <a:cs typeface="Times New Roman" panose="02020603050405020304" pitchFamily="18" charset="0"/>
              </a:rPr>
              <a:t> 11  pm2_5                        9314 non-null    float64</a:t>
            </a:r>
          </a:p>
          <a:p>
            <a:r>
              <a:rPr lang="en-US" sz="1500" dirty="0">
                <a:latin typeface="Times New Roman" panose="02020603050405020304" pitchFamily="18" charset="0"/>
                <a:cs typeface="Times New Roman" panose="02020603050405020304" pitchFamily="18" charset="0"/>
              </a:rPr>
              <a:t> 12  date                         435735 non-null  object </a:t>
            </a:r>
          </a:p>
          <a:p>
            <a:r>
              <a:rPr lang="en-US" sz="1500" dirty="0" err="1">
                <a:latin typeface="Times New Roman" panose="02020603050405020304" pitchFamily="18" charset="0"/>
                <a:cs typeface="Times New Roman" panose="02020603050405020304" pitchFamily="18" charset="0"/>
              </a:rPr>
              <a:t>dtypes</a:t>
            </a:r>
            <a:r>
              <a:rPr lang="en-US" sz="1500" dirty="0">
                <a:latin typeface="Times New Roman" panose="02020603050405020304" pitchFamily="18" charset="0"/>
                <a:cs typeface="Times New Roman" panose="02020603050405020304" pitchFamily="18" charset="0"/>
              </a:rPr>
              <a:t>: float64(5), object(8)</a:t>
            </a:r>
          </a:p>
          <a:p>
            <a:r>
              <a:rPr lang="en-US" sz="1500" dirty="0">
                <a:latin typeface="Times New Roman" panose="02020603050405020304" pitchFamily="18" charset="0"/>
                <a:cs typeface="Times New Roman" panose="02020603050405020304" pitchFamily="18" charset="0"/>
              </a:rPr>
              <a:t>memory usage: 43.2+ MB</a:t>
            </a:r>
          </a:p>
          <a:p>
            <a:r>
              <a:rPr lang="en-US" sz="1500"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284296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2423BD-A268-9655-652D-734AE272594D}"/>
              </a:ext>
            </a:extLst>
          </p:cNvPr>
          <p:cNvSpPr txBox="1"/>
          <p:nvPr/>
        </p:nvSpPr>
        <p:spPr>
          <a:xfrm>
            <a:off x="435428" y="391887"/>
            <a:ext cx="546898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ii. Data description :</a:t>
            </a:r>
          </a:p>
        </p:txBody>
      </p:sp>
      <p:graphicFrame>
        <p:nvGraphicFramePr>
          <p:cNvPr id="7" name="Table 7">
            <a:extLst>
              <a:ext uri="{FF2B5EF4-FFF2-40B4-BE49-F238E27FC236}">
                <a16:creationId xmlns:a16="http://schemas.microsoft.com/office/drawing/2014/main" id="{48683FB8-0F6E-1E8C-D59D-CC987EE99CC5}"/>
              </a:ext>
            </a:extLst>
          </p:cNvPr>
          <p:cNvGraphicFramePr>
            <a:graphicFrameLocks noGrp="1"/>
          </p:cNvGraphicFramePr>
          <p:nvPr>
            <p:extLst>
              <p:ext uri="{D42A27DB-BD31-4B8C-83A1-F6EECF244321}">
                <p14:modId xmlns:p14="http://schemas.microsoft.com/office/powerpoint/2010/main" val="584343187"/>
              </p:ext>
            </p:extLst>
          </p:nvPr>
        </p:nvGraphicFramePr>
        <p:xfrm>
          <a:off x="1225005" y="1398935"/>
          <a:ext cx="9741990" cy="3337560"/>
        </p:xfrm>
        <a:graphic>
          <a:graphicData uri="http://schemas.openxmlformats.org/drawingml/2006/table">
            <a:tbl>
              <a:tblPr firstRow="1" bandRow="1">
                <a:tableStyleId>{5C22544A-7EE6-4342-B048-85BDC9FD1C3A}</a:tableStyleId>
              </a:tblPr>
              <a:tblGrid>
                <a:gridCol w="1623665">
                  <a:extLst>
                    <a:ext uri="{9D8B030D-6E8A-4147-A177-3AD203B41FA5}">
                      <a16:colId xmlns:a16="http://schemas.microsoft.com/office/drawing/2014/main" val="2369136637"/>
                    </a:ext>
                  </a:extLst>
                </a:gridCol>
                <a:gridCol w="1623665">
                  <a:extLst>
                    <a:ext uri="{9D8B030D-6E8A-4147-A177-3AD203B41FA5}">
                      <a16:colId xmlns:a16="http://schemas.microsoft.com/office/drawing/2014/main" val="572588114"/>
                    </a:ext>
                  </a:extLst>
                </a:gridCol>
                <a:gridCol w="1623665">
                  <a:extLst>
                    <a:ext uri="{9D8B030D-6E8A-4147-A177-3AD203B41FA5}">
                      <a16:colId xmlns:a16="http://schemas.microsoft.com/office/drawing/2014/main" val="1797406187"/>
                    </a:ext>
                  </a:extLst>
                </a:gridCol>
                <a:gridCol w="1623665">
                  <a:extLst>
                    <a:ext uri="{9D8B030D-6E8A-4147-A177-3AD203B41FA5}">
                      <a16:colId xmlns:a16="http://schemas.microsoft.com/office/drawing/2014/main" val="3175711574"/>
                    </a:ext>
                  </a:extLst>
                </a:gridCol>
                <a:gridCol w="1623665">
                  <a:extLst>
                    <a:ext uri="{9D8B030D-6E8A-4147-A177-3AD203B41FA5}">
                      <a16:colId xmlns:a16="http://schemas.microsoft.com/office/drawing/2014/main" val="2250110206"/>
                    </a:ext>
                  </a:extLst>
                </a:gridCol>
                <a:gridCol w="1623665">
                  <a:extLst>
                    <a:ext uri="{9D8B030D-6E8A-4147-A177-3AD203B41FA5}">
                      <a16:colId xmlns:a16="http://schemas.microsoft.com/office/drawing/2014/main" val="482966482"/>
                    </a:ext>
                  </a:extLst>
                </a:gridCol>
              </a:tblGrid>
              <a:tr h="370840">
                <a:tc>
                  <a:txBody>
                    <a:bodyPr/>
                    <a:lstStyle/>
                    <a:p>
                      <a:pPr algn="r" fontAlgn="ctr"/>
                      <a:endParaRPr lang="en-US"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b="1" dirty="0">
                          <a:effectLst/>
                          <a:latin typeface="Times New Roman" panose="02020603050405020304" pitchFamily="18" charset="0"/>
                          <a:cs typeface="Times New Roman" panose="02020603050405020304" pitchFamily="18" charset="0"/>
                        </a:rPr>
                        <a:t>so2</a:t>
                      </a:r>
                    </a:p>
                  </a:txBody>
                  <a:tcPr anchor="ctr"/>
                </a:tc>
                <a:tc>
                  <a:txBody>
                    <a:bodyPr/>
                    <a:lstStyle/>
                    <a:p>
                      <a:pPr algn="ctr" fontAlgn="ctr"/>
                      <a:r>
                        <a:rPr lang="en-US" b="1" dirty="0">
                          <a:effectLst/>
                          <a:latin typeface="Times New Roman" panose="02020603050405020304" pitchFamily="18" charset="0"/>
                          <a:cs typeface="Times New Roman" panose="02020603050405020304" pitchFamily="18" charset="0"/>
                        </a:rPr>
                        <a:t>no2</a:t>
                      </a:r>
                    </a:p>
                  </a:txBody>
                  <a:tcPr anchor="ctr"/>
                </a:tc>
                <a:tc>
                  <a:txBody>
                    <a:bodyPr/>
                    <a:lstStyle/>
                    <a:p>
                      <a:pPr algn="ctr" fontAlgn="ctr"/>
                      <a:r>
                        <a:rPr lang="en-US" b="1" dirty="0" err="1">
                          <a:effectLst/>
                          <a:latin typeface="Times New Roman" panose="02020603050405020304" pitchFamily="18" charset="0"/>
                          <a:cs typeface="Times New Roman" panose="02020603050405020304" pitchFamily="18" charset="0"/>
                        </a:rPr>
                        <a:t>rspm</a:t>
                      </a:r>
                      <a:endParaRPr lang="en-US"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b="1" dirty="0" err="1">
                          <a:effectLst/>
                          <a:latin typeface="Times New Roman" panose="02020603050405020304" pitchFamily="18" charset="0"/>
                          <a:cs typeface="Times New Roman" panose="02020603050405020304" pitchFamily="18" charset="0"/>
                        </a:rPr>
                        <a:t>spm</a:t>
                      </a:r>
                      <a:endParaRPr lang="en-US"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b="1" dirty="0">
                          <a:effectLst/>
                          <a:latin typeface="Times New Roman" panose="02020603050405020304" pitchFamily="18" charset="0"/>
                          <a:cs typeface="Times New Roman" panose="02020603050405020304" pitchFamily="18" charset="0"/>
                        </a:rPr>
                        <a:t>pm2_5</a:t>
                      </a:r>
                    </a:p>
                  </a:txBody>
                  <a:tcPr anchor="ctr"/>
                </a:tc>
                <a:extLst>
                  <a:ext uri="{0D108BD9-81ED-4DB2-BD59-A6C34878D82A}">
                    <a16:rowId xmlns:a16="http://schemas.microsoft.com/office/drawing/2014/main" val="4244724977"/>
                  </a:ext>
                </a:extLst>
              </a:tr>
              <a:tr h="370840">
                <a:tc>
                  <a:txBody>
                    <a:bodyPr/>
                    <a:lstStyle/>
                    <a:p>
                      <a:pPr algn="r" fontAlgn="ctr"/>
                      <a:r>
                        <a:rPr lang="en-US" b="1">
                          <a:effectLst/>
                          <a:latin typeface="Times New Roman" panose="02020603050405020304" pitchFamily="18" charset="0"/>
                          <a:cs typeface="Times New Roman" panose="02020603050405020304" pitchFamily="18" charset="0"/>
                        </a:rPr>
                        <a:t>count</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401096.000000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419509.000000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395520.000000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198355.000000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9314.000000</a:t>
                      </a:r>
                    </a:p>
                  </a:txBody>
                  <a:tcPr anchor="ctr"/>
                </a:tc>
                <a:extLst>
                  <a:ext uri="{0D108BD9-81ED-4DB2-BD59-A6C34878D82A}">
                    <a16:rowId xmlns:a16="http://schemas.microsoft.com/office/drawing/2014/main" val="895577650"/>
                  </a:ext>
                </a:extLst>
              </a:tr>
              <a:tr h="370840">
                <a:tc>
                  <a:txBody>
                    <a:bodyPr/>
                    <a:lstStyle/>
                    <a:p>
                      <a:pPr algn="r" fontAlgn="ctr"/>
                      <a:r>
                        <a:rPr lang="en-US" b="1" dirty="0">
                          <a:effectLst/>
                          <a:latin typeface="Times New Roman" panose="02020603050405020304" pitchFamily="18" charset="0"/>
                          <a:cs typeface="Times New Roman" panose="02020603050405020304" pitchFamily="18" charset="0"/>
                        </a:rPr>
                        <a:t>mean</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10.829414</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25.809623</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108.832784</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220.783480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40.791467</a:t>
                      </a:r>
                    </a:p>
                  </a:txBody>
                  <a:tcPr anchor="ctr"/>
                </a:tc>
                <a:extLst>
                  <a:ext uri="{0D108BD9-81ED-4DB2-BD59-A6C34878D82A}">
                    <a16:rowId xmlns:a16="http://schemas.microsoft.com/office/drawing/2014/main" val="186574894"/>
                  </a:ext>
                </a:extLst>
              </a:tr>
              <a:tr h="370840">
                <a:tc>
                  <a:txBody>
                    <a:bodyPr/>
                    <a:lstStyle/>
                    <a:p>
                      <a:pPr algn="r" fontAlgn="ctr"/>
                      <a:r>
                        <a:rPr lang="en-US" b="1">
                          <a:effectLst/>
                          <a:latin typeface="Times New Roman" panose="02020603050405020304" pitchFamily="18" charset="0"/>
                          <a:cs typeface="Times New Roman" panose="02020603050405020304" pitchFamily="18" charset="0"/>
                        </a:rPr>
                        <a:t>std</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11.177187</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18.503086</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74.872430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151.395457</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30.832525</a:t>
                      </a:r>
                    </a:p>
                  </a:txBody>
                  <a:tcPr anchor="ctr"/>
                </a:tc>
                <a:extLst>
                  <a:ext uri="{0D108BD9-81ED-4DB2-BD59-A6C34878D82A}">
                    <a16:rowId xmlns:a16="http://schemas.microsoft.com/office/drawing/2014/main" val="2446899219"/>
                  </a:ext>
                </a:extLst>
              </a:tr>
              <a:tr h="370840">
                <a:tc>
                  <a:txBody>
                    <a:bodyPr/>
                    <a:lstStyle/>
                    <a:p>
                      <a:pPr algn="r" fontAlgn="ctr"/>
                      <a:r>
                        <a:rPr lang="en-US" b="1">
                          <a:effectLst/>
                          <a:latin typeface="Times New Roman" panose="02020603050405020304" pitchFamily="18" charset="0"/>
                          <a:cs typeface="Times New Roman" panose="02020603050405020304" pitchFamily="18" charset="0"/>
                        </a:rPr>
                        <a:t>min</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0.000000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0.000000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0.000000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0.000000</a:t>
                      </a:r>
                    </a:p>
                  </a:txBody>
                  <a:tcPr anchor="ctr"/>
                </a:tc>
                <a:tc>
                  <a:txBody>
                    <a:bodyPr/>
                    <a:lstStyle/>
                    <a:p>
                      <a:pPr algn="r" fontAlgn="ctr"/>
                      <a:r>
                        <a:rPr lang="en-US" dirty="0">
                          <a:effectLst/>
                          <a:latin typeface="Times New Roman" panose="02020603050405020304" pitchFamily="18" charset="0"/>
                          <a:cs typeface="Times New Roman" panose="02020603050405020304" pitchFamily="18" charset="0"/>
                        </a:rPr>
                        <a:t>3.000000</a:t>
                      </a:r>
                    </a:p>
                  </a:txBody>
                  <a:tcPr anchor="ctr"/>
                </a:tc>
                <a:extLst>
                  <a:ext uri="{0D108BD9-81ED-4DB2-BD59-A6C34878D82A}">
                    <a16:rowId xmlns:a16="http://schemas.microsoft.com/office/drawing/2014/main" val="58477117"/>
                  </a:ext>
                </a:extLst>
              </a:tr>
              <a:tr h="370840">
                <a:tc>
                  <a:txBody>
                    <a:bodyPr/>
                    <a:lstStyle/>
                    <a:p>
                      <a:pPr algn="r" fontAlgn="ctr"/>
                      <a:r>
                        <a:rPr lang="en-US" b="1">
                          <a:effectLst/>
                          <a:latin typeface="Times New Roman" panose="02020603050405020304" pitchFamily="18" charset="0"/>
                          <a:cs typeface="Times New Roman" panose="02020603050405020304" pitchFamily="18" charset="0"/>
                        </a:rPr>
                        <a:t>25%</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5.000000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14.000000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56.000000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111.000000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24.000000</a:t>
                      </a:r>
                    </a:p>
                  </a:txBody>
                  <a:tcPr anchor="ctr"/>
                </a:tc>
                <a:extLst>
                  <a:ext uri="{0D108BD9-81ED-4DB2-BD59-A6C34878D82A}">
                    <a16:rowId xmlns:a16="http://schemas.microsoft.com/office/drawing/2014/main" val="3671532294"/>
                  </a:ext>
                </a:extLst>
              </a:tr>
              <a:tr h="370840">
                <a:tc>
                  <a:txBody>
                    <a:bodyPr/>
                    <a:lstStyle/>
                    <a:p>
                      <a:pPr algn="r" fontAlgn="ctr"/>
                      <a:r>
                        <a:rPr lang="en-US" b="1">
                          <a:effectLst/>
                          <a:latin typeface="Times New Roman" panose="02020603050405020304" pitchFamily="18" charset="0"/>
                          <a:cs typeface="Times New Roman" panose="02020603050405020304" pitchFamily="18" charset="0"/>
                        </a:rPr>
                        <a:t>50%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8.000000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22.000000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90.000000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187.000000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32.000000</a:t>
                      </a:r>
                    </a:p>
                  </a:txBody>
                  <a:tcPr anchor="ctr"/>
                </a:tc>
                <a:extLst>
                  <a:ext uri="{0D108BD9-81ED-4DB2-BD59-A6C34878D82A}">
                    <a16:rowId xmlns:a16="http://schemas.microsoft.com/office/drawing/2014/main" val="171254829"/>
                  </a:ext>
                </a:extLst>
              </a:tr>
              <a:tr h="370840">
                <a:tc>
                  <a:txBody>
                    <a:bodyPr/>
                    <a:lstStyle/>
                    <a:p>
                      <a:pPr algn="r" fontAlgn="ctr"/>
                      <a:r>
                        <a:rPr lang="en-US" b="1">
                          <a:effectLst/>
                          <a:latin typeface="Times New Roman" panose="02020603050405020304" pitchFamily="18" charset="0"/>
                          <a:cs typeface="Times New Roman" panose="02020603050405020304" pitchFamily="18" charset="0"/>
                        </a:rPr>
                        <a:t>75%</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13.700000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32.200000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142.000000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296.000000</a:t>
                      </a:r>
                    </a:p>
                  </a:txBody>
                  <a:tcPr anchor="ctr"/>
                </a:tc>
                <a:tc>
                  <a:txBody>
                    <a:bodyPr/>
                    <a:lstStyle/>
                    <a:p>
                      <a:pPr algn="r" fontAlgn="ctr"/>
                      <a:r>
                        <a:rPr lang="en-US" dirty="0">
                          <a:effectLst/>
                          <a:latin typeface="Times New Roman" panose="02020603050405020304" pitchFamily="18" charset="0"/>
                          <a:cs typeface="Times New Roman" panose="02020603050405020304" pitchFamily="18" charset="0"/>
                        </a:rPr>
                        <a:t>46.000000</a:t>
                      </a:r>
                    </a:p>
                  </a:txBody>
                  <a:tcPr anchor="ctr"/>
                </a:tc>
                <a:extLst>
                  <a:ext uri="{0D108BD9-81ED-4DB2-BD59-A6C34878D82A}">
                    <a16:rowId xmlns:a16="http://schemas.microsoft.com/office/drawing/2014/main" val="2329292960"/>
                  </a:ext>
                </a:extLst>
              </a:tr>
              <a:tr h="370840">
                <a:tc>
                  <a:txBody>
                    <a:bodyPr/>
                    <a:lstStyle/>
                    <a:p>
                      <a:pPr algn="r" fontAlgn="ctr"/>
                      <a:r>
                        <a:rPr lang="en-US" b="1">
                          <a:effectLst/>
                          <a:latin typeface="Times New Roman" panose="02020603050405020304" pitchFamily="18" charset="0"/>
                          <a:cs typeface="Times New Roman" panose="02020603050405020304" pitchFamily="18" charset="0"/>
                        </a:rPr>
                        <a:t>max</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909.000000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876.000000</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6307.033333</a:t>
                      </a:r>
                    </a:p>
                  </a:txBody>
                  <a:tcPr anchor="ctr"/>
                </a:tc>
                <a:tc>
                  <a:txBody>
                    <a:bodyPr/>
                    <a:lstStyle/>
                    <a:p>
                      <a:pPr algn="r" fontAlgn="ctr"/>
                      <a:r>
                        <a:rPr lang="en-US">
                          <a:effectLst/>
                          <a:latin typeface="Times New Roman" panose="02020603050405020304" pitchFamily="18" charset="0"/>
                          <a:cs typeface="Times New Roman" panose="02020603050405020304" pitchFamily="18" charset="0"/>
                        </a:rPr>
                        <a:t>3380.000000</a:t>
                      </a:r>
                    </a:p>
                  </a:txBody>
                  <a:tcPr anchor="ctr"/>
                </a:tc>
                <a:tc>
                  <a:txBody>
                    <a:bodyPr/>
                    <a:lstStyle/>
                    <a:p>
                      <a:pPr algn="r" fontAlgn="ctr"/>
                      <a:r>
                        <a:rPr lang="en-US" dirty="0">
                          <a:effectLst/>
                          <a:latin typeface="Times New Roman" panose="02020603050405020304" pitchFamily="18" charset="0"/>
                          <a:cs typeface="Times New Roman" panose="02020603050405020304" pitchFamily="18" charset="0"/>
                        </a:rPr>
                        <a:t>504.000000</a:t>
                      </a:r>
                    </a:p>
                  </a:txBody>
                  <a:tcPr anchor="ctr"/>
                </a:tc>
                <a:extLst>
                  <a:ext uri="{0D108BD9-81ED-4DB2-BD59-A6C34878D82A}">
                    <a16:rowId xmlns:a16="http://schemas.microsoft.com/office/drawing/2014/main" val="2565892288"/>
                  </a:ext>
                </a:extLst>
              </a:tr>
            </a:tbl>
          </a:graphicData>
        </a:graphic>
      </p:graphicFrame>
    </p:spTree>
    <p:extLst>
      <p:ext uri="{BB962C8B-B14F-4D97-AF65-F5344CB8AC3E}">
        <p14:creationId xmlns:p14="http://schemas.microsoft.com/office/powerpoint/2010/main" val="113162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762D5-14B4-D37A-0CC4-F039930FE24F}"/>
              </a:ext>
            </a:extLst>
          </p:cNvPr>
          <p:cNvSpPr txBox="1"/>
          <p:nvPr/>
        </p:nvSpPr>
        <p:spPr>
          <a:xfrm>
            <a:off x="435428" y="391887"/>
            <a:ext cx="546898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iii. Checking Missing Values :</a:t>
            </a:r>
          </a:p>
        </p:txBody>
      </p:sp>
      <p:graphicFrame>
        <p:nvGraphicFramePr>
          <p:cNvPr id="5" name="Table 4">
            <a:extLst>
              <a:ext uri="{FF2B5EF4-FFF2-40B4-BE49-F238E27FC236}">
                <a16:creationId xmlns:a16="http://schemas.microsoft.com/office/drawing/2014/main" id="{6EC59710-6663-77F9-9876-4D40A21B0DEE}"/>
              </a:ext>
            </a:extLst>
          </p:cNvPr>
          <p:cNvGraphicFramePr>
            <a:graphicFrameLocks noGrp="1"/>
          </p:cNvGraphicFramePr>
          <p:nvPr>
            <p:extLst>
              <p:ext uri="{D42A27DB-BD31-4B8C-83A1-F6EECF244321}">
                <p14:modId xmlns:p14="http://schemas.microsoft.com/office/powerpoint/2010/main" val="161448524"/>
              </p:ext>
            </p:extLst>
          </p:nvPr>
        </p:nvGraphicFramePr>
        <p:xfrm>
          <a:off x="2835851" y="989602"/>
          <a:ext cx="5289940" cy="5120640"/>
        </p:xfrm>
        <a:graphic>
          <a:graphicData uri="http://schemas.openxmlformats.org/drawingml/2006/table">
            <a:tbl>
              <a:tblPr firstRow="1" bandRow="1">
                <a:tableStyleId>{F5AB1C69-6EDB-4FF4-983F-18BD219EF322}</a:tableStyleId>
              </a:tblPr>
              <a:tblGrid>
                <a:gridCol w="3243136">
                  <a:extLst>
                    <a:ext uri="{9D8B030D-6E8A-4147-A177-3AD203B41FA5}">
                      <a16:colId xmlns:a16="http://schemas.microsoft.com/office/drawing/2014/main" val="1381260797"/>
                    </a:ext>
                  </a:extLst>
                </a:gridCol>
                <a:gridCol w="2046804">
                  <a:extLst>
                    <a:ext uri="{9D8B030D-6E8A-4147-A177-3AD203B41FA5}">
                      <a16:colId xmlns:a16="http://schemas.microsoft.com/office/drawing/2014/main" val="4153297313"/>
                    </a:ext>
                  </a:extLst>
                </a:gridCol>
              </a:tblGrid>
              <a:tr h="349049">
                <a:tc gridSpan="2">
                  <a:txBody>
                    <a:bodyPr/>
                    <a:lstStyle/>
                    <a:p>
                      <a:r>
                        <a:rPr lang="en-US" dirty="0">
                          <a:latin typeface="Times New Roman" panose="02020603050405020304" pitchFamily="18" charset="0"/>
                          <a:cs typeface="Times New Roman" panose="02020603050405020304" pitchFamily="18" charset="0"/>
                        </a:rPr>
                        <a:t>Data columns with null values :</a:t>
                      </a:r>
                    </a:p>
                  </a:txBody>
                  <a:tcPr marL="100584" marR="100584"/>
                </a:tc>
                <a:tc hMerge="1">
                  <a:txBody>
                    <a:bodyPr/>
                    <a:lstStyle/>
                    <a:p>
                      <a:endParaRPr lang="en-US"/>
                    </a:p>
                  </a:txBody>
                  <a:tcPr/>
                </a:tc>
                <a:extLst>
                  <a:ext uri="{0D108BD9-81ED-4DB2-BD59-A6C34878D82A}">
                    <a16:rowId xmlns:a16="http://schemas.microsoft.com/office/drawing/2014/main" val="1761988502"/>
                  </a:ext>
                </a:extLst>
              </a:tr>
              <a:tr h="349049">
                <a:tc>
                  <a:txBody>
                    <a:bodyPr/>
                    <a:lstStyle/>
                    <a:p>
                      <a:r>
                        <a:rPr lang="en-US" dirty="0" err="1">
                          <a:latin typeface="Times New Roman" panose="02020603050405020304" pitchFamily="18" charset="0"/>
                          <a:cs typeface="Times New Roman" panose="02020603050405020304" pitchFamily="18" charset="0"/>
                        </a:rPr>
                        <a:t>stn_code</a:t>
                      </a:r>
                      <a:endParaRPr lang="en-US" dirty="0">
                        <a:latin typeface="Times New Roman" panose="02020603050405020304" pitchFamily="18" charset="0"/>
                        <a:cs typeface="Times New Roman" panose="02020603050405020304" pitchFamily="18" charset="0"/>
                      </a:endParaRPr>
                    </a:p>
                  </a:txBody>
                  <a:tcPr marL="100584" marR="100584"/>
                </a:tc>
                <a:tc>
                  <a:txBody>
                    <a:bodyPr/>
                    <a:lstStyle/>
                    <a:p>
                      <a:r>
                        <a:rPr lang="en-US" dirty="0">
                          <a:latin typeface="Times New Roman" panose="02020603050405020304" pitchFamily="18" charset="0"/>
                          <a:cs typeface="Times New Roman" panose="02020603050405020304" pitchFamily="18" charset="0"/>
                        </a:rPr>
                        <a:t>144077</a:t>
                      </a:r>
                    </a:p>
                  </a:txBody>
                  <a:tcPr marL="100584" marR="100584"/>
                </a:tc>
                <a:extLst>
                  <a:ext uri="{0D108BD9-81ED-4DB2-BD59-A6C34878D82A}">
                    <a16:rowId xmlns:a16="http://schemas.microsoft.com/office/drawing/2014/main" val="1140659526"/>
                  </a:ext>
                </a:extLst>
              </a:tr>
              <a:tr h="349049">
                <a:tc>
                  <a:txBody>
                    <a:bodyPr/>
                    <a:lstStyle/>
                    <a:p>
                      <a:r>
                        <a:rPr lang="en-US" dirty="0" err="1">
                          <a:latin typeface="Times New Roman" panose="02020603050405020304" pitchFamily="18" charset="0"/>
                          <a:cs typeface="Times New Roman" panose="02020603050405020304" pitchFamily="18" charset="0"/>
                        </a:rPr>
                        <a:t>sampling_date</a:t>
                      </a:r>
                      <a:endParaRPr lang="en-US" dirty="0">
                        <a:latin typeface="Times New Roman" panose="02020603050405020304" pitchFamily="18" charset="0"/>
                        <a:cs typeface="Times New Roman" panose="02020603050405020304" pitchFamily="18" charset="0"/>
                      </a:endParaRPr>
                    </a:p>
                  </a:txBody>
                  <a:tcPr marL="100584" marR="100584"/>
                </a:tc>
                <a:tc>
                  <a:txBody>
                    <a:bodyPr/>
                    <a:lstStyle/>
                    <a:p>
                      <a:r>
                        <a:rPr lang="en-US" dirty="0">
                          <a:latin typeface="Times New Roman" panose="02020603050405020304" pitchFamily="18" charset="0"/>
                          <a:cs typeface="Times New Roman" panose="02020603050405020304" pitchFamily="18" charset="0"/>
                        </a:rPr>
                        <a:t>3</a:t>
                      </a:r>
                    </a:p>
                  </a:txBody>
                  <a:tcPr marL="100584" marR="100584"/>
                </a:tc>
                <a:extLst>
                  <a:ext uri="{0D108BD9-81ED-4DB2-BD59-A6C34878D82A}">
                    <a16:rowId xmlns:a16="http://schemas.microsoft.com/office/drawing/2014/main" val="1569028458"/>
                  </a:ext>
                </a:extLst>
              </a:tr>
              <a:tr h="355651">
                <a:tc>
                  <a:txBody>
                    <a:bodyPr/>
                    <a:lstStyle/>
                    <a:p>
                      <a:r>
                        <a:rPr lang="en-US" dirty="0">
                          <a:latin typeface="Times New Roman" panose="02020603050405020304" pitchFamily="18" charset="0"/>
                          <a:cs typeface="Times New Roman" panose="02020603050405020304" pitchFamily="18" charset="0"/>
                        </a:rPr>
                        <a:t>state</a:t>
                      </a:r>
                    </a:p>
                  </a:txBody>
                  <a:tcPr marL="100584" marR="100584"/>
                </a:tc>
                <a:tc>
                  <a:txBody>
                    <a:bodyPr/>
                    <a:lstStyle/>
                    <a:p>
                      <a:r>
                        <a:rPr lang="en-US" dirty="0">
                          <a:latin typeface="Times New Roman" panose="02020603050405020304" pitchFamily="18" charset="0"/>
                          <a:cs typeface="Times New Roman" panose="02020603050405020304" pitchFamily="18" charset="0"/>
                        </a:rPr>
                        <a:t>0</a:t>
                      </a:r>
                    </a:p>
                  </a:txBody>
                  <a:tcPr marL="100584" marR="100584"/>
                </a:tc>
                <a:extLst>
                  <a:ext uri="{0D108BD9-81ED-4DB2-BD59-A6C34878D82A}">
                    <a16:rowId xmlns:a16="http://schemas.microsoft.com/office/drawing/2014/main" val="2291787948"/>
                  </a:ext>
                </a:extLst>
              </a:tr>
              <a:tr h="349049">
                <a:tc>
                  <a:txBody>
                    <a:bodyPr/>
                    <a:lstStyle/>
                    <a:p>
                      <a:r>
                        <a:rPr lang="en-US" dirty="0">
                          <a:latin typeface="Times New Roman" panose="02020603050405020304" pitchFamily="18" charset="0"/>
                          <a:cs typeface="Times New Roman" panose="02020603050405020304" pitchFamily="18" charset="0"/>
                        </a:rPr>
                        <a:t>location</a:t>
                      </a:r>
                    </a:p>
                  </a:txBody>
                  <a:tcPr marL="100584" marR="100584"/>
                </a:tc>
                <a:tc>
                  <a:txBody>
                    <a:bodyPr/>
                    <a:lstStyle/>
                    <a:p>
                      <a:r>
                        <a:rPr lang="en-US" dirty="0">
                          <a:latin typeface="Times New Roman" panose="02020603050405020304" pitchFamily="18" charset="0"/>
                          <a:cs typeface="Times New Roman" panose="02020603050405020304" pitchFamily="18" charset="0"/>
                        </a:rPr>
                        <a:t>3</a:t>
                      </a:r>
                    </a:p>
                  </a:txBody>
                  <a:tcPr marL="100584" marR="100584"/>
                </a:tc>
                <a:extLst>
                  <a:ext uri="{0D108BD9-81ED-4DB2-BD59-A6C34878D82A}">
                    <a16:rowId xmlns:a16="http://schemas.microsoft.com/office/drawing/2014/main" val="3019716684"/>
                  </a:ext>
                </a:extLst>
              </a:tr>
              <a:tr h="349049">
                <a:tc>
                  <a:txBody>
                    <a:bodyPr/>
                    <a:lstStyle/>
                    <a:p>
                      <a:r>
                        <a:rPr lang="en-US" dirty="0">
                          <a:latin typeface="Times New Roman" panose="02020603050405020304" pitchFamily="18" charset="0"/>
                          <a:cs typeface="Times New Roman" panose="02020603050405020304" pitchFamily="18" charset="0"/>
                        </a:rPr>
                        <a:t>agency</a:t>
                      </a:r>
                    </a:p>
                  </a:txBody>
                  <a:tcPr marL="100584" marR="100584"/>
                </a:tc>
                <a:tc>
                  <a:txBody>
                    <a:bodyPr/>
                    <a:lstStyle/>
                    <a:p>
                      <a:r>
                        <a:rPr lang="en-US" dirty="0">
                          <a:latin typeface="Times New Roman" panose="02020603050405020304" pitchFamily="18" charset="0"/>
                          <a:cs typeface="Times New Roman" panose="02020603050405020304" pitchFamily="18" charset="0"/>
                        </a:rPr>
                        <a:t>149466</a:t>
                      </a:r>
                    </a:p>
                  </a:txBody>
                  <a:tcPr marL="100584" marR="100584"/>
                </a:tc>
                <a:extLst>
                  <a:ext uri="{0D108BD9-81ED-4DB2-BD59-A6C34878D82A}">
                    <a16:rowId xmlns:a16="http://schemas.microsoft.com/office/drawing/2014/main" val="981010618"/>
                  </a:ext>
                </a:extLst>
              </a:tr>
              <a:tr h="349049">
                <a:tc>
                  <a:txBody>
                    <a:bodyPr/>
                    <a:lstStyle/>
                    <a:p>
                      <a:r>
                        <a:rPr lang="en-US" dirty="0">
                          <a:latin typeface="Times New Roman" panose="02020603050405020304" pitchFamily="18" charset="0"/>
                          <a:cs typeface="Times New Roman" panose="02020603050405020304" pitchFamily="18" charset="0"/>
                        </a:rPr>
                        <a:t>type</a:t>
                      </a:r>
                    </a:p>
                  </a:txBody>
                  <a:tcPr marL="100584" marR="100584"/>
                </a:tc>
                <a:tc>
                  <a:txBody>
                    <a:bodyPr/>
                    <a:lstStyle/>
                    <a:p>
                      <a:r>
                        <a:rPr lang="en-US" dirty="0">
                          <a:latin typeface="Times New Roman" panose="02020603050405020304" pitchFamily="18" charset="0"/>
                          <a:cs typeface="Times New Roman" panose="02020603050405020304" pitchFamily="18" charset="0"/>
                        </a:rPr>
                        <a:t>5357</a:t>
                      </a:r>
                    </a:p>
                  </a:txBody>
                  <a:tcPr marL="100584" marR="100584"/>
                </a:tc>
                <a:extLst>
                  <a:ext uri="{0D108BD9-81ED-4DB2-BD59-A6C34878D82A}">
                    <a16:rowId xmlns:a16="http://schemas.microsoft.com/office/drawing/2014/main" val="1665029646"/>
                  </a:ext>
                </a:extLst>
              </a:tr>
              <a:tr h="349049">
                <a:tc>
                  <a:txBody>
                    <a:bodyPr/>
                    <a:lstStyle/>
                    <a:p>
                      <a:r>
                        <a:rPr lang="en-US" dirty="0">
                          <a:latin typeface="Times New Roman" panose="02020603050405020304" pitchFamily="18" charset="0"/>
                          <a:cs typeface="Times New Roman" panose="02020603050405020304" pitchFamily="18" charset="0"/>
                        </a:rPr>
                        <a:t>so2</a:t>
                      </a:r>
                    </a:p>
                  </a:txBody>
                  <a:tcPr marL="100584" marR="100584"/>
                </a:tc>
                <a:tc>
                  <a:txBody>
                    <a:bodyPr/>
                    <a:lstStyle/>
                    <a:p>
                      <a:r>
                        <a:rPr lang="en-US" dirty="0">
                          <a:latin typeface="Times New Roman" panose="02020603050405020304" pitchFamily="18" charset="0"/>
                          <a:cs typeface="Times New Roman" panose="02020603050405020304" pitchFamily="18" charset="0"/>
                        </a:rPr>
                        <a:t>34632</a:t>
                      </a:r>
                    </a:p>
                  </a:txBody>
                  <a:tcPr marL="100584" marR="100584"/>
                </a:tc>
                <a:extLst>
                  <a:ext uri="{0D108BD9-81ED-4DB2-BD59-A6C34878D82A}">
                    <a16:rowId xmlns:a16="http://schemas.microsoft.com/office/drawing/2014/main" val="266676868"/>
                  </a:ext>
                </a:extLst>
              </a:tr>
              <a:tr h="349049">
                <a:tc>
                  <a:txBody>
                    <a:bodyPr/>
                    <a:lstStyle/>
                    <a:p>
                      <a:r>
                        <a:rPr lang="en-US" dirty="0">
                          <a:latin typeface="Times New Roman" panose="02020603050405020304" pitchFamily="18" charset="0"/>
                          <a:cs typeface="Times New Roman" panose="02020603050405020304" pitchFamily="18" charset="0"/>
                        </a:rPr>
                        <a:t>no2</a:t>
                      </a:r>
                    </a:p>
                  </a:txBody>
                  <a:tcPr marL="100584" marR="100584"/>
                </a:tc>
                <a:tc>
                  <a:txBody>
                    <a:bodyPr/>
                    <a:lstStyle/>
                    <a:p>
                      <a:r>
                        <a:rPr lang="en-US" dirty="0">
                          <a:latin typeface="Times New Roman" panose="02020603050405020304" pitchFamily="18" charset="0"/>
                          <a:cs typeface="Times New Roman" panose="02020603050405020304" pitchFamily="18" charset="0"/>
                        </a:rPr>
                        <a:t>16222</a:t>
                      </a:r>
                    </a:p>
                  </a:txBody>
                  <a:tcPr marL="100584" marR="100584"/>
                </a:tc>
                <a:extLst>
                  <a:ext uri="{0D108BD9-81ED-4DB2-BD59-A6C34878D82A}">
                    <a16:rowId xmlns:a16="http://schemas.microsoft.com/office/drawing/2014/main" val="83904188"/>
                  </a:ext>
                </a:extLst>
              </a:tr>
              <a:tr h="349049">
                <a:tc>
                  <a:txBody>
                    <a:bodyPr/>
                    <a:lstStyle/>
                    <a:p>
                      <a:r>
                        <a:rPr lang="en-US" dirty="0" err="1">
                          <a:latin typeface="Times New Roman" panose="02020603050405020304" pitchFamily="18" charset="0"/>
                          <a:cs typeface="Times New Roman" panose="02020603050405020304" pitchFamily="18" charset="0"/>
                        </a:rPr>
                        <a:t>rspm</a:t>
                      </a:r>
                      <a:endParaRPr lang="en-US" dirty="0">
                        <a:latin typeface="Times New Roman" panose="02020603050405020304" pitchFamily="18" charset="0"/>
                        <a:cs typeface="Times New Roman" panose="02020603050405020304" pitchFamily="18" charset="0"/>
                      </a:endParaRPr>
                    </a:p>
                  </a:txBody>
                  <a:tcPr marL="100584" marR="100584"/>
                </a:tc>
                <a:tc>
                  <a:txBody>
                    <a:bodyPr/>
                    <a:lstStyle/>
                    <a:p>
                      <a:r>
                        <a:rPr lang="en-US" dirty="0">
                          <a:latin typeface="Times New Roman" panose="02020603050405020304" pitchFamily="18" charset="0"/>
                          <a:cs typeface="Times New Roman" panose="02020603050405020304" pitchFamily="18" charset="0"/>
                        </a:rPr>
                        <a:t>40035</a:t>
                      </a:r>
                    </a:p>
                  </a:txBody>
                  <a:tcPr marL="100584" marR="100584"/>
                </a:tc>
                <a:extLst>
                  <a:ext uri="{0D108BD9-81ED-4DB2-BD59-A6C34878D82A}">
                    <a16:rowId xmlns:a16="http://schemas.microsoft.com/office/drawing/2014/main" val="201016437"/>
                  </a:ext>
                </a:extLst>
              </a:tr>
              <a:tr h="349049">
                <a:tc>
                  <a:txBody>
                    <a:bodyPr/>
                    <a:lstStyle/>
                    <a:p>
                      <a:r>
                        <a:rPr lang="en-US" dirty="0" err="1">
                          <a:latin typeface="Times New Roman" panose="02020603050405020304" pitchFamily="18" charset="0"/>
                          <a:cs typeface="Times New Roman" panose="02020603050405020304" pitchFamily="18" charset="0"/>
                        </a:rPr>
                        <a:t>spm</a:t>
                      </a:r>
                      <a:endParaRPr lang="en-US" dirty="0">
                        <a:latin typeface="Times New Roman" panose="02020603050405020304" pitchFamily="18" charset="0"/>
                        <a:cs typeface="Times New Roman" panose="02020603050405020304" pitchFamily="18" charset="0"/>
                      </a:endParaRPr>
                    </a:p>
                  </a:txBody>
                  <a:tcPr marL="100584" marR="100584"/>
                </a:tc>
                <a:tc>
                  <a:txBody>
                    <a:bodyPr/>
                    <a:lstStyle/>
                    <a:p>
                      <a:r>
                        <a:rPr lang="en-US" dirty="0">
                          <a:latin typeface="Times New Roman" panose="02020603050405020304" pitchFamily="18" charset="0"/>
                          <a:cs typeface="Times New Roman" panose="02020603050405020304" pitchFamily="18" charset="0"/>
                        </a:rPr>
                        <a:t>236908</a:t>
                      </a:r>
                    </a:p>
                  </a:txBody>
                  <a:tcPr marL="100584" marR="100584"/>
                </a:tc>
                <a:extLst>
                  <a:ext uri="{0D108BD9-81ED-4DB2-BD59-A6C34878D82A}">
                    <a16:rowId xmlns:a16="http://schemas.microsoft.com/office/drawing/2014/main" val="1850299829"/>
                  </a:ext>
                </a:extLst>
              </a:tr>
              <a:tr h="349049">
                <a:tc>
                  <a:txBody>
                    <a:bodyPr/>
                    <a:lstStyle/>
                    <a:p>
                      <a:r>
                        <a:rPr lang="en-US" dirty="0" err="1">
                          <a:latin typeface="Times New Roman" panose="02020603050405020304" pitchFamily="18" charset="0"/>
                          <a:cs typeface="Times New Roman" panose="02020603050405020304" pitchFamily="18" charset="0"/>
                        </a:rPr>
                        <a:t>location_monitoring_station</a:t>
                      </a:r>
                      <a:r>
                        <a:rPr lang="en-US" dirty="0">
                          <a:latin typeface="Times New Roman" panose="02020603050405020304" pitchFamily="18" charset="0"/>
                          <a:cs typeface="Times New Roman" panose="02020603050405020304" pitchFamily="18" charset="0"/>
                        </a:rPr>
                        <a:t> </a:t>
                      </a:r>
                    </a:p>
                  </a:txBody>
                  <a:tcPr marL="100584" marR="100584"/>
                </a:tc>
                <a:tc>
                  <a:txBody>
                    <a:bodyPr/>
                    <a:lstStyle/>
                    <a:p>
                      <a:r>
                        <a:rPr lang="en-US" dirty="0">
                          <a:latin typeface="Times New Roman" panose="02020603050405020304" pitchFamily="18" charset="0"/>
                          <a:cs typeface="Times New Roman" panose="02020603050405020304" pitchFamily="18" charset="0"/>
                        </a:rPr>
                        <a:t>27303</a:t>
                      </a:r>
                    </a:p>
                  </a:txBody>
                  <a:tcPr marL="100584" marR="100584"/>
                </a:tc>
                <a:extLst>
                  <a:ext uri="{0D108BD9-81ED-4DB2-BD59-A6C34878D82A}">
                    <a16:rowId xmlns:a16="http://schemas.microsoft.com/office/drawing/2014/main" val="345461312"/>
                  </a:ext>
                </a:extLst>
              </a:tr>
              <a:tr h="349049">
                <a:tc>
                  <a:txBody>
                    <a:bodyPr/>
                    <a:lstStyle/>
                    <a:p>
                      <a:r>
                        <a:rPr lang="en-US" dirty="0">
                          <a:latin typeface="Times New Roman" panose="02020603050405020304" pitchFamily="18" charset="0"/>
                          <a:cs typeface="Times New Roman" panose="02020603050405020304" pitchFamily="18" charset="0"/>
                        </a:rPr>
                        <a:t>pm2_5</a:t>
                      </a:r>
                    </a:p>
                  </a:txBody>
                  <a:tcPr marL="100584" marR="100584"/>
                </a:tc>
                <a:tc>
                  <a:txBody>
                    <a:bodyPr/>
                    <a:lstStyle/>
                    <a:p>
                      <a:r>
                        <a:rPr lang="en-US" dirty="0">
                          <a:latin typeface="Times New Roman" panose="02020603050405020304" pitchFamily="18" charset="0"/>
                          <a:cs typeface="Times New Roman" panose="02020603050405020304" pitchFamily="18" charset="0"/>
                        </a:rPr>
                        <a:t>425754</a:t>
                      </a:r>
                    </a:p>
                  </a:txBody>
                  <a:tcPr marL="100584" marR="100584"/>
                </a:tc>
                <a:extLst>
                  <a:ext uri="{0D108BD9-81ED-4DB2-BD59-A6C34878D82A}">
                    <a16:rowId xmlns:a16="http://schemas.microsoft.com/office/drawing/2014/main" val="1526281"/>
                  </a:ext>
                </a:extLst>
              </a:tr>
              <a:tr h="349049">
                <a:tc>
                  <a:txBody>
                    <a:bodyPr/>
                    <a:lstStyle/>
                    <a:p>
                      <a:r>
                        <a:rPr lang="en-US" dirty="0">
                          <a:latin typeface="Times New Roman" panose="02020603050405020304" pitchFamily="18" charset="0"/>
                          <a:cs typeface="Times New Roman" panose="02020603050405020304" pitchFamily="18" charset="0"/>
                        </a:rPr>
                        <a:t>date</a:t>
                      </a:r>
                    </a:p>
                  </a:txBody>
                  <a:tcPr marL="100584" marR="100584"/>
                </a:tc>
                <a:tc>
                  <a:txBody>
                    <a:bodyPr/>
                    <a:lstStyle/>
                    <a:p>
                      <a:r>
                        <a:rPr lang="en-US" dirty="0">
                          <a:latin typeface="Times New Roman" panose="02020603050405020304" pitchFamily="18" charset="0"/>
                          <a:cs typeface="Times New Roman" panose="02020603050405020304" pitchFamily="18" charset="0"/>
                        </a:rPr>
                        <a:t>7</a:t>
                      </a:r>
                    </a:p>
                  </a:txBody>
                  <a:tcPr marL="100584" marR="100584"/>
                </a:tc>
                <a:extLst>
                  <a:ext uri="{0D108BD9-81ED-4DB2-BD59-A6C34878D82A}">
                    <a16:rowId xmlns:a16="http://schemas.microsoft.com/office/drawing/2014/main" val="2356346437"/>
                  </a:ext>
                </a:extLst>
              </a:tr>
            </a:tbl>
          </a:graphicData>
        </a:graphic>
      </p:graphicFrame>
    </p:spTree>
    <p:extLst>
      <p:ext uri="{BB962C8B-B14F-4D97-AF65-F5344CB8AC3E}">
        <p14:creationId xmlns:p14="http://schemas.microsoft.com/office/powerpoint/2010/main" val="392016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36ABD9-01B5-47CC-E209-B75578F34341}"/>
              </a:ext>
            </a:extLst>
          </p:cNvPr>
          <p:cNvSpPr txBox="1"/>
          <p:nvPr/>
        </p:nvSpPr>
        <p:spPr>
          <a:xfrm>
            <a:off x="435428" y="391887"/>
            <a:ext cx="546898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v. Checking Unique Values :</a:t>
            </a:r>
          </a:p>
        </p:txBody>
      </p:sp>
      <p:graphicFrame>
        <p:nvGraphicFramePr>
          <p:cNvPr id="15" name="Table 15">
            <a:extLst>
              <a:ext uri="{FF2B5EF4-FFF2-40B4-BE49-F238E27FC236}">
                <a16:creationId xmlns:a16="http://schemas.microsoft.com/office/drawing/2014/main" id="{3692064E-D388-491E-5E97-254BF8888183}"/>
              </a:ext>
            </a:extLst>
          </p:cNvPr>
          <p:cNvGraphicFramePr>
            <a:graphicFrameLocks noGrp="1"/>
          </p:cNvGraphicFramePr>
          <p:nvPr>
            <p:extLst>
              <p:ext uri="{D42A27DB-BD31-4B8C-83A1-F6EECF244321}">
                <p14:modId xmlns:p14="http://schemas.microsoft.com/office/powerpoint/2010/main" val="2671806625"/>
              </p:ext>
            </p:extLst>
          </p:nvPr>
        </p:nvGraphicFramePr>
        <p:xfrm>
          <a:off x="2389051" y="1100005"/>
          <a:ext cx="8128000" cy="5186680"/>
        </p:xfrm>
        <a:graphic>
          <a:graphicData uri="http://schemas.openxmlformats.org/drawingml/2006/table">
            <a:tbl>
              <a:tblPr firstRow="1" bandRow="1">
                <a:tableStyleId>{2A488322-F2BA-4B5B-9748-0D474271808F}</a:tableStyleId>
              </a:tblPr>
              <a:tblGrid>
                <a:gridCol w="4064000">
                  <a:extLst>
                    <a:ext uri="{9D8B030D-6E8A-4147-A177-3AD203B41FA5}">
                      <a16:colId xmlns:a16="http://schemas.microsoft.com/office/drawing/2014/main" val="3345942565"/>
                    </a:ext>
                  </a:extLst>
                </a:gridCol>
                <a:gridCol w="4064000">
                  <a:extLst>
                    <a:ext uri="{9D8B030D-6E8A-4147-A177-3AD203B41FA5}">
                      <a16:colId xmlns:a16="http://schemas.microsoft.com/office/drawing/2014/main" val="738375778"/>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Data columns with unique values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3352649642"/>
                  </a:ext>
                </a:extLst>
              </a:tr>
              <a:tr h="370840">
                <a:tc>
                  <a:txBody>
                    <a:bodyPr/>
                    <a:lstStyle/>
                    <a:p>
                      <a:r>
                        <a:rPr lang="en-US" dirty="0" err="1">
                          <a:latin typeface="Times New Roman" panose="02020603050405020304" pitchFamily="18" charset="0"/>
                          <a:cs typeface="Times New Roman" panose="02020603050405020304" pitchFamily="18" charset="0"/>
                        </a:rPr>
                        <a:t>stn_code</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803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67572402"/>
                  </a:ext>
                </a:extLst>
              </a:tr>
              <a:tr h="370840">
                <a:tc>
                  <a:txBody>
                    <a:bodyPr/>
                    <a:lstStyle/>
                    <a:p>
                      <a:r>
                        <a:rPr lang="en-US" dirty="0" err="1">
                          <a:latin typeface="Times New Roman" panose="02020603050405020304" pitchFamily="18" charset="0"/>
                          <a:cs typeface="Times New Roman" panose="02020603050405020304" pitchFamily="18" charset="0"/>
                        </a:rPr>
                        <a:t>sampling_date</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5485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468800"/>
                  </a:ext>
                </a:extLst>
              </a:tr>
              <a:tr h="370840">
                <a:tc>
                  <a:txBody>
                    <a:bodyPr/>
                    <a:lstStyle/>
                    <a:p>
                      <a:r>
                        <a:rPr lang="en-US" dirty="0">
                          <a:latin typeface="Times New Roman" panose="02020603050405020304" pitchFamily="18" charset="0"/>
                          <a:cs typeface="Times New Roman" panose="02020603050405020304" pitchFamily="18" charset="0"/>
                        </a:rPr>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4787548"/>
                  </a:ext>
                </a:extLst>
              </a:tr>
              <a:tr h="370840">
                <a:tc>
                  <a:txBody>
                    <a:bodyPr/>
                    <a:lstStyle/>
                    <a:p>
                      <a:r>
                        <a:rPr lang="en-US" dirty="0">
                          <a:latin typeface="Times New Roman" panose="02020603050405020304" pitchFamily="18" charset="0"/>
                          <a:cs typeface="Times New Roman" panose="02020603050405020304" pitchFamily="18" charset="0"/>
                        </a:rPr>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304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79555084"/>
                  </a:ext>
                </a:extLst>
              </a:tr>
              <a:tr h="370840">
                <a:tc>
                  <a:txBody>
                    <a:bodyPr/>
                    <a:lstStyle/>
                    <a:p>
                      <a:r>
                        <a:rPr lang="en-US" dirty="0">
                          <a:latin typeface="Times New Roman" panose="02020603050405020304" pitchFamily="18" charset="0"/>
                          <a:cs typeface="Times New Roman" panose="02020603050405020304" pitchFamily="18" charset="0"/>
                        </a:rPr>
                        <a:t>agency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8884944"/>
                  </a:ext>
                </a:extLst>
              </a:tr>
              <a:tr h="370840">
                <a:tc>
                  <a:txBody>
                    <a:bodyPr/>
                    <a:lstStyle/>
                    <a:p>
                      <a:r>
                        <a:rPr lang="en-US" dirty="0">
                          <a:latin typeface="Times New Roman" panose="02020603050405020304" pitchFamily="18" charset="0"/>
                          <a:cs typeface="Times New Roman" panose="02020603050405020304" pitchFamily="18"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10809758"/>
                  </a:ext>
                </a:extLst>
              </a:tr>
              <a:tr h="370840">
                <a:tc>
                  <a:txBody>
                    <a:bodyPr/>
                    <a:lstStyle/>
                    <a:p>
                      <a:r>
                        <a:rPr lang="en-US" dirty="0">
                          <a:latin typeface="Times New Roman" panose="02020603050405020304" pitchFamily="18" charset="0"/>
                          <a:cs typeface="Times New Roman" panose="02020603050405020304" pitchFamily="18" charset="0"/>
                        </a:rPr>
                        <a:t>so2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4197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00805507"/>
                  </a:ext>
                </a:extLst>
              </a:tr>
              <a:tr h="370840">
                <a:tc>
                  <a:txBody>
                    <a:bodyPr/>
                    <a:lstStyle/>
                    <a:p>
                      <a:r>
                        <a:rPr lang="en-US" dirty="0">
                          <a:latin typeface="Times New Roman" panose="02020603050405020304" pitchFamily="18" charset="0"/>
                          <a:cs typeface="Times New Roman" panose="02020603050405020304" pitchFamily="18" charset="0"/>
                        </a:rPr>
                        <a:t>no2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6864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4512688"/>
                  </a:ext>
                </a:extLst>
              </a:tr>
              <a:tr h="356083">
                <a:tc>
                  <a:txBody>
                    <a:bodyPr/>
                    <a:lstStyle/>
                    <a:p>
                      <a:r>
                        <a:rPr lang="en-US" dirty="0" err="1">
                          <a:latin typeface="Times New Roman" panose="02020603050405020304" pitchFamily="18" charset="0"/>
                          <a:cs typeface="Times New Roman" panose="02020603050405020304" pitchFamily="18" charset="0"/>
                        </a:rPr>
                        <a:t>rspm</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17091276"/>
                  </a:ext>
                </a:extLst>
              </a:tr>
              <a:tr h="370840">
                <a:tc>
                  <a:txBody>
                    <a:bodyPr/>
                    <a:lstStyle/>
                    <a:p>
                      <a:r>
                        <a:rPr lang="en-US" dirty="0" err="1">
                          <a:latin typeface="Times New Roman" panose="02020603050405020304" pitchFamily="18" charset="0"/>
                          <a:cs typeface="Times New Roman" panose="02020603050405020304" pitchFamily="18" charset="0"/>
                        </a:rPr>
                        <a:t>spm</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6668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5759375"/>
                  </a:ext>
                </a:extLst>
              </a:tr>
              <a:tr h="370840">
                <a:tc>
                  <a:txBody>
                    <a:bodyPr/>
                    <a:lstStyle/>
                    <a:p>
                      <a:r>
                        <a:rPr lang="en-US" dirty="0" err="1">
                          <a:latin typeface="Times New Roman" panose="02020603050405020304" pitchFamily="18" charset="0"/>
                          <a:cs typeface="Times New Roman" panose="02020603050405020304" pitchFamily="18" charset="0"/>
                        </a:rPr>
                        <a:t>location_monitoring_station</a:t>
                      </a:r>
                      <a:r>
                        <a:rPr lang="en-US"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991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0513465"/>
                  </a:ext>
                </a:extLst>
              </a:tr>
              <a:tr h="370840">
                <a:tc>
                  <a:txBody>
                    <a:bodyPr/>
                    <a:lstStyle/>
                    <a:p>
                      <a:r>
                        <a:rPr lang="en-US" dirty="0">
                          <a:latin typeface="Times New Roman" panose="02020603050405020304" pitchFamily="18" charset="0"/>
                          <a:cs typeface="Times New Roman" panose="02020603050405020304" pitchFamily="18" charset="0"/>
                        </a:rPr>
                        <a:t>pm2_5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433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59010228"/>
                  </a:ext>
                </a:extLst>
              </a:tr>
              <a:tr h="370840">
                <a:tc>
                  <a:txBody>
                    <a:bodyPr/>
                    <a:lstStyle/>
                    <a:p>
                      <a:r>
                        <a:rPr lang="en-US" dirty="0">
                          <a:latin typeface="Times New Roman" panose="02020603050405020304" pitchFamily="18" charset="0"/>
                          <a:cs typeface="Times New Roman" panose="02020603050405020304" pitchFamily="18" charset="0"/>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5067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520170"/>
                  </a:ext>
                </a:extLst>
              </a:tr>
            </a:tbl>
          </a:graphicData>
        </a:graphic>
      </p:graphicFrame>
    </p:spTree>
    <p:extLst>
      <p:ext uri="{BB962C8B-B14F-4D97-AF65-F5344CB8AC3E}">
        <p14:creationId xmlns:p14="http://schemas.microsoft.com/office/powerpoint/2010/main" val="64921712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407</TotalTime>
  <Words>1771</Words>
  <Application>Microsoft Office PowerPoint</Application>
  <PresentationFormat>Widescreen</PresentationFormat>
  <Paragraphs>609</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Segoe UI Light</vt:lpstr>
      <vt:lpstr>Times New Roman</vt:lpstr>
      <vt:lpstr>Wingdings</vt:lpstr>
      <vt:lpstr>Office Theme</vt:lpstr>
      <vt:lpstr>Air Pollution Analysis </vt:lpstr>
      <vt:lpstr>Project analysis slide 2</vt:lpstr>
      <vt:lpstr>Project analysis 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5</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Analysis</dc:title>
  <dc:creator>Dark Alpha</dc:creator>
  <cp:lastModifiedBy>Dark Alpha</cp:lastModifiedBy>
  <cp:revision>46</cp:revision>
  <dcterms:created xsi:type="dcterms:W3CDTF">2023-03-04T11:53:06Z</dcterms:created>
  <dcterms:modified xsi:type="dcterms:W3CDTF">2023-03-08T15:04:02Z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