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1EB"/>
    <a:srgbClr val="CD0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DC76-EC6C-0A41-B02C-2AFA1CDB0147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F3FD-2A24-E74D-A3C4-2E398BCB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(order is roughly top-to-bottom)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key (order is alphabetical, </a:t>
            </a:r>
            <a:r>
              <a:rPr lang="en-US"/>
              <a:t>case insensitive)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F3FD-2A24-E74D-A3C4-2E398BCB0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B9AC-57A8-D14F-9B7F-75706FB8333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1D5B-7801-3A41-BBF4-CB2B8FCC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2074" y="5096878"/>
            <a:ext cx="27749" cy="1827236"/>
          </a:xfrm>
          <a:prstGeom prst="bentConnector4">
            <a:avLst>
              <a:gd name="adj1" fmla="val -446232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4FAEBDC-FCBD-7E4C-A7C1-244F94635D29}"/>
              </a:ext>
            </a:extLst>
          </p:cNvPr>
          <p:cNvSpPr/>
          <p:nvPr/>
        </p:nvSpPr>
        <p:spPr>
          <a:xfrm>
            <a:off x="6065137" y="5425664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45F7E3-4EDE-4C45-BF9A-A729BE9F0C7A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877016" y="4306198"/>
            <a:ext cx="695754" cy="26942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72000" y="6001182"/>
            <a:ext cx="0" cy="217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730F2A-3711-7048-93B5-FF94720D744C}"/>
              </a:ext>
            </a:extLst>
          </p:cNvPr>
          <p:cNvCxnSpPr>
            <a:cxnSpLocks/>
          </p:cNvCxnSpPr>
          <p:nvPr/>
        </p:nvCxnSpPr>
        <p:spPr>
          <a:xfrm>
            <a:off x="4795505" y="5997187"/>
            <a:ext cx="1" cy="22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/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GMT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034E90-1A45-4E45-92B5-8CD747B1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9" y="5597757"/>
                <a:ext cx="1169072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/>
              <p:nvPr/>
            </p:nvSpPr>
            <p:spPr>
              <a:xfrm>
                <a:off x="16018" y="5696446"/>
                <a:ext cx="1812539" cy="120032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Key: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ECAL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electromagnetic calorimeter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HCAL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hadronic calorimeter</a:t>
                </a:r>
              </a:p>
              <a:p>
                <a:pPr algn="just"/>
                <a:r>
                  <a:rPr lang="en-US" sz="8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</a:t>
                </a:r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HB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barrel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HCAL in end cap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HF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hadron forward calorimeter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cathode strip chamber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B501A-CF66-1343-B29F-D23F4771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8" y="5696446"/>
                <a:ext cx="1812539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4286F-E275-F344-8CB4-E684B8B9A2BD}"/>
                  </a:ext>
                </a:extLst>
              </p:cNvPr>
              <p:cNvSpPr txBox="1"/>
              <p:nvPr/>
            </p:nvSpPr>
            <p:spPr>
              <a:xfrm>
                <a:off x="1806259" y="5946651"/>
                <a:ext cx="16722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DT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drift tube</a:t>
                </a:r>
              </a:p>
              <a:p>
                <a:pPr algn="just"/>
                <a:r>
                  <a:rPr lang="en-US" sz="8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CuOF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copper to optical </a:t>
                </a:r>
                <a:r>
                  <a:rPr lang="en-US" sz="8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fibre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board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4286F-E275-F344-8CB4-E684B8B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59" y="5946651"/>
                <a:ext cx="1672253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04626-543D-8840-97CC-80D23B7F743D}"/>
              </a:ext>
            </a:extLst>
          </p:cNvPr>
          <p:cNvCxnSpPr>
            <a:cxnSpLocks/>
          </p:cNvCxnSpPr>
          <p:nvPr/>
        </p:nvCxnSpPr>
        <p:spPr>
          <a:xfrm>
            <a:off x="7271656" y="1418318"/>
            <a:ext cx="0" cy="46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68357-41CF-6C42-8F3D-FACB13589D88}"/>
              </a:ext>
            </a:extLst>
          </p:cNvPr>
          <p:cNvCxnSpPr>
            <a:cxnSpLocks/>
          </p:cNvCxnSpPr>
          <p:nvPr/>
        </p:nvCxnSpPr>
        <p:spPr>
          <a:xfrm>
            <a:off x="6621641" y="5235084"/>
            <a:ext cx="1389" cy="18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9B9BCC4-9620-424D-982B-D4F67231654B}"/>
              </a:ext>
            </a:extLst>
          </p:cNvPr>
          <p:cNvCxnSpPr>
            <a:cxnSpLocks/>
          </p:cNvCxnSpPr>
          <p:nvPr/>
        </p:nvCxnSpPr>
        <p:spPr>
          <a:xfrm rot="5400000" flipH="1">
            <a:off x="5694842" y="4971823"/>
            <a:ext cx="27749" cy="1827236"/>
          </a:xfrm>
          <a:prstGeom prst="bentConnector4">
            <a:avLst>
              <a:gd name="adj1" fmla="val -1009247"/>
              <a:gd name="adj2" fmla="val 6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8EA4B-B449-5146-AD47-2CA90B194725}"/>
              </a:ext>
            </a:extLst>
          </p:cNvPr>
          <p:cNvSpPr/>
          <p:nvPr/>
        </p:nvSpPr>
        <p:spPr>
          <a:xfrm>
            <a:off x="16328" y="840920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7A84A5-A4BC-324F-87C4-08E1FB02AFC1}"/>
              </a:ext>
            </a:extLst>
          </p:cNvPr>
          <p:cNvSpPr/>
          <p:nvPr/>
        </p:nvSpPr>
        <p:spPr>
          <a:xfrm>
            <a:off x="1319893" y="840920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EE32D-389F-8F4D-A545-99699EB4E08F}"/>
              </a:ext>
            </a:extLst>
          </p:cNvPr>
          <p:cNvSpPr/>
          <p:nvPr/>
        </p:nvSpPr>
        <p:spPr>
          <a:xfrm>
            <a:off x="2623458" y="842279"/>
            <a:ext cx="1115786" cy="62865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E2706-7F86-1C4A-9B00-2F720E471AF3}"/>
              </a:ext>
            </a:extLst>
          </p:cNvPr>
          <p:cNvSpPr/>
          <p:nvPr/>
        </p:nvSpPr>
        <p:spPr>
          <a:xfrm>
            <a:off x="5404756" y="839561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461601-4C90-834D-84E2-B8E2114178F5}"/>
              </a:ext>
            </a:extLst>
          </p:cNvPr>
          <p:cNvSpPr/>
          <p:nvPr/>
        </p:nvSpPr>
        <p:spPr>
          <a:xfrm>
            <a:off x="6708321" y="839561"/>
            <a:ext cx="1115786" cy="6286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F4520-BA1C-CB4A-9287-767A9E99688E}"/>
              </a:ext>
            </a:extLst>
          </p:cNvPr>
          <p:cNvSpPr/>
          <p:nvPr/>
        </p:nvSpPr>
        <p:spPr>
          <a:xfrm>
            <a:off x="8011886" y="840920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495884-B750-6441-96EA-C74FCD95E2E7}"/>
              </a:ext>
            </a:extLst>
          </p:cNvPr>
          <p:cNvSpPr/>
          <p:nvPr/>
        </p:nvSpPr>
        <p:spPr>
          <a:xfrm>
            <a:off x="866775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AC96A7-E12F-0548-9608-EA534A036C39}"/>
              </a:ext>
            </a:extLst>
          </p:cNvPr>
          <p:cNvSpPr/>
          <p:nvPr/>
        </p:nvSpPr>
        <p:spPr>
          <a:xfrm>
            <a:off x="866775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BA15B-2C34-154E-AC80-8C5385FAF240}"/>
              </a:ext>
            </a:extLst>
          </p:cNvPr>
          <p:cNvSpPr/>
          <p:nvPr/>
        </p:nvSpPr>
        <p:spPr>
          <a:xfrm>
            <a:off x="5404756" y="1593399"/>
            <a:ext cx="1115786" cy="628651"/>
          </a:xfrm>
          <a:prstGeom prst="roundRect">
            <a:avLst/>
          </a:prstGeom>
          <a:solidFill>
            <a:srgbClr val="D1A1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4BCD5D-498B-F349-AC97-26A2807AC352}"/>
              </a:ext>
            </a:extLst>
          </p:cNvPr>
          <p:cNvSpPr/>
          <p:nvPr/>
        </p:nvSpPr>
        <p:spPr>
          <a:xfrm>
            <a:off x="8011886" y="1593399"/>
            <a:ext cx="1115786" cy="628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67EC50-CEE2-C34D-B0ED-D42D4F3076CA}"/>
              </a:ext>
            </a:extLst>
          </p:cNvPr>
          <p:cNvSpPr/>
          <p:nvPr/>
        </p:nvSpPr>
        <p:spPr>
          <a:xfrm>
            <a:off x="6713764" y="1896843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051419-BC31-104F-8AA9-A405D59E9586}"/>
              </a:ext>
            </a:extLst>
          </p:cNvPr>
          <p:cNvSpPr/>
          <p:nvPr/>
        </p:nvSpPr>
        <p:spPr>
          <a:xfrm>
            <a:off x="5610630" y="3166385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0B6D7C-1B99-1B45-8B27-D72938A14AB8}"/>
              </a:ext>
            </a:extLst>
          </p:cNvPr>
          <p:cNvSpPr/>
          <p:nvPr/>
        </p:nvSpPr>
        <p:spPr>
          <a:xfrm>
            <a:off x="4014107" y="6218463"/>
            <a:ext cx="1115786" cy="628651"/>
          </a:xfrm>
          <a:prstGeom prst="roundRect">
            <a:avLst/>
          </a:prstGeom>
          <a:solidFill>
            <a:srgbClr val="CD0E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8B0C4-38CE-9244-AC67-6365A7C4E8E2}"/>
              </a:ext>
            </a:extLst>
          </p:cNvPr>
          <p:cNvSpPr/>
          <p:nvPr/>
        </p:nvSpPr>
        <p:spPr>
          <a:xfrm>
            <a:off x="16328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173042-23AB-8047-99A2-2078169CAF54}"/>
              </a:ext>
            </a:extLst>
          </p:cNvPr>
          <p:cNvSpPr/>
          <p:nvPr/>
        </p:nvSpPr>
        <p:spPr>
          <a:xfrm>
            <a:off x="6708321" y="1292682"/>
            <a:ext cx="1115786" cy="239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D90492-6AB8-6B4F-B87D-78A09F05A579}"/>
              </a:ext>
            </a:extLst>
          </p:cNvPr>
          <p:cNvSpPr/>
          <p:nvPr/>
        </p:nvSpPr>
        <p:spPr>
          <a:xfrm>
            <a:off x="8011886" y="2345878"/>
            <a:ext cx="1115786" cy="628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498A68-180D-9C44-93FF-7E348396A12C}"/>
              </a:ext>
            </a:extLst>
          </p:cNvPr>
          <p:cNvSpPr/>
          <p:nvPr/>
        </p:nvSpPr>
        <p:spPr>
          <a:xfrm>
            <a:off x="5404756" y="2540460"/>
            <a:ext cx="1115786" cy="239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9AB64-95FB-2E46-B379-913E4D339AE0}"/>
              </a:ext>
            </a:extLst>
          </p:cNvPr>
          <p:cNvSpPr txBox="1"/>
          <p:nvPr/>
        </p:nvSpPr>
        <p:spPr>
          <a:xfrm>
            <a:off x="530301" y="245707"/>
            <a:ext cx="269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92CB-4120-3C40-A26B-F0BE612D1802}"/>
              </a:ext>
            </a:extLst>
          </p:cNvPr>
          <p:cNvSpPr txBox="1"/>
          <p:nvPr/>
        </p:nvSpPr>
        <p:spPr>
          <a:xfrm>
            <a:off x="6321083" y="245707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E8129-75C5-984F-8706-1C9271C526B8}"/>
              </a:ext>
            </a:extLst>
          </p:cNvPr>
          <p:cNvSpPr txBox="1"/>
          <p:nvPr/>
        </p:nvSpPr>
        <p:spPr>
          <a:xfrm>
            <a:off x="75632" y="901360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/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D59AEB-3B22-DA40-A910-FB5042F4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82" y="892276"/>
                <a:ext cx="1017958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/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HCAL</a:t>
                </a:r>
              </a:p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HB/HE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HTR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AF0C5-789D-8D4B-87CC-FC33946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61" y="892276"/>
                <a:ext cx="1121229" cy="523220"/>
              </a:xfrm>
              <a:prstGeom prst="rect">
                <a:avLst/>
              </a:prstGeom>
              <a:blipFill>
                <a:blip r:embed="rId4"/>
                <a:stretch>
                  <a:fillRect l="-11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E197DC-2DC2-9D46-8FAF-B36332784DD1}"/>
              </a:ext>
            </a:extLst>
          </p:cNvPr>
          <p:cNvSpPr txBox="1"/>
          <p:nvPr/>
        </p:nvSpPr>
        <p:spPr>
          <a:xfrm>
            <a:off x="65242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oSLB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A19C-2C4D-1E4D-B071-5DE9A5F98010}"/>
              </a:ext>
            </a:extLst>
          </p:cNvPr>
          <p:cNvSpPr txBox="1"/>
          <p:nvPr/>
        </p:nvSpPr>
        <p:spPr>
          <a:xfrm>
            <a:off x="6756947" y="1271900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CuOF</a:t>
            </a:r>
            <a:endParaRPr lang="en-US" sz="12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21A89-5B1C-CE45-9C95-757066EF9EEF}"/>
              </a:ext>
            </a:extLst>
          </p:cNvPr>
          <p:cNvSpPr txBox="1"/>
          <p:nvPr/>
        </p:nvSpPr>
        <p:spPr>
          <a:xfrm>
            <a:off x="1149588" y="3351703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C06002-4B9D-9B4F-82D6-521166B520BF}"/>
              </a:ext>
            </a:extLst>
          </p:cNvPr>
          <p:cNvSpPr txBox="1"/>
          <p:nvPr/>
        </p:nvSpPr>
        <p:spPr>
          <a:xfrm>
            <a:off x="1157977" y="4582599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Calorimeter Trigger Layer-2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EE12E-3778-4A44-A1A9-A28E21419774}"/>
              </a:ext>
            </a:extLst>
          </p:cNvPr>
          <p:cNvGrpSpPr/>
          <p:nvPr/>
        </p:nvGrpSpPr>
        <p:grpSpPr>
          <a:xfrm>
            <a:off x="6037799" y="5425664"/>
            <a:ext cx="1169072" cy="628651"/>
            <a:chOff x="6680983" y="5497288"/>
            <a:chExt cx="1169072" cy="6286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4FAEBDC-FCBD-7E4C-A7C1-244F94635D29}"/>
                </a:ext>
              </a:extLst>
            </p:cNvPr>
            <p:cNvSpPr/>
            <p:nvPr/>
          </p:nvSpPr>
          <p:spPr>
            <a:xfrm>
              <a:off x="6708321" y="5497288"/>
              <a:ext cx="1115786" cy="628651"/>
            </a:xfrm>
            <a:prstGeom prst="roundRect">
              <a:avLst/>
            </a:prstGeom>
            <a:solidFill>
              <a:srgbClr val="CD0E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/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4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GMT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51D67D-CB82-364E-938C-9EF5305A8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83" y="5669381"/>
                  <a:ext cx="1169072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F98B53-7547-114D-A0A0-6295DF31F8C6}"/>
              </a:ext>
            </a:extLst>
          </p:cNvPr>
          <p:cNvSpPr txBox="1"/>
          <p:nvPr/>
        </p:nvSpPr>
        <p:spPr>
          <a:xfrm>
            <a:off x="4063021" y="6275591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Global Trigger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7F6F-FD36-0B49-8866-F493D2235691}"/>
              </a:ext>
            </a:extLst>
          </p:cNvPr>
          <p:cNvSpPr txBox="1"/>
          <p:nvPr/>
        </p:nvSpPr>
        <p:spPr>
          <a:xfrm>
            <a:off x="5439995" y="90421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CSC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BE1BE-D28D-1243-B4CB-66F6FBDB4A20}"/>
              </a:ext>
            </a:extLst>
          </p:cNvPr>
          <p:cNvSpPr txBox="1"/>
          <p:nvPr/>
        </p:nvSpPr>
        <p:spPr>
          <a:xfrm>
            <a:off x="6756947" y="889939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DT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40C3A-13F5-6E4F-8E6B-A03D8A11F592}"/>
              </a:ext>
            </a:extLst>
          </p:cNvPr>
          <p:cNvSpPr txBox="1"/>
          <p:nvPr/>
        </p:nvSpPr>
        <p:spPr>
          <a:xfrm>
            <a:off x="8060800" y="900226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RPC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F195363-16C4-A641-982D-8BEC06ACA079}"/>
              </a:ext>
            </a:extLst>
          </p:cNvPr>
          <p:cNvSpPr/>
          <p:nvPr/>
        </p:nvSpPr>
        <p:spPr>
          <a:xfrm>
            <a:off x="5404756" y="2026187"/>
            <a:ext cx="1115786" cy="2394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C82C66-556F-F742-9B92-419C1D814EC2}"/>
              </a:ext>
            </a:extLst>
          </p:cNvPr>
          <p:cNvSpPr txBox="1"/>
          <p:nvPr/>
        </p:nvSpPr>
        <p:spPr>
          <a:xfrm>
            <a:off x="5462908" y="1640471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754B5-5241-7148-B8AB-19CF3E86A341}"/>
              </a:ext>
            </a:extLst>
          </p:cNvPr>
          <p:cNvSpPr txBox="1"/>
          <p:nvPr/>
        </p:nvSpPr>
        <p:spPr>
          <a:xfrm>
            <a:off x="5453670" y="20067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Mezz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7838F-4B9E-AE49-8B0A-264293D83864}"/>
              </a:ext>
            </a:extLst>
          </p:cNvPr>
          <p:cNvSpPr txBox="1"/>
          <p:nvPr/>
        </p:nvSpPr>
        <p:spPr>
          <a:xfrm>
            <a:off x="5453670" y="2529001"/>
            <a:ext cx="101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Splitters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4465B-B74E-9845-99AE-8B81CB3F1E08}"/>
              </a:ext>
            </a:extLst>
          </p:cNvPr>
          <p:cNvSpPr txBox="1"/>
          <p:nvPr/>
        </p:nvSpPr>
        <p:spPr>
          <a:xfrm>
            <a:off x="8060800" y="1730854"/>
            <a:ext cx="101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1FEA3-CE00-A34D-9682-594805AFD8C0}"/>
              </a:ext>
            </a:extLst>
          </p:cNvPr>
          <p:cNvSpPr txBox="1"/>
          <p:nvPr/>
        </p:nvSpPr>
        <p:spPr>
          <a:xfrm>
            <a:off x="6756947" y="1972424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361C5A-56EF-AD4E-8C5C-7B35E93FE516}"/>
              </a:ext>
            </a:extLst>
          </p:cNvPr>
          <p:cNvSpPr txBox="1"/>
          <p:nvPr/>
        </p:nvSpPr>
        <p:spPr>
          <a:xfrm>
            <a:off x="8060800" y="2432663"/>
            <a:ext cx="101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New SC &amp; fan-out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17FD343-9FB0-4B4A-99FA-F98BA997681C}"/>
              </a:ext>
            </a:extLst>
          </p:cNvPr>
          <p:cNvSpPr/>
          <p:nvPr/>
        </p:nvSpPr>
        <p:spPr>
          <a:xfrm>
            <a:off x="5681422" y="3736525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DEDBDD0-8ABB-D545-BAB9-957594A28884}"/>
              </a:ext>
            </a:extLst>
          </p:cNvPr>
          <p:cNvSpPr/>
          <p:nvPr/>
        </p:nvSpPr>
        <p:spPr>
          <a:xfrm>
            <a:off x="6327762" y="3736525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B745E4A-2636-224C-9ED4-FBB210521291}"/>
              </a:ext>
            </a:extLst>
          </p:cNvPr>
          <p:cNvSpPr/>
          <p:nvPr/>
        </p:nvSpPr>
        <p:spPr>
          <a:xfrm>
            <a:off x="6974102" y="3737369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0EC181-34AA-7F4A-9B0C-1BF417184952}"/>
              </a:ext>
            </a:extLst>
          </p:cNvPr>
          <p:cNvSpPr/>
          <p:nvPr/>
        </p:nvSpPr>
        <p:spPr>
          <a:xfrm>
            <a:off x="5610630" y="4401914"/>
            <a:ext cx="2022022" cy="903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3D0D8C-ED04-D14C-8632-C7C2A4BE5331}"/>
              </a:ext>
            </a:extLst>
          </p:cNvPr>
          <p:cNvSpPr txBox="1"/>
          <p:nvPr/>
        </p:nvSpPr>
        <p:spPr>
          <a:xfrm>
            <a:off x="5924597" y="4443010"/>
            <a:ext cx="14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Sorting/Merging Layer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CC6B9B-3FE9-A34D-A4A0-F5906A48B03A}"/>
              </a:ext>
            </a:extLst>
          </p:cNvPr>
          <p:cNvSpPr/>
          <p:nvPr/>
        </p:nvSpPr>
        <p:spPr>
          <a:xfrm>
            <a:off x="5681422" y="4972054"/>
            <a:ext cx="575548" cy="233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85F5BBD-452D-2249-9417-2DDDF419AAA5}"/>
              </a:ext>
            </a:extLst>
          </p:cNvPr>
          <p:cNvSpPr/>
          <p:nvPr/>
        </p:nvSpPr>
        <p:spPr>
          <a:xfrm>
            <a:off x="6327762" y="4972054"/>
            <a:ext cx="575548" cy="233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06C123B-43D1-B147-9F54-395D8F130804}"/>
              </a:ext>
            </a:extLst>
          </p:cNvPr>
          <p:cNvSpPr/>
          <p:nvPr/>
        </p:nvSpPr>
        <p:spPr>
          <a:xfrm>
            <a:off x="6974102" y="4972898"/>
            <a:ext cx="575548" cy="233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7B1B8-7A5F-4B44-A85B-20A437E609DD}"/>
              </a:ext>
            </a:extLst>
          </p:cNvPr>
          <p:cNvSpPr txBox="1"/>
          <p:nvPr/>
        </p:nvSpPr>
        <p:spPr>
          <a:xfrm>
            <a:off x="5657357" y="4966647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D1F11-64DE-B140-818A-0E130E9A59D3}"/>
              </a:ext>
            </a:extLst>
          </p:cNvPr>
          <p:cNvSpPr txBox="1"/>
          <p:nvPr/>
        </p:nvSpPr>
        <p:spPr>
          <a:xfrm>
            <a:off x="6317989" y="4967967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0F2F4-C07B-A644-B94E-36EA40F6AD6F}"/>
              </a:ext>
            </a:extLst>
          </p:cNvPr>
          <p:cNvSpPr txBox="1"/>
          <p:nvPr/>
        </p:nvSpPr>
        <p:spPr>
          <a:xfrm>
            <a:off x="6974028" y="4968940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697FA7-A285-364F-979E-43F46D16BD6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877786" y="1469571"/>
            <a:ext cx="0" cy="1696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6078A8-A059-4F43-8C51-DDBBA9A07D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77786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B8FCE5F-3AD0-FC45-BB6F-0BC3FB21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36" y="1911597"/>
            <a:ext cx="1627374" cy="882202"/>
          </a:xfrm>
          <a:prstGeom prst="bentConnector3">
            <a:avLst>
              <a:gd name="adj1" fmla="val 47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F520338-1411-804D-BA1F-75C9DB71C76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894564" y="1875515"/>
            <a:ext cx="1691372" cy="882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BD8A7E0-8A9E-AE47-97F8-46D920824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8665" y="4240899"/>
            <a:ext cx="565159" cy="26942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F9908B-001C-1B4B-8BA2-574D7BF2134F}"/>
              </a:ext>
            </a:extLst>
          </p:cNvPr>
          <p:cNvCxnSpPr>
            <a:cxnSpLocks/>
          </p:cNvCxnSpPr>
          <p:nvPr/>
        </p:nvCxnSpPr>
        <p:spPr>
          <a:xfrm>
            <a:off x="4572000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0849DA3-B632-2447-A4A7-324194CC872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88797" y="4853671"/>
            <a:ext cx="3176340" cy="886319"/>
          </a:xfrm>
          <a:prstGeom prst="bentConnector3">
            <a:avLst>
              <a:gd name="adj1" fmla="val 526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A3BE41-A766-CB44-B1ED-8B20BFD60EC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6621641" y="4069899"/>
            <a:ext cx="0" cy="33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A02C11-F3EF-1D4C-8636-36C4C9507B6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962649" y="1468212"/>
            <a:ext cx="0" cy="12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39DCB9-E7D6-2B48-9734-90CF28DC1F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62649" y="2283700"/>
            <a:ext cx="0" cy="24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26873E-E75B-7C48-BD33-9F645A6F3E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71657" y="2525494"/>
            <a:ext cx="0" cy="640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E87947-B093-2944-A8BF-EA6682A17FA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569779" y="1469571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A0F6F9-7F3B-0843-BA6A-7829E52D5B5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8569779" y="2222050"/>
            <a:ext cx="0" cy="1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56357B-895E-E44F-A62E-31EEC55F6C9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962649" y="2806000"/>
            <a:ext cx="0" cy="36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C3013016-240D-F943-B9C0-5F699642F73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16687" y="2008539"/>
            <a:ext cx="107756" cy="1827236"/>
          </a:xfrm>
          <a:prstGeom prst="bentConnector4">
            <a:avLst>
              <a:gd name="adj1" fmla="val -61499"/>
              <a:gd name="adj2" fmla="val 5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9D1E40-2FEB-1547-9952-9EA12F3C3335}"/>
              </a:ext>
            </a:extLst>
          </p:cNvPr>
          <p:cNvCxnSpPr>
            <a:cxnSpLocks/>
          </p:cNvCxnSpPr>
          <p:nvPr/>
        </p:nvCxnSpPr>
        <p:spPr>
          <a:xfrm>
            <a:off x="6756947" y="2868279"/>
            <a:ext cx="0" cy="29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6730E6-1A9B-A045-A98C-48491E6F016B}"/>
              </a:ext>
            </a:extLst>
          </p:cNvPr>
          <p:cNvSpPr txBox="1"/>
          <p:nvPr/>
        </p:nvSpPr>
        <p:spPr>
          <a:xfrm>
            <a:off x="5667211" y="3731118"/>
            <a:ext cx="62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End cap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A1935E8-708D-FA41-8CB1-6C7FF8676F08}"/>
              </a:ext>
            </a:extLst>
          </p:cNvPr>
          <p:cNvSpPr txBox="1"/>
          <p:nvPr/>
        </p:nvSpPr>
        <p:spPr>
          <a:xfrm>
            <a:off x="6327843" y="3727625"/>
            <a:ext cx="59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8335B9-6BD1-6945-8A5D-8824660513C6}"/>
              </a:ext>
            </a:extLst>
          </p:cNvPr>
          <p:cNvSpPr txBox="1"/>
          <p:nvPr/>
        </p:nvSpPr>
        <p:spPr>
          <a:xfrm>
            <a:off x="6983882" y="3728598"/>
            <a:ext cx="57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Barrel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4AFA0-A253-1449-9913-4EEC27824F6D}"/>
              </a:ext>
            </a:extLst>
          </p:cNvPr>
          <p:cNvSpPr txBox="1"/>
          <p:nvPr/>
        </p:nvSpPr>
        <p:spPr>
          <a:xfrm>
            <a:off x="5809754" y="3186473"/>
            <a:ext cx="16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Muon Track-Finder Layer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13BE76-AC81-0647-978C-078A81E9B743}"/>
              </a:ext>
            </a:extLst>
          </p:cNvPr>
          <p:cNvCxnSpPr>
            <a:cxnSpLocks/>
          </p:cNvCxnSpPr>
          <p:nvPr/>
        </p:nvCxnSpPr>
        <p:spPr>
          <a:xfrm>
            <a:off x="4795098" y="5865990"/>
            <a:ext cx="0" cy="34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32BA7BB-4248-F94C-B893-820512DCF522}"/>
              </a:ext>
            </a:extLst>
          </p:cNvPr>
          <p:cNvSpPr txBox="1"/>
          <p:nvPr/>
        </p:nvSpPr>
        <p:spPr>
          <a:xfrm>
            <a:off x="16018" y="5696446"/>
            <a:ext cx="181253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Key: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CSC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cathode strip chamber</a:t>
            </a:r>
          </a:p>
          <a:p>
            <a:pPr algn="just"/>
            <a:r>
              <a:rPr lang="en-US" sz="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CuOF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copper to optical </a:t>
            </a:r>
            <a:r>
              <a:rPr lang="en-US" sz="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fibre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board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drift tube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ECAL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electromagnetic calorimeter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HB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HCAL in barrel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HCAL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hadronic calorimeter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HCAL in end cap</a:t>
            </a:r>
          </a:p>
          <a:p>
            <a:pPr algn="just"/>
            <a:r>
              <a:rPr lang="en-US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HF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hadron forward calorimeter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68889C-9ADC-0242-9A10-DDC9ECA75765}"/>
                  </a:ext>
                </a:extLst>
              </p:cNvPr>
              <p:cNvSpPr txBox="1"/>
              <p:nvPr/>
            </p:nvSpPr>
            <p:spPr>
              <a:xfrm>
                <a:off x="1796641" y="5942668"/>
                <a:ext cx="169148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LB 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link board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MPC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muon port card</a:t>
                </a:r>
              </a:p>
              <a:p>
                <a:pPr algn="just"/>
                <a:r>
                  <a:rPr lang="en-US" sz="8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oSLB</a:t>
                </a:r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optical sync. and link board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RPC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resistive plate chamber</a:t>
                </a:r>
              </a:p>
              <a:p>
                <a:pPr algn="just"/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SC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supercluster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GMT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Global Muon Trigger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HTR</a:t>
                </a:r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TCA HCAL trigger &amp; readout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68889C-9ADC-0242-9A10-DDC9ECA75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41" y="5942668"/>
                <a:ext cx="1691489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13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318</Words>
  <Application>Microsoft Macintosh PowerPoint</Application>
  <PresentationFormat>On-screen Show (4:3)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26</cp:revision>
  <dcterms:created xsi:type="dcterms:W3CDTF">2020-04-02T15:28:44Z</dcterms:created>
  <dcterms:modified xsi:type="dcterms:W3CDTF">2020-04-02T17:29:46Z</dcterms:modified>
</cp:coreProperties>
</file>