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111"/>
    <a:srgbClr val="F1E81F"/>
    <a:srgbClr val="FD03FD"/>
    <a:srgbClr val="D40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712"/>
  </p:normalViewPr>
  <p:slideViewPr>
    <p:cSldViewPr snapToGrid="0" snapToObjects="1">
      <p:cViewPr varScale="1">
        <p:scale>
          <a:sx n="82" d="100"/>
          <a:sy n="82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28CE-C3CC-2146-90E9-CB1BABD6A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78C1-CD31-AF47-A063-3A7EC577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CA1E-253B-6A43-8F75-8A2E91AF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B465-FD2F-A84C-92A6-7ABB3CD2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72F5-A138-754E-94A0-808AF492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CCF9-22F8-884B-BB5E-0CDAB4D2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D65A3-0901-BF46-8B75-60085927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3512-08F2-884C-9EDC-652C03E4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9B36-77C3-A048-B26B-B8283755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4567-4C7A-8E4A-986A-28AEFCC5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21CDB-D867-7A46-A995-8632F5F50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A3E33-99A2-E949-B5D7-44A700A2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B6C6-2972-B840-A552-A0856456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0314-E885-7F4D-A131-F26D6833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09-E1FD-8141-A78C-956465D4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082C-BF41-7749-A3E0-B0ACDA5B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B80A-1E72-9842-BCA2-999A2C52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DAD6-A47B-6B47-8B33-6B5EA4D2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27A1-CE32-C840-9469-E0939DFB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6C1A-95A8-C24D-8D76-02F1439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D2A1-81A1-F34F-85D8-FE95E07F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94DA2-36F8-7E47-B5FB-3EFEBB5A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78EA-0031-B14E-9F0D-22103E47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6EFA-469B-3C43-A919-9C1B0BE4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8568-B295-3F42-A562-59B4E5E3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86A8-E971-5849-B671-96BDC246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02A4-3248-6447-8E79-97CA4D66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7473-580C-A841-9B99-69DEEF66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E120-3D9B-384F-9ABD-7C1AE4E2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02EC1-A46A-BB46-8BBB-8E45DBFD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38AD-F826-6949-B265-6F390227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E9CB-56F9-5F40-A443-0C32A7F2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8B6A-B7BC-0D43-85F6-F5336DDD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88020-F35A-4742-BAE8-9B0330C7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27E10-46E3-ED45-BBA7-DA45FDA93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8106A-DED4-6D4F-A3D0-1DE61AAB3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50610-C7DF-8F4A-BD5F-821536E9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EF49D-D59E-A542-9ED9-45538468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11F2F-A19C-164A-92A9-8375BCD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6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1FB9-7B24-5945-8883-5B38BC15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FF886-D531-5443-B0BC-054C3ED2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72B78-8CCC-C14B-81D7-AA116F1B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55C5E-E486-7244-A282-EB27255D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0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74C15-E6EC-FC4E-A342-ECF7B9AA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0FBBE-2157-BF47-A170-256E5BC6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B9C94-1BE3-DB43-A1BE-F8234D66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ECC1-4D71-054C-AC07-CE4A270D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0D30-52E0-684D-9964-84239113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50C9-6D13-1142-80A9-B34C41B98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976D4-880B-E744-AA78-1B609134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FF251-00AA-9D47-BE36-587B13FA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2894-7261-7D45-868E-12077D6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52B-7C19-F641-9521-467F2F59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F8D00-30B2-1A47-8406-05601B1A6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7F966-CAA6-3842-91B3-2E5179CF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0EDB9-76AF-0848-ABE9-53C43DE4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11F9-75C5-0B4D-9A63-0FDA5A2B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0E544-E78D-D349-89BA-C9CBF2C0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07EE1-4C9C-0D4E-9946-877B6086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39CC3-AC7C-4042-8090-BD4C81D2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D661-98F1-9045-B23F-6CF1920EC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3BD9-5FA9-634B-B9CC-896E9BF9BE03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8182-AE9E-4044-9C06-3D17DE448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4F01-66A3-2B47-B938-0BAAF3797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42C01-9D08-254E-8C58-D5B451D00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6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BFC14C-51D1-E54F-BA4B-19BBB6190712}"/>
              </a:ext>
            </a:extLst>
          </p:cNvPr>
          <p:cNvGrpSpPr/>
          <p:nvPr/>
        </p:nvGrpSpPr>
        <p:grpSpPr>
          <a:xfrm>
            <a:off x="3537858" y="123147"/>
            <a:ext cx="1905000" cy="1066800"/>
            <a:chOff x="3537858" y="979713"/>
            <a:chExt cx="1905000" cy="1066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6265D2-C650-A64B-9DAC-40E0AD732850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F2E7AE-41A2-3C49-876C-9517EC983D44}"/>
                    </a:ext>
                  </a:extLst>
                </p:cNvPr>
                <p:cNvSpPr txBox="1"/>
                <p:nvPr/>
              </p:nvSpPr>
              <p:spPr>
                <a:xfrm>
                  <a:off x="3956958" y="1189947"/>
                  <a:ext cx="1066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F2E7AE-41A2-3C49-876C-9517EC983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958" y="1189947"/>
                  <a:ext cx="1066800" cy="707886"/>
                </a:xfrm>
                <a:prstGeom prst="rect">
                  <a:avLst/>
                </a:prstGeom>
                <a:blipFill>
                  <a:blip r:embed="rId2"/>
                  <a:stretch>
                    <a:fillRect t="-3509" r="-7143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77FD5D-8550-2140-8498-DC5E855ABFD5}"/>
              </a:ext>
            </a:extLst>
          </p:cNvPr>
          <p:cNvGrpSpPr/>
          <p:nvPr/>
        </p:nvGrpSpPr>
        <p:grpSpPr>
          <a:xfrm>
            <a:off x="6749143" y="123147"/>
            <a:ext cx="1905000" cy="1066800"/>
            <a:chOff x="6749143" y="979713"/>
            <a:chExt cx="1905000" cy="10668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1657EE-2BC1-7543-A849-AC27C9C15FEA}"/>
                </a:ext>
              </a:extLst>
            </p:cNvPr>
            <p:cNvSpPr/>
            <p:nvPr/>
          </p:nvSpPr>
          <p:spPr>
            <a:xfrm>
              <a:off x="6749143" y="979713"/>
              <a:ext cx="1905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86F41-E317-9742-B17F-A48728603671}"/>
                    </a:ext>
                  </a:extLst>
                </p:cNvPr>
                <p:cNvSpPr txBox="1"/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86F41-E317-9742-B17F-A48728603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blipFill>
                  <a:blip r:embed="rId3"/>
                  <a:stretch>
                    <a:fillRect t="-3509" r="-1064" b="-140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DBFF6-5D9E-374F-B3E9-E0EA58873734}"/>
              </a:ext>
            </a:extLst>
          </p:cNvPr>
          <p:cNvGrpSpPr/>
          <p:nvPr/>
        </p:nvGrpSpPr>
        <p:grpSpPr>
          <a:xfrm>
            <a:off x="3004458" y="5668053"/>
            <a:ext cx="1905000" cy="1066800"/>
            <a:chOff x="3537858" y="979713"/>
            <a:chExt cx="1905000" cy="1066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32E6AD-28F5-4A44-A7F9-AEC657EF17FC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42F606-834F-AF44-8975-9725542BEC04}"/>
                    </a:ext>
                  </a:extLst>
                </p:cNvPr>
                <p:cNvSpPr txBox="1"/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42F606-834F-AF44-8975-9725542BE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blipFill>
                  <a:blip r:embed="rId4"/>
                  <a:stretch>
                    <a:fillRect t="-3509" r="-5102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89102A-87C3-A541-AAE1-D80E958AE5DB}"/>
              </a:ext>
            </a:extLst>
          </p:cNvPr>
          <p:cNvGrpSpPr/>
          <p:nvPr/>
        </p:nvGrpSpPr>
        <p:grpSpPr>
          <a:xfrm>
            <a:off x="7339693" y="5668053"/>
            <a:ext cx="1905000" cy="1066800"/>
            <a:chOff x="6749143" y="979713"/>
            <a:chExt cx="1905000" cy="1066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47D998-9A0F-DC4D-8544-491FA75BCBDA}"/>
                </a:ext>
              </a:extLst>
            </p:cNvPr>
            <p:cNvSpPr/>
            <p:nvPr/>
          </p:nvSpPr>
          <p:spPr>
            <a:xfrm>
              <a:off x="6749143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B41DBD-BA49-E84F-9A80-3A8D7EFDC10A}"/>
                    </a:ext>
                  </a:extLst>
                </p:cNvPr>
                <p:cNvSpPr txBox="1"/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B41DBD-BA49-E84F-9A80-3A8D7EFD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blipFill>
                  <a:blip r:embed="rId5"/>
                  <a:stretch>
                    <a:fillRect t="-3509" r="-7447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563656-AE10-7F47-A465-E3DAB04A0914}"/>
              </a:ext>
            </a:extLst>
          </p:cNvPr>
          <p:cNvGrpSpPr/>
          <p:nvPr/>
        </p:nvGrpSpPr>
        <p:grpSpPr>
          <a:xfrm>
            <a:off x="5143500" y="5668053"/>
            <a:ext cx="1905000" cy="1066800"/>
            <a:chOff x="3537858" y="979713"/>
            <a:chExt cx="1905000" cy="1066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1E1832-1421-9046-811B-A2D3A575CD50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E8293A-A999-D248-84F8-2C6E39C06DCC}"/>
                    </a:ext>
                  </a:extLst>
                </p:cNvPr>
                <p:cNvSpPr txBox="1"/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E8293A-A999-D248-84F8-2C6E39C06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blipFill>
                  <a:blip r:embed="rId6"/>
                  <a:stretch>
                    <a:fillRect t="-350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C64B10-0682-964E-9759-113F2F05380F}"/>
              </a:ext>
            </a:extLst>
          </p:cNvPr>
          <p:cNvGrpSpPr/>
          <p:nvPr/>
        </p:nvGrpSpPr>
        <p:grpSpPr>
          <a:xfrm>
            <a:off x="2585358" y="2895600"/>
            <a:ext cx="1905000" cy="1066800"/>
            <a:chOff x="3537858" y="979713"/>
            <a:chExt cx="1905000" cy="10668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23E30A-7264-9644-8CD6-63EC4A26A37F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78E966-EE72-7B4D-B079-A3D81B5334C4}"/>
                </a:ext>
              </a:extLst>
            </p:cNvPr>
            <p:cNvSpPr txBox="1"/>
            <p:nvPr/>
          </p:nvSpPr>
          <p:spPr>
            <a:xfrm>
              <a:off x="3837215" y="1159170"/>
              <a:ext cx="130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QCD sidebands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10C7E4-C10C-524D-980B-AE66E489E872}"/>
              </a:ext>
            </a:extLst>
          </p:cNvPr>
          <p:cNvGrpSpPr/>
          <p:nvPr/>
        </p:nvGrpSpPr>
        <p:grpSpPr>
          <a:xfrm>
            <a:off x="5143501" y="4539344"/>
            <a:ext cx="1904999" cy="435428"/>
            <a:chOff x="5143501" y="4474029"/>
            <a:chExt cx="1904999" cy="4354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CE91DC-77D2-2948-89CA-1339D36ADD6A}"/>
                </a:ext>
              </a:extLst>
            </p:cNvPr>
            <p:cNvSpPr/>
            <p:nvPr/>
          </p:nvSpPr>
          <p:spPr>
            <a:xfrm>
              <a:off x="5143501" y="4474029"/>
              <a:ext cx="1904999" cy="435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8524B7-A8B7-014F-9AEF-FEB201829D5F}"/>
                    </a:ext>
                  </a:extLst>
                </p:cNvPr>
                <p:cNvSpPr txBox="1"/>
                <p:nvPr/>
              </p:nvSpPr>
              <p:spPr>
                <a:xfrm>
                  <a:off x="5206094" y="4474029"/>
                  <a:ext cx="17988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Source Sans Pro" panose="020F0502020204030204" pitchFamily="34" charset="0"/>
                        </a:rPr>
                        <m:t>𝑍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Source Sans Pro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8524B7-A8B7-014F-9AEF-FEB201829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094" y="4474029"/>
                  <a:ext cx="1798863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6061" r="-209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A0AA3C-7C05-1D4C-9846-CAE24ECE78CE}"/>
              </a:ext>
            </a:extLst>
          </p:cNvPr>
          <p:cNvGrpSpPr/>
          <p:nvPr/>
        </p:nvGrpSpPr>
        <p:grpSpPr>
          <a:xfrm>
            <a:off x="4998584" y="1883228"/>
            <a:ext cx="2264227" cy="435428"/>
            <a:chOff x="4935991" y="4474029"/>
            <a:chExt cx="2264227" cy="43542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513736-E4B7-6444-B814-32C0D08BB01F}"/>
                </a:ext>
              </a:extLst>
            </p:cNvPr>
            <p:cNvSpPr/>
            <p:nvPr/>
          </p:nvSpPr>
          <p:spPr>
            <a:xfrm>
              <a:off x="4961165" y="4474029"/>
              <a:ext cx="2213880" cy="435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44273F-BDF8-D14D-8CD5-214C6A58A368}"/>
                    </a:ext>
                  </a:extLst>
                </p:cNvPr>
                <p:cNvSpPr txBox="1"/>
                <p:nvPr/>
              </p:nvSpPr>
              <p:spPr>
                <a:xfrm>
                  <a:off x="4935991" y="4490982"/>
                  <a:ext cx="22642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Lost lepton 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44273F-BDF8-D14D-8CD5-214C6A58A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991" y="4490982"/>
                  <a:ext cx="2264227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BF9C4F-96AF-B443-892E-C1D7796A091E}"/>
              </a:ext>
            </a:extLst>
          </p:cNvPr>
          <p:cNvGrpSpPr/>
          <p:nvPr/>
        </p:nvGrpSpPr>
        <p:grpSpPr>
          <a:xfrm>
            <a:off x="7701643" y="2895600"/>
            <a:ext cx="1905000" cy="1066800"/>
            <a:chOff x="3537858" y="979713"/>
            <a:chExt cx="1905000" cy="1066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F48F13-BD5C-D74E-A31E-8D1E619C59CA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04C8F9-E81F-9E4C-9D9C-9D7524641DDB}"/>
                </a:ext>
              </a:extLst>
            </p:cNvPr>
            <p:cNvSpPr txBox="1"/>
            <p:nvPr/>
          </p:nvSpPr>
          <p:spPr>
            <a:xfrm>
              <a:off x="3837215" y="1159170"/>
              <a:ext cx="130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Signal region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7D6CC5-AC06-5344-AED5-ADFFC95BCBB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956958" y="4974772"/>
            <a:ext cx="2139043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E8197-5761-D843-9CBE-E3ABD665232C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V="1">
            <a:off x="6096000" y="4974772"/>
            <a:ext cx="1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DD62D9-AD37-1546-BC37-8EB9FA495903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H="1" flipV="1">
            <a:off x="6096001" y="4974772"/>
            <a:ext cx="2196192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41827F-962B-D44F-9018-50E6C8B84F27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4490358" y="1189947"/>
            <a:ext cx="1640340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4AEC4B-E05F-6A4B-8950-F41DC011E5D4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6130698" y="1189947"/>
            <a:ext cx="1570945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991D3B-C976-604B-9DCC-5776360F5B6E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>
            <a:off x="6130698" y="2318656"/>
            <a:ext cx="1849926" cy="7331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E37495-514A-8845-8045-1CF0F74A2456}"/>
              </a:ext>
            </a:extLst>
          </p:cNvPr>
          <p:cNvCxnSpPr>
            <a:cxnSpLocks/>
            <a:stCxn id="27" idx="0"/>
            <a:endCxn id="33" idx="3"/>
          </p:cNvCxnSpPr>
          <p:nvPr/>
        </p:nvCxnSpPr>
        <p:spPr>
          <a:xfrm flipV="1">
            <a:off x="6105526" y="3806171"/>
            <a:ext cx="1875098" cy="7331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9F0406-68D8-A54A-99BB-545EEA9CE46D}"/>
              </a:ext>
            </a:extLst>
          </p:cNvPr>
          <p:cNvCxnSpPr>
            <a:cxnSpLocks/>
            <a:stCxn id="30" idx="2"/>
            <a:endCxn id="24" idx="7"/>
          </p:cNvCxnSpPr>
          <p:nvPr/>
        </p:nvCxnSpPr>
        <p:spPr>
          <a:xfrm flipH="1">
            <a:off x="4211377" y="2318656"/>
            <a:ext cx="1919321" cy="7331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39B323-4CB9-074A-89BE-0DBF9B952A77}"/>
              </a:ext>
            </a:extLst>
          </p:cNvPr>
          <p:cNvCxnSpPr>
            <a:cxnSpLocks/>
            <a:stCxn id="27" idx="0"/>
            <a:endCxn id="24" idx="5"/>
          </p:cNvCxnSpPr>
          <p:nvPr/>
        </p:nvCxnSpPr>
        <p:spPr>
          <a:xfrm flipH="1" flipV="1">
            <a:off x="4211377" y="3806171"/>
            <a:ext cx="1894149" cy="7331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4DE0F0-F2D7-D348-A16E-B597C1C0C26F}"/>
              </a:ext>
            </a:extLst>
          </p:cNvPr>
          <p:cNvCxnSpPr>
            <a:cxnSpLocks/>
            <a:stCxn id="24" idx="6"/>
            <a:endCxn id="33" idx="2"/>
          </p:cNvCxnSpPr>
          <p:nvPr/>
        </p:nvCxnSpPr>
        <p:spPr>
          <a:xfrm>
            <a:off x="4490358" y="3429000"/>
            <a:ext cx="321128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38777F-8B8C-9641-A67D-056F885785DC}"/>
              </a:ext>
            </a:extLst>
          </p:cNvPr>
          <p:cNvSpPr txBox="1"/>
          <p:nvPr/>
        </p:nvSpPr>
        <p:spPr>
          <a:xfrm rot="20370772">
            <a:off x="4245716" y="253787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CR-only fit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36FA40-7C5A-3E43-BCCD-5CEE74D6F26A}"/>
              </a:ext>
            </a:extLst>
          </p:cNvPr>
          <p:cNvSpPr txBox="1"/>
          <p:nvPr/>
        </p:nvSpPr>
        <p:spPr>
          <a:xfrm rot="1267983">
            <a:off x="4246232" y="402664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CR-only fit</a:t>
            </a:r>
          </a:p>
        </p:txBody>
      </p:sp>
    </p:spTree>
    <p:extLst>
      <p:ext uri="{BB962C8B-B14F-4D97-AF65-F5344CB8AC3E}">
        <p14:creationId xmlns:p14="http://schemas.microsoft.com/office/powerpoint/2010/main" val="256296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BFC14C-51D1-E54F-BA4B-19BBB6190712}"/>
              </a:ext>
            </a:extLst>
          </p:cNvPr>
          <p:cNvGrpSpPr/>
          <p:nvPr/>
        </p:nvGrpSpPr>
        <p:grpSpPr>
          <a:xfrm>
            <a:off x="3537858" y="123147"/>
            <a:ext cx="1905000" cy="1066800"/>
            <a:chOff x="3537858" y="979713"/>
            <a:chExt cx="1905000" cy="10668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6265D2-C650-A64B-9DAC-40E0AD732850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F2E7AE-41A2-3C49-876C-9517EC983D44}"/>
                    </a:ext>
                  </a:extLst>
                </p:cNvPr>
                <p:cNvSpPr txBox="1"/>
                <p:nvPr/>
              </p:nvSpPr>
              <p:spPr>
                <a:xfrm>
                  <a:off x="3956958" y="1189947"/>
                  <a:ext cx="10668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F2E7AE-41A2-3C49-876C-9517EC983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958" y="1189947"/>
                  <a:ext cx="1066800" cy="707886"/>
                </a:xfrm>
                <a:prstGeom prst="rect">
                  <a:avLst/>
                </a:prstGeom>
                <a:blipFill>
                  <a:blip r:embed="rId2"/>
                  <a:stretch>
                    <a:fillRect t="-5263" r="-8235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77FD5D-8550-2140-8498-DC5E855ABFD5}"/>
              </a:ext>
            </a:extLst>
          </p:cNvPr>
          <p:cNvGrpSpPr/>
          <p:nvPr/>
        </p:nvGrpSpPr>
        <p:grpSpPr>
          <a:xfrm>
            <a:off x="6749143" y="123147"/>
            <a:ext cx="1905000" cy="1066800"/>
            <a:chOff x="6749143" y="979713"/>
            <a:chExt cx="1905000" cy="10668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1657EE-2BC1-7543-A849-AC27C9C15FEA}"/>
                </a:ext>
              </a:extLst>
            </p:cNvPr>
            <p:cNvSpPr/>
            <p:nvPr/>
          </p:nvSpPr>
          <p:spPr>
            <a:xfrm>
              <a:off x="6749143" y="979713"/>
              <a:ext cx="1905000" cy="1066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86F41-E317-9742-B17F-A48728603671}"/>
                    </a:ext>
                  </a:extLst>
                </p:cNvPr>
                <p:cNvSpPr txBox="1"/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186F41-E317-9742-B17F-A48728603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blipFill>
                  <a:blip r:embed="rId3"/>
                  <a:stretch>
                    <a:fillRect t="-5263" r="-2151" b="-140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DBFF6-5D9E-374F-B3E9-E0EA58873734}"/>
              </a:ext>
            </a:extLst>
          </p:cNvPr>
          <p:cNvGrpSpPr/>
          <p:nvPr/>
        </p:nvGrpSpPr>
        <p:grpSpPr>
          <a:xfrm>
            <a:off x="3004458" y="5668053"/>
            <a:ext cx="1905000" cy="1066800"/>
            <a:chOff x="3537858" y="979713"/>
            <a:chExt cx="1905000" cy="1066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32E6AD-28F5-4A44-A7F9-AEC657EF17FC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42F606-834F-AF44-8975-9725542BEC04}"/>
                    </a:ext>
                  </a:extLst>
                </p:cNvPr>
                <p:cNvSpPr txBox="1"/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42F606-834F-AF44-8975-9725542BE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blipFill>
                  <a:blip r:embed="rId4"/>
                  <a:stretch>
                    <a:fillRect t="-3509" r="-6186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89102A-87C3-A541-AAE1-D80E958AE5DB}"/>
              </a:ext>
            </a:extLst>
          </p:cNvPr>
          <p:cNvGrpSpPr/>
          <p:nvPr/>
        </p:nvGrpSpPr>
        <p:grpSpPr>
          <a:xfrm>
            <a:off x="7339693" y="5668053"/>
            <a:ext cx="1905000" cy="1066800"/>
            <a:chOff x="6749143" y="979713"/>
            <a:chExt cx="1905000" cy="1066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47D998-9A0F-DC4D-8544-491FA75BCBDA}"/>
                </a:ext>
              </a:extLst>
            </p:cNvPr>
            <p:cNvSpPr/>
            <p:nvPr/>
          </p:nvSpPr>
          <p:spPr>
            <a:xfrm>
              <a:off x="6749143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B41DBD-BA49-E84F-9A80-3A8D7EFDC10A}"/>
                    </a:ext>
                  </a:extLst>
                </p:cNvPr>
                <p:cNvSpPr txBox="1"/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B41DBD-BA49-E84F-9A80-3A8D7EFD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093" y="1189947"/>
                  <a:ext cx="1181100" cy="707886"/>
                </a:xfrm>
                <a:prstGeom prst="rect">
                  <a:avLst/>
                </a:prstGeom>
                <a:blipFill>
                  <a:blip r:embed="rId5"/>
                  <a:stretch>
                    <a:fillRect t="-3509" r="-7447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563656-AE10-7F47-A465-E3DAB04A0914}"/>
              </a:ext>
            </a:extLst>
          </p:cNvPr>
          <p:cNvGrpSpPr/>
          <p:nvPr/>
        </p:nvGrpSpPr>
        <p:grpSpPr>
          <a:xfrm>
            <a:off x="5143500" y="5668053"/>
            <a:ext cx="1905000" cy="1066800"/>
            <a:chOff x="3537858" y="979713"/>
            <a:chExt cx="1905000" cy="1066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1E1832-1421-9046-811B-A2D3A575CD50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E8293A-A999-D248-84F8-2C6E39C06DCC}"/>
                    </a:ext>
                  </a:extLst>
                </p:cNvPr>
                <p:cNvSpPr txBox="1"/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 CR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E8293A-A999-D248-84F8-2C6E39C06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037" y="1189947"/>
                  <a:ext cx="1224642" cy="707886"/>
                </a:xfrm>
                <a:prstGeom prst="rect">
                  <a:avLst/>
                </a:prstGeom>
                <a:blipFill>
                  <a:blip r:embed="rId6"/>
                  <a:stretch>
                    <a:fillRect t="-3509" r="-1042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C64B10-0682-964E-9759-113F2F05380F}"/>
              </a:ext>
            </a:extLst>
          </p:cNvPr>
          <p:cNvGrpSpPr/>
          <p:nvPr/>
        </p:nvGrpSpPr>
        <p:grpSpPr>
          <a:xfrm>
            <a:off x="2585358" y="2895600"/>
            <a:ext cx="1905000" cy="1066800"/>
            <a:chOff x="3537858" y="979713"/>
            <a:chExt cx="1905000" cy="10668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23E30A-7264-9644-8CD6-63EC4A26A37F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78E966-EE72-7B4D-B079-A3D81B5334C4}"/>
                </a:ext>
              </a:extLst>
            </p:cNvPr>
            <p:cNvSpPr txBox="1"/>
            <p:nvPr/>
          </p:nvSpPr>
          <p:spPr>
            <a:xfrm>
              <a:off x="3837215" y="1159170"/>
              <a:ext cx="130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QCD sidebands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10C7E4-C10C-524D-980B-AE66E489E872}"/>
              </a:ext>
            </a:extLst>
          </p:cNvPr>
          <p:cNvGrpSpPr/>
          <p:nvPr/>
        </p:nvGrpSpPr>
        <p:grpSpPr>
          <a:xfrm>
            <a:off x="5143501" y="4539344"/>
            <a:ext cx="1904999" cy="435428"/>
            <a:chOff x="5143501" y="4474029"/>
            <a:chExt cx="1904999" cy="4354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CE91DC-77D2-2948-89CA-1339D36ADD6A}"/>
                </a:ext>
              </a:extLst>
            </p:cNvPr>
            <p:cNvSpPr/>
            <p:nvPr/>
          </p:nvSpPr>
          <p:spPr>
            <a:xfrm>
              <a:off x="5143501" y="4474029"/>
              <a:ext cx="1904999" cy="4354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8524B7-A8B7-014F-9AEF-FEB201829D5F}"/>
                    </a:ext>
                  </a:extLst>
                </p:cNvPr>
                <p:cNvSpPr txBox="1"/>
                <p:nvPr/>
              </p:nvSpPr>
              <p:spPr>
                <a:xfrm>
                  <a:off x="5206094" y="4474029"/>
                  <a:ext cx="17988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Source Sans Pro" panose="020F0502020204030204" pitchFamily="34" charset="0"/>
                        </a:rPr>
                        <m:t>𝑍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Source Sans Pro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𝜐𝜐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8524B7-A8B7-014F-9AEF-FEB201829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094" y="4474029"/>
                  <a:ext cx="1798863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9375" r="-2797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A0AA3C-7C05-1D4C-9846-CAE24ECE78CE}"/>
              </a:ext>
            </a:extLst>
          </p:cNvPr>
          <p:cNvGrpSpPr/>
          <p:nvPr/>
        </p:nvGrpSpPr>
        <p:grpSpPr>
          <a:xfrm>
            <a:off x="4998584" y="1883228"/>
            <a:ext cx="2264227" cy="435428"/>
            <a:chOff x="4935991" y="4474029"/>
            <a:chExt cx="2264227" cy="43542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513736-E4B7-6444-B814-32C0D08BB01F}"/>
                </a:ext>
              </a:extLst>
            </p:cNvPr>
            <p:cNvSpPr/>
            <p:nvPr/>
          </p:nvSpPr>
          <p:spPr>
            <a:xfrm>
              <a:off x="4961165" y="4474029"/>
              <a:ext cx="2213880" cy="4354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44273F-BDF8-D14D-8CD5-214C6A58A368}"/>
                    </a:ext>
                  </a:extLst>
                </p:cNvPr>
                <p:cNvSpPr txBox="1"/>
                <p:nvPr/>
              </p:nvSpPr>
              <p:spPr>
                <a:xfrm>
                  <a:off x="4935991" y="4490982"/>
                  <a:ext cx="22642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Lost lepton 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000" dirty="0">
                      <a:latin typeface="Source Sans Pro" panose="020F0502020204030204" pitchFamily="34" charset="0"/>
                      <a:ea typeface="Source Sans Pro" panose="020F0502020204030204" pitchFamily="34" charset="0"/>
                    </a:rPr>
                    <a:t> jets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244273F-BDF8-D14D-8CD5-214C6A58A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991" y="4490982"/>
                  <a:ext cx="2264227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BF9C4F-96AF-B443-892E-C1D7796A091E}"/>
              </a:ext>
            </a:extLst>
          </p:cNvPr>
          <p:cNvGrpSpPr/>
          <p:nvPr/>
        </p:nvGrpSpPr>
        <p:grpSpPr>
          <a:xfrm>
            <a:off x="7701643" y="2895600"/>
            <a:ext cx="1905000" cy="1066800"/>
            <a:chOff x="3537858" y="979713"/>
            <a:chExt cx="1905000" cy="10668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F48F13-BD5C-D74E-A31E-8D1E619C59CA}"/>
                </a:ext>
              </a:extLst>
            </p:cNvPr>
            <p:cNvSpPr/>
            <p:nvPr/>
          </p:nvSpPr>
          <p:spPr>
            <a:xfrm>
              <a:off x="3537858" y="979713"/>
              <a:ext cx="1905000" cy="1066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04C8F9-E81F-9E4C-9D9C-9D7524641DDB}"/>
                </a:ext>
              </a:extLst>
            </p:cNvPr>
            <p:cNvSpPr txBox="1"/>
            <p:nvPr/>
          </p:nvSpPr>
          <p:spPr>
            <a:xfrm>
              <a:off x="3837215" y="1159170"/>
              <a:ext cx="13062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Signal region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7D6CC5-AC06-5344-AED5-ADFFC95BCBB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956958" y="4974772"/>
            <a:ext cx="2139043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E8197-5761-D843-9CBE-E3ABD665232C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V="1">
            <a:off x="6096000" y="4974772"/>
            <a:ext cx="1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DD62D9-AD37-1546-BC37-8EB9FA495903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H="1" flipV="1">
            <a:off x="6096001" y="4974772"/>
            <a:ext cx="2196192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41827F-962B-D44F-9018-50E6C8B84F27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4490358" y="1189947"/>
            <a:ext cx="1640340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4AEC4B-E05F-6A4B-8950-F41DC011E5D4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H="1">
            <a:off x="6130698" y="1189947"/>
            <a:ext cx="1570945" cy="6932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991D3B-C976-604B-9DCC-5776360F5B6E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>
            <a:off x="6130698" y="2318656"/>
            <a:ext cx="1849926" cy="7331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E37495-514A-8845-8045-1CF0F74A2456}"/>
              </a:ext>
            </a:extLst>
          </p:cNvPr>
          <p:cNvCxnSpPr>
            <a:cxnSpLocks/>
            <a:stCxn id="27" idx="0"/>
            <a:endCxn id="33" idx="3"/>
          </p:cNvCxnSpPr>
          <p:nvPr/>
        </p:nvCxnSpPr>
        <p:spPr>
          <a:xfrm flipV="1">
            <a:off x="6105526" y="3806171"/>
            <a:ext cx="1875098" cy="73317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9F0406-68D8-A54A-99BB-545EEA9CE46D}"/>
              </a:ext>
            </a:extLst>
          </p:cNvPr>
          <p:cNvCxnSpPr>
            <a:cxnSpLocks/>
            <a:stCxn id="30" idx="2"/>
            <a:endCxn id="24" idx="7"/>
          </p:cNvCxnSpPr>
          <p:nvPr/>
        </p:nvCxnSpPr>
        <p:spPr>
          <a:xfrm flipH="1">
            <a:off x="4211377" y="2318656"/>
            <a:ext cx="1919321" cy="7331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39B323-4CB9-074A-89BE-0DBF9B952A77}"/>
              </a:ext>
            </a:extLst>
          </p:cNvPr>
          <p:cNvCxnSpPr>
            <a:cxnSpLocks/>
            <a:stCxn id="27" idx="0"/>
            <a:endCxn id="24" idx="5"/>
          </p:cNvCxnSpPr>
          <p:nvPr/>
        </p:nvCxnSpPr>
        <p:spPr>
          <a:xfrm flipH="1" flipV="1">
            <a:off x="4211377" y="3806171"/>
            <a:ext cx="1894149" cy="7331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4DE0F0-F2D7-D348-A16E-B597C1C0C26F}"/>
              </a:ext>
            </a:extLst>
          </p:cNvPr>
          <p:cNvCxnSpPr>
            <a:cxnSpLocks/>
            <a:stCxn id="24" idx="6"/>
            <a:endCxn id="43" idx="1"/>
          </p:cNvCxnSpPr>
          <p:nvPr/>
        </p:nvCxnSpPr>
        <p:spPr>
          <a:xfrm flipV="1">
            <a:off x="4490358" y="3426920"/>
            <a:ext cx="817443" cy="20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38777F-8B8C-9641-A67D-056F885785DC}"/>
              </a:ext>
            </a:extLst>
          </p:cNvPr>
          <p:cNvSpPr txBox="1"/>
          <p:nvPr/>
        </p:nvSpPr>
        <p:spPr>
          <a:xfrm rot="20370772">
            <a:off x="4245716" y="253787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CR-only fit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36FA40-7C5A-3E43-BCCD-5CEE74D6F26A}"/>
              </a:ext>
            </a:extLst>
          </p:cNvPr>
          <p:cNvSpPr txBox="1"/>
          <p:nvPr/>
        </p:nvSpPr>
        <p:spPr>
          <a:xfrm rot="1267983">
            <a:off x="4246232" y="4026649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CR-only fit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43801F-7F74-424A-A778-7A312B3890FA}"/>
              </a:ext>
            </a:extLst>
          </p:cNvPr>
          <p:cNvSpPr/>
          <p:nvPr/>
        </p:nvSpPr>
        <p:spPr>
          <a:xfrm>
            <a:off x="5307801" y="3208224"/>
            <a:ext cx="1576398" cy="435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56A2F0-24DC-A040-8231-9616D202E9E5}"/>
              </a:ext>
            </a:extLst>
          </p:cNvPr>
          <p:cNvSpPr txBox="1"/>
          <p:nvPr/>
        </p:nvSpPr>
        <p:spPr>
          <a:xfrm>
            <a:off x="5307801" y="3226865"/>
            <a:ext cx="1576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QCD </a:t>
            </a:r>
            <a:r>
              <a:rPr lang="en-US" sz="2000" dirty="0" err="1">
                <a:latin typeface="Source Sans Pro" panose="020F0502020204030204" pitchFamily="34" charset="0"/>
                <a:ea typeface="Source Sans Pro" panose="020F0502020204030204" pitchFamily="34" charset="0"/>
              </a:rPr>
              <a:t>multijet</a:t>
            </a:r>
            <a:endParaRPr lang="en-US" sz="2000" dirty="0">
              <a:latin typeface="Source Sans Pro" panose="020F0502020204030204" pitchFamily="34" charset="0"/>
              <a:ea typeface="Source Sans Pro" panose="020F050202020403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E31EE-B668-554D-8BE7-53F0FF3E5F09}"/>
              </a:ext>
            </a:extLst>
          </p:cNvPr>
          <p:cNvCxnSpPr>
            <a:cxnSpLocks/>
            <a:stCxn id="43" idx="3"/>
            <a:endCxn id="33" idx="2"/>
          </p:cNvCxnSpPr>
          <p:nvPr/>
        </p:nvCxnSpPr>
        <p:spPr>
          <a:xfrm>
            <a:off x="6884199" y="3426920"/>
            <a:ext cx="817444" cy="20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5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Eshwen Bhal</dc:creator>
  <cp:lastModifiedBy>Eshwen Bhal</cp:lastModifiedBy>
  <cp:revision>6</cp:revision>
  <dcterms:created xsi:type="dcterms:W3CDTF">2020-05-24T18:05:37Z</dcterms:created>
  <dcterms:modified xsi:type="dcterms:W3CDTF">2021-02-10T16:01:31Z</dcterms:modified>
</cp:coreProperties>
</file>