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"/>
  </p:notesMasterIdLst>
  <p:sldIdLst>
    <p:sldId id="256" r:id="rId2"/>
    <p:sldId id="261" r:id="rId3"/>
    <p:sldId id="263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A1EB"/>
    <a:srgbClr val="CD0E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192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BCDC76-EC6C-0A41-B02C-2AFA1CDB0147}" type="datetimeFigureOut">
              <a:rPr lang="en-US" smtClean="0"/>
              <a:t>4/7/21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E0F3FD-2A24-E74D-A3C4-2E398BCB0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305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Bare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E0F3FD-2A24-E74D-A3C4-2E398BCB0E3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7922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Adding a key (</a:t>
            </a:r>
            <a:r>
              <a:rPr lang="en-US" dirty="0" err="1"/>
              <a:t>Calo</a:t>
            </a:r>
            <a:r>
              <a:rPr lang="en-US" dirty="0"/>
              <a:t> on the left, Muon on the right, order left-to-right, top-to-bottom)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E0F3FD-2A24-E74D-A3C4-2E398BCB0E3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4178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Adding a key (</a:t>
            </a:r>
            <a:r>
              <a:rPr lang="en-US" dirty="0" err="1"/>
              <a:t>Calo</a:t>
            </a:r>
            <a:r>
              <a:rPr lang="en-US" dirty="0"/>
              <a:t> on the left, Muon on the right, order is alphabetical)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E0F3FD-2A24-E74D-A3C4-2E398BCB0E3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209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AB9AC-57A8-D14F-9B7F-75706FB83332}" type="datetimeFigureOut">
              <a:rPr lang="en-US" smtClean="0"/>
              <a:t>4/7/21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91D5B-7801-3A41-BBF4-CB2B8FCC2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425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AB9AC-57A8-D14F-9B7F-75706FB83332}" type="datetimeFigureOut">
              <a:rPr lang="en-US" smtClean="0"/>
              <a:t>4/7/21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91D5B-7801-3A41-BBF4-CB2B8FCC2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466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AB9AC-57A8-D14F-9B7F-75706FB83332}" type="datetimeFigureOut">
              <a:rPr lang="en-US" smtClean="0"/>
              <a:t>4/7/21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91D5B-7801-3A41-BBF4-CB2B8FCC2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891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AB9AC-57A8-D14F-9B7F-75706FB83332}" type="datetimeFigureOut">
              <a:rPr lang="en-US" smtClean="0"/>
              <a:t>4/7/21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91D5B-7801-3A41-BBF4-CB2B8FCC2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591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AB9AC-57A8-D14F-9B7F-75706FB83332}" type="datetimeFigureOut">
              <a:rPr lang="en-US" smtClean="0"/>
              <a:t>4/7/21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91D5B-7801-3A41-BBF4-CB2B8FCC2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637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AB9AC-57A8-D14F-9B7F-75706FB83332}" type="datetimeFigureOut">
              <a:rPr lang="en-US" smtClean="0"/>
              <a:t>4/7/21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91D5B-7801-3A41-BBF4-CB2B8FCC2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003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AB9AC-57A8-D14F-9B7F-75706FB83332}" type="datetimeFigureOut">
              <a:rPr lang="en-US" smtClean="0"/>
              <a:t>4/7/21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91D5B-7801-3A41-BBF4-CB2B8FCC2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71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AB9AC-57A8-D14F-9B7F-75706FB83332}" type="datetimeFigureOut">
              <a:rPr lang="en-US" smtClean="0"/>
              <a:t>4/7/21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91D5B-7801-3A41-BBF4-CB2B8FCC2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905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AB9AC-57A8-D14F-9B7F-75706FB83332}" type="datetimeFigureOut">
              <a:rPr lang="en-US" smtClean="0"/>
              <a:t>4/7/21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91D5B-7801-3A41-BBF4-CB2B8FCC2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375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AB9AC-57A8-D14F-9B7F-75706FB83332}" type="datetimeFigureOut">
              <a:rPr lang="en-US" smtClean="0"/>
              <a:t>4/7/21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91D5B-7801-3A41-BBF4-CB2B8FCC2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623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AB9AC-57A8-D14F-9B7F-75706FB83332}" type="datetimeFigureOut">
              <a:rPr lang="en-US" smtClean="0"/>
              <a:t>4/7/21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91D5B-7801-3A41-BBF4-CB2B8FCC2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844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FAB9AC-57A8-D14F-9B7F-75706FB83332}" type="datetimeFigureOut">
              <a:rPr lang="en-US" smtClean="0"/>
              <a:t>4/7/21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F91D5B-7801-3A41-BBF4-CB2B8FCC2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330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4.png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36B04626-543D-8840-97CC-80D23B7F743D}"/>
              </a:ext>
            </a:extLst>
          </p:cNvPr>
          <p:cNvCxnSpPr>
            <a:cxnSpLocks/>
          </p:cNvCxnSpPr>
          <p:nvPr/>
        </p:nvCxnSpPr>
        <p:spPr>
          <a:xfrm>
            <a:off x="7271656" y="1418318"/>
            <a:ext cx="0" cy="46985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E4C68357-41CF-6C42-8F3D-FACB13589D88}"/>
              </a:ext>
            </a:extLst>
          </p:cNvPr>
          <p:cNvCxnSpPr>
            <a:cxnSpLocks/>
          </p:cNvCxnSpPr>
          <p:nvPr/>
        </p:nvCxnSpPr>
        <p:spPr>
          <a:xfrm>
            <a:off x="6621641" y="5235084"/>
            <a:ext cx="1389" cy="18575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Elbow Connector 117">
            <a:extLst>
              <a:ext uri="{FF2B5EF4-FFF2-40B4-BE49-F238E27FC236}">
                <a16:creationId xmlns:a16="http://schemas.microsoft.com/office/drawing/2014/main" id="{89B9BCC4-9620-424D-982B-D4F67231654B}"/>
              </a:ext>
            </a:extLst>
          </p:cNvPr>
          <p:cNvCxnSpPr>
            <a:cxnSpLocks/>
          </p:cNvCxnSpPr>
          <p:nvPr/>
        </p:nvCxnSpPr>
        <p:spPr>
          <a:xfrm rot="5400000" flipH="1">
            <a:off x="5692074" y="5096878"/>
            <a:ext cx="27749" cy="1827236"/>
          </a:xfrm>
          <a:prstGeom prst="bentConnector4">
            <a:avLst>
              <a:gd name="adj1" fmla="val -446232"/>
              <a:gd name="adj2" fmla="val 6392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A68EA4B-B449-5146-AD47-2CA90B194725}"/>
              </a:ext>
            </a:extLst>
          </p:cNvPr>
          <p:cNvSpPr/>
          <p:nvPr/>
        </p:nvSpPr>
        <p:spPr>
          <a:xfrm>
            <a:off x="16328" y="840920"/>
            <a:ext cx="1115786" cy="628651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latin typeface="Source Sans Pro" panose="020F0502020204030204" pitchFamily="34" charset="0"/>
              <a:ea typeface="Source Sans Pro" panose="020F0502020204030204" pitchFamily="34" charset="0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B7A84A5-A4BC-324F-87C4-08E1FB02AFC1}"/>
              </a:ext>
            </a:extLst>
          </p:cNvPr>
          <p:cNvSpPr/>
          <p:nvPr/>
        </p:nvSpPr>
        <p:spPr>
          <a:xfrm>
            <a:off x="1319893" y="840920"/>
            <a:ext cx="1115786" cy="628651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latin typeface="Source Sans Pro" panose="020F0502020204030204" pitchFamily="34" charset="0"/>
              <a:ea typeface="Source Sans Pro" panose="020F0502020204030204" pitchFamily="34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2EEE32D-389F-8F4D-A545-99699EB4E08F}"/>
              </a:ext>
            </a:extLst>
          </p:cNvPr>
          <p:cNvSpPr/>
          <p:nvPr/>
        </p:nvSpPr>
        <p:spPr>
          <a:xfrm>
            <a:off x="2623458" y="842279"/>
            <a:ext cx="1115786" cy="628651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latin typeface="Source Sans Pro" panose="020F0502020204030204" pitchFamily="34" charset="0"/>
              <a:ea typeface="Source Sans Pro" panose="020F0502020204030204" pitchFamily="34" charset="0"/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7FE2706-7F86-1C4A-9B00-2F720E471AF3}"/>
              </a:ext>
            </a:extLst>
          </p:cNvPr>
          <p:cNvSpPr/>
          <p:nvPr/>
        </p:nvSpPr>
        <p:spPr>
          <a:xfrm>
            <a:off x="5404756" y="839561"/>
            <a:ext cx="1115786" cy="628651"/>
          </a:xfrm>
          <a:prstGeom prst="roundRect">
            <a:avLst/>
          </a:prstGeom>
          <a:solidFill>
            <a:srgbClr val="D1A1E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latin typeface="Source Sans Pro" panose="020F0502020204030204" pitchFamily="34" charset="0"/>
              <a:ea typeface="Source Sans Pro" panose="020F0502020204030204" pitchFamily="34" charset="0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67461601-4C90-834D-84E2-B8E2114178F5}"/>
              </a:ext>
            </a:extLst>
          </p:cNvPr>
          <p:cNvSpPr/>
          <p:nvPr/>
        </p:nvSpPr>
        <p:spPr>
          <a:xfrm>
            <a:off x="6708321" y="839561"/>
            <a:ext cx="1115786" cy="628651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latin typeface="Source Sans Pro" panose="020F0502020204030204" pitchFamily="34" charset="0"/>
              <a:ea typeface="Source Sans Pro" panose="020F0502020204030204" pitchFamily="34" charset="0"/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253F4520-BA1C-CB4A-9287-767A9E99688E}"/>
              </a:ext>
            </a:extLst>
          </p:cNvPr>
          <p:cNvSpPr/>
          <p:nvPr/>
        </p:nvSpPr>
        <p:spPr>
          <a:xfrm>
            <a:off x="8011886" y="840920"/>
            <a:ext cx="1115786" cy="62865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latin typeface="Source Sans Pro" panose="020F0502020204030204" pitchFamily="34" charset="0"/>
              <a:ea typeface="Source Sans Pro" panose="020F0502020204030204" pitchFamily="34" charset="0"/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1495884-B750-6441-96EA-C74FCD95E2E7}"/>
              </a:ext>
            </a:extLst>
          </p:cNvPr>
          <p:cNvSpPr/>
          <p:nvPr/>
        </p:nvSpPr>
        <p:spPr>
          <a:xfrm>
            <a:off x="866775" y="3166385"/>
            <a:ext cx="2022022" cy="90351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latin typeface="Source Sans Pro" panose="020F0502020204030204" pitchFamily="34" charset="0"/>
              <a:ea typeface="Source Sans Pro" panose="020F0502020204030204" pitchFamily="34" charset="0"/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8AAC96A7-E12F-0548-9608-EA534A036C39}"/>
              </a:ext>
            </a:extLst>
          </p:cNvPr>
          <p:cNvSpPr/>
          <p:nvPr/>
        </p:nvSpPr>
        <p:spPr>
          <a:xfrm>
            <a:off x="866775" y="4401914"/>
            <a:ext cx="2022022" cy="90351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latin typeface="Source Sans Pro" panose="020F0502020204030204" pitchFamily="34" charset="0"/>
              <a:ea typeface="Source Sans Pro" panose="020F0502020204030204" pitchFamily="34" charset="0"/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EE3BA15B-2C34-154E-AC80-8C5385FAF240}"/>
              </a:ext>
            </a:extLst>
          </p:cNvPr>
          <p:cNvSpPr/>
          <p:nvPr/>
        </p:nvSpPr>
        <p:spPr>
          <a:xfrm>
            <a:off x="5404756" y="1593399"/>
            <a:ext cx="1115786" cy="628651"/>
          </a:xfrm>
          <a:prstGeom prst="roundRect">
            <a:avLst/>
          </a:prstGeom>
          <a:solidFill>
            <a:srgbClr val="D1A1E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latin typeface="Source Sans Pro" panose="020F0502020204030204" pitchFamily="34" charset="0"/>
              <a:ea typeface="Source Sans Pro" panose="020F0502020204030204" pitchFamily="34" charset="0"/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CB4BCD5D-498B-F349-AC97-26A2807AC352}"/>
              </a:ext>
            </a:extLst>
          </p:cNvPr>
          <p:cNvSpPr/>
          <p:nvPr/>
        </p:nvSpPr>
        <p:spPr>
          <a:xfrm>
            <a:off x="8011886" y="1593399"/>
            <a:ext cx="1115786" cy="62865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latin typeface="Source Sans Pro" panose="020F0502020204030204" pitchFamily="34" charset="0"/>
              <a:ea typeface="Source Sans Pro" panose="020F0502020204030204" pitchFamily="34" charset="0"/>
            </a:endParaRP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6D67EC50-CEE2-C34D-B0ED-D42D4F3076CA}"/>
              </a:ext>
            </a:extLst>
          </p:cNvPr>
          <p:cNvSpPr/>
          <p:nvPr/>
        </p:nvSpPr>
        <p:spPr>
          <a:xfrm>
            <a:off x="6713764" y="1896843"/>
            <a:ext cx="1115786" cy="62865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latin typeface="Source Sans Pro" panose="020F0502020204030204" pitchFamily="34" charset="0"/>
              <a:ea typeface="Source Sans Pro" panose="020F0502020204030204" pitchFamily="34" charset="0"/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5F051419-BC31-104F-8AA9-A405D59E9586}"/>
              </a:ext>
            </a:extLst>
          </p:cNvPr>
          <p:cNvSpPr/>
          <p:nvPr/>
        </p:nvSpPr>
        <p:spPr>
          <a:xfrm>
            <a:off x="5610630" y="3166385"/>
            <a:ext cx="2022022" cy="90351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latin typeface="Source Sans Pro" panose="020F0502020204030204" pitchFamily="34" charset="0"/>
              <a:ea typeface="Source Sans Pro" panose="020F0502020204030204" pitchFamily="34" charset="0"/>
            </a:endParaRP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E30B6D7C-1B99-1B45-8B27-D72938A14AB8}"/>
              </a:ext>
            </a:extLst>
          </p:cNvPr>
          <p:cNvSpPr/>
          <p:nvPr/>
        </p:nvSpPr>
        <p:spPr>
          <a:xfrm>
            <a:off x="4014107" y="6218463"/>
            <a:ext cx="1115786" cy="628651"/>
          </a:xfrm>
          <a:prstGeom prst="roundRect">
            <a:avLst/>
          </a:prstGeom>
          <a:solidFill>
            <a:srgbClr val="CD0EE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latin typeface="Source Sans Pro" panose="020F0502020204030204" pitchFamily="34" charset="0"/>
              <a:ea typeface="Source Sans Pro" panose="020F0502020204030204" pitchFamily="34" charset="0"/>
            </a:endParaRP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8D18B0C4-38CE-9244-AC67-6365A7C4E8E2}"/>
              </a:ext>
            </a:extLst>
          </p:cNvPr>
          <p:cNvSpPr/>
          <p:nvPr/>
        </p:nvSpPr>
        <p:spPr>
          <a:xfrm>
            <a:off x="16328" y="1292682"/>
            <a:ext cx="1115786" cy="23948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latin typeface="Source Sans Pro" panose="020F0502020204030204" pitchFamily="34" charset="0"/>
              <a:ea typeface="Source Sans Pro" panose="020F0502020204030204" pitchFamily="34" charset="0"/>
            </a:endParaRP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6E173042-23AB-8047-99A2-2078169CAF54}"/>
              </a:ext>
            </a:extLst>
          </p:cNvPr>
          <p:cNvSpPr/>
          <p:nvPr/>
        </p:nvSpPr>
        <p:spPr>
          <a:xfrm>
            <a:off x="6708321" y="1292682"/>
            <a:ext cx="1115786" cy="23948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latin typeface="Source Sans Pro" panose="020F0502020204030204" pitchFamily="34" charset="0"/>
              <a:ea typeface="Source Sans Pro" panose="020F0502020204030204" pitchFamily="34" charset="0"/>
            </a:endParaRP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44D90492-6AB8-6B4F-B87D-78A09F05A579}"/>
              </a:ext>
            </a:extLst>
          </p:cNvPr>
          <p:cNvSpPr/>
          <p:nvPr/>
        </p:nvSpPr>
        <p:spPr>
          <a:xfrm>
            <a:off x="8011886" y="2345878"/>
            <a:ext cx="1115786" cy="62865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latin typeface="Source Sans Pro" panose="020F0502020204030204" pitchFamily="34" charset="0"/>
              <a:ea typeface="Source Sans Pro" panose="020F0502020204030204" pitchFamily="34" charset="0"/>
            </a:endParaRP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34498A68-180D-9C44-93FF-7E348396A12C}"/>
              </a:ext>
            </a:extLst>
          </p:cNvPr>
          <p:cNvSpPr/>
          <p:nvPr/>
        </p:nvSpPr>
        <p:spPr>
          <a:xfrm>
            <a:off x="5404756" y="2540460"/>
            <a:ext cx="1115786" cy="23948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latin typeface="Source Sans Pro" panose="020F0502020204030204" pitchFamily="34" charset="0"/>
              <a:ea typeface="Source Sans Pro" panose="020F050202020403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BC9AB64-95FB-2E46-B379-913E4D339AE0}"/>
              </a:ext>
            </a:extLst>
          </p:cNvPr>
          <p:cNvSpPr txBox="1"/>
          <p:nvPr/>
        </p:nvSpPr>
        <p:spPr>
          <a:xfrm>
            <a:off x="530301" y="245707"/>
            <a:ext cx="2694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Source Sans Pro" panose="020F0502020204030204" pitchFamily="34" charset="0"/>
                <a:ea typeface="Source Sans Pro" panose="020F0502020204030204" pitchFamily="34" charset="0"/>
              </a:rPr>
              <a:t>Calorimeter Trigger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17292CB-4120-3C40-A26B-F0BE612D1802}"/>
              </a:ext>
            </a:extLst>
          </p:cNvPr>
          <p:cNvSpPr txBox="1"/>
          <p:nvPr/>
        </p:nvSpPr>
        <p:spPr>
          <a:xfrm>
            <a:off x="6321083" y="245707"/>
            <a:ext cx="1890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Source Sans Pro" panose="020F0502020204030204" pitchFamily="34" charset="0"/>
                <a:ea typeface="Source Sans Pro" panose="020F0502020204030204" pitchFamily="34" charset="0"/>
              </a:rPr>
              <a:t>Muon Trigger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F9E8129-75C5-984F-8706-1C9271C526B8}"/>
              </a:ext>
            </a:extLst>
          </p:cNvPr>
          <p:cNvSpPr txBox="1"/>
          <p:nvPr/>
        </p:nvSpPr>
        <p:spPr>
          <a:xfrm>
            <a:off x="75632" y="901360"/>
            <a:ext cx="1017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ource Sans Pro" panose="020F0502020204030204" pitchFamily="34" charset="0"/>
                <a:ea typeface="Source Sans Pro" panose="020F0502020204030204" pitchFamily="34" charset="0"/>
              </a:rPr>
              <a:t>ECAL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1D59AEB-3B22-DA40-A910-FB5042F4E8D9}"/>
                  </a:ext>
                </a:extLst>
              </p:cNvPr>
              <p:cNvSpPr txBox="1"/>
              <p:nvPr/>
            </p:nvSpPr>
            <p:spPr>
              <a:xfrm>
                <a:off x="2683482" y="892276"/>
                <a:ext cx="101795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Source Sans Pro" panose="020F0502020204030204" pitchFamily="34" charset="0"/>
                    <a:ea typeface="Source Sans Pro" panose="020F0502020204030204" pitchFamily="34" charset="0"/>
                  </a:rPr>
                  <a:t>HCAL</a:t>
                </a:r>
              </a:p>
              <a:p>
                <a:pPr algn="ctr"/>
                <a:r>
                  <a:rPr lang="en-US" sz="1400" dirty="0">
                    <a:latin typeface="Source Sans Pro" panose="020F0502020204030204" pitchFamily="34" charset="0"/>
                    <a:ea typeface="Source Sans Pro" panose="020F0502020204030204" pitchFamily="34" charset="0"/>
                  </a:rPr>
                  <a:t>HF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μ</m:t>
                    </m:r>
                  </m:oMath>
                </a14:m>
                <a:r>
                  <a:rPr lang="en-US" sz="1400" dirty="0">
                    <a:latin typeface="Source Sans Pro" panose="020F0502020204030204" pitchFamily="34" charset="0"/>
                    <a:ea typeface="Source Sans Pro" panose="020F0502020204030204" pitchFamily="34" charset="0"/>
                  </a:rPr>
                  <a:t>HTR</a:t>
                </a: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1D59AEB-3B22-DA40-A910-FB5042F4E8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3482" y="892276"/>
                <a:ext cx="1017958" cy="523220"/>
              </a:xfrm>
              <a:prstGeom prst="rect">
                <a:avLst/>
              </a:prstGeom>
              <a:blipFill>
                <a:blip r:embed="rId3"/>
                <a:stretch>
                  <a:fillRect b="-1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1CAF0C5-789D-8D4B-87CC-FC33946F1B37}"/>
                  </a:ext>
                </a:extLst>
              </p:cNvPr>
              <p:cNvSpPr txBox="1"/>
              <p:nvPr/>
            </p:nvSpPr>
            <p:spPr>
              <a:xfrm>
                <a:off x="1325561" y="892276"/>
                <a:ext cx="112122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Source Sans Pro" panose="020F0502020204030204" pitchFamily="34" charset="0"/>
                    <a:ea typeface="Source Sans Pro" panose="020F0502020204030204" pitchFamily="34" charset="0"/>
                  </a:rPr>
                  <a:t>HCAL</a:t>
                </a:r>
              </a:p>
              <a:p>
                <a:pPr algn="ctr"/>
                <a:r>
                  <a:rPr lang="en-US" sz="1400" dirty="0">
                    <a:latin typeface="Source Sans Pro" panose="020F0502020204030204" pitchFamily="34" charset="0"/>
                    <a:ea typeface="Source Sans Pro" panose="020F0502020204030204" pitchFamily="34" charset="0"/>
                  </a:rPr>
                  <a:t>HB/HE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μ</m:t>
                    </m:r>
                  </m:oMath>
                </a14:m>
                <a:r>
                  <a:rPr lang="en-US" sz="1400" dirty="0">
                    <a:latin typeface="Source Sans Pro" panose="020F0502020204030204" pitchFamily="34" charset="0"/>
                    <a:ea typeface="Source Sans Pro" panose="020F0502020204030204" pitchFamily="34" charset="0"/>
                  </a:rPr>
                  <a:t>HTR</a:t>
                </a: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1CAF0C5-789D-8D4B-87CC-FC33946F1B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5561" y="892276"/>
                <a:ext cx="1121229" cy="523220"/>
              </a:xfrm>
              <a:prstGeom prst="rect">
                <a:avLst/>
              </a:prstGeom>
              <a:blipFill>
                <a:blip r:embed="rId4"/>
                <a:stretch>
                  <a:fillRect l="-1111" b="-1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58E197DC-2DC2-9D46-8FAF-B36332784DD1}"/>
              </a:ext>
            </a:extLst>
          </p:cNvPr>
          <p:cNvSpPr txBox="1"/>
          <p:nvPr/>
        </p:nvSpPr>
        <p:spPr>
          <a:xfrm>
            <a:off x="65242" y="1271900"/>
            <a:ext cx="10179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latin typeface="Source Sans Pro" panose="020F0502020204030204" pitchFamily="34" charset="0"/>
                <a:ea typeface="Source Sans Pro" panose="020F0502020204030204" pitchFamily="34" charset="0"/>
              </a:rPr>
              <a:t>oSLB</a:t>
            </a:r>
            <a:endParaRPr lang="en-US" sz="1200" dirty="0">
              <a:latin typeface="Source Sans Pro" panose="020F0502020204030204" pitchFamily="34" charset="0"/>
              <a:ea typeface="Source Sans Pro" panose="020F050202020403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1A4A19C-2C4D-1E4D-B071-5DE9A5F98010}"/>
              </a:ext>
            </a:extLst>
          </p:cNvPr>
          <p:cNvSpPr txBox="1"/>
          <p:nvPr/>
        </p:nvSpPr>
        <p:spPr>
          <a:xfrm>
            <a:off x="6756947" y="1271900"/>
            <a:ext cx="10179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latin typeface="Source Sans Pro" panose="020F0502020204030204" pitchFamily="34" charset="0"/>
                <a:ea typeface="Source Sans Pro" panose="020F0502020204030204" pitchFamily="34" charset="0"/>
              </a:rPr>
              <a:t>CuOF</a:t>
            </a:r>
            <a:endParaRPr lang="en-US" sz="1200" dirty="0">
              <a:latin typeface="Source Sans Pro" panose="020F0502020204030204" pitchFamily="34" charset="0"/>
              <a:ea typeface="Source Sans Pro" panose="020F050202020403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6821A89-5B1C-CE45-9C95-757066EF9EEF}"/>
              </a:ext>
            </a:extLst>
          </p:cNvPr>
          <p:cNvSpPr txBox="1"/>
          <p:nvPr/>
        </p:nvSpPr>
        <p:spPr>
          <a:xfrm>
            <a:off x="1149588" y="3351703"/>
            <a:ext cx="14563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ource Sans Pro" panose="020F0502020204030204" pitchFamily="34" charset="0"/>
                <a:ea typeface="Source Sans Pro" panose="020F0502020204030204" pitchFamily="34" charset="0"/>
              </a:rPr>
              <a:t>Calorimeter Trigger Layer-1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2C06002-4B9D-9B4F-82D6-521166B520BF}"/>
              </a:ext>
            </a:extLst>
          </p:cNvPr>
          <p:cNvSpPr txBox="1"/>
          <p:nvPr/>
        </p:nvSpPr>
        <p:spPr>
          <a:xfrm>
            <a:off x="1157977" y="4582599"/>
            <a:ext cx="14563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ource Sans Pro" panose="020F0502020204030204" pitchFamily="34" charset="0"/>
                <a:ea typeface="Source Sans Pro" panose="020F0502020204030204" pitchFamily="34" charset="0"/>
              </a:rPr>
              <a:t>Calorimeter Trigger Layer-2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94FAEBDC-FCBD-7E4C-A7C1-244F94635D29}"/>
              </a:ext>
            </a:extLst>
          </p:cNvPr>
          <p:cNvSpPr/>
          <p:nvPr/>
        </p:nvSpPr>
        <p:spPr>
          <a:xfrm>
            <a:off x="6065137" y="5425664"/>
            <a:ext cx="1115786" cy="628651"/>
          </a:xfrm>
          <a:prstGeom prst="roundRect">
            <a:avLst/>
          </a:prstGeom>
          <a:solidFill>
            <a:srgbClr val="CD0EE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>
              <a:latin typeface="Source Sans Pro" panose="020F0502020204030204" pitchFamily="34" charset="0"/>
              <a:ea typeface="Source Sans Pro" panose="020F050202020403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5F98B53-7547-114D-A0A0-6295DF31F8C6}"/>
              </a:ext>
            </a:extLst>
          </p:cNvPr>
          <p:cNvSpPr txBox="1"/>
          <p:nvPr/>
        </p:nvSpPr>
        <p:spPr>
          <a:xfrm>
            <a:off x="4063021" y="6275591"/>
            <a:ext cx="10179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ource Sans Pro" panose="020F0502020204030204" pitchFamily="34" charset="0"/>
                <a:ea typeface="Source Sans Pro" panose="020F0502020204030204" pitchFamily="34" charset="0"/>
              </a:rPr>
              <a:t>Global Trigger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A737F6F-FD36-0B49-8866-F493D2235691}"/>
              </a:ext>
            </a:extLst>
          </p:cNvPr>
          <p:cNvSpPr txBox="1"/>
          <p:nvPr/>
        </p:nvSpPr>
        <p:spPr>
          <a:xfrm>
            <a:off x="5439995" y="904219"/>
            <a:ext cx="1017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ource Sans Pro" panose="020F0502020204030204" pitchFamily="34" charset="0"/>
                <a:ea typeface="Source Sans Pro" panose="020F0502020204030204" pitchFamily="34" charset="0"/>
              </a:rPr>
              <a:t>CSC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A2BE1BE-D28D-1243-B4CB-66F6FBDB4A20}"/>
              </a:ext>
            </a:extLst>
          </p:cNvPr>
          <p:cNvSpPr txBox="1"/>
          <p:nvPr/>
        </p:nvSpPr>
        <p:spPr>
          <a:xfrm>
            <a:off x="6756947" y="889939"/>
            <a:ext cx="1017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ource Sans Pro" panose="020F0502020204030204" pitchFamily="34" charset="0"/>
                <a:ea typeface="Source Sans Pro" panose="020F0502020204030204" pitchFamily="34" charset="0"/>
              </a:rPr>
              <a:t>DT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0D40C3A-13F5-6E4F-8E6B-A03D8A11F592}"/>
              </a:ext>
            </a:extLst>
          </p:cNvPr>
          <p:cNvSpPr txBox="1"/>
          <p:nvPr/>
        </p:nvSpPr>
        <p:spPr>
          <a:xfrm>
            <a:off x="8060800" y="900226"/>
            <a:ext cx="1017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ource Sans Pro" panose="020F0502020204030204" pitchFamily="34" charset="0"/>
                <a:ea typeface="Source Sans Pro" panose="020F0502020204030204" pitchFamily="34" charset="0"/>
              </a:rPr>
              <a:t>RPC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AF195363-16C4-A641-982D-8BEC06ACA079}"/>
              </a:ext>
            </a:extLst>
          </p:cNvPr>
          <p:cNvSpPr/>
          <p:nvPr/>
        </p:nvSpPr>
        <p:spPr>
          <a:xfrm>
            <a:off x="5404756" y="2026187"/>
            <a:ext cx="1115786" cy="23948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latin typeface="Source Sans Pro" panose="020F0502020204030204" pitchFamily="34" charset="0"/>
              <a:ea typeface="Source Sans Pro" panose="020F0502020204030204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5C82C66-556F-F742-9B92-419C1D814EC2}"/>
              </a:ext>
            </a:extLst>
          </p:cNvPr>
          <p:cNvSpPr txBox="1"/>
          <p:nvPr/>
        </p:nvSpPr>
        <p:spPr>
          <a:xfrm>
            <a:off x="5462908" y="1640471"/>
            <a:ext cx="1017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ource Sans Pro" panose="020F0502020204030204" pitchFamily="34" charset="0"/>
                <a:ea typeface="Source Sans Pro" panose="020F0502020204030204" pitchFamily="34" charset="0"/>
              </a:rPr>
              <a:t>MPC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50754B5-5241-7148-B8AB-19CF3E86A341}"/>
              </a:ext>
            </a:extLst>
          </p:cNvPr>
          <p:cNvSpPr txBox="1"/>
          <p:nvPr/>
        </p:nvSpPr>
        <p:spPr>
          <a:xfrm>
            <a:off x="5453670" y="2006701"/>
            <a:ext cx="10179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Source Sans Pro" panose="020F0502020204030204" pitchFamily="34" charset="0"/>
                <a:ea typeface="Source Sans Pro" panose="020F0502020204030204" pitchFamily="34" charset="0"/>
              </a:rPr>
              <a:t>Mezz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F97838F-4B9E-AE49-8B0A-264293D83864}"/>
              </a:ext>
            </a:extLst>
          </p:cNvPr>
          <p:cNvSpPr txBox="1"/>
          <p:nvPr/>
        </p:nvSpPr>
        <p:spPr>
          <a:xfrm>
            <a:off x="5453670" y="2529001"/>
            <a:ext cx="10179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Source Sans Pro" panose="020F0502020204030204" pitchFamily="34" charset="0"/>
                <a:ea typeface="Source Sans Pro" panose="020F0502020204030204" pitchFamily="34" charset="0"/>
              </a:rPr>
              <a:t>Splitters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8D4465B-B74E-9845-99AE-8B81CB3F1E08}"/>
              </a:ext>
            </a:extLst>
          </p:cNvPr>
          <p:cNvSpPr txBox="1"/>
          <p:nvPr/>
        </p:nvSpPr>
        <p:spPr>
          <a:xfrm>
            <a:off x="8060800" y="1730854"/>
            <a:ext cx="1017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ource Sans Pro" panose="020F0502020204030204" pitchFamily="34" charset="0"/>
                <a:ea typeface="Source Sans Pro" panose="020F0502020204030204" pitchFamily="34" charset="0"/>
              </a:rPr>
              <a:t>LB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B21FEA3-CE00-A34D-9682-594805AFD8C0}"/>
              </a:ext>
            </a:extLst>
          </p:cNvPr>
          <p:cNvSpPr txBox="1"/>
          <p:nvPr/>
        </p:nvSpPr>
        <p:spPr>
          <a:xfrm>
            <a:off x="6756947" y="1972424"/>
            <a:ext cx="10179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ource Sans Pro" panose="020F0502020204030204" pitchFamily="34" charset="0"/>
                <a:ea typeface="Source Sans Pro" panose="020F0502020204030204" pitchFamily="34" charset="0"/>
              </a:rPr>
              <a:t>New SC &amp; fan-out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2361C5A-56EF-AD4E-8C5C-7B35E93FE516}"/>
              </a:ext>
            </a:extLst>
          </p:cNvPr>
          <p:cNvSpPr txBox="1"/>
          <p:nvPr/>
        </p:nvSpPr>
        <p:spPr>
          <a:xfrm>
            <a:off x="8060800" y="2432663"/>
            <a:ext cx="10179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ource Sans Pro" panose="020F0502020204030204" pitchFamily="34" charset="0"/>
                <a:ea typeface="Source Sans Pro" panose="020F0502020204030204" pitchFamily="34" charset="0"/>
              </a:rPr>
              <a:t>New SC &amp; fan-out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745F7E3-4EDE-4C45-BF9A-A729BE9F0C7A}"/>
              </a:ext>
            </a:extLst>
          </p:cNvPr>
          <p:cNvSpPr txBox="1"/>
          <p:nvPr/>
        </p:nvSpPr>
        <p:spPr>
          <a:xfrm>
            <a:off x="5809754" y="3186473"/>
            <a:ext cx="16115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ource Sans Pro" panose="020F0502020204030204" pitchFamily="34" charset="0"/>
                <a:ea typeface="Source Sans Pro" panose="020F0502020204030204" pitchFamily="34" charset="0"/>
              </a:rPr>
              <a:t>Muon Track-Finder Layer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417FD343-9FB0-4B4A-99FA-F98BA997681C}"/>
              </a:ext>
            </a:extLst>
          </p:cNvPr>
          <p:cNvSpPr/>
          <p:nvPr/>
        </p:nvSpPr>
        <p:spPr>
          <a:xfrm>
            <a:off x="5681422" y="3736525"/>
            <a:ext cx="575548" cy="23399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latin typeface="Source Sans Pro" panose="020F0502020204030204" pitchFamily="34" charset="0"/>
              <a:ea typeface="Source Sans Pro" panose="020F0502020204030204" pitchFamily="34" charset="0"/>
            </a:endParaRP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ADEDBDD0-8ABB-D545-BAB9-957594A28884}"/>
              </a:ext>
            </a:extLst>
          </p:cNvPr>
          <p:cNvSpPr/>
          <p:nvPr/>
        </p:nvSpPr>
        <p:spPr>
          <a:xfrm>
            <a:off x="6327762" y="3736525"/>
            <a:ext cx="575548" cy="23399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latin typeface="Source Sans Pro" panose="020F0502020204030204" pitchFamily="34" charset="0"/>
              <a:ea typeface="Source Sans Pro" panose="020F0502020204030204" pitchFamily="34" charset="0"/>
            </a:endParaRPr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EB745E4A-2636-224C-9ED4-FBB210521291}"/>
              </a:ext>
            </a:extLst>
          </p:cNvPr>
          <p:cNvSpPr/>
          <p:nvPr/>
        </p:nvSpPr>
        <p:spPr>
          <a:xfrm>
            <a:off x="6974102" y="3737369"/>
            <a:ext cx="575548" cy="23399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latin typeface="Source Sans Pro" panose="020F0502020204030204" pitchFamily="34" charset="0"/>
              <a:ea typeface="Source Sans Pro" panose="020F0502020204030204" pitchFamily="34" charset="0"/>
            </a:endParaRP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990EC181-34AA-7F4A-9B0C-1BF417184952}"/>
              </a:ext>
            </a:extLst>
          </p:cNvPr>
          <p:cNvSpPr/>
          <p:nvPr/>
        </p:nvSpPr>
        <p:spPr>
          <a:xfrm>
            <a:off x="5610630" y="4401914"/>
            <a:ext cx="2022022" cy="90351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latin typeface="Source Sans Pro" panose="020F0502020204030204" pitchFamily="34" charset="0"/>
              <a:ea typeface="Source Sans Pro" panose="020F0502020204030204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13D0D8C-ED04-D14C-8632-C7C2A4BE5331}"/>
              </a:ext>
            </a:extLst>
          </p:cNvPr>
          <p:cNvSpPr txBox="1"/>
          <p:nvPr/>
        </p:nvSpPr>
        <p:spPr>
          <a:xfrm>
            <a:off x="5924597" y="4443010"/>
            <a:ext cx="14563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ource Sans Pro" panose="020F0502020204030204" pitchFamily="34" charset="0"/>
                <a:ea typeface="Source Sans Pro" panose="020F0502020204030204" pitchFamily="34" charset="0"/>
              </a:rPr>
              <a:t>Sorting/Merging Layer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2FCC6B9B-3FE9-A34D-A4A0-F5906A48B03A}"/>
              </a:ext>
            </a:extLst>
          </p:cNvPr>
          <p:cNvSpPr/>
          <p:nvPr/>
        </p:nvSpPr>
        <p:spPr>
          <a:xfrm>
            <a:off x="5681422" y="4972054"/>
            <a:ext cx="575548" cy="23399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latin typeface="Source Sans Pro" panose="020F0502020204030204" pitchFamily="34" charset="0"/>
              <a:ea typeface="Source Sans Pro" panose="020F0502020204030204" pitchFamily="34" charset="0"/>
            </a:endParaRPr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685F5BBD-452D-2249-9417-2DDDF419AAA5}"/>
              </a:ext>
            </a:extLst>
          </p:cNvPr>
          <p:cNvSpPr/>
          <p:nvPr/>
        </p:nvSpPr>
        <p:spPr>
          <a:xfrm>
            <a:off x="6327762" y="4972054"/>
            <a:ext cx="575548" cy="23399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latin typeface="Source Sans Pro" panose="020F0502020204030204" pitchFamily="34" charset="0"/>
              <a:ea typeface="Source Sans Pro" panose="020F0502020204030204" pitchFamily="34" charset="0"/>
            </a:endParaRPr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D06C123B-43D1-B147-9F54-395D8F130804}"/>
              </a:ext>
            </a:extLst>
          </p:cNvPr>
          <p:cNvSpPr/>
          <p:nvPr/>
        </p:nvSpPr>
        <p:spPr>
          <a:xfrm>
            <a:off x="6974102" y="4972898"/>
            <a:ext cx="575548" cy="23399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latin typeface="Source Sans Pro" panose="020F0502020204030204" pitchFamily="34" charset="0"/>
              <a:ea typeface="Source Sans Pro" panose="020F0502020204030204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E77B1B8-7A5F-4B44-A85B-20A437E609DD}"/>
              </a:ext>
            </a:extLst>
          </p:cNvPr>
          <p:cNvSpPr txBox="1"/>
          <p:nvPr/>
        </p:nvSpPr>
        <p:spPr>
          <a:xfrm>
            <a:off x="5657357" y="4966647"/>
            <a:ext cx="6224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Source Sans Pro" panose="020F0502020204030204" pitchFamily="34" charset="0"/>
                <a:ea typeface="Source Sans Pro" panose="020F0502020204030204" pitchFamily="34" charset="0"/>
              </a:rPr>
              <a:t>End cap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3AD1F11-64DE-B140-818A-0E130E9A59D3}"/>
              </a:ext>
            </a:extLst>
          </p:cNvPr>
          <p:cNvSpPr txBox="1"/>
          <p:nvPr/>
        </p:nvSpPr>
        <p:spPr>
          <a:xfrm>
            <a:off x="6317989" y="4967967"/>
            <a:ext cx="5995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Source Sans Pro" panose="020F0502020204030204" pitchFamily="34" charset="0"/>
                <a:ea typeface="Source Sans Pro" panose="020F0502020204030204" pitchFamily="34" charset="0"/>
              </a:rPr>
              <a:t>Overlap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790F2F4-C07B-A644-B94E-36EA40F6AD6F}"/>
              </a:ext>
            </a:extLst>
          </p:cNvPr>
          <p:cNvSpPr txBox="1"/>
          <p:nvPr/>
        </p:nvSpPr>
        <p:spPr>
          <a:xfrm>
            <a:off x="6974028" y="4968940"/>
            <a:ext cx="5755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Source Sans Pro" panose="020F0502020204030204" pitchFamily="34" charset="0"/>
                <a:ea typeface="Source Sans Pro" panose="020F0502020204030204" pitchFamily="34" charset="0"/>
              </a:rPr>
              <a:t>Barrel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CF697FA7-A285-364F-979E-43F46D16BD62}"/>
              </a:ext>
            </a:extLst>
          </p:cNvPr>
          <p:cNvCxnSpPr>
            <a:stCxn id="5" idx="2"/>
            <a:endCxn id="13" idx="0"/>
          </p:cNvCxnSpPr>
          <p:nvPr/>
        </p:nvCxnSpPr>
        <p:spPr>
          <a:xfrm>
            <a:off x="1877786" y="1469571"/>
            <a:ext cx="0" cy="16968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BB6078A8-A059-4F43-8C51-DDBBA9A07D39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1877786" y="4069899"/>
            <a:ext cx="0" cy="3320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>
            <a:extLst>
              <a:ext uri="{FF2B5EF4-FFF2-40B4-BE49-F238E27FC236}">
                <a16:creationId xmlns:a16="http://schemas.microsoft.com/office/drawing/2014/main" id="{CB8FCE5F-3AD0-FC45-BB6F-0BC3FB214564}"/>
              </a:ext>
            </a:extLst>
          </p:cNvPr>
          <p:cNvCxnSpPr>
            <a:cxnSpLocks/>
          </p:cNvCxnSpPr>
          <p:nvPr/>
        </p:nvCxnSpPr>
        <p:spPr>
          <a:xfrm rot="16200000" flipH="1">
            <a:off x="201636" y="1911597"/>
            <a:ext cx="1627374" cy="882202"/>
          </a:xfrm>
          <a:prstGeom prst="bentConnector3">
            <a:avLst>
              <a:gd name="adj1" fmla="val 4762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Elbow Connector 94">
            <a:extLst>
              <a:ext uri="{FF2B5EF4-FFF2-40B4-BE49-F238E27FC236}">
                <a16:creationId xmlns:a16="http://schemas.microsoft.com/office/drawing/2014/main" id="{AF520338-1411-804D-BA1F-75C9DB71C768}"/>
              </a:ext>
            </a:extLst>
          </p:cNvPr>
          <p:cNvCxnSpPr>
            <a:cxnSpLocks/>
            <a:stCxn id="6" idx="2"/>
          </p:cNvCxnSpPr>
          <p:nvPr/>
        </p:nvCxnSpPr>
        <p:spPr>
          <a:xfrm rot="5400000">
            <a:off x="1894564" y="1875515"/>
            <a:ext cx="1691372" cy="88220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111">
            <a:extLst>
              <a:ext uri="{FF2B5EF4-FFF2-40B4-BE49-F238E27FC236}">
                <a16:creationId xmlns:a16="http://schemas.microsoft.com/office/drawing/2014/main" id="{8BD8A7E0-8A9E-AE47-97F8-46D920824B09}"/>
              </a:ext>
            </a:extLst>
          </p:cNvPr>
          <p:cNvCxnSpPr>
            <a:cxnSpLocks/>
            <a:stCxn id="14" idx="2"/>
          </p:cNvCxnSpPr>
          <p:nvPr/>
        </p:nvCxnSpPr>
        <p:spPr>
          <a:xfrm rot="16200000" flipH="1">
            <a:off x="2877016" y="4306198"/>
            <a:ext cx="695754" cy="2694214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FAF9908B-001C-1B4B-8BA2-574D7BF2134F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4572000" y="6001182"/>
            <a:ext cx="0" cy="2172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Elbow Connector 116">
            <a:extLst>
              <a:ext uri="{FF2B5EF4-FFF2-40B4-BE49-F238E27FC236}">
                <a16:creationId xmlns:a16="http://schemas.microsoft.com/office/drawing/2014/main" id="{80849DA3-B632-2447-A4A7-324194CC8723}"/>
              </a:ext>
            </a:extLst>
          </p:cNvPr>
          <p:cNvCxnSpPr>
            <a:stCxn id="14" idx="3"/>
            <a:endCxn id="21" idx="1"/>
          </p:cNvCxnSpPr>
          <p:nvPr/>
        </p:nvCxnSpPr>
        <p:spPr>
          <a:xfrm>
            <a:off x="2888797" y="4853671"/>
            <a:ext cx="3176340" cy="886319"/>
          </a:xfrm>
          <a:prstGeom prst="bentConnector3">
            <a:avLst>
              <a:gd name="adj1" fmla="val 52678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F1730F2A-3711-7048-93B5-FF94720D744C}"/>
              </a:ext>
            </a:extLst>
          </p:cNvPr>
          <p:cNvCxnSpPr>
            <a:cxnSpLocks/>
          </p:cNvCxnSpPr>
          <p:nvPr/>
        </p:nvCxnSpPr>
        <p:spPr>
          <a:xfrm>
            <a:off x="4795505" y="5997187"/>
            <a:ext cx="1" cy="22127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56A3BE41-A766-CB44-B1ED-8B20BFD60EC0}"/>
              </a:ext>
            </a:extLst>
          </p:cNvPr>
          <p:cNvCxnSpPr>
            <a:cxnSpLocks/>
            <a:stCxn id="19" idx="2"/>
            <a:endCxn id="59" idx="0"/>
          </p:cNvCxnSpPr>
          <p:nvPr/>
        </p:nvCxnSpPr>
        <p:spPr>
          <a:xfrm>
            <a:off x="6621641" y="4069899"/>
            <a:ext cx="0" cy="3320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54A02C11-F3EF-1D4C-8636-36C4C9507B6F}"/>
              </a:ext>
            </a:extLst>
          </p:cNvPr>
          <p:cNvCxnSpPr>
            <a:cxnSpLocks/>
            <a:stCxn id="10" idx="2"/>
            <a:endCxn id="15" idx="0"/>
          </p:cNvCxnSpPr>
          <p:nvPr/>
        </p:nvCxnSpPr>
        <p:spPr>
          <a:xfrm>
            <a:off x="5962649" y="1468212"/>
            <a:ext cx="0" cy="12518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5539DCB9-E7D6-2B48-9734-90CF28DC1F46}"/>
              </a:ext>
            </a:extLst>
          </p:cNvPr>
          <p:cNvCxnSpPr>
            <a:cxnSpLocks/>
            <a:stCxn id="46" idx="2"/>
            <a:endCxn id="47" idx="0"/>
          </p:cNvCxnSpPr>
          <p:nvPr/>
        </p:nvCxnSpPr>
        <p:spPr>
          <a:xfrm>
            <a:off x="5962649" y="2283700"/>
            <a:ext cx="0" cy="24530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EB26873E-E75B-7C48-BD33-9F645A6F3E13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7271657" y="2525494"/>
            <a:ext cx="0" cy="6408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FDE87947-B093-2944-A8BF-EA6682A17FA1}"/>
              </a:ext>
            </a:extLst>
          </p:cNvPr>
          <p:cNvCxnSpPr>
            <a:cxnSpLocks/>
            <a:stCxn id="12" idx="2"/>
            <a:endCxn id="16" idx="0"/>
          </p:cNvCxnSpPr>
          <p:nvPr/>
        </p:nvCxnSpPr>
        <p:spPr>
          <a:xfrm>
            <a:off x="8569779" y="1469571"/>
            <a:ext cx="0" cy="1238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A6A0F6F9-7F3B-0843-BA6A-7829E52D5B5F}"/>
              </a:ext>
            </a:extLst>
          </p:cNvPr>
          <p:cNvCxnSpPr>
            <a:cxnSpLocks/>
            <a:stCxn id="16" idx="2"/>
            <a:endCxn id="26" idx="0"/>
          </p:cNvCxnSpPr>
          <p:nvPr/>
        </p:nvCxnSpPr>
        <p:spPr>
          <a:xfrm>
            <a:off x="8569779" y="2222050"/>
            <a:ext cx="0" cy="1238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1E56357B-895E-E44F-A62E-31EEC55F6C95}"/>
              </a:ext>
            </a:extLst>
          </p:cNvPr>
          <p:cNvCxnSpPr>
            <a:cxnSpLocks/>
            <a:stCxn id="47" idx="2"/>
          </p:cNvCxnSpPr>
          <p:nvPr/>
        </p:nvCxnSpPr>
        <p:spPr>
          <a:xfrm>
            <a:off x="5962649" y="2806000"/>
            <a:ext cx="0" cy="36038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Elbow Connector 179">
            <a:extLst>
              <a:ext uri="{FF2B5EF4-FFF2-40B4-BE49-F238E27FC236}">
                <a16:creationId xmlns:a16="http://schemas.microsoft.com/office/drawing/2014/main" id="{C3013016-240D-F943-B9C0-5F699642F73D}"/>
              </a:ext>
            </a:extLst>
          </p:cNvPr>
          <p:cNvCxnSpPr>
            <a:cxnSpLocks/>
          </p:cNvCxnSpPr>
          <p:nvPr/>
        </p:nvCxnSpPr>
        <p:spPr>
          <a:xfrm rot="5400000" flipH="1">
            <a:off x="7616687" y="2008539"/>
            <a:ext cx="107756" cy="1827236"/>
          </a:xfrm>
          <a:prstGeom prst="bentConnector4">
            <a:avLst>
              <a:gd name="adj1" fmla="val -61499"/>
              <a:gd name="adj2" fmla="val 5314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F49D1E40-2FEB-1547-9952-9EA12F3C3335}"/>
              </a:ext>
            </a:extLst>
          </p:cNvPr>
          <p:cNvCxnSpPr>
            <a:cxnSpLocks/>
          </p:cNvCxnSpPr>
          <p:nvPr/>
        </p:nvCxnSpPr>
        <p:spPr>
          <a:xfrm>
            <a:off x="6756947" y="2868279"/>
            <a:ext cx="0" cy="29810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TextBox 223">
            <a:extLst>
              <a:ext uri="{FF2B5EF4-FFF2-40B4-BE49-F238E27FC236}">
                <a16:creationId xmlns:a16="http://schemas.microsoft.com/office/drawing/2014/main" id="{A16730E6-1A9B-A045-A98C-48491E6F016B}"/>
              </a:ext>
            </a:extLst>
          </p:cNvPr>
          <p:cNvSpPr txBox="1"/>
          <p:nvPr/>
        </p:nvSpPr>
        <p:spPr>
          <a:xfrm>
            <a:off x="5667211" y="3731118"/>
            <a:ext cx="6224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Source Sans Pro" panose="020F0502020204030204" pitchFamily="34" charset="0"/>
                <a:ea typeface="Source Sans Pro" panose="020F0502020204030204" pitchFamily="34" charset="0"/>
              </a:rPr>
              <a:t>End cap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6A1935E8-708D-FA41-8CB1-6C7FF8676F08}"/>
              </a:ext>
            </a:extLst>
          </p:cNvPr>
          <p:cNvSpPr txBox="1"/>
          <p:nvPr/>
        </p:nvSpPr>
        <p:spPr>
          <a:xfrm>
            <a:off x="6327843" y="3727625"/>
            <a:ext cx="5995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Source Sans Pro" panose="020F0502020204030204" pitchFamily="34" charset="0"/>
                <a:ea typeface="Source Sans Pro" panose="020F0502020204030204" pitchFamily="34" charset="0"/>
              </a:rPr>
              <a:t>Overlap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A48335B9-6BD1-6945-8A5D-8824660513C6}"/>
              </a:ext>
            </a:extLst>
          </p:cNvPr>
          <p:cNvSpPr txBox="1"/>
          <p:nvPr/>
        </p:nvSpPr>
        <p:spPr>
          <a:xfrm>
            <a:off x="6983882" y="3728598"/>
            <a:ext cx="5755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Source Sans Pro" panose="020F0502020204030204" pitchFamily="34" charset="0"/>
                <a:ea typeface="Source Sans Pro" panose="020F0502020204030204" pitchFamily="34" charset="0"/>
              </a:rPr>
              <a:t>Barrel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E1034E90-1A45-4E45-92B5-8CD747B14781}"/>
                  </a:ext>
                </a:extLst>
              </p:cNvPr>
              <p:cNvSpPr txBox="1"/>
              <p:nvPr/>
            </p:nvSpPr>
            <p:spPr>
              <a:xfrm>
                <a:off x="6037799" y="5597757"/>
                <a:ext cx="116907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μ</m:t>
                    </m:r>
                  </m:oMath>
                </a14:m>
                <a:r>
                  <a:rPr lang="en-US" sz="1400" dirty="0">
                    <a:latin typeface="Source Sans Pro" panose="020F0502020204030204" pitchFamily="34" charset="0"/>
                    <a:ea typeface="Source Sans Pro" panose="020F0502020204030204" pitchFamily="34" charset="0"/>
                  </a:rPr>
                  <a:t>GMT</a:t>
                </a:r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E1034E90-1A45-4E45-92B5-8CD747B147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7799" y="5597757"/>
                <a:ext cx="1169072" cy="307777"/>
              </a:xfrm>
              <a:prstGeom prst="rect">
                <a:avLst/>
              </a:prstGeom>
              <a:blipFill>
                <a:blip r:embed="rId5"/>
                <a:stretch>
                  <a:fillRect t="-4000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4029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36B04626-543D-8840-97CC-80D23B7F743D}"/>
              </a:ext>
            </a:extLst>
          </p:cNvPr>
          <p:cNvCxnSpPr>
            <a:cxnSpLocks/>
          </p:cNvCxnSpPr>
          <p:nvPr/>
        </p:nvCxnSpPr>
        <p:spPr>
          <a:xfrm>
            <a:off x="7271656" y="1418318"/>
            <a:ext cx="0" cy="46985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E4C68357-41CF-6C42-8F3D-FACB13589D88}"/>
              </a:ext>
            </a:extLst>
          </p:cNvPr>
          <p:cNvCxnSpPr>
            <a:cxnSpLocks/>
          </p:cNvCxnSpPr>
          <p:nvPr/>
        </p:nvCxnSpPr>
        <p:spPr>
          <a:xfrm>
            <a:off x="6621641" y="5235084"/>
            <a:ext cx="1389" cy="18575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Elbow Connector 117">
            <a:extLst>
              <a:ext uri="{FF2B5EF4-FFF2-40B4-BE49-F238E27FC236}">
                <a16:creationId xmlns:a16="http://schemas.microsoft.com/office/drawing/2014/main" id="{89B9BCC4-9620-424D-982B-D4F67231654B}"/>
              </a:ext>
            </a:extLst>
          </p:cNvPr>
          <p:cNvCxnSpPr>
            <a:cxnSpLocks/>
          </p:cNvCxnSpPr>
          <p:nvPr/>
        </p:nvCxnSpPr>
        <p:spPr>
          <a:xfrm rot="5400000" flipH="1">
            <a:off x="5694842" y="4971823"/>
            <a:ext cx="27749" cy="1827236"/>
          </a:xfrm>
          <a:prstGeom prst="bentConnector4">
            <a:avLst>
              <a:gd name="adj1" fmla="val -1009247"/>
              <a:gd name="adj2" fmla="val 6392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A68EA4B-B449-5146-AD47-2CA90B194725}"/>
              </a:ext>
            </a:extLst>
          </p:cNvPr>
          <p:cNvSpPr/>
          <p:nvPr/>
        </p:nvSpPr>
        <p:spPr>
          <a:xfrm>
            <a:off x="16328" y="840920"/>
            <a:ext cx="1115786" cy="628651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latin typeface="Source Sans Pro" panose="020F0502020204030204" pitchFamily="34" charset="0"/>
              <a:ea typeface="Source Sans Pro" panose="020F0502020204030204" pitchFamily="34" charset="0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B7A84A5-A4BC-324F-87C4-08E1FB02AFC1}"/>
              </a:ext>
            </a:extLst>
          </p:cNvPr>
          <p:cNvSpPr/>
          <p:nvPr/>
        </p:nvSpPr>
        <p:spPr>
          <a:xfrm>
            <a:off x="1319893" y="840920"/>
            <a:ext cx="1115786" cy="628651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latin typeface="Source Sans Pro" panose="020F0502020204030204" pitchFamily="34" charset="0"/>
              <a:ea typeface="Source Sans Pro" panose="020F0502020204030204" pitchFamily="34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2EEE32D-389F-8F4D-A545-99699EB4E08F}"/>
              </a:ext>
            </a:extLst>
          </p:cNvPr>
          <p:cNvSpPr/>
          <p:nvPr/>
        </p:nvSpPr>
        <p:spPr>
          <a:xfrm>
            <a:off x="2623458" y="842279"/>
            <a:ext cx="1115786" cy="628651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latin typeface="Source Sans Pro" panose="020F0502020204030204" pitchFamily="34" charset="0"/>
              <a:ea typeface="Source Sans Pro" panose="020F0502020204030204" pitchFamily="34" charset="0"/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7FE2706-7F86-1C4A-9B00-2F720E471AF3}"/>
              </a:ext>
            </a:extLst>
          </p:cNvPr>
          <p:cNvSpPr/>
          <p:nvPr/>
        </p:nvSpPr>
        <p:spPr>
          <a:xfrm>
            <a:off x="5404756" y="839561"/>
            <a:ext cx="1115786" cy="628651"/>
          </a:xfrm>
          <a:prstGeom prst="roundRect">
            <a:avLst/>
          </a:prstGeom>
          <a:solidFill>
            <a:srgbClr val="D1A1E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latin typeface="Source Sans Pro" panose="020F0502020204030204" pitchFamily="34" charset="0"/>
              <a:ea typeface="Source Sans Pro" panose="020F0502020204030204" pitchFamily="34" charset="0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67461601-4C90-834D-84E2-B8E2114178F5}"/>
              </a:ext>
            </a:extLst>
          </p:cNvPr>
          <p:cNvSpPr/>
          <p:nvPr/>
        </p:nvSpPr>
        <p:spPr>
          <a:xfrm>
            <a:off x="6708321" y="839561"/>
            <a:ext cx="1115786" cy="628651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latin typeface="Source Sans Pro" panose="020F0502020204030204" pitchFamily="34" charset="0"/>
              <a:ea typeface="Source Sans Pro" panose="020F0502020204030204" pitchFamily="34" charset="0"/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253F4520-BA1C-CB4A-9287-767A9E99688E}"/>
              </a:ext>
            </a:extLst>
          </p:cNvPr>
          <p:cNvSpPr/>
          <p:nvPr/>
        </p:nvSpPr>
        <p:spPr>
          <a:xfrm>
            <a:off x="8011886" y="840920"/>
            <a:ext cx="1115786" cy="62865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latin typeface="Source Sans Pro" panose="020F0502020204030204" pitchFamily="34" charset="0"/>
              <a:ea typeface="Source Sans Pro" panose="020F0502020204030204" pitchFamily="34" charset="0"/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1495884-B750-6441-96EA-C74FCD95E2E7}"/>
              </a:ext>
            </a:extLst>
          </p:cNvPr>
          <p:cNvSpPr/>
          <p:nvPr/>
        </p:nvSpPr>
        <p:spPr>
          <a:xfrm>
            <a:off x="866775" y="3166385"/>
            <a:ext cx="2022022" cy="90351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latin typeface="Source Sans Pro" panose="020F0502020204030204" pitchFamily="34" charset="0"/>
              <a:ea typeface="Source Sans Pro" panose="020F0502020204030204" pitchFamily="34" charset="0"/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8AAC96A7-E12F-0548-9608-EA534A036C39}"/>
              </a:ext>
            </a:extLst>
          </p:cNvPr>
          <p:cNvSpPr/>
          <p:nvPr/>
        </p:nvSpPr>
        <p:spPr>
          <a:xfrm>
            <a:off x="866775" y="4401914"/>
            <a:ext cx="2022022" cy="90351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latin typeface="Source Sans Pro" panose="020F0502020204030204" pitchFamily="34" charset="0"/>
              <a:ea typeface="Source Sans Pro" panose="020F0502020204030204" pitchFamily="34" charset="0"/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EE3BA15B-2C34-154E-AC80-8C5385FAF240}"/>
              </a:ext>
            </a:extLst>
          </p:cNvPr>
          <p:cNvSpPr/>
          <p:nvPr/>
        </p:nvSpPr>
        <p:spPr>
          <a:xfrm>
            <a:off x="5404756" y="1593399"/>
            <a:ext cx="1115786" cy="628651"/>
          </a:xfrm>
          <a:prstGeom prst="roundRect">
            <a:avLst/>
          </a:prstGeom>
          <a:solidFill>
            <a:srgbClr val="D1A1E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latin typeface="Source Sans Pro" panose="020F0502020204030204" pitchFamily="34" charset="0"/>
              <a:ea typeface="Source Sans Pro" panose="020F0502020204030204" pitchFamily="34" charset="0"/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CB4BCD5D-498B-F349-AC97-26A2807AC352}"/>
              </a:ext>
            </a:extLst>
          </p:cNvPr>
          <p:cNvSpPr/>
          <p:nvPr/>
        </p:nvSpPr>
        <p:spPr>
          <a:xfrm>
            <a:off x="8011886" y="1593399"/>
            <a:ext cx="1115786" cy="62865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latin typeface="Source Sans Pro" panose="020F0502020204030204" pitchFamily="34" charset="0"/>
              <a:ea typeface="Source Sans Pro" panose="020F0502020204030204" pitchFamily="34" charset="0"/>
            </a:endParaRP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6D67EC50-CEE2-C34D-B0ED-D42D4F3076CA}"/>
              </a:ext>
            </a:extLst>
          </p:cNvPr>
          <p:cNvSpPr/>
          <p:nvPr/>
        </p:nvSpPr>
        <p:spPr>
          <a:xfrm>
            <a:off x="6713764" y="1896843"/>
            <a:ext cx="1115786" cy="62865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latin typeface="Source Sans Pro" panose="020F0502020204030204" pitchFamily="34" charset="0"/>
              <a:ea typeface="Source Sans Pro" panose="020F0502020204030204" pitchFamily="34" charset="0"/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5F051419-BC31-104F-8AA9-A405D59E9586}"/>
              </a:ext>
            </a:extLst>
          </p:cNvPr>
          <p:cNvSpPr/>
          <p:nvPr/>
        </p:nvSpPr>
        <p:spPr>
          <a:xfrm>
            <a:off x="5610630" y="3166385"/>
            <a:ext cx="2022022" cy="90351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latin typeface="Source Sans Pro" panose="020F0502020204030204" pitchFamily="34" charset="0"/>
              <a:ea typeface="Source Sans Pro" panose="020F0502020204030204" pitchFamily="34" charset="0"/>
            </a:endParaRP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E30B6D7C-1B99-1B45-8B27-D72938A14AB8}"/>
              </a:ext>
            </a:extLst>
          </p:cNvPr>
          <p:cNvSpPr/>
          <p:nvPr/>
        </p:nvSpPr>
        <p:spPr>
          <a:xfrm>
            <a:off x="4014107" y="6218463"/>
            <a:ext cx="1115786" cy="628651"/>
          </a:xfrm>
          <a:prstGeom prst="roundRect">
            <a:avLst/>
          </a:prstGeom>
          <a:solidFill>
            <a:srgbClr val="CD0EE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latin typeface="Source Sans Pro" panose="020F0502020204030204" pitchFamily="34" charset="0"/>
              <a:ea typeface="Source Sans Pro" panose="020F0502020204030204" pitchFamily="34" charset="0"/>
            </a:endParaRP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8D18B0C4-38CE-9244-AC67-6365A7C4E8E2}"/>
              </a:ext>
            </a:extLst>
          </p:cNvPr>
          <p:cNvSpPr/>
          <p:nvPr/>
        </p:nvSpPr>
        <p:spPr>
          <a:xfrm>
            <a:off x="16328" y="1292682"/>
            <a:ext cx="1115786" cy="23948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latin typeface="Source Sans Pro" panose="020F0502020204030204" pitchFamily="34" charset="0"/>
              <a:ea typeface="Source Sans Pro" panose="020F0502020204030204" pitchFamily="34" charset="0"/>
            </a:endParaRP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6E173042-23AB-8047-99A2-2078169CAF54}"/>
              </a:ext>
            </a:extLst>
          </p:cNvPr>
          <p:cNvSpPr/>
          <p:nvPr/>
        </p:nvSpPr>
        <p:spPr>
          <a:xfrm>
            <a:off x="6708321" y="1292682"/>
            <a:ext cx="1115786" cy="23948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latin typeface="Source Sans Pro" panose="020F0502020204030204" pitchFamily="34" charset="0"/>
              <a:ea typeface="Source Sans Pro" panose="020F0502020204030204" pitchFamily="34" charset="0"/>
            </a:endParaRP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44D90492-6AB8-6B4F-B87D-78A09F05A579}"/>
              </a:ext>
            </a:extLst>
          </p:cNvPr>
          <p:cNvSpPr/>
          <p:nvPr/>
        </p:nvSpPr>
        <p:spPr>
          <a:xfrm>
            <a:off x="8011886" y="2345878"/>
            <a:ext cx="1115786" cy="62865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latin typeface="Source Sans Pro" panose="020F0502020204030204" pitchFamily="34" charset="0"/>
              <a:ea typeface="Source Sans Pro" panose="020F0502020204030204" pitchFamily="34" charset="0"/>
            </a:endParaRP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34498A68-180D-9C44-93FF-7E348396A12C}"/>
              </a:ext>
            </a:extLst>
          </p:cNvPr>
          <p:cNvSpPr/>
          <p:nvPr/>
        </p:nvSpPr>
        <p:spPr>
          <a:xfrm>
            <a:off x="5404756" y="2540460"/>
            <a:ext cx="1115786" cy="23948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latin typeface="Source Sans Pro" panose="020F0502020204030204" pitchFamily="34" charset="0"/>
              <a:ea typeface="Source Sans Pro" panose="020F050202020403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BC9AB64-95FB-2E46-B379-913E4D339AE0}"/>
              </a:ext>
            </a:extLst>
          </p:cNvPr>
          <p:cNvSpPr txBox="1"/>
          <p:nvPr/>
        </p:nvSpPr>
        <p:spPr>
          <a:xfrm>
            <a:off x="530301" y="245707"/>
            <a:ext cx="2694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Source Sans Pro" panose="020F0502020204030204" pitchFamily="34" charset="0"/>
                <a:ea typeface="Source Sans Pro" panose="020F0502020204030204" pitchFamily="34" charset="0"/>
              </a:rPr>
              <a:t>Calorimeter Trigger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17292CB-4120-3C40-A26B-F0BE612D1802}"/>
              </a:ext>
            </a:extLst>
          </p:cNvPr>
          <p:cNvSpPr txBox="1"/>
          <p:nvPr/>
        </p:nvSpPr>
        <p:spPr>
          <a:xfrm>
            <a:off x="6321083" y="245707"/>
            <a:ext cx="1890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Source Sans Pro" panose="020F0502020204030204" pitchFamily="34" charset="0"/>
                <a:ea typeface="Source Sans Pro" panose="020F0502020204030204" pitchFamily="34" charset="0"/>
              </a:rPr>
              <a:t>Muon Trigger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F9E8129-75C5-984F-8706-1C9271C526B8}"/>
              </a:ext>
            </a:extLst>
          </p:cNvPr>
          <p:cNvSpPr txBox="1"/>
          <p:nvPr/>
        </p:nvSpPr>
        <p:spPr>
          <a:xfrm>
            <a:off x="75632" y="901360"/>
            <a:ext cx="1017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ource Sans Pro" panose="020F0502020204030204" pitchFamily="34" charset="0"/>
                <a:ea typeface="Source Sans Pro" panose="020F0502020204030204" pitchFamily="34" charset="0"/>
              </a:rPr>
              <a:t>ECAL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1D59AEB-3B22-DA40-A910-FB5042F4E8D9}"/>
                  </a:ext>
                </a:extLst>
              </p:cNvPr>
              <p:cNvSpPr txBox="1"/>
              <p:nvPr/>
            </p:nvSpPr>
            <p:spPr>
              <a:xfrm>
                <a:off x="2683482" y="892276"/>
                <a:ext cx="101795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Source Sans Pro" panose="020F0502020204030204" pitchFamily="34" charset="0"/>
                    <a:ea typeface="Source Sans Pro" panose="020F0502020204030204" pitchFamily="34" charset="0"/>
                  </a:rPr>
                  <a:t>HCAL</a:t>
                </a:r>
              </a:p>
              <a:p>
                <a:pPr algn="ctr"/>
                <a:r>
                  <a:rPr lang="en-US" sz="1400" dirty="0">
                    <a:latin typeface="Source Sans Pro" panose="020F0502020204030204" pitchFamily="34" charset="0"/>
                    <a:ea typeface="Source Sans Pro" panose="020F0502020204030204" pitchFamily="34" charset="0"/>
                  </a:rPr>
                  <a:t>HF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μ</m:t>
                    </m:r>
                  </m:oMath>
                </a14:m>
                <a:r>
                  <a:rPr lang="en-US" sz="1400" dirty="0">
                    <a:latin typeface="Source Sans Pro" panose="020F0502020204030204" pitchFamily="34" charset="0"/>
                    <a:ea typeface="Source Sans Pro" panose="020F0502020204030204" pitchFamily="34" charset="0"/>
                  </a:rPr>
                  <a:t>HTR</a:t>
                </a: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1D59AEB-3B22-DA40-A910-FB5042F4E8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3482" y="892276"/>
                <a:ext cx="1017958" cy="523220"/>
              </a:xfrm>
              <a:prstGeom prst="rect">
                <a:avLst/>
              </a:prstGeom>
              <a:blipFill>
                <a:blip r:embed="rId3"/>
                <a:stretch>
                  <a:fillRect b="-1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1CAF0C5-789D-8D4B-87CC-FC33946F1B37}"/>
                  </a:ext>
                </a:extLst>
              </p:cNvPr>
              <p:cNvSpPr txBox="1"/>
              <p:nvPr/>
            </p:nvSpPr>
            <p:spPr>
              <a:xfrm>
                <a:off x="1325561" y="892276"/>
                <a:ext cx="112122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Source Sans Pro" panose="020F0502020204030204" pitchFamily="34" charset="0"/>
                    <a:ea typeface="Source Sans Pro" panose="020F0502020204030204" pitchFamily="34" charset="0"/>
                  </a:rPr>
                  <a:t>HCAL</a:t>
                </a:r>
              </a:p>
              <a:p>
                <a:pPr algn="ctr"/>
                <a:r>
                  <a:rPr lang="en-US" sz="1400" dirty="0">
                    <a:latin typeface="Source Sans Pro" panose="020F0502020204030204" pitchFamily="34" charset="0"/>
                    <a:ea typeface="Source Sans Pro" panose="020F0502020204030204" pitchFamily="34" charset="0"/>
                  </a:rPr>
                  <a:t>HB/HE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μ</m:t>
                    </m:r>
                  </m:oMath>
                </a14:m>
                <a:r>
                  <a:rPr lang="en-US" sz="1400" dirty="0">
                    <a:latin typeface="Source Sans Pro" panose="020F0502020204030204" pitchFamily="34" charset="0"/>
                    <a:ea typeface="Source Sans Pro" panose="020F0502020204030204" pitchFamily="34" charset="0"/>
                  </a:rPr>
                  <a:t>HTR</a:t>
                </a: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1CAF0C5-789D-8D4B-87CC-FC33946F1B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5561" y="892276"/>
                <a:ext cx="1121229" cy="523220"/>
              </a:xfrm>
              <a:prstGeom prst="rect">
                <a:avLst/>
              </a:prstGeom>
              <a:blipFill>
                <a:blip r:embed="rId4"/>
                <a:stretch>
                  <a:fillRect l="-1111" b="-1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58E197DC-2DC2-9D46-8FAF-B36332784DD1}"/>
              </a:ext>
            </a:extLst>
          </p:cNvPr>
          <p:cNvSpPr txBox="1"/>
          <p:nvPr/>
        </p:nvSpPr>
        <p:spPr>
          <a:xfrm>
            <a:off x="65242" y="1271900"/>
            <a:ext cx="10179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latin typeface="Source Sans Pro" panose="020F0502020204030204" pitchFamily="34" charset="0"/>
                <a:ea typeface="Source Sans Pro" panose="020F0502020204030204" pitchFamily="34" charset="0"/>
              </a:rPr>
              <a:t>oSLB</a:t>
            </a:r>
            <a:endParaRPr lang="en-US" sz="1200" dirty="0">
              <a:latin typeface="Source Sans Pro" panose="020F0502020204030204" pitchFamily="34" charset="0"/>
              <a:ea typeface="Source Sans Pro" panose="020F050202020403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1A4A19C-2C4D-1E4D-B071-5DE9A5F98010}"/>
              </a:ext>
            </a:extLst>
          </p:cNvPr>
          <p:cNvSpPr txBox="1"/>
          <p:nvPr/>
        </p:nvSpPr>
        <p:spPr>
          <a:xfrm>
            <a:off x="6756947" y="1271900"/>
            <a:ext cx="10179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latin typeface="Source Sans Pro" panose="020F0502020204030204" pitchFamily="34" charset="0"/>
                <a:ea typeface="Source Sans Pro" panose="020F0502020204030204" pitchFamily="34" charset="0"/>
              </a:rPr>
              <a:t>CuOF</a:t>
            </a:r>
            <a:endParaRPr lang="en-US" sz="1200" dirty="0">
              <a:latin typeface="Source Sans Pro" panose="020F0502020204030204" pitchFamily="34" charset="0"/>
              <a:ea typeface="Source Sans Pro" panose="020F050202020403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6821A89-5B1C-CE45-9C95-757066EF9EEF}"/>
              </a:ext>
            </a:extLst>
          </p:cNvPr>
          <p:cNvSpPr txBox="1"/>
          <p:nvPr/>
        </p:nvSpPr>
        <p:spPr>
          <a:xfrm>
            <a:off x="1149588" y="3351703"/>
            <a:ext cx="14563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ource Sans Pro" panose="020F0502020204030204" pitchFamily="34" charset="0"/>
                <a:ea typeface="Source Sans Pro" panose="020F0502020204030204" pitchFamily="34" charset="0"/>
              </a:rPr>
              <a:t>Calorimeter Trigger Layer-1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2C06002-4B9D-9B4F-82D6-521166B520BF}"/>
              </a:ext>
            </a:extLst>
          </p:cNvPr>
          <p:cNvSpPr txBox="1"/>
          <p:nvPr/>
        </p:nvSpPr>
        <p:spPr>
          <a:xfrm>
            <a:off x="1157977" y="4582599"/>
            <a:ext cx="14563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ource Sans Pro" panose="020F0502020204030204" pitchFamily="34" charset="0"/>
                <a:ea typeface="Source Sans Pro" panose="020F0502020204030204" pitchFamily="34" charset="0"/>
              </a:rPr>
              <a:t>Calorimeter Trigger Layer-2</a:t>
            </a: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1F3EE12E-3778-4A44-A1A9-A28E21419774}"/>
              </a:ext>
            </a:extLst>
          </p:cNvPr>
          <p:cNvGrpSpPr/>
          <p:nvPr/>
        </p:nvGrpSpPr>
        <p:grpSpPr>
          <a:xfrm>
            <a:off x="6037799" y="5425664"/>
            <a:ext cx="1169072" cy="628651"/>
            <a:chOff x="6680983" y="5497288"/>
            <a:chExt cx="1169072" cy="628651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94FAEBDC-FCBD-7E4C-A7C1-244F94635D29}"/>
                </a:ext>
              </a:extLst>
            </p:cNvPr>
            <p:cNvSpPr/>
            <p:nvPr/>
          </p:nvSpPr>
          <p:spPr>
            <a:xfrm>
              <a:off x="6708321" y="5497288"/>
              <a:ext cx="1115786" cy="628651"/>
            </a:xfrm>
            <a:prstGeom prst="roundRect">
              <a:avLst/>
            </a:prstGeom>
            <a:solidFill>
              <a:srgbClr val="CD0EE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>
                <a:latin typeface="Source Sans Pro" panose="020F0502020204030204" pitchFamily="34" charset="0"/>
                <a:ea typeface="Source Sans Pro" panose="020F050202020403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CF51D67D-CB82-364E-938C-9EF5305A84B3}"/>
                    </a:ext>
                  </a:extLst>
                </p:cNvPr>
                <p:cNvSpPr txBox="1"/>
                <p:nvPr/>
              </p:nvSpPr>
              <p:spPr>
                <a:xfrm>
                  <a:off x="6680983" y="5669381"/>
                  <a:ext cx="116907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μ</m:t>
                      </m:r>
                    </m:oMath>
                  </a14:m>
                  <a:r>
                    <a:rPr lang="en-US" sz="1400" dirty="0">
                      <a:latin typeface="Source Sans Pro" panose="020F0502020204030204" pitchFamily="34" charset="0"/>
                      <a:ea typeface="Source Sans Pro" panose="020F0502020204030204" pitchFamily="34" charset="0"/>
                    </a:rPr>
                    <a:t>GMT</a:t>
                  </a:r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CF51D67D-CB82-364E-938C-9EF5305A84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80983" y="5669381"/>
                  <a:ext cx="1169072" cy="307777"/>
                </a:xfrm>
                <a:prstGeom prst="rect">
                  <a:avLst/>
                </a:prstGeom>
                <a:blipFill>
                  <a:blip r:embed="rId5"/>
                  <a:stretch>
                    <a:fillRect t="-4000" b="-1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D5F98B53-7547-114D-A0A0-6295DF31F8C6}"/>
              </a:ext>
            </a:extLst>
          </p:cNvPr>
          <p:cNvSpPr txBox="1"/>
          <p:nvPr/>
        </p:nvSpPr>
        <p:spPr>
          <a:xfrm>
            <a:off x="4063021" y="6275591"/>
            <a:ext cx="10179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ource Sans Pro" panose="020F0502020204030204" pitchFamily="34" charset="0"/>
                <a:ea typeface="Source Sans Pro" panose="020F0502020204030204" pitchFamily="34" charset="0"/>
              </a:rPr>
              <a:t>Global Trigger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A737F6F-FD36-0B49-8866-F493D2235691}"/>
              </a:ext>
            </a:extLst>
          </p:cNvPr>
          <p:cNvSpPr txBox="1"/>
          <p:nvPr/>
        </p:nvSpPr>
        <p:spPr>
          <a:xfrm>
            <a:off x="5439995" y="904219"/>
            <a:ext cx="1017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ource Sans Pro" panose="020F0502020204030204" pitchFamily="34" charset="0"/>
                <a:ea typeface="Source Sans Pro" panose="020F0502020204030204" pitchFamily="34" charset="0"/>
              </a:rPr>
              <a:t>CSC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A2BE1BE-D28D-1243-B4CB-66F6FBDB4A20}"/>
              </a:ext>
            </a:extLst>
          </p:cNvPr>
          <p:cNvSpPr txBox="1"/>
          <p:nvPr/>
        </p:nvSpPr>
        <p:spPr>
          <a:xfrm>
            <a:off x="6756947" y="889939"/>
            <a:ext cx="1017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ource Sans Pro" panose="020F0502020204030204" pitchFamily="34" charset="0"/>
                <a:ea typeface="Source Sans Pro" panose="020F0502020204030204" pitchFamily="34" charset="0"/>
              </a:rPr>
              <a:t>DT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0D40C3A-13F5-6E4F-8E6B-A03D8A11F592}"/>
              </a:ext>
            </a:extLst>
          </p:cNvPr>
          <p:cNvSpPr txBox="1"/>
          <p:nvPr/>
        </p:nvSpPr>
        <p:spPr>
          <a:xfrm>
            <a:off x="8060800" y="900226"/>
            <a:ext cx="1017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ource Sans Pro" panose="020F0502020204030204" pitchFamily="34" charset="0"/>
                <a:ea typeface="Source Sans Pro" panose="020F0502020204030204" pitchFamily="34" charset="0"/>
              </a:rPr>
              <a:t>RPC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AF195363-16C4-A641-982D-8BEC06ACA079}"/>
              </a:ext>
            </a:extLst>
          </p:cNvPr>
          <p:cNvSpPr/>
          <p:nvPr/>
        </p:nvSpPr>
        <p:spPr>
          <a:xfrm>
            <a:off x="5404756" y="2026187"/>
            <a:ext cx="1115786" cy="23948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latin typeface="Source Sans Pro" panose="020F0502020204030204" pitchFamily="34" charset="0"/>
              <a:ea typeface="Source Sans Pro" panose="020F0502020204030204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5C82C66-556F-F742-9B92-419C1D814EC2}"/>
              </a:ext>
            </a:extLst>
          </p:cNvPr>
          <p:cNvSpPr txBox="1"/>
          <p:nvPr/>
        </p:nvSpPr>
        <p:spPr>
          <a:xfrm>
            <a:off x="5462908" y="1640471"/>
            <a:ext cx="1017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ource Sans Pro" panose="020F0502020204030204" pitchFamily="34" charset="0"/>
                <a:ea typeface="Source Sans Pro" panose="020F0502020204030204" pitchFamily="34" charset="0"/>
              </a:rPr>
              <a:t>MPC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50754B5-5241-7148-B8AB-19CF3E86A341}"/>
              </a:ext>
            </a:extLst>
          </p:cNvPr>
          <p:cNvSpPr txBox="1"/>
          <p:nvPr/>
        </p:nvSpPr>
        <p:spPr>
          <a:xfrm>
            <a:off x="5453670" y="2006701"/>
            <a:ext cx="10179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Source Sans Pro" panose="020F0502020204030204" pitchFamily="34" charset="0"/>
                <a:ea typeface="Source Sans Pro" panose="020F0502020204030204" pitchFamily="34" charset="0"/>
              </a:rPr>
              <a:t>Mezz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F97838F-4B9E-AE49-8B0A-264293D83864}"/>
              </a:ext>
            </a:extLst>
          </p:cNvPr>
          <p:cNvSpPr txBox="1"/>
          <p:nvPr/>
        </p:nvSpPr>
        <p:spPr>
          <a:xfrm>
            <a:off x="5453670" y="2529001"/>
            <a:ext cx="10179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Source Sans Pro" panose="020F0502020204030204" pitchFamily="34" charset="0"/>
                <a:ea typeface="Source Sans Pro" panose="020F0502020204030204" pitchFamily="34" charset="0"/>
              </a:rPr>
              <a:t>Splitters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8D4465B-B74E-9845-99AE-8B81CB3F1E08}"/>
              </a:ext>
            </a:extLst>
          </p:cNvPr>
          <p:cNvSpPr txBox="1"/>
          <p:nvPr/>
        </p:nvSpPr>
        <p:spPr>
          <a:xfrm>
            <a:off x="8060800" y="1730854"/>
            <a:ext cx="1017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ource Sans Pro" panose="020F0502020204030204" pitchFamily="34" charset="0"/>
                <a:ea typeface="Source Sans Pro" panose="020F0502020204030204" pitchFamily="34" charset="0"/>
              </a:rPr>
              <a:t>LB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B21FEA3-CE00-A34D-9682-594805AFD8C0}"/>
              </a:ext>
            </a:extLst>
          </p:cNvPr>
          <p:cNvSpPr txBox="1"/>
          <p:nvPr/>
        </p:nvSpPr>
        <p:spPr>
          <a:xfrm>
            <a:off x="6756947" y="1972424"/>
            <a:ext cx="10179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ource Sans Pro" panose="020F0502020204030204" pitchFamily="34" charset="0"/>
                <a:ea typeface="Source Sans Pro" panose="020F0502020204030204" pitchFamily="34" charset="0"/>
              </a:rPr>
              <a:t>New SC &amp; fan-out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2361C5A-56EF-AD4E-8C5C-7B35E93FE516}"/>
              </a:ext>
            </a:extLst>
          </p:cNvPr>
          <p:cNvSpPr txBox="1"/>
          <p:nvPr/>
        </p:nvSpPr>
        <p:spPr>
          <a:xfrm>
            <a:off x="8060800" y="2432663"/>
            <a:ext cx="10179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ource Sans Pro" panose="020F0502020204030204" pitchFamily="34" charset="0"/>
                <a:ea typeface="Source Sans Pro" panose="020F0502020204030204" pitchFamily="34" charset="0"/>
              </a:rPr>
              <a:t>New SC &amp; fan-out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417FD343-9FB0-4B4A-99FA-F98BA997681C}"/>
              </a:ext>
            </a:extLst>
          </p:cNvPr>
          <p:cNvSpPr/>
          <p:nvPr/>
        </p:nvSpPr>
        <p:spPr>
          <a:xfrm>
            <a:off x="5681422" y="3736525"/>
            <a:ext cx="575548" cy="23399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latin typeface="Source Sans Pro" panose="020F0502020204030204" pitchFamily="34" charset="0"/>
              <a:ea typeface="Source Sans Pro" panose="020F0502020204030204" pitchFamily="34" charset="0"/>
            </a:endParaRP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ADEDBDD0-8ABB-D545-BAB9-957594A28884}"/>
              </a:ext>
            </a:extLst>
          </p:cNvPr>
          <p:cNvSpPr/>
          <p:nvPr/>
        </p:nvSpPr>
        <p:spPr>
          <a:xfrm>
            <a:off x="6327762" y="3736525"/>
            <a:ext cx="575548" cy="23399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latin typeface="Source Sans Pro" panose="020F0502020204030204" pitchFamily="34" charset="0"/>
              <a:ea typeface="Source Sans Pro" panose="020F0502020204030204" pitchFamily="34" charset="0"/>
            </a:endParaRPr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EB745E4A-2636-224C-9ED4-FBB210521291}"/>
              </a:ext>
            </a:extLst>
          </p:cNvPr>
          <p:cNvSpPr/>
          <p:nvPr/>
        </p:nvSpPr>
        <p:spPr>
          <a:xfrm>
            <a:off x="6974102" y="3737369"/>
            <a:ext cx="575548" cy="23399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latin typeface="Source Sans Pro" panose="020F0502020204030204" pitchFamily="34" charset="0"/>
              <a:ea typeface="Source Sans Pro" panose="020F0502020204030204" pitchFamily="34" charset="0"/>
            </a:endParaRP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990EC181-34AA-7F4A-9B0C-1BF417184952}"/>
              </a:ext>
            </a:extLst>
          </p:cNvPr>
          <p:cNvSpPr/>
          <p:nvPr/>
        </p:nvSpPr>
        <p:spPr>
          <a:xfrm>
            <a:off x="5610630" y="4401914"/>
            <a:ext cx="2022022" cy="90351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latin typeface="Source Sans Pro" panose="020F0502020204030204" pitchFamily="34" charset="0"/>
              <a:ea typeface="Source Sans Pro" panose="020F0502020204030204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13D0D8C-ED04-D14C-8632-C7C2A4BE5331}"/>
              </a:ext>
            </a:extLst>
          </p:cNvPr>
          <p:cNvSpPr txBox="1"/>
          <p:nvPr/>
        </p:nvSpPr>
        <p:spPr>
          <a:xfrm>
            <a:off x="5924597" y="4443010"/>
            <a:ext cx="14563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ource Sans Pro" panose="020F0502020204030204" pitchFamily="34" charset="0"/>
                <a:ea typeface="Source Sans Pro" panose="020F0502020204030204" pitchFamily="34" charset="0"/>
              </a:rPr>
              <a:t>Sorting/Merging Layer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2FCC6B9B-3FE9-A34D-A4A0-F5906A48B03A}"/>
              </a:ext>
            </a:extLst>
          </p:cNvPr>
          <p:cNvSpPr/>
          <p:nvPr/>
        </p:nvSpPr>
        <p:spPr>
          <a:xfrm>
            <a:off x="5681422" y="4972054"/>
            <a:ext cx="575548" cy="23399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latin typeface="Source Sans Pro" panose="020F0502020204030204" pitchFamily="34" charset="0"/>
              <a:ea typeface="Source Sans Pro" panose="020F0502020204030204" pitchFamily="34" charset="0"/>
            </a:endParaRPr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685F5BBD-452D-2249-9417-2DDDF419AAA5}"/>
              </a:ext>
            </a:extLst>
          </p:cNvPr>
          <p:cNvSpPr/>
          <p:nvPr/>
        </p:nvSpPr>
        <p:spPr>
          <a:xfrm>
            <a:off x="6327762" y="4972054"/>
            <a:ext cx="575548" cy="23399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latin typeface="Source Sans Pro" panose="020F0502020204030204" pitchFamily="34" charset="0"/>
              <a:ea typeface="Source Sans Pro" panose="020F0502020204030204" pitchFamily="34" charset="0"/>
            </a:endParaRPr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D06C123B-43D1-B147-9F54-395D8F130804}"/>
              </a:ext>
            </a:extLst>
          </p:cNvPr>
          <p:cNvSpPr/>
          <p:nvPr/>
        </p:nvSpPr>
        <p:spPr>
          <a:xfrm>
            <a:off x="6974102" y="4972898"/>
            <a:ext cx="575548" cy="23399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latin typeface="Source Sans Pro" panose="020F0502020204030204" pitchFamily="34" charset="0"/>
              <a:ea typeface="Source Sans Pro" panose="020F0502020204030204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E77B1B8-7A5F-4B44-A85B-20A437E609DD}"/>
              </a:ext>
            </a:extLst>
          </p:cNvPr>
          <p:cNvSpPr txBox="1"/>
          <p:nvPr/>
        </p:nvSpPr>
        <p:spPr>
          <a:xfrm>
            <a:off x="5657357" y="4966647"/>
            <a:ext cx="6224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Source Sans Pro" panose="020F0502020204030204" pitchFamily="34" charset="0"/>
                <a:ea typeface="Source Sans Pro" panose="020F0502020204030204" pitchFamily="34" charset="0"/>
              </a:rPr>
              <a:t>End cap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3AD1F11-64DE-B140-818A-0E130E9A59D3}"/>
              </a:ext>
            </a:extLst>
          </p:cNvPr>
          <p:cNvSpPr txBox="1"/>
          <p:nvPr/>
        </p:nvSpPr>
        <p:spPr>
          <a:xfrm>
            <a:off x="6317989" y="4967967"/>
            <a:ext cx="5995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Source Sans Pro" panose="020F0502020204030204" pitchFamily="34" charset="0"/>
                <a:ea typeface="Source Sans Pro" panose="020F0502020204030204" pitchFamily="34" charset="0"/>
              </a:rPr>
              <a:t>Overlap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790F2F4-C07B-A644-B94E-36EA40F6AD6F}"/>
              </a:ext>
            </a:extLst>
          </p:cNvPr>
          <p:cNvSpPr txBox="1"/>
          <p:nvPr/>
        </p:nvSpPr>
        <p:spPr>
          <a:xfrm>
            <a:off x="6974028" y="4968940"/>
            <a:ext cx="5755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Source Sans Pro" panose="020F0502020204030204" pitchFamily="34" charset="0"/>
                <a:ea typeface="Source Sans Pro" panose="020F0502020204030204" pitchFamily="34" charset="0"/>
              </a:rPr>
              <a:t>Barrel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CF697FA7-A285-364F-979E-43F46D16BD62}"/>
              </a:ext>
            </a:extLst>
          </p:cNvPr>
          <p:cNvCxnSpPr>
            <a:stCxn id="5" idx="2"/>
            <a:endCxn id="13" idx="0"/>
          </p:cNvCxnSpPr>
          <p:nvPr/>
        </p:nvCxnSpPr>
        <p:spPr>
          <a:xfrm>
            <a:off x="1877786" y="1469571"/>
            <a:ext cx="0" cy="16968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BB6078A8-A059-4F43-8C51-DDBBA9A07D39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1877786" y="4069899"/>
            <a:ext cx="0" cy="3320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>
            <a:extLst>
              <a:ext uri="{FF2B5EF4-FFF2-40B4-BE49-F238E27FC236}">
                <a16:creationId xmlns:a16="http://schemas.microsoft.com/office/drawing/2014/main" id="{CB8FCE5F-3AD0-FC45-BB6F-0BC3FB214564}"/>
              </a:ext>
            </a:extLst>
          </p:cNvPr>
          <p:cNvCxnSpPr>
            <a:cxnSpLocks/>
          </p:cNvCxnSpPr>
          <p:nvPr/>
        </p:nvCxnSpPr>
        <p:spPr>
          <a:xfrm rot="16200000" flipH="1">
            <a:off x="201636" y="1911597"/>
            <a:ext cx="1627374" cy="882202"/>
          </a:xfrm>
          <a:prstGeom prst="bentConnector3">
            <a:avLst>
              <a:gd name="adj1" fmla="val 4762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Elbow Connector 94">
            <a:extLst>
              <a:ext uri="{FF2B5EF4-FFF2-40B4-BE49-F238E27FC236}">
                <a16:creationId xmlns:a16="http://schemas.microsoft.com/office/drawing/2014/main" id="{AF520338-1411-804D-BA1F-75C9DB71C768}"/>
              </a:ext>
            </a:extLst>
          </p:cNvPr>
          <p:cNvCxnSpPr>
            <a:cxnSpLocks/>
            <a:stCxn id="6" idx="2"/>
          </p:cNvCxnSpPr>
          <p:nvPr/>
        </p:nvCxnSpPr>
        <p:spPr>
          <a:xfrm rot="5400000">
            <a:off x="1894564" y="1875515"/>
            <a:ext cx="1691372" cy="88220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111">
            <a:extLst>
              <a:ext uri="{FF2B5EF4-FFF2-40B4-BE49-F238E27FC236}">
                <a16:creationId xmlns:a16="http://schemas.microsoft.com/office/drawing/2014/main" id="{8BD8A7E0-8A9E-AE47-97F8-46D920824B09}"/>
              </a:ext>
            </a:extLst>
          </p:cNvPr>
          <p:cNvCxnSpPr>
            <a:cxnSpLocks/>
          </p:cNvCxnSpPr>
          <p:nvPr/>
        </p:nvCxnSpPr>
        <p:spPr>
          <a:xfrm rot="16200000" flipH="1">
            <a:off x="2948665" y="4240899"/>
            <a:ext cx="565159" cy="2694216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FAF9908B-001C-1B4B-8BA2-574D7BF2134F}"/>
              </a:ext>
            </a:extLst>
          </p:cNvPr>
          <p:cNvCxnSpPr>
            <a:cxnSpLocks/>
          </p:cNvCxnSpPr>
          <p:nvPr/>
        </p:nvCxnSpPr>
        <p:spPr>
          <a:xfrm>
            <a:off x="4572000" y="5865990"/>
            <a:ext cx="0" cy="34787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Elbow Connector 116">
            <a:extLst>
              <a:ext uri="{FF2B5EF4-FFF2-40B4-BE49-F238E27FC236}">
                <a16:creationId xmlns:a16="http://schemas.microsoft.com/office/drawing/2014/main" id="{80849DA3-B632-2447-A4A7-324194CC8723}"/>
              </a:ext>
            </a:extLst>
          </p:cNvPr>
          <p:cNvCxnSpPr>
            <a:stCxn id="14" idx="3"/>
            <a:endCxn id="21" idx="1"/>
          </p:cNvCxnSpPr>
          <p:nvPr/>
        </p:nvCxnSpPr>
        <p:spPr>
          <a:xfrm>
            <a:off x="2888797" y="4853671"/>
            <a:ext cx="3176340" cy="886319"/>
          </a:xfrm>
          <a:prstGeom prst="bentConnector3">
            <a:avLst>
              <a:gd name="adj1" fmla="val 52678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56A3BE41-A766-CB44-B1ED-8B20BFD60EC0}"/>
              </a:ext>
            </a:extLst>
          </p:cNvPr>
          <p:cNvCxnSpPr>
            <a:cxnSpLocks/>
            <a:stCxn id="19" idx="2"/>
            <a:endCxn id="59" idx="0"/>
          </p:cNvCxnSpPr>
          <p:nvPr/>
        </p:nvCxnSpPr>
        <p:spPr>
          <a:xfrm>
            <a:off x="6621641" y="4069899"/>
            <a:ext cx="0" cy="3320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54A02C11-F3EF-1D4C-8636-36C4C9507B6F}"/>
              </a:ext>
            </a:extLst>
          </p:cNvPr>
          <p:cNvCxnSpPr>
            <a:cxnSpLocks/>
            <a:stCxn id="10" idx="2"/>
            <a:endCxn id="15" idx="0"/>
          </p:cNvCxnSpPr>
          <p:nvPr/>
        </p:nvCxnSpPr>
        <p:spPr>
          <a:xfrm>
            <a:off x="5962649" y="1468212"/>
            <a:ext cx="0" cy="12518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5539DCB9-E7D6-2B48-9734-90CF28DC1F46}"/>
              </a:ext>
            </a:extLst>
          </p:cNvPr>
          <p:cNvCxnSpPr>
            <a:cxnSpLocks/>
            <a:stCxn id="46" idx="2"/>
            <a:endCxn id="47" idx="0"/>
          </p:cNvCxnSpPr>
          <p:nvPr/>
        </p:nvCxnSpPr>
        <p:spPr>
          <a:xfrm>
            <a:off x="5962649" y="2283700"/>
            <a:ext cx="0" cy="24530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EB26873E-E75B-7C48-BD33-9F645A6F3E13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7271657" y="2525494"/>
            <a:ext cx="0" cy="6408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FDE87947-B093-2944-A8BF-EA6682A17FA1}"/>
              </a:ext>
            </a:extLst>
          </p:cNvPr>
          <p:cNvCxnSpPr>
            <a:cxnSpLocks/>
            <a:stCxn id="12" idx="2"/>
            <a:endCxn id="16" idx="0"/>
          </p:cNvCxnSpPr>
          <p:nvPr/>
        </p:nvCxnSpPr>
        <p:spPr>
          <a:xfrm>
            <a:off x="8569779" y="1469571"/>
            <a:ext cx="0" cy="1238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A6A0F6F9-7F3B-0843-BA6A-7829E52D5B5F}"/>
              </a:ext>
            </a:extLst>
          </p:cNvPr>
          <p:cNvCxnSpPr>
            <a:cxnSpLocks/>
            <a:stCxn id="16" idx="2"/>
            <a:endCxn id="26" idx="0"/>
          </p:cNvCxnSpPr>
          <p:nvPr/>
        </p:nvCxnSpPr>
        <p:spPr>
          <a:xfrm>
            <a:off x="8569779" y="2222050"/>
            <a:ext cx="0" cy="1238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1E56357B-895E-E44F-A62E-31EEC55F6C95}"/>
              </a:ext>
            </a:extLst>
          </p:cNvPr>
          <p:cNvCxnSpPr>
            <a:cxnSpLocks/>
            <a:stCxn id="47" idx="2"/>
          </p:cNvCxnSpPr>
          <p:nvPr/>
        </p:nvCxnSpPr>
        <p:spPr>
          <a:xfrm>
            <a:off x="5962649" y="2806000"/>
            <a:ext cx="0" cy="36038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Elbow Connector 179">
            <a:extLst>
              <a:ext uri="{FF2B5EF4-FFF2-40B4-BE49-F238E27FC236}">
                <a16:creationId xmlns:a16="http://schemas.microsoft.com/office/drawing/2014/main" id="{C3013016-240D-F943-B9C0-5F699642F73D}"/>
              </a:ext>
            </a:extLst>
          </p:cNvPr>
          <p:cNvCxnSpPr>
            <a:cxnSpLocks/>
          </p:cNvCxnSpPr>
          <p:nvPr/>
        </p:nvCxnSpPr>
        <p:spPr>
          <a:xfrm rot="5400000" flipH="1">
            <a:off x="7616687" y="2008539"/>
            <a:ext cx="107756" cy="1827236"/>
          </a:xfrm>
          <a:prstGeom prst="bentConnector4">
            <a:avLst>
              <a:gd name="adj1" fmla="val -61499"/>
              <a:gd name="adj2" fmla="val 5314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F49D1E40-2FEB-1547-9952-9EA12F3C3335}"/>
              </a:ext>
            </a:extLst>
          </p:cNvPr>
          <p:cNvCxnSpPr>
            <a:cxnSpLocks/>
          </p:cNvCxnSpPr>
          <p:nvPr/>
        </p:nvCxnSpPr>
        <p:spPr>
          <a:xfrm>
            <a:off x="6756947" y="2868279"/>
            <a:ext cx="0" cy="29810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TextBox 223">
            <a:extLst>
              <a:ext uri="{FF2B5EF4-FFF2-40B4-BE49-F238E27FC236}">
                <a16:creationId xmlns:a16="http://schemas.microsoft.com/office/drawing/2014/main" id="{A16730E6-1A9B-A045-A98C-48491E6F016B}"/>
              </a:ext>
            </a:extLst>
          </p:cNvPr>
          <p:cNvSpPr txBox="1"/>
          <p:nvPr/>
        </p:nvSpPr>
        <p:spPr>
          <a:xfrm>
            <a:off x="5667211" y="3731118"/>
            <a:ext cx="6224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Source Sans Pro" panose="020F0502020204030204" pitchFamily="34" charset="0"/>
                <a:ea typeface="Source Sans Pro" panose="020F0502020204030204" pitchFamily="34" charset="0"/>
              </a:rPr>
              <a:t>End cap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6A1935E8-708D-FA41-8CB1-6C7FF8676F08}"/>
              </a:ext>
            </a:extLst>
          </p:cNvPr>
          <p:cNvSpPr txBox="1"/>
          <p:nvPr/>
        </p:nvSpPr>
        <p:spPr>
          <a:xfrm>
            <a:off x="6327843" y="3727625"/>
            <a:ext cx="5995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Source Sans Pro" panose="020F0502020204030204" pitchFamily="34" charset="0"/>
                <a:ea typeface="Source Sans Pro" panose="020F0502020204030204" pitchFamily="34" charset="0"/>
              </a:rPr>
              <a:t>Overlap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A48335B9-6BD1-6945-8A5D-8824660513C6}"/>
              </a:ext>
            </a:extLst>
          </p:cNvPr>
          <p:cNvSpPr txBox="1"/>
          <p:nvPr/>
        </p:nvSpPr>
        <p:spPr>
          <a:xfrm>
            <a:off x="6983882" y="3728598"/>
            <a:ext cx="5755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Source Sans Pro" panose="020F0502020204030204" pitchFamily="34" charset="0"/>
                <a:ea typeface="Source Sans Pro" panose="020F0502020204030204" pitchFamily="34" charset="0"/>
              </a:rPr>
              <a:t>Barrel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99B501A-CF66-1343-B29F-D23F4771E8B9}"/>
                  </a:ext>
                </a:extLst>
              </p:cNvPr>
              <p:cNvSpPr txBox="1"/>
              <p:nvPr/>
            </p:nvSpPr>
            <p:spPr>
              <a:xfrm>
                <a:off x="-57145" y="5576443"/>
                <a:ext cx="2049281" cy="1323439"/>
              </a:xfrm>
              <a:prstGeom prst="rect">
                <a:avLst/>
              </a:prstGeom>
              <a:noFill/>
            </p:spPr>
            <p:txBody>
              <a:bodyPr wrap="square" numCol="1" rtlCol="0">
                <a:spAutoFit/>
              </a:bodyPr>
              <a:lstStyle/>
              <a:p>
                <a:pPr algn="just"/>
                <a:r>
                  <a:rPr lang="en-US" sz="1000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Key (Calorimeter Trigger):</a:t>
                </a:r>
              </a:p>
              <a:p>
                <a:pPr algn="just"/>
                <a:r>
                  <a:rPr lang="en-US" sz="1000" b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ECAL</a:t>
                </a:r>
                <a:r>
                  <a:rPr lang="en-US" sz="1000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electromagnetic calorimeter</a:t>
                </a:r>
              </a:p>
              <a:p>
                <a:pPr algn="just"/>
                <a:r>
                  <a:rPr lang="en-US" sz="1000" b="1" dirty="0" err="1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oSLB</a:t>
                </a:r>
                <a:r>
                  <a:rPr lang="en-US" sz="1000" b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</a:t>
                </a:r>
                <a:r>
                  <a:rPr lang="en-US" sz="1000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optical sync. and link board</a:t>
                </a:r>
              </a:p>
              <a:p>
                <a:pPr algn="just"/>
                <a:r>
                  <a:rPr lang="en-US" sz="1000" b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HCAL</a:t>
                </a:r>
                <a:r>
                  <a:rPr lang="en-US" sz="1000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hadronic calorimeter</a:t>
                </a:r>
              </a:p>
              <a:p>
                <a:pPr algn="just"/>
                <a:r>
                  <a:rPr lang="en-US" sz="1000" b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HB</a:t>
                </a:r>
                <a:r>
                  <a:rPr lang="en-US" sz="1000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HCAL in barrel</a:t>
                </a:r>
              </a:p>
              <a:p>
                <a:pPr algn="just"/>
                <a:r>
                  <a:rPr lang="en-US" sz="1000" b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HE</a:t>
                </a:r>
                <a:r>
                  <a:rPr lang="en-US" sz="1000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HCAL in end cap</a:t>
                </a:r>
              </a:p>
              <a:p>
                <a:pPr algn="just"/>
                <a:r>
                  <a:rPr lang="en-US" sz="1000" b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HF</a:t>
                </a:r>
                <a:r>
                  <a:rPr lang="en-US" sz="1000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hadron forward calorimeter</a:t>
                </a:r>
              </a:p>
              <a:p>
                <a:pPr algn="just"/>
                <a14:m>
                  <m:oMath xmlns:m="http://schemas.openxmlformats.org/officeDocument/2006/math">
                    <m:r>
                      <a:rPr lang="en-US" sz="1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𝛍</m:t>
                    </m:r>
                  </m:oMath>
                </a14:m>
                <a:r>
                  <a:rPr lang="en-US" sz="1000" b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HTR</a:t>
                </a:r>
                <a:r>
                  <a:rPr lang="en-US" sz="1000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μ</m:t>
                    </m:r>
                  </m:oMath>
                </a14:m>
                <a:r>
                  <a:rPr lang="en-US" sz="1000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TCA HCAL trigger &amp; readout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99B501A-CF66-1343-B29F-D23F4771E8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7145" y="5576443"/>
                <a:ext cx="2049281" cy="1323439"/>
              </a:xfrm>
              <a:prstGeom prst="rect">
                <a:avLst/>
              </a:prstGeom>
              <a:blipFill>
                <a:blip r:embed="rId6"/>
                <a:stretch>
                  <a:fillRect b="-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TextBox 78">
            <a:extLst>
              <a:ext uri="{FF2B5EF4-FFF2-40B4-BE49-F238E27FC236}">
                <a16:creationId xmlns:a16="http://schemas.microsoft.com/office/drawing/2014/main" id="{A804AFA0-A253-1449-9913-4EEC27824F6D}"/>
              </a:ext>
            </a:extLst>
          </p:cNvPr>
          <p:cNvSpPr txBox="1"/>
          <p:nvPr/>
        </p:nvSpPr>
        <p:spPr>
          <a:xfrm>
            <a:off x="5809754" y="3186473"/>
            <a:ext cx="16115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ource Sans Pro" panose="020F0502020204030204" pitchFamily="34" charset="0"/>
                <a:ea typeface="Source Sans Pro" panose="020F0502020204030204" pitchFamily="34" charset="0"/>
              </a:rPr>
              <a:t>Muon Track-Finder Layer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5513BE76-AC81-0647-978C-078A81E9B743}"/>
              </a:ext>
            </a:extLst>
          </p:cNvPr>
          <p:cNvCxnSpPr>
            <a:cxnSpLocks/>
          </p:cNvCxnSpPr>
          <p:nvPr/>
        </p:nvCxnSpPr>
        <p:spPr>
          <a:xfrm>
            <a:off x="4795098" y="5865990"/>
            <a:ext cx="0" cy="34787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F02EDB2E-FBCB-CF4F-A396-75E745CA18F6}"/>
                  </a:ext>
                </a:extLst>
              </p:cNvPr>
              <p:cNvSpPr txBox="1"/>
              <p:nvPr/>
            </p:nvSpPr>
            <p:spPr>
              <a:xfrm>
                <a:off x="7186843" y="5425664"/>
                <a:ext cx="2042284" cy="1477328"/>
              </a:xfrm>
              <a:prstGeom prst="rect">
                <a:avLst/>
              </a:prstGeom>
              <a:noFill/>
            </p:spPr>
            <p:txBody>
              <a:bodyPr wrap="square" numCol="1" rtlCol="0">
                <a:spAutoFit/>
              </a:bodyPr>
              <a:lstStyle/>
              <a:p>
                <a:pPr algn="just"/>
                <a:r>
                  <a:rPr lang="en-US" sz="1000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Key (Muon Trigger):</a:t>
                </a:r>
              </a:p>
              <a:p>
                <a:pPr algn="just"/>
                <a:r>
                  <a:rPr lang="en-US" sz="1000" b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CSC</a:t>
                </a:r>
                <a:r>
                  <a:rPr lang="en-US" sz="1000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cathode strip chamber</a:t>
                </a:r>
              </a:p>
              <a:p>
                <a:pPr algn="just"/>
                <a:r>
                  <a:rPr lang="en-US" sz="1000" b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DT</a:t>
                </a:r>
                <a:r>
                  <a:rPr lang="en-US" sz="1000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drift tube</a:t>
                </a:r>
              </a:p>
              <a:p>
                <a:pPr algn="just"/>
                <a:r>
                  <a:rPr lang="en-US" sz="1000" b="1" dirty="0" err="1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CuOF</a:t>
                </a:r>
                <a:r>
                  <a:rPr lang="en-US" sz="1000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copper to optical </a:t>
                </a:r>
                <a:r>
                  <a:rPr lang="en-US" sz="1000" dirty="0" err="1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fibre</a:t>
                </a:r>
                <a:r>
                  <a:rPr lang="en-US" sz="1000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board</a:t>
                </a:r>
              </a:p>
              <a:p>
                <a:pPr algn="just"/>
                <a:r>
                  <a:rPr lang="en-US" sz="1000" b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RPC</a:t>
                </a:r>
                <a:r>
                  <a:rPr lang="en-US" sz="1000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resistive plate chamber</a:t>
                </a:r>
              </a:p>
              <a:p>
                <a:pPr algn="just"/>
                <a:r>
                  <a:rPr lang="en-US" sz="1000" b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MPC</a:t>
                </a:r>
                <a:r>
                  <a:rPr lang="en-US" sz="1000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muon port card</a:t>
                </a:r>
              </a:p>
              <a:p>
                <a:pPr algn="just"/>
                <a:r>
                  <a:rPr lang="en-US" sz="1000" b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LB </a:t>
                </a:r>
                <a:r>
                  <a:rPr lang="en-US" sz="1000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link board</a:t>
                </a:r>
              </a:p>
              <a:p>
                <a:pPr algn="just"/>
                <a:r>
                  <a:rPr lang="en-US" sz="1000" b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SC</a:t>
                </a:r>
                <a:r>
                  <a:rPr lang="en-US" sz="1000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supercluster</a:t>
                </a:r>
              </a:p>
              <a:p>
                <a:pPr algn="just"/>
                <a14:m>
                  <m:oMath xmlns:m="http://schemas.openxmlformats.org/officeDocument/2006/math">
                    <m:r>
                      <a:rPr lang="en-US" sz="1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𝛍</m:t>
                    </m:r>
                  </m:oMath>
                </a14:m>
                <a:r>
                  <a:rPr lang="en-US" sz="1000" b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GMT</a:t>
                </a:r>
                <a:r>
                  <a:rPr lang="en-US" sz="1000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Global Muon Trigger</a:t>
                </a:r>
              </a:p>
            </p:txBody>
          </p:sp>
        </mc:Choice>
        <mc:Fallback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F02EDB2E-FBCB-CF4F-A396-75E745CA18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6843" y="5425664"/>
                <a:ext cx="2042284" cy="1477328"/>
              </a:xfrm>
              <a:prstGeom prst="rect">
                <a:avLst/>
              </a:prstGeom>
              <a:blipFill>
                <a:blip r:embed="rId7"/>
                <a:stretch>
                  <a:fillRect b="-1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2069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36B04626-543D-8840-97CC-80D23B7F743D}"/>
              </a:ext>
            </a:extLst>
          </p:cNvPr>
          <p:cNvCxnSpPr>
            <a:cxnSpLocks/>
          </p:cNvCxnSpPr>
          <p:nvPr/>
        </p:nvCxnSpPr>
        <p:spPr>
          <a:xfrm>
            <a:off x="7271656" y="1418318"/>
            <a:ext cx="0" cy="46985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E4C68357-41CF-6C42-8F3D-FACB13589D88}"/>
              </a:ext>
            </a:extLst>
          </p:cNvPr>
          <p:cNvCxnSpPr>
            <a:cxnSpLocks/>
          </p:cNvCxnSpPr>
          <p:nvPr/>
        </p:nvCxnSpPr>
        <p:spPr>
          <a:xfrm>
            <a:off x="6621641" y="5235084"/>
            <a:ext cx="1389" cy="18575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Elbow Connector 117">
            <a:extLst>
              <a:ext uri="{FF2B5EF4-FFF2-40B4-BE49-F238E27FC236}">
                <a16:creationId xmlns:a16="http://schemas.microsoft.com/office/drawing/2014/main" id="{89B9BCC4-9620-424D-982B-D4F67231654B}"/>
              </a:ext>
            </a:extLst>
          </p:cNvPr>
          <p:cNvCxnSpPr>
            <a:cxnSpLocks/>
          </p:cNvCxnSpPr>
          <p:nvPr/>
        </p:nvCxnSpPr>
        <p:spPr>
          <a:xfrm rot="5400000" flipH="1">
            <a:off x="5694842" y="4971823"/>
            <a:ext cx="27749" cy="1827236"/>
          </a:xfrm>
          <a:prstGeom prst="bentConnector4">
            <a:avLst>
              <a:gd name="adj1" fmla="val -1009247"/>
              <a:gd name="adj2" fmla="val 6392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A68EA4B-B449-5146-AD47-2CA90B194725}"/>
              </a:ext>
            </a:extLst>
          </p:cNvPr>
          <p:cNvSpPr/>
          <p:nvPr/>
        </p:nvSpPr>
        <p:spPr>
          <a:xfrm>
            <a:off x="16328" y="840920"/>
            <a:ext cx="1115786" cy="628651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latin typeface="Source Sans Pro" panose="020F0502020204030204" pitchFamily="34" charset="0"/>
              <a:ea typeface="Source Sans Pro" panose="020F0502020204030204" pitchFamily="34" charset="0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B7A84A5-A4BC-324F-87C4-08E1FB02AFC1}"/>
              </a:ext>
            </a:extLst>
          </p:cNvPr>
          <p:cNvSpPr/>
          <p:nvPr/>
        </p:nvSpPr>
        <p:spPr>
          <a:xfrm>
            <a:off x="1319893" y="840920"/>
            <a:ext cx="1115786" cy="628651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latin typeface="Source Sans Pro" panose="020F0502020204030204" pitchFamily="34" charset="0"/>
              <a:ea typeface="Source Sans Pro" panose="020F0502020204030204" pitchFamily="34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2EEE32D-389F-8F4D-A545-99699EB4E08F}"/>
              </a:ext>
            </a:extLst>
          </p:cNvPr>
          <p:cNvSpPr/>
          <p:nvPr/>
        </p:nvSpPr>
        <p:spPr>
          <a:xfrm>
            <a:off x="2623458" y="842279"/>
            <a:ext cx="1115786" cy="628651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latin typeface="Source Sans Pro" panose="020F0502020204030204" pitchFamily="34" charset="0"/>
              <a:ea typeface="Source Sans Pro" panose="020F0502020204030204" pitchFamily="34" charset="0"/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7FE2706-7F86-1C4A-9B00-2F720E471AF3}"/>
              </a:ext>
            </a:extLst>
          </p:cNvPr>
          <p:cNvSpPr/>
          <p:nvPr/>
        </p:nvSpPr>
        <p:spPr>
          <a:xfrm>
            <a:off x="5404756" y="839561"/>
            <a:ext cx="1115786" cy="628651"/>
          </a:xfrm>
          <a:prstGeom prst="roundRect">
            <a:avLst/>
          </a:prstGeom>
          <a:solidFill>
            <a:srgbClr val="D1A1E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latin typeface="Source Sans Pro" panose="020F0502020204030204" pitchFamily="34" charset="0"/>
              <a:ea typeface="Source Sans Pro" panose="020F0502020204030204" pitchFamily="34" charset="0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67461601-4C90-834D-84E2-B8E2114178F5}"/>
              </a:ext>
            </a:extLst>
          </p:cNvPr>
          <p:cNvSpPr/>
          <p:nvPr/>
        </p:nvSpPr>
        <p:spPr>
          <a:xfrm>
            <a:off x="6708321" y="839561"/>
            <a:ext cx="1115786" cy="628651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latin typeface="Source Sans Pro" panose="020F0502020204030204" pitchFamily="34" charset="0"/>
              <a:ea typeface="Source Sans Pro" panose="020F0502020204030204" pitchFamily="34" charset="0"/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253F4520-BA1C-CB4A-9287-767A9E99688E}"/>
              </a:ext>
            </a:extLst>
          </p:cNvPr>
          <p:cNvSpPr/>
          <p:nvPr/>
        </p:nvSpPr>
        <p:spPr>
          <a:xfrm>
            <a:off x="8011886" y="840920"/>
            <a:ext cx="1115786" cy="62865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latin typeface="Source Sans Pro" panose="020F0502020204030204" pitchFamily="34" charset="0"/>
              <a:ea typeface="Source Sans Pro" panose="020F0502020204030204" pitchFamily="34" charset="0"/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1495884-B750-6441-96EA-C74FCD95E2E7}"/>
              </a:ext>
            </a:extLst>
          </p:cNvPr>
          <p:cNvSpPr/>
          <p:nvPr/>
        </p:nvSpPr>
        <p:spPr>
          <a:xfrm>
            <a:off x="866775" y="3166385"/>
            <a:ext cx="2022022" cy="90351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latin typeface="Source Sans Pro" panose="020F0502020204030204" pitchFamily="34" charset="0"/>
              <a:ea typeface="Source Sans Pro" panose="020F0502020204030204" pitchFamily="34" charset="0"/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8AAC96A7-E12F-0548-9608-EA534A036C39}"/>
              </a:ext>
            </a:extLst>
          </p:cNvPr>
          <p:cNvSpPr/>
          <p:nvPr/>
        </p:nvSpPr>
        <p:spPr>
          <a:xfrm>
            <a:off x="866775" y="4401914"/>
            <a:ext cx="2022022" cy="90351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latin typeface="Source Sans Pro" panose="020F0502020204030204" pitchFamily="34" charset="0"/>
              <a:ea typeface="Source Sans Pro" panose="020F0502020204030204" pitchFamily="34" charset="0"/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EE3BA15B-2C34-154E-AC80-8C5385FAF240}"/>
              </a:ext>
            </a:extLst>
          </p:cNvPr>
          <p:cNvSpPr/>
          <p:nvPr/>
        </p:nvSpPr>
        <p:spPr>
          <a:xfrm>
            <a:off x="5404756" y="1593399"/>
            <a:ext cx="1115786" cy="628651"/>
          </a:xfrm>
          <a:prstGeom prst="roundRect">
            <a:avLst/>
          </a:prstGeom>
          <a:solidFill>
            <a:srgbClr val="D1A1E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latin typeface="Source Sans Pro" panose="020F0502020204030204" pitchFamily="34" charset="0"/>
              <a:ea typeface="Source Sans Pro" panose="020F0502020204030204" pitchFamily="34" charset="0"/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CB4BCD5D-498B-F349-AC97-26A2807AC352}"/>
              </a:ext>
            </a:extLst>
          </p:cNvPr>
          <p:cNvSpPr/>
          <p:nvPr/>
        </p:nvSpPr>
        <p:spPr>
          <a:xfrm>
            <a:off x="8011886" y="1593399"/>
            <a:ext cx="1115786" cy="62865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latin typeface="Source Sans Pro" panose="020F0502020204030204" pitchFamily="34" charset="0"/>
              <a:ea typeface="Source Sans Pro" panose="020F0502020204030204" pitchFamily="34" charset="0"/>
            </a:endParaRP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6D67EC50-CEE2-C34D-B0ED-D42D4F3076CA}"/>
              </a:ext>
            </a:extLst>
          </p:cNvPr>
          <p:cNvSpPr/>
          <p:nvPr/>
        </p:nvSpPr>
        <p:spPr>
          <a:xfrm>
            <a:off x="6713764" y="1896843"/>
            <a:ext cx="1115786" cy="62865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latin typeface="Source Sans Pro" panose="020F0502020204030204" pitchFamily="34" charset="0"/>
              <a:ea typeface="Source Sans Pro" panose="020F0502020204030204" pitchFamily="34" charset="0"/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5F051419-BC31-104F-8AA9-A405D59E9586}"/>
              </a:ext>
            </a:extLst>
          </p:cNvPr>
          <p:cNvSpPr/>
          <p:nvPr/>
        </p:nvSpPr>
        <p:spPr>
          <a:xfrm>
            <a:off x="5610630" y="3166385"/>
            <a:ext cx="2022022" cy="90351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latin typeface="Source Sans Pro" panose="020F0502020204030204" pitchFamily="34" charset="0"/>
              <a:ea typeface="Source Sans Pro" panose="020F0502020204030204" pitchFamily="34" charset="0"/>
            </a:endParaRP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E30B6D7C-1B99-1B45-8B27-D72938A14AB8}"/>
              </a:ext>
            </a:extLst>
          </p:cNvPr>
          <p:cNvSpPr/>
          <p:nvPr/>
        </p:nvSpPr>
        <p:spPr>
          <a:xfrm>
            <a:off x="4014107" y="6218463"/>
            <a:ext cx="1115786" cy="628651"/>
          </a:xfrm>
          <a:prstGeom prst="roundRect">
            <a:avLst/>
          </a:prstGeom>
          <a:solidFill>
            <a:srgbClr val="CD0EE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latin typeface="Source Sans Pro" panose="020F0502020204030204" pitchFamily="34" charset="0"/>
              <a:ea typeface="Source Sans Pro" panose="020F0502020204030204" pitchFamily="34" charset="0"/>
            </a:endParaRP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8D18B0C4-38CE-9244-AC67-6365A7C4E8E2}"/>
              </a:ext>
            </a:extLst>
          </p:cNvPr>
          <p:cNvSpPr/>
          <p:nvPr/>
        </p:nvSpPr>
        <p:spPr>
          <a:xfrm>
            <a:off x="16328" y="1292682"/>
            <a:ext cx="1115786" cy="23948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latin typeface="Source Sans Pro" panose="020F0502020204030204" pitchFamily="34" charset="0"/>
              <a:ea typeface="Source Sans Pro" panose="020F0502020204030204" pitchFamily="34" charset="0"/>
            </a:endParaRP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6E173042-23AB-8047-99A2-2078169CAF54}"/>
              </a:ext>
            </a:extLst>
          </p:cNvPr>
          <p:cNvSpPr/>
          <p:nvPr/>
        </p:nvSpPr>
        <p:spPr>
          <a:xfrm>
            <a:off x="6708321" y="1292682"/>
            <a:ext cx="1115786" cy="23948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latin typeface="Source Sans Pro" panose="020F0502020204030204" pitchFamily="34" charset="0"/>
              <a:ea typeface="Source Sans Pro" panose="020F0502020204030204" pitchFamily="34" charset="0"/>
            </a:endParaRP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44D90492-6AB8-6B4F-B87D-78A09F05A579}"/>
              </a:ext>
            </a:extLst>
          </p:cNvPr>
          <p:cNvSpPr/>
          <p:nvPr/>
        </p:nvSpPr>
        <p:spPr>
          <a:xfrm>
            <a:off x="8011886" y="2345878"/>
            <a:ext cx="1115786" cy="62865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latin typeface="Source Sans Pro" panose="020F0502020204030204" pitchFamily="34" charset="0"/>
              <a:ea typeface="Source Sans Pro" panose="020F0502020204030204" pitchFamily="34" charset="0"/>
            </a:endParaRP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34498A68-180D-9C44-93FF-7E348396A12C}"/>
              </a:ext>
            </a:extLst>
          </p:cNvPr>
          <p:cNvSpPr/>
          <p:nvPr/>
        </p:nvSpPr>
        <p:spPr>
          <a:xfrm>
            <a:off x="5404756" y="2540460"/>
            <a:ext cx="1115786" cy="23948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latin typeface="Source Sans Pro" panose="020F0502020204030204" pitchFamily="34" charset="0"/>
              <a:ea typeface="Source Sans Pro" panose="020F050202020403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BC9AB64-95FB-2E46-B379-913E4D339AE0}"/>
              </a:ext>
            </a:extLst>
          </p:cNvPr>
          <p:cNvSpPr txBox="1"/>
          <p:nvPr/>
        </p:nvSpPr>
        <p:spPr>
          <a:xfrm>
            <a:off x="530301" y="245707"/>
            <a:ext cx="2694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Source Sans Pro" panose="020F0502020204030204" pitchFamily="34" charset="0"/>
                <a:ea typeface="Source Sans Pro" panose="020F0502020204030204" pitchFamily="34" charset="0"/>
              </a:rPr>
              <a:t>Calorimeter Trigger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17292CB-4120-3C40-A26B-F0BE612D1802}"/>
              </a:ext>
            </a:extLst>
          </p:cNvPr>
          <p:cNvSpPr txBox="1"/>
          <p:nvPr/>
        </p:nvSpPr>
        <p:spPr>
          <a:xfrm>
            <a:off x="6321083" y="245707"/>
            <a:ext cx="1890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Source Sans Pro" panose="020F0502020204030204" pitchFamily="34" charset="0"/>
                <a:ea typeface="Source Sans Pro" panose="020F0502020204030204" pitchFamily="34" charset="0"/>
              </a:rPr>
              <a:t>Muon Trigger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F9E8129-75C5-984F-8706-1C9271C526B8}"/>
              </a:ext>
            </a:extLst>
          </p:cNvPr>
          <p:cNvSpPr txBox="1"/>
          <p:nvPr/>
        </p:nvSpPr>
        <p:spPr>
          <a:xfrm>
            <a:off x="75632" y="901360"/>
            <a:ext cx="1017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ource Sans Pro" panose="020F0502020204030204" pitchFamily="34" charset="0"/>
                <a:ea typeface="Source Sans Pro" panose="020F0502020204030204" pitchFamily="34" charset="0"/>
              </a:rPr>
              <a:t>ECAL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1D59AEB-3B22-DA40-A910-FB5042F4E8D9}"/>
                  </a:ext>
                </a:extLst>
              </p:cNvPr>
              <p:cNvSpPr txBox="1"/>
              <p:nvPr/>
            </p:nvSpPr>
            <p:spPr>
              <a:xfrm>
                <a:off x="2683482" y="892276"/>
                <a:ext cx="101795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Source Sans Pro" panose="020F0502020204030204" pitchFamily="34" charset="0"/>
                    <a:ea typeface="Source Sans Pro" panose="020F0502020204030204" pitchFamily="34" charset="0"/>
                  </a:rPr>
                  <a:t>HCAL</a:t>
                </a:r>
              </a:p>
              <a:p>
                <a:pPr algn="ctr"/>
                <a:r>
                  <a:rPr lang="en-US" sz="1400" dirty="0">
                    <a:latin typeface="Source Sans Pro" panose="020F0502020204030204" pitchFamily="34" charset="0"/>
                    <a:ea typeface="Source Sans Pro" panose="020F0502020204030204" pitchFamily="34" charset="0"/>
                  </a:rPr>
                  <a:t>HF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μ</m:t>
                    </m:r>
                  </m:oMath>
                </a14:m>
                <a:r>
                  <a:rPr lang="en-US" sz="1400" dirty="0">
                    <a:latin typeface="Source Sans Pro" panose="020F0502020204030204" pitchFamily="34" charset="0"/>
                    <a:ea typeface="Source Sans Pro" panose="020F0502020204030204" pitchFamily="34" charset="0"/>
                  </a:rPr>
                  <a:t>HTR</a:t>
                </a: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1D59AEB-3B22-DA40-A910-FB5042F4E8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3482" y="892276"/>
                <a:ext cx="1017958" cy="523220"/>
              </a:xfrm>
              <a:prstGeom prst="rect">
                <a:avLst/>
              </a:prstGeom>
              <a:blipFill>
                <a:blip r:embed="rId3"/>
                <a:stretch>
                  <a:fillRect b="-1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1CAF0C5-789D-8D4B-87CC-FC33946F1B37}"/>
                  </a:ext>
                </a:extLst>
              </p:cNvPr>
              <p:cNvSpPr txBox="1"/>
              <p:nvPr/>
            </p:nvSpPr>
            <p:spPr>
              <a:xfrm>
                <a:off x="1325561" y="892276"/>
                <a:ext cx="112122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Source Sans Pro" panose="020F0502020204030204" pitchFamily="34" charset="0"/>
                    <a:ea typeface="Source Sans Pro" panose="020F0502020204030204" pitchFamily="34" charset="0"/>
                  </a:rPr>
                  <a:t>HCAL</a:t>
                </a:r>
              </a:p>
              <a:p>
                <a:pPr algn="ctr"/>
                <a:r>
                  <a:rPr lang="en-US" sz="1400" dirty="0">
                    <a:latin typeface="Source Sans Pro" panose="020F0502020204030204" pitchFamily="34" charset="0"/>
                    <a:ea typeface="Source Sans Pro" panose="020F0502020204030204" pitchFamily="34" charset="0"/>
                  </a:rPr>
                  <a:t>HB/HE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μ</m:t>
                    </m:r>
                  </m:oMath>
                </a14:m>
                <a:r>
                  <a:rPr lang="en-US" sz="1400" dirty="0">
                    <a:latin typeface="Source Sans Pro" panose="020F0502020204030204" pitchFamily="34" charset="0"/>
                    <a:ea typeface="Source Sans Pro" panose="020F0502020204030204" pitchFamily="34" charset="0"/>
                  </a:rPr>
                  <a:t>HTR</a:t>
                </a: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1CAF0C5-789D-8D4B-87CC-FC33946F1B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5561" y="892276"/>
                <a:ext cx="1121229" cy="523220"/>
              </a:xfrm>
              <a:prstGeom prst="rect">
                <a:avLst/>
              </a:prstGeom>
              <a:blipFill>
                <a:blip r:embed="rId4"/>
                <a:stretch>
                  <a:fillRect l="-1111" b="-1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58E197DC-2DC2-9D46-8FAF-B36332784DD1}"/>
              </a:ext>
            </a:extLst>
          </p:cNvPr>
          <p:cNvSpPr txBox="1"/>
          <p:nvPr/>
        </p:nvSpPr>
        <p:spPr>
          <a:xfrm>
            <a:off x="65242" y="1271900"/>
            <a:ext cx="10179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latin typeface="Source Sans Pro" panose="020F0502020204030204" pitchFamily="34" charset="0"/>
                <a:ea typeface="Source Sans Pro" panose="020F0502020204030204" pitchFamily="34" charset="0"/>
              </a:rPr>
              <a:t>oSLB</a:t>
            </a:r>
            <a:endParaRPr lang="en-US" sz="1200" dirty="0">
              <a:latin typeface="Source Sans Pro" panose="020F0502020204030204" pitchFamily="34" charset="0"/>
              <a:ea typeface="Source Sans Pro" panose="020F050202020403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1A4A19C-2C4D-1E4D-B071-5DE9A5F98010}"/>
              </a:ext>
            </a:extLst>
          </p:cNvPr>
          <p:cNvSpPr txBox="1"/>
          <p:nvPr/>
        </p:nvSpPr>
        <p:spPr>
          <a:xfrm>
            <a:off x="6756947" y="1271900"/>
            <a:ext cx="10179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latin typeface="Source Sans Pro" panose="020F0502020204030204" pitchFamily="34" charset="0"/>
                <a:ea typeface="Source Sans Pro" panose="020F0502020204030204" pitchFamily="34" charset="0"/>
              </a:rPr>
              <a:t>CuOF</a:t>
            </a:r>
            <a:endParaRPr lang="en-US" sz="1200" dirty="0">
              <a:latin typeface="Source Sans Pro" panose="020F0502020204030204" pitchFamily="34" charset="0"/>
              <a:ea typeface="Source Sans Pro" panose="020F050202020403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6821A89-5B1C-CE45-9C95-757066EF9EEF}"/>
              </a:ext>
            </a:extLst>
          </p:cNvPr>
          <p:cNvSpPr txBox="1"/>
          <p:nvPr/>
        </p:nvSpPr>
        <p:spPr>
          <a:xfrm>
            <a:off x="1149588" y="3351703"/>
            <a:ext cx="14563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ource Sans Pro" panose="020F0502020204030204" pitchFamily="34" charset="0"/>
                <a:ea typeface="Source Sans Pro" panose="020F0502020204030204" pitchFamily="34" charset="0"/>
              </a:rPr>
              <a:t>Calorimeter Trigger Layer-1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2C06002-4B9D-9B4F-82D6-521166B520BF}"/>
              </a:ext>
            </a:extLst>
          </p:cNvPr>
          <p:cNvSpPr txBox="1"/>
          <p:nvPr/>
        </p:nvSpPr>
        <p:spPr>
          <a:xfrm>
            <a:off x="1157977" y="4582599"/>
            <a:ext cx="14563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ource Sans Pro" panose="020F0502020204030204" pitchFamily="34" charset="0"/>
                <a:ea typeface="Source Sans Pro" panose="020F0502020204030204" pitchFamily="34" charset="0"/>
              </a:rPr>
              <a:t>Calorimeter Trigger Layer-2</a:t>
            </a: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1F3EE12E-3778-4A44-A1A9-A28E21419774}"/>
              </a:ext>
            </a:extLst>
          </p:cNvPr>
          <p:cNvGrpSpPr/>
          <p:nvPr/>
        </p:nvGrpSpPr>
        <p:grpSpPr>
          <a:xfrm>
            <a:off x="6037799" y="5425664"/>
            <a:ext cx="1169072" cy="628651"/>
            <a:chOff x="6680983" y="5497288"/>
            <a:chExt cx="1169072" cy="628651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94FAEBDC-FCBD-7E4C-A7C1-244F94635D29}"/>
                </a:ext>
              </a:extLst>
            </p:cNvPr>
            <p:cNvSpPr/>
            <p:nvPr/>
          </p:nvSpPr>
          <p:spPr>
            <a:xfrm>
              <a:off x="6708321" y="5497288"/>
              <a:ext cx="1115786" cy="628651"/>
            </a:xfrm>
            <a:prstGeom prst="roundRect">
              <a:avLst/>
            </a:prstGeom>
            <a:solidFill>
              <a:srgbClr val="CD0EE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>
                <a:latin typeface="Source Sans Pro" panose="020F0502020204030204" pitchFamily="34" charset="0"/>
                <a:ea typeface="Source Sans Pro" panose="020F050202020403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CF51D67D-CB82-364E-938C-9EF5305A84B3}"/>
                    </a:ext>
                  </a:extLst>
                </p:cNvPr>
                <p:cNvSpPr txBox="1"/>
                <p:nvPr/>
              </p:nvSpPr>
              <p:spPr>
                <a:xfrm>
                  <a:off x="6680983" y="5669381"/>
                  <a:ext cx="116907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μ</m:t>
                      </m:r>
                    </m:oMath>
                  </a14:m>
                  <a:r>
                    <a:rPr lang="en-US" sz="1400" dirty="0">
                      <a:latin typeface="Source Sans Pro" panose="020F0502020204030204" pitchFamily="34" charset="0"/>
                      <a:ea typeface="Source Sans Pro" panose="020F0502020204030204" pitchFamily="34" charset="0"/>
                    </a:rPr>
                    <a:t>GMT</a:t>
                  </a:r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CF51D67D-CB82-364E-938C-9EF5305A84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80983" y="5669381"/>
                  <a:ext cx="1169072" cy="307777"/>
                </a:xfrm>
                <a:prstGeom prst="rect">
                  <a:avLst/>
                </a:prstGeom>
                <a:blipFill>
                  <a:blip r:embed="rId5"/>
                  <a:stretch>
                    <a:fillRect t="-4000" b="-1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D5F98B53-7547-114D-A0A0-6295DF31F8C6}"/>
              </a:ext>
            </a:extLst>
          </p:cNvPr>
          <p:cNvSpPr txBox="1"/>
          <p:nvPr/>
        </p:nvSpPr>
        <p:spPr>
          <a:xfrm>
            <a:off x="4063021" y="6275591"/>
            <a:ext cx="10179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ource Sans Pro" panose="020F0502020204030204" pitchFamily="34" charset="0"/>
                <a:ea typeface="Source Sans Pro" panose="020F0502020204030204" pitchFamily="34" charset="0"/>
              </a:rPr>
              <a:t>Global Trigger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A737F6F-FD36-0B49-8866-F493D2235691}"/>
              </a:ext>
            </a:extLst>
          </p:cNvPr>
          <p:cNvSpPr txBox="1"/>
          <p:nvPr/>
        </p:nvSpPr>
        <p:spPr>
          <a:xfrm>
            <a:off x="5439995" y="904219"/>
            <a:ext cx="1017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ource Sans Pro" panose="020F0502020204030204" pitchFamily="34" charset="0"/>
                <a:ea typeface="Source Sans Pro" panose="020F0502020204030204" pitchFamily="34" charset="0"/>
              </a:rPr>
              <a:t>CSC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A2BE1BE-D28D-1243-B4CB-66F6FBDB4A20}"/>
              </a:ext>
            </a:extLst>
          </p:cNvPr>
          <p:cNvSpPr txBox="1"/>
          <p:nvPr/>
        </p:nvSpPr>
        <p:spPr>
          <a:xfrm>
            <a:off x="6756947" y="889939"/>
            <a:ext cx="1017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ource Sans Pro" panose="020F0502020204030204" pitchFamily="34" charset="0"/>
                <a:ea typeface="Source Sans Pro" panose="020F0502020204030204" pitchFamily="34" charset="0"/>
              </a:rPr>
              <a:t>DT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0D40C3A-13F5-6E4F-8E6B-A03D8A11F592}"/>
              </a:ext>
            </a:extLst>
          </p:cNvPr>
          <p:cNvSpPr txBox="1"/>
          <p:nvPr/>
        </p:nvSpPr>
        <p:spPr>
          <a:xfrm>
            <a:off x="8060800" y="900226"/>
            <a:ext cx="1017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ource Sans Pro" panose="020F0502020204030204" pitchFamily="34" charset="0"/>
                <a:ea typeface="Source Sans Pro" panose="020F0502020204030204" pitchFamily="34" charset="0"/>
              </a:rPr>
              <a:t>RPC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AF195363-16C4-A641-982D-8BEC06ACA079}"/>
              </a:ext>
            </a:extLst>
          </p:cNvPr>
          <p:cNvSpPr/>
          <p:nvPr/>
        </p:nvSpPr>
        <p:spPr>
          <a:xfrm>
            <a:off x="5404756" y="2026187"/>
            <a:ext cx="1115786" cy="23948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latin typeface="Source Sans Pro" panose="020F0502020204030204" pitchFamily="34" charset="0"/>
              <a:ea typeface="Source Sans Pro" panose="020F0502020204030204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5C82C66-556F-F742-9B92-419C1D814EC2}"/>
              </a:ext>
            </a:extLst>
          </p:cNvPr>
          <p:cNvSpPr txBox="1"/>
          <p:nvPr/>
        </p:nvSpPr>
        <p:spPr>
          <a:xfrm>
            <a:off x="5462908" y="1640471"/>
            <a:ext cx="1017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ource Sans Pro" panose="020F0502020204030204" pitchFamily="34" charset="0"/>
                <a:ea typeface="Source Sans Pro" panose="020F0502020204030204" pitchFamily="34" charset="0"/>
              </a:rPr>
              <a:t>MPC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50754B5-5241-7148-B8AB-19CF3E86A341}"/>
              </a:ext>
            </a:extLst>
          </p:cNvPr>
          <p:cNvSpPr txBox="1"/>
          <p:nvPr/>
        </p:nvSpPr>
        <p:spPr>
          <a:xfrm>
            <a:off x="5453670" y="2006701"/>
            <a:ext cx="10179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Source Sans Pro" panose="020F0502020204030204" pitchFamily="34" charset="0"/>
                <a:ea typeface="Source Sans Pro" panose="020F0502020204030204" pitchFamily="34" charset="0"/>
              </a:rPr>
              <a:t>Mezz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F97838F-4B9E-AE49-8B0A-264293D83864}"/>
              </a:ext>
            </a:extLst>
          </p:cNvPr>
          <p:cNvSpPr txBox="1"/>
          <p:nvPr/>
        </p:nvSpPr>
        <p:spPr>
          <a:xfrm>
            <a:off x="5453670" y="2529001"/>
            <a:ext cx="10179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Source Sans Pro" panose="020F0502020204030204" pitchFamily="34" charset="0"/>
                <a:ea typeface="Source Sans Pro" panose="020F0502020204030204" pitchFamily="34" charset="0"/>
              </a:rPr>
              <a:t>Splitters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8D4465B-B74E-9845-99AE-8B81CB3F1E08}"/>
              </a:ext>
            </a:extLst>
          </p:cNvPr>
          <p:cNvSpPr txBox="1"/>
          <p:nvPr/>
        </p:nvSpPr>
        <p:spPr>
          <a:xfrm>
            <a:off x="8060800" y="1730854"/>
            <a:ext cx="1017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ource Sans Pro" panose="020F0502020204030204" pitchFamily="34" charset="0"/>
                <a:ea typeface="Source Sans Pro" panose="020F0502020204030204" pitchFamily="34" charset="0"/>
              </a:rPr>
              <a:t>LB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B21FEA3-CE00-A34D-9682-594805AFD8C0}"/>
              </a:ext>
            </a:extLst>
          </p:cNvPr>
          <p:cNvSpPr txBox="1"/>
          <p:nvPr/>
        </p:nvSpPr>
        <p:spPr>
          <a:xfrm>
            <a:off x="6756947" y="1972424"/>
            <a:ext cx="10179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ource Sans Pro" panose="020F0502020204030204" pitchFamily="34" charset="0"/>
                <a:ea typeface="Source Sans Pro" panose="020F0502020204030204" pitchFamily="34" charset="0"/>
              </a:rPr>
              <a:t>New SC &amp; fan-out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2361C5A-56EF-AD4E-8C5C-7B35E93FE516}"/>
              </a:ext>
            </a:extLst>
          </p:cNvPr>
          <p:cNvSpPr txBox="1"/>
          <p:nvPr/>
        </p:nvSpPr>
        <p:spPr>
          <a:xfrm>
            <a:off x="8060800" y="2432663"/>
            <a:ext cx="10179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ource Sans Pro" panose="020F0502020204030204" pitchFamily="34" charset="0"/>
                <a:ea typeface="Source Sans Pro" panose="020F0502020204030204" pitchFamily="34" charset="0"/>
              </a:rPr>
              <a:t>New SC &amp; fan-out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417FD343-9FB0-4B4A-99FA-F98BA997681C}"/>
              </a:ext>
            </a:extLst>
          </p:cNvPr>
          <p:cNvSpPr/>
          <p:nvPr/>
        </p:nvSpPr>
        <p:spPr>
          <a:xfrm>
            <a:off x="5681422" y="3736525"/>
            <a:ext cx="575548" cy="23399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latin typeface="Source Sans Pro" panose="020F0502020204030204" pitchFamily="34" charset="0"/>
              <a:ea typeface="Source Sans Pro" panose="020F0502020204030204" pitchFamily="34" charset="0"/>
            </a:endParaRP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ADEDBDD0-8ABB-D545-BAB9-957594A28884}"/>
              </a:ext>
            </a:extLst>
          </p:cNvPr>
          <p:cNvSpPr/>
          <p:nvPr/>
        </p:nvSpPr>
        <p:spPr>
          <a:xfrm>
            <a:off x="6327762" y="3736525"/>
            <a:ext cx="575548" cy="23399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latin typeface="Source Sans Pro" panose="020F0502020204030204" pitchFamily="34" charset="0"/>
              <a:ea typeface="Source Sans Pro" panose="020F0502020204030204" pitchFamily="34" charset="0"/>
            </a:endParaRPr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EB745E4A-2636-224C-9ED4-FBB210521291}"/>
              </a:ext>
            </a:extLst>
          </p:cNvPr>
          <p:cNvSpPr/>
          <p:nvPr/>
        </p:nvSpPr>
        <p:spPr>
          <a:xfrm>
            <a:off x="6974102" y="3737369"/>
            <a:ext cx="575548" cy="23399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latin typeface="Source Sans Pro" panose="020F0502020204030204" pitchFamily="34" charset="0"/>
              <a:ea typeface="Source Sans Pro" panose="020F0502020204030204" pitchFamily="34" charset="0"/>
            </a:endParaRP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990EC181-34AA-7F4A-9B0C-1BF417184952}"/>
              </a:ext>
            </a:extLst>
          </p:cNvPr>
          <p:cNvSpPr/>
          <p:nvPr/>
        </p:nvSpPr>
        <p:spPr>
          <a:xfrm>
            <a:off x="5610630" y="4401914"/>
            <a:ext cx="2022022" cy="90351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latin typeface="Source Sans Pro" panose="020F0502020204030204" pitchFamily="34" charset="0"/>
              <a:ea typeface="Source Sans Pro" panose="020F0502020204030204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13D0D8C-ED04-D14C-8632-C7C2A4BE5331}"/>
              </a:ext>
            </a:extLst>
          </p:cNvPr>
          <p:cNvSpPr txBox="1"/>
          <p:nvPr/>
        </p:nvSpPr>
        <p:spPr>
          <a:xfrm>
            <a:off x="5924597" y="4443010"/>
            <a:ext cx="14563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ource Sans Pro" panose="020F0502020204030204" pitchFamily="34" charset="0"/>
                <a:ea typeface="Source Sans Pro" panose="020F0502020204030204" pitchFamily="34" charset="0"/>
              </a:rPr>
              <a:t>Sorting/Merging Layer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2FCC6B9B-3FE9-A34D-A4A0-F5906A48B03A}"/>
              </a:ext>
            </a:extLst>
          </p:cNvPr>
          <p:cNvSpPr/>
          <p:nvPr/>
        </p:nvSpPr>
        <p:spPr>
          <a:xfrm>
            <a:off x="5681422" y="4972054"/>
            <a:ext cx="575548" cy="23399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latin typeface="Source Sans Pro" panose="020F0502020204030204" pitchFamily="34" charset="0"/>
              <a:ea typeface="Source Sans Pro" panose="020F0502020204030204" pitchFamily="34" charset="0"/>
            </a:endParaRPr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685F5BBD-452D-2249-9417-2DDDF419AAA5}"/>
              </a:ext>
            </a:extLst>
          </p:cNvPr>
          <p:cNvSpPr/>
          <p:nvPr/>
        </p:nvSpPr>
        <p:spPr>
          <a:xfrm>
            <a:off x="6327762" y="4972054"/>
            <a:ext cx="575548" cy="23399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latin typeface="Source Sans Pro" panose="020F0502020204030204" pitchFamily="34" charset="0"/>
              <a:ea typeface="Source Sans Pro" panose="020F0502020204030204" pitchFamily="34" charset="0"/>
            </a:endParaRPr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D06C123B-43D1-B147-9F54-395D8F130804}"/>
              </a:ext>
            </a:extLst>
          </p:cNvPr>
          <p:cNvSpPr/>
          <p:nvPr/>
        </p:nvSpPr>
        <p:spPr>
          <a:xfrm>
            <a:off x="6974102" y="4972898"/>
            <a:ext cx="575548" cy="23399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latin typeface="Source Sans Pro" panose="020F0502020204030204" pitchFamily="34" charset="0"/>
              <a:ea typeface="Source Sans Pro" panose="020F0502020204030204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E77B1B8-7A5F-4B44-A85B-20A437E609DD}"/>
              </a:ext>
            </a:extLst>
          </p:cNvPr>
          <p:cNvSpPr txBox="1"/>
          <p:nvPr/>
        </p:nvSpPr>
        <p:spPr>
          <a:xfrm>
            <a:off x="5657357" y="4966647"/>
            <a:ext cx="6224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Source Sans Pro" panose="020F0502020204030204" pitchFamily="34" charset="0"/>
                <a:ea typeface="Source Sans Pro" panose="020F0502020204030204" pitchFamily="34" charset="0"/>
              </a:rPr>
              <a:t>End cap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3AD1F11-64DE-B140-818A-0E130E9A59D3}"/>
              </a:ext>
            </a:extLst>
          </p:cNvPr>
          <p:cNvSpPr txBox="1"/>
          <p:nvPr/>
        </p:nvSpPr>
        <p:spPr>
          <a:xfrm>
            <a:off x="6317989" y="4967967"/>
            <a:ext cx="5995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Source Sans Pro" panose="020F0502020204030204" pitchFamily="34" charset="0"/>
                <a:ea typeface="Source Sans Pro" panose="020F0502020204030204" pitchFamily="34" charset="0"/>
              </a:rPr>
              <a:t>Overlap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790F2F4-C07B-A644-B94E-36EA40F6AD6F}"/>
              </a:ext>
            </a:extLst>
          </p:cNvPr>
          <p:cNvSpPr txBox="1"/>
          <p:nvPr/>
        </p:nvSpPr>
        <p:spPr>
          <a:xfrm>
            <a:off x="6974028" y="4968940"/>
            <a:ext cx="5755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Source Sans Pro" panose="020F0502020204030204" pitchFamily="34" charset="0"/>
                <a:ea typeface="Source Sans Pro" panose="020F0502020204030204" pitchFamily="34" charset="0"/>
              </a:rPr>
              <a:t>Barrel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CF697FA7-A285-364F-979E-43F46D16BD62}"/>
              </a:ext>
            </a:extLst>
          </p:cNvPr>
          <p:cNvCxnSpPr>
            <a:stCxn id="5" idx="2"/>
            <a:endCxn id="13" idx="0"/>
          </p:cNvCxnSpPr>
          <p:nvPr/>
        </p:nvCxnSpPr>
        <p:spPr>
          <a:xfrm>
            <a:off x="1877786" y="1469571"/>
            <a:ext cx="0" cy="16968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BB6078A8-A059-4F43-8C51-DDBBA9A07D39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1877786" y="4069899"/>
            <a:ext cx="0" cy="3320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>
            <a:extLst>
              <a:ext uri="{FF2B5EF4-FFF2-40B4-BE49-F238E27FC236}">
                <a16:creationId xmlns:a16="http://schemas.microsoft.com/office/drawing/2014/main" id="{CB8FCE5F-3AD0-FC45-BB6F-0BC3FB214564}"/>
              </a:ext>
            </a:extLst>
          </p:cNvPr>
          <p:cNvCxnSpPr>
            <a:cxnSpLocks/>
          </p:cNvCxnSpPr>
          <p:nvPr/>
        </p:nvCxnSpPr>
        <p:spPr>
          <a:xfrm rot="16200000" flipH="1">
            <a:off x="201636" y="1911597"/>
            <a:ext cx="1627374" cy="882202"/>
          </a:xfrm>
          <a:prstGeom prst="bentConnector3">
            <a:avLst>
              <a:gd name="adj1" fmla="val 4762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Elbow Connector 94">
            <a:extLst>
              <a:ext uri="{FF2B5EF4-FFF2-40B4-BE49-F238E27FC236}">
                <a16:creationId xmlns:a16="http://schemas.microsoft.com/office/drawing/2014/main" id="{AF520338-1411-804D-BA1F-75C9DB71C768}"/>
              </a:ext>
            </a:extLst>
          </p:cNvPr>
          <p:cNvCxnSpPr>
            <a:cxnSpLocks/>
            <a:stCxn id="6" idx="2"/>
          </p:cNvCxnSpPr>
          <p:nvPr/>
        </p:nvCxnSpPr>
        <p:spPr>
          <a:xfrm rot="5400000">
            <a:off x="1894564" y="1875515"/>
            <a:ext cx="1691372" cy="88220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111">
            <a:extLst>
              <a:ext uri="{FF2B5EF4-FFF2-40B4-BE49-F238E27FC236}">
                <a16:creationId xmlns:a16="http://schemas.microsoft.com/office/drawing/2014/main" id="{8BD8A7E0-8A9E-AE47-97F8-46D920824B09}"/>
              </a:ext>
            </a:extLst>
          </p:cNvPr>
          <p:cNvCxnSpPr>
            <a:cxnSpLocks/>
          </p:cNvCxnSpPr>
          <p:nvPr/>
        </p:nvCxnSpPr>
        <p:spPr>
          <a:xfrm rot="16200000" flipH="1">
            <a:off x="2948665" y="4240899"/>
            <a:ext cx="565159" cy="2694216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FAF9908B-001C-1B4B-8BA2-574D7BF2134F}"/>
              </a:ext>
            </a:extLst>
          </p:cNvPr>
          <p:cNvCxnSpPr>
            <a:cxnSpLocks/>
          </p:cNvCxnSpPr>
          <p:nvPr/>
        </p:nvCxnSpPr>
        <p:spPr>
          <a:xfrm>
            <a:off x="4572000" y="5865990"/>
            <a:ext cx="0" cy="34787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Elbow Connector 116">
            <a:extLst>
              <a:ext uri="{FF2B5EF4-FFF2-40B4-BE49-F238E27FC236}">
                <a16:creationId xmlns:a16="http://schemas.microsoft.com/office/drawing/2014/main" id="{80849DA3-B632-2447-A4A7-324194CC8723}"/>
              </a:ext>
            </a:extLst>
          </p:cNvPr>
          <p:cNvCxnSpPr>
            <a:stCxn id="14" idx="3"/>
            <a:endCxn id="21" idx="1"/>
          </p:cNvCxnSpPr>
          <p:nvPr/>
        </p:nvCxnSpPr>
        <p:spPr>
          <a:xfrm>
            <a:off x="2888797" y="4853671"/>
            <a:ext cx="3176340" cy="886319"/>
          </a:xfrm>
          <a:prstGeom prst="bentConnector3">
            <a:avLst>
              <a:gd name="adj1" fmla="val 52678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56A3BE41-A766-CB44-B1ED-8B20BFD60EC0}"/>
              </a:ext>
            </a:extLst>
          </p:cNvPr>
          <p:cNvCxnSpPr>
            <a:cxnSpLocks/>
            <a:stCxn id="19" idx="2"/>
            <a:endCxn id="59" idx="0"/>
          </p:cNvCxnSpPr>
          <p:nvPr/>
        </p:nvCxnSpPr>
        <p:spPr>
          <a:xfrm>
            <a:off x="6621641" y="4069899"/>
            <a:ext cx="0" cy="3320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54A02C11-F3EF-1D4C-8636-36C4C9507B6F}"/>
              </a:ext>
            </a:extLst>
          </p:cNvPr>
          <p:cNvCxnSpPr>
            <a:cxnSpLocks/>
            <a:stCxn id="10" idx="2"/>
            <a:endCxn id="15" idx="0"/>
          </p:cNvCxnSpPr>
          <p:nvPr/>
        </p:nvCxnSpPr>
        <p:spPr>
          <a:xfrm>
            <a:off x="5962649" y="1468212"/>
            <a:ext cx="0" cy="12518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5539DCB9-E7D6-2B48-9734-90CF28DC1F46}"/>
              </a:ext>
            </a:extLst>
          </p:cNvPr>
          <p:cNvCxnSpPr>
            <a:cxnSpLocks/>
            <a:stCxn id="46" idx="2"/>
            <a:endCxn id="47" idx="0"/>
          </p:cNvCxnSpPr>
          <p:nvPr/>
        </p:nvCxnSpPr>
        <p:spPr>
          <a:xfrm>
            <a:off x="5962649" y="2283700"/>
            <a:ext cx="0" cy="24530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EB26873E-E75B-7C48-BD33-9F645A6F3E13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7271657" y="2525494"/>
            <a:ext cx="0" cy="6408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FDE87947-B093-2944-A8BF-EA6682A17FA1}"/>
              </a:ext>
            </a:extLst>
          </p:cNvPr>
          <p:cNvCxnSpPr>
            <a:cxnSpLocks/>
            <a:stCxn id="12" idx="2"/>
            <a:endCxn id="16" idx="0"/>
          </p:cNvCxnSpPr>
          <p:nvPr/>
        </p:nvCxnSpPr>
        <p:spPr>
          <a:xfrm>
            <a:off x="8569779" y="1469571"/>
            <a:ext cx="0" cy="1238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A6A0F6F9-7F3B-0843-BA6A-7829E52D5B5F}"/>
              </a:ext>
            </a:extLst>
          </p:cNvPr>
          <p:cNvCxnSpPr>
            <a:cxnSpLocks/>
            <a:stCxn id="16" idx="2"/>
            <a:endCxn id="26" idx="0"/>
          </p:cNvCxnSpPr>
          <p:nvPr/>
        </p:nvCxnSpPr>
        <p:spPr>
          <a:xfrm>
            <a:off x="8569779" y="2222050"/>
            <a:ext cx="0" cy="1238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1E56357B-895E-E44F-A62E-31EEC55F6C95}"/>
              </a:ext>
            </a:extLst>
          </p:cNvPr>
          <p:cNvCxnSpPr>
            <a:cxnSpLocks/>
            <a:stCxn id="47" idx="2"/>
          </p:cNvCxnSpPr>
          <p:nvPr/>
        </p:nvCxnSpPr>
        <p:spPr>
          <a:xfrm>
            <a:off x="5962649" y="2806000"/>
            <a:ext cx="0" cy="36038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Elbow Connector 179">
            <a:extLst>
              <a:ext uri="{FF2B5EF4-FFF2-40B4-BE49-F238E27FC236}">
                <a16:creationId xmlns:a16="http://schemas.microsoft.com/office/drawing/2014/main" id="{C3013016-240D-F943-B9C0-5F699642F73D}"/>
              </a:ext>
            </a:extLst>
          </p:cNvPr>
          <p:cNvCxnSpPr>
            <a:cxnSpLocks/>
          </p:cNvCxnSpPr>
          <p:nvPr/>
        </p:nvCxnSpPr>
        <p:spPr>
          <a:xfrm rot="5400000" flipH="1">
            <a:off x="7616687" y="2008539"/>
            <a:ext cx="107756" cy="1827236"/>
          </a:xfrm>
          <a:prstGeom prst="bentConnector4">
            <a:avLst>
              <a:gd name="adj1" fmla="val -61499"/>
              <a:gd name="adj2" fmla="val 5314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F49D1E40-2FEB-1547-9952-9EA12F3C3335}"/>
              </a:ext>
            </a:extLst>
          </p:cNvPr>
          <p:cNvCxnSpPr>
            <a:cxnSpLocks/>
          </p:cNvCxnSpPr>
          <p:nvPr/>
        </p:nvCxnSpPr>
        <p:spPr>
          <a:xfrm>
            <a:off x="6756947" y="2868279"/>
            <a:ext cx="0" cy="29810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TextBox 223">
            <a:extLst>
              <a:ext uri="{FF2B5EF4-FFF2-40B4-BE49-F238E27FC236}">
                <a16:creationId xmlns:a16="http://schemas.microsoft.com/office/drawing/2014/main" id="{A16730E6-1A9B-A045-A98C-48491E6F016B}"/>
              </a:ext>
            </a:extLst>
          </p:cNvPr>
          <p:cNvSpPr txBox="1"/>
          <p:nvPr/>
        </p:nvSpPr>
        <p:spPr>
          <a:xfrm>
            <a:off x="5667211" y="3731118"/>
            <a:ext cx="6224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Source Sans Pro" panose="020F0502020204030204" pitchFamily="34" charset="0"/>
                <a:ea typeface="Source Sans Pro" panose="020F0502020204030204" pitchFamily="34" charset="0"/>
              </a:rPr>
              <a:t>End cap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6A1935E8-708D-FA41-8CB1-6C7FF8676F08}"/>
              </a:ext>
            </a:extLst>
          </p:cNvPr>
          <p:cNvSpPr txBox="1"/>
          <p:nvPr/>
        </p:nvSpPr>
        <p:spPr>
          <a:xfrm>
            <a:off x="6327843" y="3727625"/>
            <a:ext cx="5995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Source Sans Pro" panose="020F0502020204030204" pitchFamily="34" charset="0"/>
                <a:ea typeface="Source Sans Pro" panose="020F0502020204030204" pitchFamily="34" charset="0"/>
              </a:rPr>
              <a:t>Overlap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A48335B9-6BD1-6945-8A5D-8824660513C6}"/>
              </a:ext>
            </a:extLst>
          </p:cNvPr>
          <p:cNvSpPr txBox="1"/>
          <p:nvPr/>
        </p:nvSpPr>
        <p:spPr>
          <a:xfrm>
            <a:off x="6983882" y="3728598"/>
            <a:ext cx="5755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Source Sans Pro" panose="020F0502020204030204" pitchFamily="34" charset="0"/>
                <a:ea typeface="Source Sans Pro" panose="020F0502020204030204" pitchFamily="34" charset="0"/>
              </a:rPr>
              <a:t>Barrel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99B501A-CF66-1343-B29F-D23F4771E8B9}"/>
                  </a:ext>
                </a:extLst>
              </p:cNvPr>
              <p:cNvSpPr txBox="1"/>
              <p:nvPr/>
            </p:nvSpPr>
            <p:spPr>
              <a:xfrm>
                <a:off x="-35373" y="5674417"/>
                <a:ext cx="2049281" cy="1200329"/>
              </a:xfrm>
              <a:prstGeom prst="rect">
                <a:avLst/>
              </a:prstGeom>
              <a:noFill/>
            </p:spPr>
            <p:txBody>
              <a:bodyPr wrap="square" numCol="1" rtlCol="0">
                <a:spAutoFit/>
              </a:bodyPr>
              <a:lstStyle/>
              <a:p>
                <a:pPr algn="just"/>
                <a:r>
                  <a:rPr lang="en-US" sz="900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Key (Calorimeter Trigger):</a:t>
                </a:r>
              </a:p>
              <a:p>
                <a:pPr algn="just"/>
                <a:r>
                  <a:rPr lang="en-US" sz="900" b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ECAL</a:t>
                </a:r>
                <a:r>
                  <a:rPr lang="en-US" sz="900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electromagnetic calorimeter</a:t>
                </a:r>
              </a:p>
              <a:p>
                <a:pPr algn="just"/>
                <a:r>
                  <a:rPr lang="en-US" sz="900" b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HB</a:t>
                </a:r>
                <a:r>
                  <a:rPr lang="en-US" sz="900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HCAL in barrel</a:t>
                </a:r>
              </a:p>
              <a:p>
                <a:pPr algn="just"/>
                <a:r>
                  <a:rPr lang="en-US" sz="900" b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HCAL</a:t>
                </a:r>
                <a:r>
                  <a:rPr lang="en-US" sz="900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hadronic calorimeter</a:t>
                </a:r>
              </a:p>
              <a:p>
                <a:pPr algn="just"/>
                <a:r>
                  <a:rPr lang="en-US" sz="900" b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HE</a:t>
                </a:r>
                <a:r>
                  <a:rPr lang="en-US" sz="900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HCAL in end cap</a:t>
                </a:r>
              </a:p>
              <a:p>
                <a:pPr algn="just"/>
                <a:r>
                  <a:rPr lang="en-US" sz="900" b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HF</a:t>
                </a:r>
                <a:r>
                  <a:rPr lang="en-US" sz="900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hadron forward calorimeter</a:t>
                </a:r>
              </a:p>
              <a:p>
                <a:pPr algn="just"/>
                <a:r>
                  <a:rPr lang="en-US" sz="900" b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oSLB </a:t>
                </a:r>
                <a:r>
                  <a:rPr lang="en-US" sz="900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optical sync. and link board</a:t>
                </a:r>
              </a:p>
              <a:p>
                <a:pPr algn="just"/>
                <a14:m>
                  <m:oMath xmlns:m="http://schemas.openxmlformats.org/officeDocument/2006/math">
                    <m:r>
                      <a:rPr lang="en-US" sz="9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𝛍</m:t>
                    </m:r>
                  </m:oMath>
                </a14:m>
                <a:r>
                  <a:rPr lang="en-US" sz="900" b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HTR</a:t>
                </a:r>
                <a:r>
                  <a:rPr lang="en-US" sz="900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9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μ</m:t>
                    </m:r>
                  </m:oMath>
                </a14:m>
                <a:r>
                  <a:rPr lang="en-US" sz="900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TCA HCAL trigger &amp; readout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99B501A-CF66-1343-B29F-D23F4771E8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5373" y="5674417"/>
                <a:ext cx="2049281" cy="120032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TextBox 78">
            <a:extLst>
              <a:ext uri="{FF2B5EF4-FFF2-40B4-BE49-F238E27FC236}">
                <a16:creationId xmlns:a16="http://schemas.microsoft.com/office/drawing/2014/main" id="{A804AFA0-A253-1449-9913-4EEC27824F6D}"/>
              </a:ext>
            </a:extLst>
          </p:cNvPr>
          <p:cNvSpPr txBox="1"/>
          <p:nvPr/>
        </p:nvSpPr>
        <p:spPr>
          <a:xfrm>
            <a:off x="5809754" y="3186473"/>
            <a:ext cx="16115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ource Sans Pro" panose="020F0502020204030204" pitchFamily="34" charset="0"/>
                <a:ea typeface="Source Sans Pro" panose="020F0502020204030204" pitchFamily="34" charset="0"/>
              </a:rPr>
              <a:t>Muon Track-Finder Layer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5513BE76-AC81-0647-978C-078A81E9B743}"/>
              </a:ext>
            </a:extLst>
          </p:cNvPr>
          <p:cNvCxnSpPr>
            <a:cxnSpLocks/>
          </p:cNvCxnSpPr>
          <p:nvPr/>
        </p:nvCxnSpPr>
        <p:spPr>
          <a:xfrm>
            <a:off x="4795098" y="5865990"/>
            <a:ext cx="0" cy="34787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F02EDB2E-FBCB-CF4F-A396-75E745CA18F6}"/>
                  </a:ext>
                </a:extLst>
              </p:cNvPr>
              <p:cNvSpPr txBox="1"/>
              <p:nvPr/>
            </p:nvSpPr>
            <p:spPr>
              <a:xfrm>
                <a:off x="7329049" y="5535675"/>
                <a:ext cx="1947444" cy="1338828"/>
              </a:xfrm>
              <a:prstGeom prst="rect">
                <a:avLst/>
              </a:prstGeom>
              <a:noFill/>
            </p:spPr>
            <p:txBody>
              <a:bodyPr wrap="square" numCol="1" rtlCol="0">
                <a:spAutoFit/>
              </a:bodyPr>
              <a:lstStyle/>
              <a:p>
                <a:pPr algn="just"/>
                <a:r>
                  <a:rPr lang="en-US" sz="900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Key (Muon Trigger):</a:t>
                </a:r>
              </a:p>
              <a:p>
                <a:pPr algn="just"/>
                <a:r>
                  <a:rPr lang="en-US" sz="900" b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CSC</a:t>
                </a:r>
                <a:r>
                  <a:rPr lang="en-US" sz="900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cathode strip chamber</a:t>
                </a:r>
              </a:p>
              <a:p>
                <a:pPr algn="just"/>
                <a:r>
                  <a:rPr lang="en-US" sz="900" b="1" dirty="0" err="1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CuOF</a:t>
                </a:r>
                <a:r>
                  <a:rPr lang="en-US" sz="900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copper to optical </a:t>
                </a:r>
                <a:r>
                  <a:rPr lang="en-US" sz="900" dirty="0" err="1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fibre</a:t>
                </a:r>
                <a:r>
                  <a:rPr lang="en-US" sz="900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board</a:t>
                </a:r>
              </a:p>
              <a:p>
                <a:pPr algn="just"/>
                <a:r>
                  <a:rPr lang="en-US" sz="900" b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DT</a:t>
                </a:r>
                <a:r>
                  <a:rPr lang="en-US" sz="900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drift tube</a:t>
                </a:r>
              </a:p>
              <a:p>
                <a:pPr algn="just"/>
                <a:r>
                  <a:rPr lang="en-US" sz="900" b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LB </a:t>
                </a:r>
                <a:r>
                  <a:rPr lang="en-US" sz="900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link board</a:t>
                </a:r>
              </a:p>
              <a:p>
                <a:pPr algn="just"/>
                <a:r>
                  <a:rPr lang="en-US" sz="900" b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MPC</a:t>
                </a:r>
                <a:r>
                  <a:rPr lang="en-US" sz="900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muon port card</a:t>
                </a:r>
              </a:p>
              <a:p>
                <a:pPr algn="just"/>
                <a:r>
                  <a:rPr lang="en-US" sz="900" b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RPC</a:t>
                </a:r>
                <a:r>
                  <a:rPr lang="en-US" sz="900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resistive plate chamber</a:t>
                </a:r>
              </a:p>
              <a:p>
                <a:pPr algn="just"/>
                <a:r>
                  <a:rPr lang="en-US" sz="900" b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SC</a:t>
                </a:r>
                <a:r>
                  <a:rPr lang="en-US" sz="900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supercluster</a:t>
                </a:r>
              </a:p>
              <a:p>
                <a:pPr algn="just"/>
                <a14:m>
                  <m:oMath xmlns:m="http://schemas.openxmlformats.org/officeDocument/2006/math">
                    <m:r>
                      <a:rPr lang="en-US" sz="9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𝛍</m:t>
                    </m:r>
                  </m:oMath>
                </a14:m>
                <a:r>
                  <a:rPr lang="en-US" sz="900" b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GMT</a:t>
                </a:r>
                <a:r>
                  <a:rPr lang="en-US" sz="900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Global Muon Trigger</a:t>
                </a:r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F02EDB2E-FBCB-CF4F-A396-75E745CA18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9049" y="5535675"/>
                <a:ext cx="1947444" cy="1338828"/>
              </a:xfrm>
              <a:prstGeom prst="rect">
                <a:avLst/>
              </a:prstGeom>
              <a:blipFill>
                <a:blip r:embed="rId7"/>
                <a:stretch>
                  <a:fillRect b="-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3243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116</TotalTime>
  <Words>351</Words>
  <Application>Microsoft Macintosh PowerPoint</Application>
  <PresentationFormat>On-screen Show (4:3)</PresentationFormat>
  <Paragraphs>130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Source Sans Pro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Eshwen Bhal</dc:creator>
  <cp:lastModifiedBy>Eshwen Bhal</cp:lastModifiedBy>
  <cp:revision>33</cp:revision>
  <dcterms:created xsi:type="dcterms:W3CDTF">2020-04-02T15:28:44Z</dcterms:created>
  <dcterms:modified xsi:type="dcterms:W3CDTF">2021-04-07T16:25:17Z</dcterms:modified>
</cp:coreProperties>
</file>