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c56d6a80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c56d6a8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c56d6a80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c56d6a80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c56d6a80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c56d6a80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c56d6a80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c56d6a80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c56d6a80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c56d6a80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c56d6a80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c56d6a80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c56d6a80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c56d6a80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c56d6a80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c56d6a80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c56d6a80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c56d6a80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c56d6a80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c56d6a80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c56d6a80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c56d6a80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c56d6a80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c56d6a80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c56d6a80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c56d6a80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c56d6a80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c56d6a80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c56d6a80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c56d6a80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tackoverflow.com/questions/34506115/regarding-0-to-1-and-1-to-0-associations-in-u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دستور کار ۷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1222938"/>
            <a:ext cx="42672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https://stackoverflow.com/questions/34506115/regarding-0-to-1-and-1-to-0-associations-in-uml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cardinality of associations between classes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 exactly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0..* or “” the same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1..*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1..n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س</a:t>
            </a:r>
            <a:r>
              <a:rPr lang="en-GB"/>
              <a:t>طح دسترسی با علائم + و - و # نشان داده می‌شوند.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private: 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public: 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protected: #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نمودارهای بین کلاسها بیانگر روابط بین آنها </a:t>
            </a:r>
            <a:r>
              <a:rPr lang="en-GB"/>
              <a:t>می باشند</a:t>
            </a:r>
            <a:r>
              <a:rPr lang="en-GB"/>
              <a:t> که در تصویر زیر به مهمترین آنها اشاره شده است: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225" y="1657075"/>
            <a:ext cx="3094375" cy="30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توضیح نمودارها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 </a:t>
            </a:r>
            <a:r>
              <a:rPr lang="en-GB"/>
              <a:t>Association این</a:t>
            </a:r>
            <a:r>
              <a:rPr lang="en-GB"/>
              <a:t> رابطه به همکاری و ارتباط بین دو کلاس اشاره میکند (رابطه میان استاد و دانشجو).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 </a:t>
            </a:r>
            <a:r>
              <a:rPr lang="en-GB"/>
              <a:t>Inheritance در</a:t>
            </a:r>
            <a:r>
              <a:rPr lang="en-GB"/>
              <a:t> این رابطه، کلاس ابتدای پیکان از کلاس انتهای آن </a:t>
            </a:r>
            <a:r>
              <a:rPr lang="en-GB"/>
              <a:t>ارث بری</a:t>
            </a:r>
            <a:r>
              <a:rPr lang="en-GB"/>
              <a:t> میکند (رابطه میان سگ و حیوان).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 </a:t>
            </a:r>
            <a:r>
              <a:rPr lang="en-GB"/>
              <a:t>Realization این</a:t>
            </a:r>
            <a:r>
              <a:rPr lang="en-GB"/>
              <a:t> رابطه برای نمایش اینترفیس و کلاس </a:t>
            </a:r>
            <a:r>
              <a:rPr lang="en-GB"/>
              <a:t>پیاده سازی</a:t>
            </a:r>
            <a:r>
              <a:rPr lang="en-GB"/>
              <a:t> کنندهی آن است. کلاس انتهای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پیکان بیانگر اینترفیسی است که باید در کلاسهای طرف دیگر رابطه </a:t>
            </a:r>
            <a:r>
              <a:rPr lang="en-GB"/>
              <a:t>پیاده سازی</a:t>
            </a:r>
            <a:r>
              <a:rPr lang="en-GB"/>
              <a:t> شود (رابطه میان یک سرویس  </a:t>
            </a:r>
            <a:r>
              <a:rPr lang="en-GB"/>
              <a:t>Search و</a:t>
            </a:r>
            <a:r>
              <a:rPr lang="en-GB"/>
              <a:t> یک اینترفیس .)SiteSearch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 </a:t>
            </a:r>
            <a:r>
              <a:rPr lang="en-GB"/>
              <a:t>Dependency در</a:t>
            </a:r>
            <a:r>
              <a:rPr lang="en-GB"/>
              <a:t> این رابطه کلاس ابتدای پیکان، به کلاس انتهای پیکان برای عملکرد صحیح خود نیازمند است (رابطه میان مشتری و تامین کننده).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 </a:t>
            </a:r>
            <a:r>
              <a:rPr lang="en-GB"/>
              <a:t>Aggregation در</a:t>
            </a:r>
            <a:r>
              <a:rPr lang="en-GB"/>
              <a:t> این رابطه اشیاء کلاس در طرف لوزی، اجزایی تشکیل دهنده از اشیاء کلاس در طرف دیگر دارد. اجزا بدون وجود کل موجودیت معناداری دارند (رابطه میان استاد و دانشکده).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•  </a:t>
            </a:r>
            <a:r>
              <a:rPr lang="en-GB"/>
              <a:t>Composition رابطه</a:t>
            </a:r>
            <a:r>
              <a:rPr lang="en-GB"/>
              <a:t> کل به جز دارند، اما موجودیت اجزا بدون کل معنی ندارد (رابطه میان اتاق </a:t>
            </a:r>
            <a:r>
              <a:rPr lang="en-GB"/>
              <a:t>و ساختمان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todo: sentence in 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in out and </a:t>
            </a:r>
            <a:r>
              <a:rPr lang="en-GB"/>
              <a:t>something</a:t>
            </a:r>
            <a:r>
              <a:rPr lang="en-GB"/>
              <a:t> like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3. more about software engineering and senarios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20"/>
              <a:t>معرفی مهندسی نرم افزار</a:t>
            </a:r>
            <a:endParaRPr b="1" sz="2420"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همانطور که تا به حال متوجه </a:t>
            </a:r>
            <a:r>
              <a:rPr lang="en-GB"/>
              <a:t>شده اید</a:t>
            </a:r>
            <a:r>
              <a:rPr lang="en-GB"/>
              <a:t>، یکی از چالش های بزرگی که در </a:t>
            </a:r>
            <a:r>
              <a:rPr lang="en-GB"/>
              <a:t>پروژه های</a:t>
            </a:r>
            <a:r>
              <a:rPr lang="en-GB"/>
              <a:t> واقعی </a:t>
            </a:r>
            <a:r>
              <a:rPr lang="en-GB"/>
              <a:t>برنامه نویسی</a:t>
            </a:r>
            <a:r>
              <a:rPr lang="en-GB"/>
              <a:t> با آن سروکار داریم، مهندسی خود نرم افزار است. مهندسی </a:t>
            </a:r>
            <a:r>
              <a:rPr lang="en-GB"/>
              <a:t>نرم افزار</a:t>
            </a:r>
            <a:r>
              <a:rPr lang="en-GB"/>
              <a:t> یک روش مهندسی برای توسعه </a:t>
            </a:r>
            <a:r>
              <a:rPr lang="en-GB"/>
              <a:t>نظام مند</a:t>
            </a:r>
            <a:r>
              <a:rPr lang="en-GB"/>
              <a:t> نرم افزار است. در توسعه </a:t>
            </a:r>
            <a:r>
              <a:rPr lang="en-GB"/>
              <a:t>نرم افزار</a:t>
            </a:r>
            <a:r>
              <a:rPr lang="en-GB"/>
              <a:t> فعالیت های متعددی من جمله طراحی و </a:t>
            </a:r>
            <a:r>
              <a:rPr lang="en-GB"/>
              <a:t>پیاده سازی</a:t>
            </a:r>
            <a:r>
              <a:rPr lang="en-GB"/>
              <a:t> وجود دارد. در این قسمت تمرکز بر روی طراحی اجزای سامانه است. با چالش های مهندسی </a:t>
            </a:r>
            <a:r>
              <a:rPr lang="en-GB"/>
              <a:t>نرم افزار</a:t>
            </a:r>
            <a:r>
              <a:rPr lang="en-GB"/>
              <a:t> و روش های حل آن بسیار </a:t>
            </a:r>
            <a:r>
              <a:rPr lang="en-GB"/>
              <a:t>مفصل</a:t>
            </a:r>
            <a:r>
              <a:rPr lang="en-GB"/>
              <a:t> در درس مهندسی </a:t>
            </a:r>
            <a:r>
              <a:rPr lang="en-GB"/>
              <a:t>نرم افزار</a:t>
            </a:r>
            <a:r>
              <a:rPr lang="en-GB"/>
              <a:t> آشنا خواهید شد. اما در این درس قصد داریم که مقداری با راه حلهای ابتدایی برای این </a:t>
            </a:r>
            <a:r>
              <a:rPr lang="en-GB"/>
              <a:t>چالش ها</a:t>
            </a:r>
            <a:r>
              <a:rPr lang="en-GB"/>
              <a:t> آشنا شویم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معرفی چند اصل در مهندسی نرم افزار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1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وابستگی کم: وابستگی به معنای مقدار وابسته بودن اجزای مختلف </a:t>
            </a:r>
            <a:r>
              <a:rPr lang="en-GB"/>
              <a:t>نرم افزار</a:t>
            </a:r>
            <a:r>
              <a:rPr lang="en-GB"/>
              <a:t> به </a:t>
            </a:r>
            <a:r>
              <a:rPr lang="en-GB"/>
              <a:t>پیاده سازی</a:t>
            </a:r>
            <a:r>
              <a:rPr lang="en-GB"/>
              <a:t> داخل دیگر اجزا است. در طراحی </a:t>
            </a:r>
            <a:r>
              <a:rPr lang="en-GB"/>
              <a:t>نرم افزار</a:t>
            </a:r>
            <a:r>
              <a:rPr lang="en-GB"/>
              <a:t> سعی داریم نرمافزار را به شکلی طراحی کنیم که مقدار وابستگی را به کمترین حد ممکن برسانیم و اجزای </a:t>
            </a:r>
            <a:r>
              <a:rPr lang="en-GB"/>
              <a:t>نرم افزار</a:t>
            </a:r>
            <a:r>
              <a:rPr lang="en-GB"/>
              <a:t> به صورت مستقل مسئولیتهای خود را انجام دهند.</a:t>
            </a:r>
            <a:endParaRPr/>
          </a:p>
          <a:p>
            <a:pPr indent="-342900" lvl="0" marL="457200" rtl="1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انسجام بالا: انسجام به معنای تعداد وظیفه هایی است که هر بخش از نرمافزار مسئولیت انجام آن را دارد. اگر یک بخش از </a:t>
            </a:r>
            <a:r>
              <a:rPr lang="en-GB"/>
              <a:t>نرم افزار</a:t>
            </a:r>
            <a:r>
              <a:rPr lang="en-GB"/>
              <a:t> بیش از یک وظیفه ی مشخص داشته باشد، آنگاه </a:t>
            </a:r>
            <a:r>
              <a:rPr lang="en-GB"/>
              <a:t>نرم افزار</a:t>
            </a:r>
            <a:r>
              <a:rPr lang="en-GB"/>
              <a:t> اصطلاحاً انسجام کمی دارد. در طراحی </a:t>
            </a:r>
            <a:r>
              <a:rPr lang="en-GB"/>
              <a:t>نرم افزار</a:t>
            </a:r>
            <a:r>
              <a:rPr lang="en-GB"/>
              <a:t> سعی میشود که هر یک از اجزای نرمافزار یک مسئولیت مشخص داشته باشد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آشنایی با کارتهای CRC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کارتهای </a:t>
            </a:r>
            <a:r>
              <a:rPr lang="en-GB" sz="1600"/>
              <a:t>CRC یکی</a:t>
            </a:r>
            <a:r>
              <a:rPr lang="en-GB" sz="1600"/>
              <a:t> از روشها در طراحی </a:t>
            </a:r>
            <a:r>
              <a:rPr lang="en-GB" sz="1600"/>
              <a:t>نرم افزار</a:t>
            </a:r>
            <a:r>
              <a:rPr lang="en-GB" sz="1600"/>
              <a:t> </a:t>
            </a:r>
            <a:r>
              <a:rPr lang="en-GB" sz="1600"/>
              <a:t>شی گرا</a:t>
            </a:r>
            <a:r>
              <a:rPr lang="en-GB" sz="1600"/>
              <a:t> است. این روش با تحلیل متن پروژه با استفاده از دانش قبلی زبانی طراح سعی </a:t>
            </a:r>
            <a:r>
              <a:rPr lang="en-GB" sz="1600"/>
              <a:t>می کند</a:t>
            </a:r>
            <a:r>
              <a:rPr lang="en-GB" sz="1600"/>
              <a:t> روشی </a:t>
            </a:r>
            <a:r>
              <a:rPr lang="en-GB" sz="1600"/>
              <a:t>سامان یافته</a:t>
            </a:r>
            <a:r>
              <a:rPr lang="en-GB" sz="1600"/>
              <a:t> برای طراحی ساختار نرمافزار داشته باشد. هر </a:t>
            </a:r>
            <a:r>
              <a:rPr lang="en-GB" sz="1600"/>
              <a:t>کارت CRC دارای</a:t>
            </a:r>
            <a:r>
              <a:rPr lang="en-GB" sz="1600"/>
              <a:t> سه بخش است که در آنها، اسم کلاس، مسئولیتهای آن و کلاسهای همکار (کلاسهایی که این کلاس با آنها ارتباط دارد) قرار میگیرند. شکل کلی یک کارت </a:t>
            </a:r>
            <a:r>
              <a:rPr lang="en-GB" sz="1600"/>
              <a:t>CRC به</a:t>
            </a:r>
            <a:r>
              <a:rPr lang="en-GB" sz="1600"/>
              <a:t> شکل زیر است:</a:t>
            </a:r>
            <a:endParaRPr sz="1600"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150" y="2246850"/>
            <a:ext cx="3104925" cy="22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برای ساخت کارتهای  </a:t>
            </a:r>
            <a:r>
              <a:rPr lang="en-GB"/>
              <a:t>CRC ابتدا</a:t>
            </a:r>
            <a:r>
              <a:rPr lang="en-GB"/>
              <a:t> با استفاده از روش اسم ها/فعل ها </a:t>
            </a:r>
            <a:r>
              <a:rPr lang="en-GB"/>
              <a:t>، کلاس ها</a:t>
            </a:r>
            <a:r>
              <a:rPr lang="en-GB"/>
              <a:t> و وظایف آنها را پیدا میکنیم و سپس با استفاده از آنها، کارتها را میسازیم. در این روش، ابتدا صورت </a:t>
            </a:r>
            <a:r>
              <a:rPr lang="en-GB"/>
              <a:t>مسئله</a:t>
            </a:r>
            <a:r>
              <a:rPr lang="en-GB"/>
              <a:t> داده شده را به دقت بررسی میکنیم و در آن، اسمها و فعلها را مشخص میکنیم. اسمها نمایندهی کلاسها هستند و فعلها وظایف آنها را نشان میدهند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 Class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967000"/>
            <a:ext cx="8520600" cy="3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همانطور که دیدید، کارتهای CRC تنها نام، وظایف و کلاسهای همکار یک کلاس را نمایش میدهند. اما اینها تمام اطلاعات یک کلاس نیستند و علاوه بر آنها نوع فیلدها و نوع پارامترهای متدها و سطح دسترسی فیلدها و متدها و نوع ارتباط کلاسها نیز باید مشخص شود. این در حالی است که کارتهای CRC توانایی نمایش این موارد را ندارند و به همین دلیل در صورت نیاز به نمایش جزئیات کلاسها از نوع دیگری از نمایش کلاسها استفاده می شود که UML Class Diagram نام دارد و شِمای بهتری از پروژه به توسعه دهندگان میدهد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 Class Diagram تعریف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در واقع UML Class </a:t>
            </a:r>
            <a:r>
              <a:rPr lang="en-GB"/>
              <a:t>Diagram روشی</a:t>
            </a:r>
            <a:r>
              <a:rPr lang="en-GB"/>
              <a:t> برای رسم نموداری از کلاسهای یک برنامه و روابط بین آنها است. UML Class </a:t>
            </a:r>
            <a:r>
              <a:rPr lang="en-GB"/>
              <a:t>Diagram راهی</a:t>
            </a:r>
            <a:r>
              <a:rPr lang="en-GB"/>
              <a:t> برای رسیدن به شِمای کلی از کلاسهای یک برنامه با توجه به </a:t>
            </a:r>
            <a:r>
              <a:rPr lang="en-GB"/>
              <a:t>دستور کار</a:t>
            </a:r>
            <a:r>
              <a:rPr lang="en-GB"/>
              <a:t> آن است. این روش علاوه بر فیلدهای مربوط به یک کلاس، رفتارهای (متدها) هر کلاس را نیز نمایش میدهد. همچنین این نوع نمودار روابط بین کلاسهای مختلف و سطح </a:t>
            </a:r>
            <a:r>
              <a:rPr lang="en-GB"/>
              <a:t>دسترسی های</a:t>
            </a:r>
            <a:r>
              <a:rPr lang="en-GB"/>
              <a:t> مربوط به اعضای کلاس و نوع فیلدها و پارامترهای متدها را نیز نمایش میدهد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822" y="1313625"/>
            <a:ext cx="5528551" cy="27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