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0383838" cy="7254875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Segoe UI" panose="020B0502040204020203" pitchFamily="34" charset="0"/>
      <p:regular r:id="rId39"/>
      <p:bold r:id="rId40"/>
      <p:italic r:id="rId41"/>
      <p:boldItalic r:id="rId42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78788" y="2253714"/>
            <a:ext cx="8826262" cy="155509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57576" y="4111096"/>
            <a:ext cx="7268687" cy="18540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8F69-60B2-4C5C-AA2A-86C80DFEEF7B}" type="datetimeFigureOut">
              <a:rPr lang="ru-RU" smtClean="0"/>
              <a:t>08.10.2014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15F3-CDF7-4858-AA73-1716569B2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418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8F69-60B2-4C5C-AA2A-86C80DFEEF7B}" type="datetimeFigureOut">
              <a:rPr lang="ru-RU" smtClean="0"/>
              <a:t>08.10.2014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15F3-CDF7-4858-AA73-1716569B2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08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528282" y="307325"/>
            <a:ext cx="2336364" cy="65478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19192" y="307325"/>
            <a:ext cx="6836027" cy="654786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8F69-60B2-4C5C-AA2A-86C80DFEEF7B}" type="datetimeFigureOut">
              <a:rPr lang="ru-RU" smtClean="0"/>
              <a:t>08.10.2014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15F3-CDF7-4858-AA73-1716569B2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035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8F69-60B2-4C5C-AA2A-86C80DFEEF7B}" type="datetimeFigureOut">
              <a:rPr lang="ru-RU" smtClean="0"/>
              <a:t>08.10.2014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15F3-CDF7-4858-AA73-1716569B2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531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0252" y="4661930"/>
            <a:ext cx="8826262" cy="144089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20252" y="3074927"/>
            <a:ext cx="8826262" cy="158700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8F69-60B2-4C5C-AA2A-86C80DFEEF7B}" type="datetimeFigureOut">
              <a:rPr lang="ru-RU" smtClean="0"/>
              <a:t>08.10.2014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15F3-CDF7-4858-AA73-1716569B2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44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9192" y="1790207"/>
            <a:ext cx="4586195" cy="50649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8451" y="1790207"/>
            <a:ext cx="4586195" cy="50649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8F69-60B2-4C5C-AA2A-86C80DFEEF7B}" type="datetimeFigureOut">
              <a:rPr lang="ru-RU" smtClean="0"/>
              <a:t>08.10.2014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15F3-CDF7-4858-AA73-1716569B2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28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9192" y="290531"/>
            <a:ext cx="9345454" cy="1209146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9192" y="1623952"/>
            <a:ext cx="4587998" cy="67678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9192" y="2300737"/>
            <a:ext cx="4587998" cy="417995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274847" y="1623952"/>
            <a:ext cx="4589801" cy="67678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274847" y="2300737"/>
            <a:ext cx="4589801" cy="417995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8F69-60B2-4C5C-AA2A-86C80DFEEF7B}" type="datetimeFigureOut">
              <a:rPr lang="ru-RU" smtClean="0"/>
              <a:t>08.10.2014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15F3-CDF7-4858-AA73-1716569B2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753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8F69-60B2-4C5C-AA2A-86C80DFEEF7B}" type="datetimeFigureOut">
              <a:rPr lang="ru-RU" smtClean="0"/>
              <a:t>08.10.2014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15F3-CDF7-4858-AA73-1716569B2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62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8F69-60B2-4C5C-AA2A-86C80DFEEF7B}" type="datetimeFigureOut">
              <a:rPr lang="ru-RU" smtClean="0"/>
              <a:t>08.10.2014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15F3-CDF7-4858-AA73-1716569B2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62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9194" y="288852"/>
            <a:ext cx="3416211" cy="12292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59792" y="288853"/>
            <a:ext cx="5804854" cy="6191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9194" y="1518151"/>
            <a:ext cx="3416211" cy="4962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8F69-60B2-4C5C-AA2A-86C80DFEEF7B}" type="datetimeFigureOut">
              <a:rPr lang="ru-RU" smtClean="0"/>
              <a:t>08.10.2014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15F3-CDF7-4858-AA73-1716569B2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12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35305" y="5078414"/>
            <a:ext cx="6230303" cy="59953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035305" y="648237"/>
            <a:ext cx="6230303" cy="43529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035305" y="5677948"/>
            <a:ext cx="6230303" cy="8514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8F69-60B2-4C5C-AA2A-86C80DFEEF7B}" type="datetimeFigureOut">
              <a:rPr lang="ru-RU" smtClean="0"/>
              <a:t>08.10.2014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15F3-CDF7-4858-AA73-1716569B2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60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9192" y="290531"/>
            <a:ext cx="9345454" cy="12091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9192" y="1692805"/>
            <a:ext cx="9345454" cy="478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519192" y="6724196"/>
            <a:ext cx="2422896" cy="3862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48F69-60B2-4C5C-AA2A-86C80DFEEF7B}" type="datetimeFigureOut">
              <a:rPr lang="ru-RU" smtClean="0"/>
              <a:t>08.10.2014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547812" y="6724196"/>
            <a:ext cx="3288215" cy="3862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41750" y="6724196"/>
            <a:ext cx="2422896" cy="3862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F15F3-CDF7-4858-AA73-1716569B2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07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15F3-CDF7-4858-AA73-1716569B213D}" type="slidenum">
              <a:rPr lang="ru-RU" smtClean="0"/>
              <a:t>1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720105" y="3442772"/>
            <a:ext cx="294362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ru-RU" smtClean="0">
                <a:solidFill>
                  <a:srgbClr val="1E1E1E"/>
                </a:solidFill>
                <a:latin typeface="Segoe UI"/>
              </a:rPr>
              <a:t>Контроль и учет ресурсов</a:t>
            </a:r>
            <a:endParaRPr lang="ru-RU">
              <a:solidFill>
                <a:srgbClr val="1E1E1E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437472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15F3-CDF7-4858-AA73-1716569B213D}" type="slidenum">
              <a:rPr lang="ru-RU" smtClean="0"/>
              <a:t>10</a:t>
            </a:fld>
            <a:endParaRPr lang="ru-RU"/>
          </a:p>
        </p:txBody>
      </p:sp>
      <p:grpSp>
        <p:nvGrpSpPr>
          <p:cNvPr id="80" name="Группа 79"/>
          <p:cNvGrpSpPr/>
          <p:nvPr/>
        </p:nvGrpSpPr>
        <p:grpSpPr>
          <a:xfrm>
            <a:off x="3806882" y="127000"/>
            <a:ext cx="4878683" cy="14434723"/>
            <a:chOff x="3806882" y="127000"/>
            <a:chExt cx="4878683" cy="14434723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3806882" y="127000"/>
              <a:ext cx="1317092" cy="4001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1000" smtClean="0">
                  <a:solidFill>
                    <a:srgbClr val="0F252D"/>
                  </a:solidFill>
                  <a:latin typeface="Segoe UI"/>
                </a:rPr>
                <a:t>Уровень УК\ЖКХ. АРМ диспетчера</a:t>
              </a:r>
              <a:endParaRPr lang="ru-RU" sz="1000">
                <a:solidFill>
                  <a:srgbClr val="0F252D"/>
                </a:solidFill>
                <a:latin typeface="Segoe UI"/>
              </a:endParaRPr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4794701" y="527110"/>
              <a:ext cx="2075505" cy="55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1000" smtClean="0">
                  <a:solidFill>
                    <a:srgbClr val="112B21"/>
                  </a:solidFill>
                  <a:latin typeface="Segoe UI"/>
                </a:rPr>
                <a:t>Ведение произвольного набора технических характеристик по многоквартирному дому;</a:t>
              </a:r>
              <a:endParaRPr lang="ru-RU" sz="1000">
                <a:solidFill>
                  <a:srgbClr val="112B21"/>
                </a:solidFill>
                <a:latin typeface="Segoe UI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6351330" y="1081108"/>
              <a:ext cx="1861343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1000" smtClean="0">
                  <a:solidFill>
                    <a:srgbClr val="141414"/>
                  </a:solidFill>
                  <a:latin typeface="Segoe UI"/>
                </a:rPr>
                <a:t>Учет присоединенной нагрузки к объектам коммунальной инфраструктуры;</a:t>
              </a:r>
              <a:endParaRPr lang="ru-RU" sz="1000">
                <a:solidFill>
                  <a:srgbClr val="141414"/>
                </a:solidFill>
                <a:latin typeface="Segoe UI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94701" y="1788994"/>
              <a:ext cx="2433826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1000" smtClean="0">
                  <a:solidFill>
                    <a:srgbClr val="112B21"/>
                  </a:solidFill>
                  <a:latin typeface="Segoe UI"/>
                </a:rPr>
                <a:t>Формирование электронных паспортов объектов коммунальной инфраструктуры за любой заданный отчетный период;</a:t>
              </a:r>
              <a:endParaRPr lang="ru-RU" sz="1000">
                <a:solidFill>
                  <a:srgbClr val="112B21"/>
                </a:solidFill>
                <a:latin typeface="Segoe UI"/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4794701" y="2496880"/>
              <a:ext cx="1861343" cy="55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1000" smtClean="0">
                  <a:solidFill>
                    <a:srgbClr val="112B21"/>
                  </a:solidFill>
                  <a:latin typeface="Segoe UI"/>
                </a:rPr>
                <a:t>Учет уровня износа объектов коммунальной инфраструктуры;</a:t>
              </a:r>
              <a:endParaRPr lang="ru-RU" sz="1000">
                <a:solidFill>
                  <a:srgbClr val="112B21"/>
                </a:solidFill>
                <a:latin typeface="Segoe UI"/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4794701" y="3050878"/>
              <a:ext cx="1912339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1000" smtClean="0">
                  <a:solidFill>
                    <a:srgbClr val="112B21"/>
                  </a:solidFill>
                  <a:latin typeface="Segoe UI"/>
                </a:rPr>
                <a:t>Просмотр данных по общедомовым приборам учета (табличный, графический вид за период)</a:t>
              </a:r>
              <a:endParaRPr lang="ru-RU" sz="1000">
                <a:solidFill>
                  <a:srgbClr val="112B21"/>
                </a:solidFill>
                <a:latin typeface="Segoe UI"/>
              </a:endParaRP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6228955" y="3758764"/>
              <a:ext cx="2307510" cy="55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1000" smtClean="0">
                  <a:solidFill>
                    <a:srgbClr val="141414"/>
                  </a:solidFill>
                  <a:latin typeface="Segoe UI"/>
                </a:rPr>
                <a:t>перечень установленных на доме общедомовых приборов учета по всем учитываемым  ресурсам;</a:t>
              </a:r>
              <a:endParaRPr lang="ru-RU" sz="1000">
                <a:solidFill>
                  <a:srgbClr val="141414"/>
                </a:solidFill>
                <a:latin typeface="Segoe UI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6228955" y="4312762"/>
              <a:ext cx="2456610" cy="2092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1000" smtClean="0">
                  <a:solidFill>
                    <a:srgbClr val="141414"/>
                  </a:solidFill>
                  <a:latin typeface="Segoe UI"/>
                </a:rPr>
                <a:t>отображение подробной информации о проведенных расчетах  в соответствии с "Правилами предоставления коммунальных услуг собственникам и пользователям помещений в многоквартирных домах и жилых домах», утвержденными Постановлением Правительства Российской Федерации от 06.11.2011 года  № 354 с изменениями от 16.04.2013 года № 344 (общедомовое, индивидуальное потребление и др.).</a:t>
              </a:r>
              <a:endParaRPr lang="ru-RU" sz="1000">
                <a:solidFill>
                  <a:srgbClr val="141414"/>
                </a:solidFill>
                <a:latin typeface="Segoe UI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4794701" y="6405643"/>
              <a:ext cx="1893829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1000" smtClean="0">
                  <a:solidFill>
                    <a:srgbClr val="112B21"/>
                  </a:solidFill>
                  <a:latin typeface="Segoe UI"/>
                </a:rPr>
                <a:t>Просмотр данных по квартиным приборам учета (табличный, графический вид за период)</a:t>
              </a:r>
              <a:endParaRPr lang="ru-RU" sz="1000">
                <a:solidFill>
                  <a:srgbClr val="112B21"/>
                </a:solidFill>
                <a:latin typeface="Segoe UI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4794701" y="7113529"/>
              <a:ext cx="3024074" cy="8617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1000" smtClean="0">
                  <a:solidFill>
                    <a:srgbClr val="112B21"/>
                  </a:solidFill>
                  <a:latin typeface="Segoe UI"/>
                </a:rPr>
                <a:t>Представление внутриобъектового баланса поступления и потребления энергоресурсов (периодичность - 1 раз в сутки) с целью выявления очагов несанкционированного потребления;</a:t>
              </a:r>
              <a:endParaRPr lang="ru-RU" sz="1000">
                <a:solidFill>
                  <a:srgbClr val="112B21"/>
                </a:solidFill>
                <a:latin typeface="Segoe UI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4794701" y="7975303"/>
              <a:ext cx="2678427" cy="55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1000" smtClean="0">
                  <a:solidFill>
                    <a:srgbClr val="112B21"/>
                  </a:solidFill>
                  <a:latin typeface="Segoe UI"/>
                </a:rPr>
                <a:t>Ведение информации об авариях и потерях в сетях инженерно-технического обеспечения и их протяженности;</a:t>
              </a:r>
              <a:endParaRPr lang="ru-RU" sz="1000">
                <a:solidFill>
                  <a:srgbClr val="112B21"/>
                </a:solidFill>
                <a:latin typeface="Segoe UI"/>
              </a:endParaRPr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4794701" y="8529301"/>
              <a:ext cx="1692066" cy="4001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1000" smtClean="0">
                  <a:solidFill>
                    <a:srgbClr val="112B21"/>
                  </a:solidFill>
                  <a:latin typeface="Segoe UI"/>
                </a:rPr>
                <a:t>Представление данных об МКД на геоподоснове</a:t>
              </a:r>
              <a:endParaRPr lang="ru-RU" sz="1000">
                <a:solidFill>
                  <a:srgbClr val="112B21"/>
                </a:solidFill>
                <a:latin typeface="Segoe UI"/>
              </a:endParaRPr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6063750" y="8929411"/>
              <a:ext cx="1867179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1000" smtClean="0">
                  <a:solidFill>
                    <a:srgbClr val="141414"/>
                  </a:solidFill>
                  <a:latin typeface="Segoe UI"/>
                </a:rPr>
                <a:t>Фильтрациия прдставления по выбранным техническим характеристикам и условиям</a:t>
              </a:r>
              <a:endParaRPr lang="ru-RU" sz="1000">
                <a:solidFill>
                  <a:srgbClr val="141414"/>
                </a:solidFill>
                <a:latin typeface="Segoe UI"/>
              </a:endParaRPr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4794701" y="9637297"/>
              <a:ext cx="2421365" cy="55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1000" smtClean="0">
                  <a:solidFill>
                    <a:srgbClr val="112B21"/>
                  </a:solidFill>
                  <a:latin typeface="Segoe UI"/>
                </a:rPr>
                <a:t>Подготовка аналитической информации, отчетов, протоколов, графиков для последующей печати;</a:t>
              </a:r>
              <a:endParaRPr lang="ru-RU" sz="1000">
                <a:solidFill>
                  <a:srgbClr val="112B21"/>
                </a:solidFill>
                <a:latin typeface="Segoe UI"/>
              </a:endParaRPr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4794701" y="10191295"/>
              <a:ext cx="2843832" cy="8617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1000" smtClean="0">
                  <a:solidFill>
                    <a:srgbClr val="112B21"/>
                  </a:solidFill>
                  <a:latin typeface="Segoe UI"/>
                </a:rPr>
                <a:t>Выдача данных и обмен аналитической информацией между структурами ЖКХ (ТСЖ, УК) и Энергоснабжающими организациями (Энергосбыт, тепловые сети, Водоканал и пр.); </a:t>
              </a:r>
              <a:endParaRPr lang="ru-RU" sz="1000">
                <a:solidFill>
                  <a:srgbClr val="112B21"/>
                </a:solidFill>
                <a:latin typeface="Segoe UI"/>
              </a:endParaRPr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4794701" y="11053069"/>
              <a:ext cx="1898853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1000" smtClean="0">
                  <a:solidFill>
                    <a:srgbClr val="112B21"/>
                  </a:solidFill>
                  <a:latin typeface="Segoe UI"/>
                </a:rPr>
                <a:t>Контроль линий связи со счетчиками (расходомерами) энергоресурсов;</a:t>
              </a:r>
              <a:endParaRPr lang="ru-RU" sz="1000">
                <a:solidFill>
                  <a:srgbClr val="112B21"/>
                </a:solidFill>
                <a:latin typeface="Segoe UI"/>
              </a:endParaRPr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4794701" y="11760955"/>
              <a:ext cx="2234863" cy="2092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1000" smtClean="0">
                  <a:solidFill>
                    <a:srgbClr val="112B21"/>
                  </a:solidFill>
                  <a:latin typeface="Segoe UI"/>
                </a:rPr>
                <a:t>При наличии на объектах соответствующего оборудования возможно дистанционное (автоматическое и ручное по команде диспетчера) управление режимами потребления ТЭР: ограничение подачи электроэнергии (при превышении установленного лимита), регулирование подачи тепловой энергии (поддержание оптимального температурного режима);</a:t>
              </a:r>
              <a:endParaRPr lang="ru-RU" sz="1000">
                <a:solidFill>
                  <a:srgbClr val="112B21"/>
                </a:solidFill>
                <a:latin typeface="Segoe UI"/>
              </a:endParaRPr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4794701" y="13853837"/>
              <a:ext cx="1842044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1000" smtClean="0">
                  <a:solidFill>
                    <a:srgbClr val="112B21"/>
                  </a:solidFill>
                  <a:latin typeface="Segoe UI"/>
                </a:rPr>
                <a:t>интеграция с Государственной информационной системой ЖКХ (ГИС ЖКХ).</a:t>
              </a:r>
              <a:endParaRPr lang="ru-RU" sz="1000">
                <a:solidFill>
                  <a:srgbClr val="112B21"/>
                </a:solidFill>
                <a:latin typeface="Segoe UI"/>
              </a:endParaRPr>
            </a:p>
          </p:txBody>
        </p:sp>
        <p:cxnSp>
          <p:nvCxnSpPr>
            <p:cNvPr id="60" name="Соединительная линия уступом 59"/>
            <p:cNvCxnSpPr>
              <a:stCxn id="4" idx="2"/>
              <a:endCxn id="5" idx="1"/>
            </p:cNvCxnSpPr>
            <p:nvPr/>
          </p:nvCxnSpPr>
          <p:spPr>
            <a:xfrm rot="16200000" flipH="1">
              <a:off x="4491565" y="500972"/>
              <a:ext cx="276999" cy="329273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Соединительная линия уступом 60"/>
            <p:cNvCxnSpPr>
              <a:stCxn id="5" idx="2"/>
              <a:endCxn id="6" idx="1"/>
            </p:cNvCxnSpPr>
            <p:nvPr/>
          </p:nvCxnSpPr>
          <p:spPr>
            <a:xfrm rot="16200000" flipH="1">
              <a:off x="5914921" y="998641"/>
              <a:ext cx="353943" cy="518876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Соединительная линия уступом 61"/>
            <p:cNvCxnSpPr>
              <a:stCxn id="4" idx="2"/>
              <a:endCxn id="7" idx="1"/>
            </p:cNvCxnSpPr>
            <p:nvPr/>
          </p:nvCxnSpPr>
          <p:spPr>
            <a:xfrm rot="16200000" flipH="1">
              <a:off x="3822151" y="1170386"/>
              <a:ext cx="1615827" cy="329273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Соединительная линия уступом 62"/>
            <p:cNvCxnSpPr>
              <a:stCxn id="4" idx="2"/>
              <a:endCxn id="8" idx="1"/>
            </p:cNvCxnSpPr>
            <p:nvPr/>
          </p:nvCxnSpPr>
          <p:spPr>
            <a:xfrm rot="16200000" flipH="1">
              <a:off x="3506680" y="1485857"/>
              <a:ext cx="2246769" cy="329273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Соединительная линия уступом 63"/>
            <p:cNvCxnSpPr>
              <a:stCxn id="4" idx="2"/>
              <a:endCxn id="9" idx="1"/>
            </p:cNvCxnSpPr>
            <p:nvPr/>
          </p:nvCxnSpPr>
          <p:spPr>
            <a:xfrm rot="16200000" flipH="1">
              <a:off x="3191209" y="1801328"/>
              <a:ext cx="2877711" cy="329273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Соединительная линия уступом 64"/>
            <p:cNvCxnSpPr>
              <a:stCxn id="9" idx="2"/>
              <a:endCxn id="10" idx="1"/>
            </p:cNvCxnSpPr>
            <p:nvPr/>
          </p:nvCxnSpPr>
          <p:spPr>
            <a:xfrm rot="16200000" flipH="1">
              <a:off x="5851414" y="3658221"/>
              <a:ext cx="276999" cy="478084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Соединительная линия уступом 65"/>
            <p:cNvCxnSpPr>
              <a:stCxn id="9" idx="2"/>
              <a:endCxn id="11" idx="1"/>
            </p:cNvCxnSpPr>
            <p:nvPr/>
          </p:nvCxnSpPr>
          <p:spPr>
            <a:xfrm rot="16200000" flipH="1">
              <a:off x="5189694" y="4319941"/>
              <a:ext cx="1600439" cy="478084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Соединительная линия уступом 66"/>
            <p:cNvCxnSpPr>
              <a:stCxn id="4" idx="2"/>
              <a:endCxn id="12" idx="1"/>
            </p:cNvCxnSpPr>
            <p:nvPr/>
          </p:nvCxnSpPr>
          <p:spPr>
            <a:xfrm rot="16200000" flipH="1">
              <a:off x="1513826" y="3478711"/>
              <a:ext cx="6232476" cy="329273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Соединительная линия уступом 67"/>
            <p:cNvCxnSpPr>
              <a:stCxn id="4" idx="2"/>
              <a:endCxn id="13" idx="1"/>
            </p:cNvCxnSpPr>
            <p:nvPr/>
          </p:nvCxnSpPr>
          <p:spPr>
            <a:xfrm rot="16200000" flipH="1">
              <a:off x="1121411" y="3871126"/>
              <a:ext cx="7017306" cy="329273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Соединительная линия уступом 68"/>
            <p:cNvCxnSpPr>
              <a:stCxn id="4" idx="2"/>
              <a:endCxn id="14" idx="1"/>
            </p:cNvCxnSpPr>
            <p:nvPr/>
          </p:nvCxnSpPr>
          <p:spPr>
            <a:xfrm rot="16200000" flipH="1">
              <a:off x="767468" y="4225069"/>
              <a:ext cx="7725192" cy="329273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Соединительная линия уступом 69"/>
            <p:cNvCxnSpPr>
              <a:stCxn id="4" idx="2"/>
              <a:endCxn id="15" idx="1"/>
            </p:cNvCxnSpPr>
            <p:nvPr/>
          </p:nvCxnSpPr>
          <p:spPr>
            <a:xfrm rot="16200000" flipH="1">
              <a:off x="528941" y="4463596"/>
              <a:ext cx="8202246" cy="329273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Соединительная линия уступом 70"/>
            <p:cNvCxnSpPr>
              <a:stCxn id="15" idx="2"/>
              <a:endCxn id="16" idx="1"/>
            </p:cNvCxnSpPr>
            <p:nvPr/>
          </p:nvCxnSpPr>
          <p:spPr>
            <a:xfrm rot="16200000" flipH="1">
              <a:off x="5675271" y="8894874"/>
              <a:ext cx="353943" cy="423016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Соединительная линия уступом 71"/>
            <p:cNvCxnSpPr>
              <a:stCxn id="4" idx="2"/>
              <a:endCxn id="17" idx="1"/>
            </p:cNvCxnSpPr>
            <p:nvPr/>
          </p:nvCxnSpPr>
          <p:spPr>
            <a:xfrm rot="16200000" flipH="1">
              <a:off x="-63529" y="5056066"/>
              <a:ext cx="9387186" cy="329273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Соединительная линия уступом 72"/>
            <p:cNvCxnSpPr>
              <a:stCxn id="4" idx="2"/>
              <a:endCxn id="18" idx="1"/>
            </p:cNvCxnSpPr>
            <p:nvPr/>
          </p:nvCxnSpPr>
          <p:spPr>
            <a:xfrm rot="16200000" flipH="1">
              <a:off x="-417472" y="5410009"/>
              <a:ext cx="10095072" cy="329273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Соединительная линия уступом 73"/>
            <p:cNvCxnSpPr>
              <a:stCxn id="4" idx="2"/>
              <a:endCxn id="19" idx="1"/>
            </p:cNvCxnSpPr>
            <p:nvPr/>
          </p:nvCxnSpPr>
          <p:spPr>
            <a:xfrm rot="16200000" flipH="1">
              <a:off x="-809887" y="5802424"/>
              <a:ext cx="10879902" cy="329273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Соединительная линия уступом 74"/>
            <p:cNvCxnSpPr>
              <a:stCxn id="4" idx="2"/>
              <a:endCxn id="20" idx="1"/>
            </p:cNvCxnSpPr>
            <p:nvPr/>
          </p:nvCxnSpPr>
          <p:spPr>
            <a:xfrm rot="16200000" flipH="1">
              <a:off x="-1510079" y="6502616"/>
              <a:ext cx="12280286" cy="329273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Соединительная линия уступом 75"/>
            <p:cNvCxnSpPr>
              <a:stCxn id="4" idx="2"/>
              <a:endCxn id="21" idx="1"/>
            </p:cNvCxnSpPr>
            <p:nvPr/>
          </p:nvCxnSpPr>
          <p:spPr>
            <a:xfrm rot="16200000" flipH="1">
              <a:off x="-2210271" y="7202808"/>
              <a:ext cx="13680670" cy="329273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Скругленная соединительная линия 76"/>
            <p:cNvCxnSpPr>
              <a:stCxn id="15" idx="0"/>
              <a:endCxn id="5" idx="2"/>
            </p:cNvCxnSpPr>
            <p:nvPr/>
          </p:nvCxnSpPr>
          <p:spPr>
            <a:xfrm rot="5400000" flipH="1" flipV="1">
              <a:off x="2012498" y="4709345"/>
              <a:ext cx="7448193" cy="19172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00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Скругленная соединительная линия 77"/>
            <p:cNvCxnSpPr>
              <a:stCxn id="15" idx="3"/>
              <a:endCxn id="13" idx="2"/>
            </p:cNvCxnSpPr>
            <p:nvPr/>
          </p:nvCxnSpPr>
          <p:spPr>
            <a:xfrm flipH="1" flipV="1">
              <a:off x="6306738" y="7975303"/>
              <a:ext cx="180029" cy="754053"/>
            </a:xfrm>
            <a:prstGeom prst="curvedConnector4">
              <a:avLst>
                <a:gd name="adj1" fmla="val -126980"/>
                <a:gd name="adj2" fmla="val 63265"/>
              </a:avLst>
            </a:prstGeom>
            <a:ln w="19050">
              <a:solidFill>
                <a:srgbClr val="00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Скругленная соединительная линия 78"/>
            <p:cNvCxnSpPr>
              <a:stCxn id="15" idx="3"/>
              <a:endCxn id="14" idx="2"/>
            </p:cNvCxnSpPr>
            <p:nvPr/>
          </p:nvCxnSpPr>
          <p:spPr>
            <a:xfrm flipH="1" flipV="1">
              <a:off x="6133915" y="8529301"/>
              <a:ext cx="352852" cy="200055"/>
            </a:xfrm>
            <a:prstGeom prst="curvedConnector4">
              <a:avLst>
                <a:gd name="adj1" fmla="val -344326"/>
                <a:gd name="adj2" fmla="val -214269"/>
              </a:avLst>
            </a:prstGeom>
            <a:ln w="19050">
              <a:solidFill>
                <a:srgbClr val="00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8268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15F3-CDF7-4858-AA73-1716569B213D}" type="slidenum">
              <a:rPr lang="ru-RU" smtClean="0"/>
              <a:t>11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720105" y="3442772"/>
            <a:ext cx="294362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ru-RU" smtClean="0">
                <a:solidFill>
                  <a:srgbClr val="1E1E1E"/>
                </a:solidFill>
                <a:latin typeface="Segoe UI"/>
              </a:rPr>
              <a:t>Контроль и учет ресурсов</a:t>
            </a:r>
            <a:endParaRPr lang="ru-RU">
              <a:solidFill>
                <a:srgbClr val="1E1E1E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07792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15F3-CDF7-4858-AA73-1716569B213D}" type="slidenum">
              <a:rPr lang="ru-RU" smtClean="0"/>
              <a:t>12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434981" y="3027273"/>
            <a:ext cx="1513876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ru-RU" smtClean="0">
                <a:solidFill>
                  <a:srgbClr val="0F252D"/>
                </a:solidFill>
                <a:latin typeface="Segoe UI"/>
              </a:rPr>
              <a:t>Личный кабинет пользователя</a:t>
            </a:r>
            <a:endParaRPr lang="ru-RU">
              <a:solidFill>
                <a:srgbClr val="0F252D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176367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15F3-CDF7-4858-AA73-1716569B213D}" type="slidenum">
              <a:rPr lang="ru-RU" smtClean="0"/>
              <a:t>13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369257" y="3165772"/>
            <a:ext cx="1645323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ru-RU" smtClean="0">
                <a:solidFill>
                  <a:srgbClr val="112B21"/>
                </a:solidFill>
                <a:latin typeface="Segoe UI"/>
              </a:rPr>
              <a:t>Регистрация пользователей в системе</a:t>
            </a:r>
            <a:endParaRPr lang="ru-RU">
              <a:solidFill>
                <a:srgbClr val="112B21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25516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15F3-CDF7-4858-AA73-1716569B213D}" type="slidenum">
              <a:rPr lang="ru-RU" smtClean="0"/>
              <a:t>14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832426" y="2611775"/>
            <a:ext cx="2718986" cy="203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ru-RU" smtClean="0">
                <a:solidFill>
                  <a:srgbClr val="112B21"/>
                </a:solidFill>
                <a:latin typeface="Segoe UI"/>
              </a:rPr>
              <a:t>Объявления, справочная информация о режиме потребления услуг, изменению тарифов, проводимых работах на сетях подачи ресурсов.</a:t>
            </a:r>
            <a:endParaRPr lang="ru-RU">
              <a:solidFill>
                <a:srgbClr val="112B21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043351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15F3-CDF7-4858-AA73-1716569B213D}" type="slidenum">
              <a:rPr lang="ru-RU" smtClean="0"/>
              <a:t>15</a:t>
            </a:fld>
            <a:endParaRPr lang="ru-RU"/>
          </a:p>
        </p:txBody>
      </p:sp>
      <p:grpSp>
        <p:nvGrpSpPr>
          <p:cNvPr id="43" name="Группа 42"/>
          <p:cNvGrpSpPr/>
          <p:nvPr/>
        </p:nvGrpSpPr>
        <p:grpSpPr>
          <a:xfrm>
            <a:off x="3785486" y="127000"/>
            <a:ext cx="6772445" cy="6993103"/>
            <a:chOff x="3785486" y="127000"/>
            <a:chExt cx="6772445" cy="6993103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3785486" y="127000"/>
              <a:ext cx="1850058" cy="415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1000" smtClean="0">
                  <a:solidFill>
                    <a:srgbClr val="112B21"/>
                  </a:solidFill>
                  <a:latin typeface="Segoe UI"/>
                </a:rPr>
                <a:t>Представление перечня контролируемых услуг</a:t>
              </a:r>
              <a:endParaRPr lang="ru-RU" sz="1000">
                <a:solidFill>
                  <a:srgbClr val="112B21"/>
                </a:solidFill>
                <a:latin typeface="Segoe UI"/>
              </a:endParaRPr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5173030" y="543096"/>
              <a:ext cx="3066865" cy="55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1000" smtClean="0">
                  <a:solidFill>
                    <a:srgbClr val="141414"/>
                  </a:solidFill>
                  <a:latin typeface="Segoe UI"/>
                </a:rPr>
                <a:t>Предоставление справочно-информационных сведений о применяемых тарифах и нормативах, начислениях и платежах по услуге.</a:t>
              </a:r>
              <a:endParaRPr lang="ru-RU" sz="1000">
                <a:solidFill>
                  <a:srgbClr val="141414"/>
                </a:solidFill>
                <a:latin typeface="Segoe UI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5173030" y="1097692"/>
              <a:ext cx="2675925" cy="415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1000" smtClean="0">
                  <a:solidFill>
                    <a:srgbClr val="141414"/>
                  </a:solidFill>
                  <a:latin typeface="Segoe UI"/>
                </a:rPr>
                <a:t>Оплата жилищно-коммунальных услуг в режиме онлайн;</a:t>
              </a:r>
              <a:endParaRPr lang="ru-RU" sz="1000">
                <a:solidFill>
                  <a:srgbClr val="141414"/>
                </a:solidFill>
                <a:latin typeface="Segoe UI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73030" y="1513788"/>
              <a:ext cx="2446095" cy="55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1000" smtClean="0">
                  <a:solidFill>
                    <a:srgbClr val="141414"/>
                  </a:solidFill>
                  <a:latin typeface="Segoe UI"/>
                </a:rPr>
                <a:t>Печать счетов-квитанций на оплату за выбранные расчетные периоды (в том числе и  долговые квитанции).</a:t>
              </a:r>
              <a:endParaRPr lang="ru-RU" sz="1000">
                <a:solidFill>
                  <a:srgbClr val="141414"/>
                </a:solidFill>
                <a:latin typeface="Segoe UI"/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5173030" y="2068384"/>
              <a:ext cx="1922001" cy="55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1000" smtClean="0">
                  <a:solidFill>
                    <a:srgbClr val="141414"/>
                  </a:solidFill>
                  <a:latin typeface="Segoe UI"/>
                </a:rPr>
                <a:t>Просмотр данных по индивидуальным приборам учета услуги:</a:t>
              </a:r>
              <a:endParaRPr lang="ru-RU" sz="1000">
                <a:solidFill>
                  <a:srgbClr val="141414"/>
                </a:solidFill>
                <a:latin typeface="Segoe UI"/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6614531" y="2622980"/>
              <a:ext cx="1754005" cy="2462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ru-RU" sz="1000" smtClean="0">
                  <a:solidFill>
                    <a:srgbClr val="141414"/>
                  </a:solidFill>
                  <a:latin typeface="Segoe UI"/>
                </a:rPr>
                <a:t>перечень приборов учета;</a:t>
              </a:r>
              <a:endParaRPr lang="ru-RU" sz="1000">
                <a:solidFill>
                  <a:srgbClr val="141414"/>
                </a:solidFill>
                <a:latin typeface="Segoe UI"/>
              </a:endParaRP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7930035" y="2869799"/>
              <a:ext cx="2627896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1000" smtClean="0">
                  <a:solidFill>
                    <a:srgbClr val="141414"/>
                  </a:solidFill>
                  <a:latin typeface="Segoe UI"/>
                </a:rPr>
                <a:t>представление данных индивидуальных приборов учета и расчет стоимости коммунальных услуги с учетом показаний ИПУ;</a:t>
              </a:r>
              <a:endParaRPr lang="ru-RU" sz="1000">
                <a:solidFill>
                  <a:srgbClr val="141414"/>
                </a:solidFill>
                <a:latin typeface="Segoe UI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6614531" y="3578283"/>
              <a:ext cx="1668021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1000" smtClean="0">
                  <a:solidFill>
                    <a:srgbClr val="141414"/>
                  </a:solidFill>
                  <a:latin typeface="Segoe UI"/>
                </a:rPr>
                <a:t>представление диаграмм и графиков потребления по заданным параметрам.</a:t>
              </a:r>
              <a:endParaRPr lang="ru-RU" sz="1000">
                <a:solidFill>
                  <a:srgbClr val="141414"/>
                </a:solidFill>
                <a:latin typeface="Segoe UI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6614531" y="4286767"/>
              <a:ext cx="1833301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1000" smtClean="0">
                  <a:solidFill>
                    <a:srgbClr val="141414"/>
                  </a:solidFill>
                  <a:latin typeface="Segoe UI"/>
                </a:rPr>
                <a:t>Формирование отчетности по потреблению коммунальных ресурсов и задолженности</a:t>
              </a:r>
              <a:endParaRPr lang="ru-RU" sz="1000">
                <a:solidFill>
                  <a:srgbClr val="141414"/>
                </a:solidFill>
                <a:latin typeface="Segoe UI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173030" y="4995251"/>
              <a:ext cx="1588106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1000" smtClean="0">
                  <a:solidFill>
                    <a:srgbClr val="141414"/>
                  </a:solidFill>
                  <a:latin typeface="Segoe UI"/>
                </a:rPr>
                <a:t>Прогноз потребления на период в наутральном и денежном выражении</a:t>
              </a:r>
              <a:endParaRPr lang="ru-RU" sz="1000">
                <a:solidFill>
                  <a:srgbClr val="141414"/>
                </a:solidFill>
                <a:latin typeface="Segoe UI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5173030" y="5703734"/>
              <a:ext cx="1917533" cy="8617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1000" smtClean="0">
                  <a:solidFill>
                    <a:srgbClr val="141414"/>
                  </a:solidFill>
                  <a:latin typeface="Segoe UI"/>
                </a:rPr>
                <a:t>Рекомендации по управлению услугами на основе анализа статистических данных о потреблении.</a:t>
              </a:r>
              <a:endParaRPr lang="ru-RU" sz="1000">
                <a:solidFill>
                  <a:srgbClr val="141414"/>
                </a:solidFill>
                <a:latin typeface="Segoe UI"/>
              </a:endParaRPr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5173030" y="6566105"/>
              <a:ext cx="2383662" cy="55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1000" smtClean="0">
                  <a:solidFill>
                    <a:srgbClr val="141414"/>
                  </a:solidFill>
                  <a:latin typeface="Segoe UI"/>
                </a:rPr>
                <a:t>Настройка сценариев по нештатным ситуациям и оповещений связанных с потреблением услуг.</a:t>
              </a:r>
              <a:endParaRPr lang="ru-RU" sz="1000">
                <a:solidFill>
                  <a:srgbClr val="141414"/>
                </a:solidFill>
                <a:latin typeface="Segoe UI"/>
              </a:endParaRPr>
            </a:p>
          </p:txBody>
        </p:sp>
        <p:cxnSp>
          <p:nvCxnSpPr>
            <p:cNvPr id="32" name="Соединительная линия уступом 31"/>
            <p:cNvCxnSpPr>
              <a:stCxn id="4" idx="2"/>
              <a:endCxn id="5" idx="1"/>
            </p:cNvCxnSpPr>
            <p:nvPr/>
          </p:nvCxnSpPr>
          <p:spPr>
            <a:xfrm rot="16200000" flipH="1">
              <a:off x="4802974" y="450038"/>
              <a:ext cx="277597" cy="462515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Соединительная линия уступом 32"/>
            <p:cNvCxnSpPr>
              <a:stCxn id="4" idx="2"/>
              <a:endCxn id="6" idx="1"/>
            </p:cNvCxnSpPr>
            <p:nvPr/>
          </p:nvCxnSpPr>
          <p:spPr>
            <a:xfrm rot="16200000" flipH="1">
              <a:off x="4560301" y="692711"/>
              <a:ext cx="762943" cy="462515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Соединительная линия уступом 33"/>
            <p:cNvCxnSpPr>
              <a:stCxn id="4" idx="2"/>
              <a:endCxn id="7" idx="1"/>
            </p:cNvCxnSpPr>
            <p:nvPr/>
          </p:nvCxnSpPr>
          <p:spPr>
            <a:xfrm rot="16200000" flipH="1">
              <a:off x="4317628" y="935384"/>
              <a:ext cx="1248289" cy="462515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Соединительная линия уступом 34"/>
            <p:cNvCxnSpPr>
              <a:stCxn id="4" idx="2"/>
              <a:endCxn id="8" idx="1"/>
            </p:cNvCxnSpPr>
            <p:nvPr/>
          </p:nvCxnSpPr>
          <p:spPr>
            <a:xfrm rot="16200000" flipH="1">
              <a:off x="4040330" y="1212682"/>
              <a:ext cx="1802885" cy="462515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Соединительная линия уступом 35"/>
            <p:cNvCxnSpPr>
              <a:stCxn id="8" idx="2"/>
              <a:endCxn id="9" idx="1"/>
            </p:cNvCxnSpPr>
            <p:nvPr/>
          </p:nvCxnSpPr>
          <p:spPr>
            <a:xfrm rot="16200000" flipH="1">
              <a:off x="6312427" y="2443986"/>
              <a:ext cx="123709" cy="480500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Соединительная линия уступом 36"/>
            <p:cNvCxnSpPr>
              <a:stCxn id="9" idx="2"/>
              <a:endCxn id="10" idx="1"/>
            </p:cNvCxnSpPr>
            <p:nvPr/>
          </p:nvCxnSpPr>
          <p:spPr>
            <a:xfrm rot="16200000" flipH="1">
              <a:off x="7533514" y="2827220"/>
              <a:ext cx="354541" cy="438501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Соединительная линия уступом 37"/>
            <p:cNvCxnSpPr>
              <a:stCxn id="8" idx="2"/>
              <a:endCxn id="11" idx="1"/>
            </p:cNvCxnSpPr>
            <p:nvPr/>
          </p:nvCxnSpPr>
          <p:spPr>
            <a:xfrm rot="16200000" flipH="1">
              <a:off x="5719359" y="3037054"/>
              <a:ext cx="1309844" cy="480500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Соединительная линия уступом 38"/>
            <p:cNvCxnSpPr>
              <a:stCxn id="8" idx="2"/>
              <a:endCxn id="12" idx="1"/>
            </p:cNvCxnSpPr>
            <p:nvPr/>
          </p:nvCxnSpPr>
          <p:spPr>
            <a:xfrm rot="16200000" flipH="1">
              <a:off x="5365117" y="3391296"/>
              <a:ext cx="2018328" cy="480500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Соединительная линия уступом 39"/>
            <p:cNvCxnSpPr>
              <a:stCxn id="4" idx="2"/>
              <a:endCxn id="13" idx="1"/>
            </p:cNvCxnSpPr>
            <p:nvPr/>
          </p:nvCxnSpPr>
          <p:spPr>
            <a:xfrm rot="16200000" flipH="1">
              <a:off x="2538424" y="2714588"/>
              <a:ext cx="4806696" cy="462515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Соединительная линия уступом 40"/>
            <p:cNvCxnSpPr>
              <a:stCxn id="4" idx="2"/>
              <a:endCxn id="14" idx="1"/>
            </p:cNvCxnSpPr>
            <p:nvPr/>
          </p:nvCxnSpPr>
          <p:spPr>
            <a:xfrm rot="16200000" flipH="1">
              <a:off x="2145711" y="3107301"/>
              <a:ext cx="5592123" cy="462515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Соединительная линия уступом 41"/>
            <p:cNvCxnSpPr>
              <a:stCxn id="4" idx="2"/>
              <a:endCxn id="15" idx="1"/>
            </p:cNvCxnSpPr>
            <p:nvPr/>
          </p:nvCxnSpPr>
          <p:spPr>
            <a:xfrm rot="16200000" flipH="1">
              <a:off x="1791469" y="3461543"/>
              <a:ext cx="6300606" cy="462515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2181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15F3-CDF7-4858-AA73-1716569B213D}" type="slidenum">
              <a:rPr lang="ru-RU" smtClean="0"/>
              <a:t>16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554789" y="2888773"/>
            <a:ext cx="1274260" cy="147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ru-RU" smtClean="0">
                <a:solidFill>
                  <a:srgbClr val="112B21"/>
                </a:solidFill>
                <a:latin typeface="Segoe UI"/>
              </a:rPr>
              <a:t>Подача заявлений, претензий, жалоб.</a:t>
            </a:r>
            <a:endParaRPr lang="ru-RU">
              <a:solidFill>
                <a:srgbClr val="112B21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68506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15F3-CDF7-4858-AA73-1716569B213D}" type="slidenum">
              <a:rPr lang="ru-RU" smtClean="0"/>
              <a:t>17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265864" y="2611775"/>
            <a:ext cx="1852110" cy="203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ru-RU" smtClean="0">
                <a:solidFill>
                  <a:srgbClr val="112B21"/>
                </a:solidFill>
                <a:latin typeface="Segoe UI"/>
              </a:rPr>
              <a:t>Мессенджер для обмена сообщениями с другими пользователями, УК\ЖКХ и РСО.</a:t>
            </a:r>
            <a:endParaRPr lang="ru-RU">
              <a:solidFill>
                <a:srgbClr val="112B21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337725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15F3-CDF7-4858-AA73-1716569B213D}" type="slidenum">
              <a:rPr lang="ru-RU" smtClean="0"/>
              <a:t>18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361306" y="2750274"/>
            <a:ext cx="1661225" cy="1754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ru-RU" smtClean="0">
                <a:solidFill>
                  <a:srgbClr val="112B21"/>
                </a:solidFill>
                <a:latin typeface="Segoe UI"/>
              </a:rPr>
              <a:t>Форум по вопросам потребления коммунальных ресурсов в доме, раойне.</a:t>
            </a:r>
            <a:endParaRPr lang="ru-RU">
              <a:solidFill>
                <a:srgbClr val="112B21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591679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15F3-CDF7-4858-AA73-1716569B213D}" type="slidenum">
              <a:rPr lang="ru-RU" smtClean="0"/>
              <a:t>19</a:t>
            </a:fld>
            <a:endParaRPr lang="ru-RU"/>
          </a:p>
        </p:txBody>
      </p:sp>
      <p:grpSp>
        <p:nvGrpSpPr>
          <p:cNvPr id="19" name="Группа 18"/>
          <p:cNvGrpSpPr/>
          <p:nvPr/>
        </p:nvGrpSpPr>
        <p:grpSpPr>
          <a:xfrm>
            <a:off x="3709614" y="127000"/>
            <a:ext cx="4462364" cy="6088499"/>
            <a:chOff x="3709614" y="127000"/>
            <a:chExt cx="4462364" cy="6088499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3709614" y="127000"/>
              <a:ext cx="1658339" cy="9848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1450" smtClean="0">
                  <a:solidFill>
                    <a:srgbClr val="112B21"/>
                  </a:solidFill>
                  <a:latin typeface="Segoe UI"/>
                </a:rPr>
                <a:t>Просмотр данных по общедомовым приборам учета:</a:t>
              </a:r>
              <a:endParaRPr lang="ru-RU" sz="1450">
                <a:solidFill>
                  <a:srgbClr val="112B21"/>
                </a:solidFill>
                <a:latin typeface="Segoe UI"/>
              </a:endParaRPr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4953368" y="1339979"/>
              <a:ext cx="2307510" cy="1208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1450" smtClean="0">
                  <a:solidFill>
                    <a:srgbClr val="141414"/>
                  </a:solidFill>
                  <a:latin typeface="Segoe UI"/>
                </a:rPr>
                <a:t>перечень установленных на доме общедомовых приборов учета по всем учитываемым  ресурсам;</a:t>
              </a:r>
              <a:endParaRPr lang="ru-RU" sz="1450">
                <a:solidFill>
                  <a:srgbClr val="141414"/>
                </a:solidFill>
                <a:latin typeface="Segoe UI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953368" y="2776096"/>
              <a:ext cx="3218610" cy="34394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1450" smtClean="0">
                  <a:solidFill>
                    <a:srgbClr val="141414"/>
                  </a:solidFill>
                  <a:latin typeface="Segoe UI"/>
                </a:rPr>
                <a:t>отображение подробной информации о проведенных расчетах  в соответствии с "Правилами предоставления коммунальных услуг собственникам и пользователям помещений в многоквартирных домах и жилых домах», утвержденными Постановлением Правительства Российской Федерации от 06.11.2011 года  № 354 с изменениями от 16.04.2013 года № 344 (общедомовое, индивидуальное потребление и др.).</a:t>
              </a:r>
              <a:endParaRPr lang="ru-RU" sz="1450">
                <a:solidFill>
                  <a:srgbClr val="141414"/>
                </a:solidFill>
                <a:latin typeface="Segoe UI"/>
              </a:endParaRPr>
            </a:p>
          </p:txBody>
        </p:sp>
        <p:cxnSp>
          <p:nvCxnSpPr>
            <p:cNvPr id="17" name="Соединительная линия уступом 16"/>
            <p:cNvCxnSpPr>
              <a:stCxn id="4" idx="2"/>
              <a:endCxn id="5" idx="1"/>
            </p:cNvCxnSpPr>
            <p:nvPr/>
          </p:nvCxnSpPr>
          <p:spPr>
            <a:xfrm rot="16200000" flipH="1">
              <a:off x="4330023" y="1320646"/>
              <a:ext cx="832106" cy="414584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Соединительная линия уступом 17"/>
            <p:cNvCxnSpPr>
              <a:stCxn id="4" idx="2"/>
              <a:endCxn id="6" idx="1"/>
            </p:cNvCxnSpPr>
            <p:nvPr/>
          </p:nvCxnSpPr>
          <p:spPr>
            <a:xfrm rot="16200000" flipH="1">
              <a:off x="3054120" y="2596549"/>
              <a:ext cx="3383913" cy="414584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9897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15F3-CDF7-4858-AA73-1716569B213D}" type="slidenum">
              <a:rPr lang="ru-RU" smtClean="0"/>
              <a:t>2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434981" y="3027273"/>
            <a:ext cx="1513876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ru-RU" smtClean="0">
                <a:solidFill>
                  <a:srgbClr val="0F252D"/>
                </a:solidFill>
                <a:latin typeface="Segoe UI"/>
              </a:rPr>
              <a:t>Личный кабинет пользователя</a:t>
            </a:r>
            <a:endParaRPr lang="ru-RU">
              <a:solidFill>
                <a:srgbClr val="0F252D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181359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15F3-CDF7-4858-AA73-1716569B213D}" type="slidenum">
              <a:rPr lang="ru-RU" smtClean="0"/>
              <a:t>20</a:t>
            </a:fld>
            <a:endParaRPr lang="ru-RU"/>
          </a:p>
        </p:txBody>
      </p:sp>
      <p:grpSp>
        <p:nvGrpSpPr>
          <p:cNvPr id="80" name="Группа 79"/>
          <p:cNvGrpSpPr/>
          <p:nvPr/>
        </p:nvGrpSpPr>
        <p:grpSpPr>
          <a:xfrm>
            <a:off x="3806882" y="127000"/>
            <a:ext cx="4878683" cy="14434723"/>
            <a:chOff x="3806882" y="127000"/>
            <a:chExt cx="4878683" cy="14434723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3806882" y="127000"/>
              <a:ext cx="1317092" cy="4001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1000" smtClean="0">
                  <a:solidFill>
                    <a:srgbClr val="0F252D"/>
                  </a:solidFill>
                  <a:latin typeface="Segoe UI"/>
                </a:rPr>
                <a:t>Уровень УК\ЖКХ. АРМ диспетчера</a:t>
              </a:r>
              <a:endParaRPr lang="ru-RU" sz="1000">
                <a:solidFill>
                  <a:srgbClr val="0F252D"/>
                </a:solidFill>
                <a:latin typeface="Segoe UI"/>
              </a:endParaRPr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4794701" y="527110"/>
              <a:ext cx="2075505" cy="55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1000" smtClean="0">
                  <a:solidFill>
                    <a:srgbClr val="112B21"/>
                  </a:solidFill>
                  <a:latin typeface="Segoe UI"/>
                </a:rPr>
                <a:t>Ведение произвольного набора технических характеристик по многоквартирному дому;</a:t>
              </a:r>
              <a:endParaRPr lang="ru-RU" sz="1000">
                <a:solidFill>
                  <a:srgbClr val="112B21"/>
                </a:solidFill>
                <a:latin typeface="Segoe UI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6351330" y="1081108"/>
              <a:ext cx="1861343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1000" smtClean="0">
                  <a:solidFill>
                    <a:srgbClr val="141414"/>
                  </a:solidFill>
                  <a:latin typeface="Segoe UI"/>
                </a:rPr>
                <a:t>Учет присоединенной нагрузки к объектам коммунальной инфраструктуры;</a:t>
              </a:r>
              <a:endParaRPr lang="ru-RU" sz="1000">
                <a:solidFill>
                  <a:srgbClr val="141414"/>
                </a:solidFill>
                <a:latin typeface="Segoe UI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94701" y="1788994"/>
              <a:ext cx="2433826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1000" smtClean="0">
                  <a:solidFill>
                    <a:srgbClr val="112B21"/>
                  </a:solidFill>
                  <a:latin typeface="Segoe UI"/>
                </a:rPr>
                <a:t>Формирование электронных паспортов объектов коммунальной инфраструктуры за любой заданный отчетный период;</a:t>
              </a:r>
              <a:endParaRPr lang="ru-RU" sz="1000">
                <a:solidFill>
                  <a:srgbClr val="112B21"/>
                </a:solidFill>
                <a:latin typeface="Segoe UI"/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4794701" y="2496880"/>
              <a:ext cx="1861343" cy="55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1000" smtClean="0">
                  <a:solidFill>
                    <a:srgbClr val="112B21"/>
                  </a:solidFill>
                  <a:latin typeface="Segoe UI"/>
                </a:rPr>
                <a:t>Учет уровня износа объектов коммунальной инфраструктуры;</a:t>
              </a:r>
              <a:endParaRPr lang="ru-RU" sz="1000">
                <a:solidFill>
                  <a:srgbClr val="112B21"/>
                </a:solidFill>
                <a:latin typeface="Segoe UI"/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4794701" y="3050878"/>
              <a:ext cx="1912339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1000" smtClean="0">
                  <a:solidFill>
                    <a:srgbClr val="112B21"/>
                  </a:solidFill>
                  <a:latin typeface="Segoe UI"/>
                </a:rPr>
                <a:t>Просмотр данных по общедомовым приборам учета (табличный, графический вид за период)</a:t>
              </a:r>
              <a:endParaRPr lang="ru-RU" sz="1000">
                <a:solidFill>
                  <a:srgbClr val="112B21"/>
                </a:solidFill>
                <a:latin typeface="Segoe UI"/>
              </a:endParaRP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6228955" y="3758764"/>
              <a:ext cx="2307510" cy="55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1000" smtClean="0">
                  <a:solidFill>
                    <a:srgbClr val="141414"/>
                  </a:solidFill>
                  <a:latin typeface="Segoe UI"/>
                </a:rPr>
                <a:t>перечень установленных на доме общедомовых приборов учета по всем учитываемым  ресурсам;</a:t>
              </a:r>
              <a:endParaRPr lang="ru-RU" sz="1000">
                <a:solidFill>
                  <a:srgbClr val="141414"/>
                </a:solidFill>
                <a:latin typeface="Segoe UI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6228955" y="4312762"/>
              <a:ext cx="2456610" cy="2092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1000" smtClean="0">
                  <a:solidFill>
                    <a:srgbClr val="141414"/>
                  </a:solidFill>
                  <a:latin typeface="Segoe UI"/>
                </a:rPr>
                <a:t>отображение подробной информации о проведенных расчетах  в соответствии с "Правилами предоставления коммунальных услуг собственникам и пользователям помещений в многоквартирных домах и жилых домах», утвержденными Постановлением Правительства Российской Федерации от 06.11.2011 года  № 354 с изменениями от 16.04.2013 года № 344 (общедомовое, индивидуальное потребление и др.).</a:t>
              </a:r>
              <a:endParaRPr lang="ru-RU" sz="1000">
                <a:solidFill>
                  <a:srgbClr val="141414"/>
                </a:solidFill>
                <a:latin typeface="Segoe UI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4794701" y="6405643"/>
              <a:ext cx="1893829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1000" smtClean="0">
                  <a:solidFill>
                    <a:srgbClr val="112B21"/>
                  </a:solidFill>
                  <a:latin typeface="Segoe UI"/>
                </a:rPr>
                <a:t>Просмотр данных по квартиным приборам учета (табличный, графический вид за период)</a:t>
              </a:r>
              <a:endParaRPr lang="ru-RU" sz="1000">
                <a:solidFill>
                  <a:srgbClr val="112B21"/>
                </a:solidFill>
                <a:latin typeface="Segoe UI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4794701" y="7113529"/>
              <a:ext cx="3024074" cy="8617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1000" smtClean="0">
                  <a:solidFill>
                    <a:srgbClr val="112B21"/>
                  </a:solidFill>
                  <a:latin typeface="Segoe UI"/>
                </a:rPr>
                <a:t>Представление внутриобъектового баланса поступления и потребления энергоресурсов (периодичность - 1 раз в сутки) с целью выявления очагов несанкционированного потребления;</a:t>
              </a:r>
              <a:endParaRPr lang="ru-RU" sz="1000">
                <a:solidFill>
                  <a:srgbClr val="112B21"/>
                </a:solidFill>
                <a:latin typeface="Segoe UI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4794701" y="7975303"/>
              <a:ext cx="2678427" cy="55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1000" smtClean="0">
                  <a:solidFill>
                    <a:srgbClr val="112B21"/>
                  </a:solidFill>
                  <a:latin typeface="Segoe UI"/>
                </a:rPr>
                <a:t>Ведение информации об авариях и потерях в сетях инженерно-технического обеспечения и их протяженности;</a:t>
              </a:r>
              <a:endParaRPr lang="ru-RU" sz="1000">
                <a:solidFill>
                  <a:srgbClr val="112B21"/>
                </a:solidFill>
                <a:latin typeface="Segoe UI"/>
              </a:endParaRPr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4794701" y="8529301"/>
              <a:ext cx="1692066" cy="4001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1000" smtClean="0">
                  <a:solidFill>
                    <a:srgbClr val="112B21"/>
                  </a:solidFill>
                  <a:latin typeface="Segoe UI"/>
                </a:rPr>
                <a:t>Представление данных об МКД на геоподоснове</a:t>
              </a:r>
              <a:endParaRPr lang="ru-RU" sz="1000">
                <a:solidFill>
                  <a:srgbClr val="112B21"/>
                </a:solidFill>
                <a:latin typeface="Segoe UI"/>
              </a:endParaRPr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6063750" y="8929411"/>
              <a:ext cx="1867179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1000" smtClean="0">
                  <a:solidFill>
                    <a:srgbClr val="141414"/>
                  </a:solidFill>
                  <a:latin typeface="Segoe UI"/>
                </a:rPr>
                <a:t>Фильтрациия прдставления по выбранным техническим характеристикам и условиям</a:t>
              </a:r>
              <a:endParaRPr lang="ru-RU" sz="1000">
                <a:solidFill>
                  <a:srgbClr val="141414"/>
                </a:solidFill>
                <a:latin typeface="Segoe UI"/>
              </a:endParaRPr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4794701" y="9637297"/>
              <a:ext cx="2421365" cy="55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1000" smtClean="0">
                  <a:solidFill>
                    <a:srgbClr val="112B21"/>
                  </a:solidFill>
                  <a:latin typeface="Segoe UI"/>
                </a:rPr>
                <a:t>Подготовка аналитической информации, отчетов, протоколов, графиков для последующей печати;</a:t>
              </a:r>
              <a:endParaRPr lang="ru-RU" sz="1000">
                <a:solidFill>
                  <a:srgbClr val="112B21"/>
                </a:solidFill>
                <a:latin typeface="Segoe UI"/>
              </a:endParaRPr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4794701" y="10191295"/>
              <a:ext cx="2843832" cy="8617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1000" smtClean="0">
                  <a:solidFill>
                    <a:srgbClr val="112B21"/>
                  </a:solidFill>
                  <a:latin typeface="Segoe UI"/>
                </a:rPr>
                <a:t>Выдача данных и обмен аналитической информацией между структурами ЖКХ (ТСЖ, УК) и Энергоснабжающими организациями (Энергосбыт, тепловые сети, Водоканал и пр.); </a:t>
              </a:r>
              <a:endParaRPr lang="ru-RU" sz="1000">
                <a:solidFill>
                  <a:srgbClr val="112B21"/>
                </a:solidFill>
                <a:latin typeface="Segoe UI"/>
              </a:endParaRPr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4794701" y="11053069"/>
              <a:ext cx="1898853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1000" smtClean="0">
                  <a:solidFill>
                    <a:srgbClr val="112B21"/>
                  </a:solidFill>
                  <a:latin typeface="Segoe UI"/>
                </a:rPr>
                <a:t>Контроль линий связи со счетчиками (расходомерами) энергоресурсов;</a:t>
              </a:r>
              <a:endParaRPr lang="ru-RU" sz="1000">
                <a:solidFill>
                  <a:srgbClr val="112B21"/>
                </a:solidFill>
                <a:latin typeface="Segoe UI"/>
              </a:endParaRPr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4794701" y="11760955"/>
              <a:ext cx="2234863" cy="2092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1000" smtClean="0">
                  <a:solidFill>
                    <a:srgbClr val="112B21"/>
                  </a:solidFill>
                  <a:latin typeface="Segoe UI"/>
                </a:rPr>
                <a:t>При наличии на объектах соответствующего оборудования возможно дистанционное (автоматическое и ручное по команде диспетчера) управление режимами потребления ТЭР: ограничение подачи электроэнергии (при превышении установленного лимита), регулирование подачи тепловой энергии (поддержание оптимального температурного режима);</a:t>
              </a:r>
              <a:endParaRPr lang="ru-RU" sz="1000">
                <a:solidFill>
                  <a:srgbClr val="112B21"/>
                </a:solidFill>
                <a:latin typeface="Segoe UI"/>
              </a:endParaRPr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4794701" y="13853837"/>
              <a:ext cx="1842044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1000" smtClean="0">
                  <a:solidFill>
                    <a:srgbClr val="112B21"/>
                  </a:solidFill>
                  <a:latin typeface="Segoe UI"/>
                </a:rPr>
                <a:t>интеграция с Государственной информационной системой ЖКХ (ГИС ЖКХ).</a:t>
              </a:r>
              <a:endParaRPr lang="ru-RU" sz="1000">
                <a:solidFill>
                  <a:srgbClr val="112B21"/>
                </a:solidFill>
                <a:latin typeface="Segoe UI"/>
              </a:endParaRPr>
            </a:p>
          </p:txBody>
        </p:sp>
        <p:cxnSp>
          <p:nvCxnSpPr>
            <p:cNvPr id="60" name="Соединительная линия уступом 59"/>
            <p:cNvCxnSpPr>
              <a:stCxn id="4" idx="2"/>
              <a:endCxn id="5" idx="1"/>
            </p:cNvCxnSpPr>
            <p:nvPr/>
          </p:nvCxnSpPr>
          <p:spPr>
            <a:xfrm rot="16200000" flipH="1">
              <a:off x="4491565" y="500972"/>
              <a:ext cx="276999" cy="329273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Соединительная линия уступом 60"/>
            <p:cNvCxnSpPr>
              <a:stCxn id="5" idx="2"/>
              <a:endCxn id="6" idx="1"/>
            </p:cNvCxnSpPr>
            <p:nvPr/>
          </p:nvCxnSpPr>
          <p:spPr>
            <a:xfrm rot="16200000" flipH="1">
              <a:off x="5914921" y="998641"/>
              <a:ext cx="353943" cy="518876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Соединительная линия уступом 61"/>
            <p:cNvCxnSpPr>
              <a:stCxn id="4" idx="2"/>
              <a:endCxn id="7" idx="1"/>
            </p:cNvCxnSpPr>
            <p:nvPr/>
          </p:nvCxnSpPr>
          <p:spPr>
            <a:xfrm rot="16200000" flipH="1">
              <a:off x="3822151" y="1170386"/>
              <a:ext cx="1615827" cy="329273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Соединительная линия уступом 62"/>
            <p:cNvCxnSpPr>
              <a:stCxn id="4" idx="2"/>
              <a:endCxn id="8" idx="1"/>
            </p:cNvCxnSpPr>
            <p:nvPr/>
          </p:nvCxnSpPr>
          <p:spPr>
            <a:xfrm rot="16200000" flipH="1">
              <a:off x="3506680" y="1485857"/>
              <a:ext cx="2246769" cy="329273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Соединительная линия уступом 63"/>
            <p:cNvCxnSpPr>
              <a:stCxn id="4" idx="2"/>
              <a:endCxn id="9" idx="1"/>
            </p:cNvCxnSpPr>
            <p:nvPr/>
          </p:nvCxnSpPr>
          <p:spPr>
            <a:xfrm rot="16200000" flipH="1">
              <a:off x="3191209" y="1801328"/>
              <a:ext cx="2877711" cy="329273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Соединительная линия уступом 64"/>
            <p:cNvCxnSpPr>
              <a:stCxn id="9" idx="2"/>
              <a:endCxn id="10" idx="1"/>
            </p:cNvCxnSpPr>
            <p:nvPr/>
          </p:nvCxnSpPr>
          <p:spPr>
            <a:xfrm rot="16200000" flipH="1">
              <a:off x="5851414" y="3658221"/>
              <a:ext cx="276999" cy="478084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Соединительная линия уступом 65"/>
            <p:cNvCxnSpPr>
              <a:stCxn id="9" idx="2"/>
              <a:endCxn id="11" idx="1"/>
            </p:cNvCxnSpPr>
            <p:nvPr/>
          </p:nvCxnSpPr>
          <p:spPr>
            <a:xfrm rot="16200000" flipH="1">
              <a:off x="5189694" y="4319941"/>
              <a:ext cx="1600439" cy="478084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Соединительная линия уступом 66"/>
            <p:cNvCxnSpPr>
              <a:stCxn id="4" idx="2"/>
              <a:endCxn id="12" idx="1"/>
            </p:cNvCxnSpPr>
            <p:nvPr/>
          </p:nvCxnSpPr>
          <p:spPr>
            <a:xfrm rot="16200000" flipH="1">
              <a:off x="1513826" y="3478711"/>
              <a:ext cx="6232476" cy="329273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Соединительная линия уступом 67"/>
            <p:cNvCxnSpPr>
              <a:stCxn id="4" idx="2"/>
              <a:endCxn id="13" idx="1"/>
            </p:cNvCxnSpPr>
            <p:nvPr/>
          </p:nvCxnSpPr>
          <p:spPr>
            <a:xfrm rot="16200000" flipH="1">
              <a:off x="1121411" y="3871126"/>
              <a:ext cx="7017306" cy="329273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Соединительная линия уступом 68"/>
            <p:cNvCxnSpPr>
              <a:stCxn id="4" idx="2"/>
              <a:endCxn id="14" idx="1"/>
            </p:cNvCxnSpPr>
            <p:nvPr/>
          </p:nvCxnSpPr>
          <p:spPr>
            <a:xfrm rot="16200000" flipH="1">
              <a:off x="767468" y="4225069"/>
              <a:ext cx="7725192" cy="329273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Соединительная линия уступом 69"/>
            <p:cNvCxnSpPr>
              <a:stCxn id="4" idx="2"/>
              <a:endCxn id="15" idx="1"/>
            </p:cNvCxnSpPr>
            <p:nvPr/>
          </p:nvCxnSpPr>
          <p:spPr>
            <a:xfrm rot="16200000" flipH="1">
              <a:off x="528941" y="4463596"/>
              <a:ext cx="8202246" cy="329273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Соединительная линия уступом 70"/>
            <p:cNvCxnSpPr>
              <a:stCxn id="15" idx="2"/>
              <a:endCxn id="16" idx="1"/>
            </p:cNvCxnSpPr>
            <p:nvPr/>
          </p:nvCxnSpPr>
          <p:spPr>
            <a:xfrm rot="16200000" flipH="1">
              <a:off x="5675271" y="8894874"/>
              <a:ext cx="353943" cy="423016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Соединительная линия уступом 71"/>
            <p:cNvCxnSpPr>
              <a:stCxn id="4" idx="2"/>
              <a:endCxn id="17" idx="1"/>
            </p:cNvCxnSpPr>
            <p:nvPr/>
          </p:nvCxnSpPr>
          <p:spPr>
            <a:xfrm rot="16200000" flipH="1">
              <a:off x="-63529" y="5056066"/>
              <a:ext cx="9387186" cy="329273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Соединительная линия уступом 72"/>
            <p:cNvCxnSpPr>
              <a:stCxn id="4" idx="2"/>
              <a:endCxn id="18" idx="1"/>
            </p:cNvCxnSpPr>
            <p:nvPr/>
          </p:nvCxnSpPr>
          <p:spPr>
            <a:xfrm rot="16200000" flipH="1">
              <a:off x="-417472" y="5410009"/>
              <a:ext cx="10095072" cy="329273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Соединительная линия уступом 73"/>
            <p:cNvCxnSpPr>
              <a:stCxn id="4" idx="2"/>
              <a:endCxn id="19" idx="1"/>
            </p:cNvCxnSpPr>
            <p:nvPr/>
          </p:nvCxnSpPr>
          <p:spPr>
            <a:xfrm rot="16200000" flipH="1">
              <a:off x="-809887" y="5802424"/>
              <a:ext cx="10879902" cy="329273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Соединительная линия уступом 74"/>
            <p:cNvCxnSpPr>
              <a:stCxn id="4" idx="2"/>
              <a:endCxn id="20" idx="1"/>
            </p:cNvCxnSpPr>
            <p:nvPr/>
          </p:nvCxnSpPr>
          <p:spPr>
            <a:xfrm rot="16200000" flipH="1">
              <a:off x="-1510079" y="6502616"/>
              <a:ext cx="12280286" cy="329273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Соединительная линия уступом 75"/>
            <p:cNvCxnSpPr>
              <a:stCxn id="4" idx="2"/>
              <a:endCxn id="21" idx="1"/>
            </p:cNvCxnSpPr>
            <p:nvPr/>
          </p:nvCxnSpPr>
          <p:spPr>
            <a:xfrm rot="16200000" flipH="1">
              <a:off x="-2210271" y="7202808"/>
              <a:ext cx="13680670" cy="329273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Скругленная соединительная линия 76"/>
            <p:cNvCxnSpPr>
              <a:stCxn id="15" idx="0"/>
              <a:endCxn id="5" idx="2"/>
            </p:cNvCxnSpPr>
            <p:nvPr/>
          </p:nvCxnSpPr>
          <p:spPr>
            <a:xfrm rot="5400000" flipH="1" flipV="1">
              <a:off x="2012498" y="4709345"/>
              <a:ext cx="7448193" cy="19172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00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Скругленная соединительная линия 77"/>
            <p:cNvCxnSpPr>
              <a:stCxn id="15" idx="3"/>
              <a:endCxn id="13" idx="2"/>
            </p:cNvCxnSpPr>
            <p:nvPr/>
          </p:nvCxnSpPr>
          <p:spPr>
            <a:xfrm flipH="1" flipV="1">
              <a:off x="6306738" y="7975303"/>
              <a:ext cx="180029" cy="754053"/>
            </a:xfrm>
            <a:prstGeom prst="curvedConnector4">
              <a:avLst>
                <a:gd name="adj1" fmla="val -126980"/>
                <a:gd name="adj2" fmla="val 63265"/>
              </a:avLst>
            </a:prstGeom>
            <a:ln w="19050">
              <a:solidFill>
                <a:srgbClr val="00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Скругленная соединительная линия 78"/>
            <p:cNvCxnSpPr>
              <a:stCxn id="15" idx="3"/>
              <a:endCxn id="14" idx="2"/>
            </p:cNvCxnSpPr>
            <p:nvPr/>
          </p:nvCxnSpPr>
          <p:spPr>
            <a:xfrm flipH="1" flipV="1">
              <a:off x="6133915" y="8529301"/>
              <a:ext cx="352852" cy="200055"/>
            </a:xfrm>
            <a:prstGeom prst="curvedConnector4">
              <a:avLst>
                <a:gd name="adj1" fmla="val -344326"/>
                <a:gd name="adj2" fmla="val -214269"/>
              </a:avLst>
            </a:prstGeom>
            <a:ln w="19050">
              <a:solidFill>
                <a:srgbClr val="00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8352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15F3-CDF7-4858-AA73-1716569B213D}" type="slidenum">
              <a:rPr lang="ru-RU" smtClean="0"/>
              <a:t>21</a:t>
            </a:fld>
            <a:endParaRPr lang="ru-RU"/>
          </a:p>
        </p:txBody>
      </p:sp>
      <p:grpSp>
        <p:nvGrpSpPr>
          <p:cNvPr id="9" name="Группа 8"/>
          <p:cNvGrpSpPr/>
          <p:nvPr/>
        </p:nvGrpSpPr>
        <p:grpSpPr>
          <a:xfrm>
            <a:off x="4154166" y="127000"/>
            <a:ext cx="3417972" cy="5531763"/>
            <a:chOff x="4154166" y="127000"/>
            <a:chExt cx="3417972" cy="5531763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4154166" y="127000"/>
              <a:ext cx="2075505" cy="2031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mtClean="0">
                  <a:solidFill>
                    <a:srgbClr val="112B21"/>
                  </a:solidFill>
                  <a:latin typeface="Segoe UI"/>
                </a:rPr>
                <a:t>Ведение произвольного набора технических характеристик по многоквартирному дому;</a:t>
              </a:r>
              <a:endParaRPr lang="ru-RU">
                <a:solidFill>
                  <a:srgbClr val="112B21"/>
                </a:solidFill>
                <a:latin typeface="Segoe UI"/>
              </a:endParaRPr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5710795" y="3627438"/>
              <a:ext cx="1861343" cy="2031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mtClean="0">
                  <a:solidFill>
                    <a:srgbClr val="141414"/>
                  </a:solidFill>
                  <a:latin typeface="Segoe UI"/>
                </a:rPr>
                <a:t>Учет присоединенной нагрузки к объектам коммунальной инфраструктуры;</a:t>
              </a:r>
              <a:endParaRPr lang="ru-RU">
                <a:solidFill>
                  <a:srgbClr val="141414"/>
                </a:solidFill>
                <a:latin typeface="Segoe UI"/>
              </a:endParaRPr>
            </a:p>
          </p:txBody>
        </p:sp>
        <p:cxnSp>
          <p:nvCxnSpPr>
            <p:cNvPr id="8" name="Соединительная линия уступом 7"/>
            <p:cNvCxnSpPr>
              <a:stCxn id="4" idx="2"/>
              <a:endCxn id="5" idx="1"/>
            </p:cNvCxnSpPr>
            <p:nvPr/>
          </p:nvCxnSpPr>
          <p:spPr>
            <a:xfrm rot="16200000" flipH="1">
              <a:off x="4208969" y="3141275"/>
              <a:ext cx="2484776" cy="518876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9402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15F3-CDF7-4858-AA73-1716569B213D}" type="slidenum">
              <a:rPr lang="ru-RU" smtClean="0"/>
              <a:t>22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975006" y="2611775"/>
            <a:ext cx="2433826" cy="203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ru-RU" smtClean="0">
                <a:solidFill>
                  <a:srgbClr val="112B21"/>
                </a:solidFill>
                <a:latin typeface="Segoe UI"/>
              </a:rPr>
              <a:t>Формирование электронных паспортов объектов коммунальной инфраструктуры за любой заданный отчетный период;</a:t>
            </a:r>
            <a:endParaRPr lang="ru-RU">
              <a:solidFill>
                <a:srgbClr val="112B21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768018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15F3-CDF7-4858-AA73-1716569B213D}" type="slidenum">
              <a:rPr lang="ru-RU" smtClean="0"/>
              <a:t>23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261247" y="2750274"/>
            <a:ext cx="1861343" cy="1754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ru-RU" smtClean="0">
                <a:solidFill>
                  <a:srgbClr val="112B21"/>
                </a:solidFill>
                <a:latin typeface="Segoe UI"/>
              </a:rPr>
              <a:t>Учет уровня износа объектов коммунальной инфраструктуры;</a:t>
            </a:r>
            <a:endParaRPr lang="ru-RU">
              <a:solidFill>
                <a:srgbClr val="112B21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977612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15F3-CDF7-4858-AA73-1716569B213D}" type="slidenum">
              <a:rPr lang="ru-RU" smtClean="0"/>
              <a:t>24</a:t>
            </a:fld>
            <a:endParaRPr lang="ru-RU"/>
          </a:p>
        </p:txBody>
      </p:sp>
      <p:grpSp>
        <p:nvGrpSpPr>
          <p:cNvPr id="19" name="Группа 18"/>
          <p:cNvGrpSpPr/>
          <p:nvPr/>
        </p:nvGrpSpPr>
        <p:grpSpPr>
          <a:xfrm>
            <a:off x="3709614" y="127000"/>
            <a:ext cx="4652864" cy="6386017"/>
            <a:chOff x="3709614" y="127000"/>
            <a:chExt cx="4652864" cy="6386017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3709614" y="127000"/>
              <a:ext cx="1912339" cy="14311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1450" smtClean="0">
                  <a:solidFill>
                    <a:srgbClr val="112B21"/>
                  </a:solidFill>
                  <a:latin typeface="Segoe UI"/>
                </a:rPr>
                <a:t>Просмотр данных по общедомовым приборам учета (табличный, графический вид за период)</a:t>
              </a:r>
              <a:endParaRPr lang="ru-RU" sz="1450">
                <a:solidFill>
                  <a:srgbClr val="112B21"/>
                </a:solidFill>
                <a:latin typeface="Segoe UI"/>
              </a:endParaRPr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5143868" y="1711876"/>
              <a:ext cx="2307510" cy="1208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1450" smtClean="0">
                  <a:solidFill>
                    <a:srgbClr val="141414"/>
                  </a:solidFill>
                  <a:latin typeface="Segoe UI"/>
                </a:rPr>
                <a:t>перечень установленных на доме общедомовых приборов учета по всем учитываемым  ресурсам;</a:t>
              </a:r>
              <a:endParaRPr lang="ru-RU" sz="1450">
                <a:solidFill>
                  <a:srgbClr val="141414"/>
                </a:solidFill>
                <a:latin typeface="Segoe UI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5143868" y="3073614"/>
              <a:ext cx="3218610" cy="34394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1450" smtClean="0">
                  <a:solidFill>
                    <a:srgbClr val="141414"/>
                  </a:solidFill>
                  <a:latin typeface="Segoe UI"/>
                </a:rPr>
                <a:t>отображение подробной информации о проведенных расчетах  в соответствии с "Правилами предоставления коммунальных услуг собственникам и пользователям помещений в многоквартирных домах и жилых домах», утвержденными Постановлением Правительства Российской Федерации от 06.11.2011 года  № 354 с изменениями от 16.04.2013 года № 344 (общедомовое, индивидуальное потребление и др.).</a:t>
              </a:r>
              <a:endParaRPr lang="ru-RU" sz="1450">
                <a:solidFill>
                  <a:srgbClr val="141414"/>
                </a:solidFill>
                <a:latin typeface="Segoe UI"/>
              </a:endParaRPr>
            </a:p>
          </p:txBody>
        </p:sp>
        <p:cxnSp>
          <p:nvCxnSpPr>
            <p:cNvPr id="17" name="Соединительная линия уступом 16"/>
            <p:cNvCxnSpPr>
              <a:stCxn id="4" idx="2"/>
              <a:endCxn id="5" idx="1"/>
            </p:cNvCxnSpPr>
            <p:nvPr/>
          </p:nvCxnSpPr>
          <p:spPr>
            <a:xfrm rot="16200000" flipH="1">
              <a:off x="4525963" y="1697982"/>
              <a:ext cx="757727" cy="478084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Соединительная линия уступом 17"/>
            <p:cNvCxnSpPr>
              <a:stCxn id="4" idx="2"/>
              <a:endCxn id="6" idx="1"/>
            </p:cNvCxnSpPr>
            <p:nvPr/>
          </p:nvCxnSpPr>
          <p:spPr>
            <a:xfrm rot="16200000" flipH="1">
              <a:off x="3287249" y="2936696"/>
              <a:ext cx="3235155" cy="478084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913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15F3-CDF7-4858-AA73-1716569B213D}" type="slidenum">
              <a:rPr lang="ru-RU" smtClean="0"/>
              <a:t>25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245004" y="2611775"/>
            <a:ext cx="1893829" cy="203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ru-RU" smtClean="0">
                <a:solidFill>
                  <a:srgbClr val="112B21"/>
                </a:solidFill>
                <a:latin typeface="Segoe UI"/>
              </a:rPr>
              <a:t>Просмотр данных по квартиным приборам учета (табличный, графический вид за период)</a:t>
            </a:r>
            <a:endParaRPr lang="ru-RU">
              <a:solidFill>
                <a:srgbClr val="112B21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553142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15F3-CDF7-4858-AA73-1716569B213D}" type="slidenum">
              <a:rPr lang="ru-RU" smtClean="0"/>
              <a:t>26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616382" y="2334776"/>
            <a:ext cx="3151074" cy="2585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ru-RU" smtClean="0">
                <a:solidFill>
                  <a:srgbClr val="112B21"/>
                </a:solidFill>
                <a:latin typeface="Segoe UI"/>
              </a:rPr>
              <a:t>Представление внутриобъектового баланса поступления и потребления энергоресурсов (периодичность - 1 раз в сутки) с целью выявления очагов несанкционированного потребления;</a:t>
            </a:r>
            <a:endParaRPr lang="ru-RU">
              <a:solidFill>
                <a:srgbClr val="112B21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379848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15F3-CDF7-4858-AA73-1716569B213D}" type="slidenum">
              <a:rPr lang="ru-RU" smtClean="0"/>
              <a:t>27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852705" y="2750274"/>
            <a:ext cx="2678427" cy="1754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ru-RU" smtClean="0">
                <a:solidFill>
                  <a:srgbClr val="112B21"/>
                </a:solidFill>
                <a:latin typeface="Segoe UI"/>
              </a:rPr>
              <a:t>Ведение информации об авариях и потерях в сетях инженерно-технического обеспечения и их протяженности;</a:t>
            </a:r>
            <a:endParaRPr lang="ru-RU">
              <a:solidFill>
                <a:srgbClr val="112B21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177889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15F3-CDF7-4858-AA73-1716569B213D}" type="slidenum">
              <a:rPr lang="ru-RU" smtClean="0"/>
              <a:t>28</a:t>
            </a:fld>
            <a:endParaRPr lang="ru-RU"/>
          </a:p>
        </p:txBody>
      </p:sp>
      <p:grpSp>
        <p:nvGrpSpPr>
          <p:cNvPr id="9" name="Группа 8"/>
          <p:cNvGrpSpPr/>
          <p:nvPr/>
        </p:nvGrpSpPr>
        <p:grpSpPr>
          <a:xfrm>
            <a:off x="4345886" y="127000"/>
            <a:ext cx="3136228" cy="4977765"/>
            <a:chOff x="4345886" y="127000"/>
            <a:chExt cx="3136228" cy="4977765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4345886" y="127000"/>
              <a:ext cx="1692066" cy="12003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mtClean="0">
                  <a:solidFill>
                    <a:srgbClr val="112B21"/>
                  </a:solidFill>
                  <a:latin typeface="Segoe UI"/>
                </a:rPr>
                <a:t>Представление данных об МКД на геоподоснове</a:t>
              </a:r>
              <a:endParaRPr lang="ru-RU">
                <a:solidFill>
                  <a:srgbClr val="112B21"/>
                </a:solidFill>
                <a:latin typeface="Segoe UI"/>
              </a:endParaRPr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5614935" y="3350439"/>
              <a:ext cx="1867179" cy="17543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mtClean="0">
                  <a:solidFill>
                    <a:srgbClr val="141414"/>
                  </a:solidFill>
                  <a:latin typeface="Segoe UI"/>
                </a:rPr>
                <a:t>Фильтрациия прдставления по выбранным техническим характеристикам и условиям</a:t>
              </a:r>
              <a:endParaRPr lang="ru-RU">
                <a:solidFill>
                  <a:srgbClr val="141414"/>
                </a:solidFill>
                <a:latin typeface="Segoe UI"/>
              </a:endParaRPr>
            </a:p>
          </p:txBody>
        </p:sp>
        <p:cxnSp>
          <p:nvCxnSpPr>
            <p:cNvPr id="8" name="Соединительная линия уступом 7"/>
            <p:cNvCxnSpPr>
              <a:stCxn id="4" idx="2"/>
              <a:endCxn id="5" idx="1"/>
            </p:cNvCxnSpPr>
            <p:nvPr/>
          </p:nvCxnSpPr>
          <p:spPr>
            <a:xfrm rot="16200000" flipH="1">
              <a:off x="3953291" y="2565957"/>
              <a:ext cx="2900273" cy="423016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6104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15F3-CDF7-4858-AA73-1716569B213D}" type="slidenum">
              <a:rPr lang="ru-RU" smtClean="0"/>
              <a:t>29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981236" y="2611775"/>
            <a:ext cx="2421365" cy="203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ru-RU" smtClean="0">
                <a:solidFill>
                  <a:srgbClr val="112B21"/>
                </a:solidFill>
                <a:latin typeface="Segoe UI"/>
              </a:rPr>
              <a:t>Подготовка аналитической информации, отчетов, протоколов, графиков для последующей печати;</a:t>
            </a:r>
            <a:endParaRPr lang="ru-RU">
              <a:solidFill>
                <a:srgbClr val="112B21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830553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15F3-CDF7-4858-AA73-1716569B213D}" type="slidenum">
              <a:rPr lang="ru-RU" smtClean="0"/>
              <a:t>3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369257" y="3165772"/>
            <a:ext cx="1645323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ru-RU" smtClean="0">
                <a:solidFill>
                  <a:srgbClr val="112B21"/>
                </a:solidFill>
                <a:latin typeface="Segoe UI"/>
              </a:rPr>
              <a:t>Регистрация пользователей в системе</a:t>
            </a:r>
            <a:endParaRPr lang="ru-RU">
              <a:solidFill>
                <a:srgbClr val="112B21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657986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15F3-CDF7-4858-AA73-1716569B213D}" type="slidenum">
              <a:rPr lang="ru-RU" smtClean="0"/>
              <a:t>30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579503" y="2473275"/>
            <a:ext cx="3224832" cy="230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ru-RU" smtClean="0">
                <a:solidFill>
                  <a:srgbClr val="112B21"/>
                </a:solidFill>
                <a:latin typeface="Segoe UI"/>
              </a:rPr>
              <a:t>Выдача данных и обмен аналитической информацией между структурами ЖКХ (ТСЖ, УК) и Энергоснабжающими организациями (Энергосбыт, тепловые сети, Водоканал и пр.); </a:t>
            </a:r>
            <a:endParaRPr lang="ru-RU">
              <a:solidFill>
                <a:srgbClr val="112B21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794832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15F3-CDF7-4858-AA73-1716569B213D}" type="slidenum">
              <a:rPr lang="ru-RU" smtClean="0"/>
              <a:t>31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242492" y="2611775"/>
            <a:ext cx="1898853" cy="203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ru-RU" smtClean="0">
                <a:solidFill>
                  <a:srgbClr val="112B21"/>
                </a:solidFill>
                <a:latin typeface="Segoe UI"/>
              </a:rPr>
              <a:t>Контроль линий связи со счетчиками (расходомерами) энергоресурсов;</a:t>
            </a:r>
            <a:endParaRPr lang="ru-RU">
              <a:solidFill>
                <a:srgbClr val="112B21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7927927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15F3-CDF7-4858-AA73-1716569B213D}" type="slidenum">
              <a:rPr lang="ru-RU" smtClean="0"/>
              <a:t>32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629987" y="1226781"/>
            <a:ext cx="3123863" cy="4801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ru-RU" smtClean="0">
                <a:solidFill>
                  <a:srgbClr val="112B21"/>
                </a:solidFill>
                <a:latin typeface="Segoe UI"/>
              </a:rPr>
              <a:t>При наличии на объектах соответствующего оборудования возможно дистанционное (автоматическое и ручное по команде диспетчера) управление режимами потребления ТЭР: ограничение подачи электроэнергии (при превышении установленного лимита), регулирование подачи тепловой энергии (поддержание оптимального температурного режима);</a:t>
            </a:r>
            <a:endParaRPr lang="ru-RU">
              <a:solidFill>
                <a:srgbClr val="112B21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6427445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15F3-CDF7-4858-AA73-1716569B213D}" type="slidenum">
              <a:rPr lang="ru-RU" smtClean="0"/>
              <a:t>33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270897" y="2611775"/>
            <a:ext cx="1842044" cy="203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ru-RU" smtClean="0">
                <a:solidFill>
                  <a:srgbClr val="112B21"/>
                </a:solidFill>
                <a:latin typeface="Segoe UI"/>
              </a:rPr>
              <a:t>интеграция с Государственной информационной системой ЖКХ (ГИС ЖКХ).</a:t>
            </a:r>
            <a:endParaRPr lang="ru-RU">
              <a:solidFill>
                <a:srgbClr val="112B21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877788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15F3-CDF7-4858-AA73-1716569B213D}" type="slidenum">
              <a:rPr lang="ru-RU" smtClean="0"/>
              <a:t>4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832426" y="2611775"/>
            <a:ext cx="2718986" cy="203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ru-RU" smtClean="0">
                <a:solidFill>
                  <a:srgbClr val="112B21"/>
                </a:solidFill>
                <a:latin typeface="Segoe UI"/>
              </a:rPr>
              <a:t>Объявления, справочная информация о режиме потребления услуг, изменению тарифов, проводимых работах на сетях подачи ресурсов.</a:t>
            </a:r>
            <a:endParaRPr lang="ru-RU">
              <a:solidFill>
                <a:srgbClr val="112B21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39692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15F3-CDF7-4858-AA73-1716569B213D}" type="slidenum">
              <a:rPr lang="ru-RU" smtClean="0"/>
              <a:t>5</a:t>
            </a:fld>
            <a:endParaRPr lang="ru-RU"/>
          </a:p>
        </p:txBody>
      </p:sp>
      <p:grpSp>
        <p:nvGrpSpPr>
          <p:cNvPr id="43" name="Группа 42"/>
          <p:cNvGrpSpPr/>
          <p:nvPr/>
        </p:nvGrpSpPr>
        <p:grpSpPr>
          <a:xfrm>
            <a:off x="3785486" y="127000"/>
            <a:ext cx="6772445" cy="6993103"/>
            <a:chOff x="3785486" y="127000"/>
            <a:chExt cx="6772445" cy="6993103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3785486" y="127000"/>
              <a:ext cx="1850058" cy="415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1000" smtClean="0">
                  <a:solidFill>
                    <a:srgbClr val="112B21"/>
                  </a:solidFill>
                  <a:latin typeface="Segoe UI"/>
                </a:rPr>
                <a:t>Представление перечня контролируемых услуг</a:t>
              </a:r>
              <a:endParaRPr lang="ru-RU" sz="1000">
                <a:solidFill>
                  <a:srgbClr val="112B21"/>
                </a:solidFill>
                <a:latin typeface="Segoe UI"/>
              </a:endParaRPr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5173030" y="543096"/>
              <a:ext cx="3066865" cy="55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1000" smtClean="0">
                  <a:solidFill>
                    <a:srgbClr val="141414"/>
                  </a:solidFill>
                  <a:latin typeface="Segoe UI"/>
                </a:rPr>
                <a:t>Предоставление справочно-информационных сведений о применяемых тарифах и нормативах, начислениях и платежах по услуге.</a:t>
              </a:r>
              <a:endParaRPr lang="ru-RU" sz="1000">
                <a:solidFill>
                  <a:srgbClr val="141414"/>
                </a:solidFill>
                <a:latin typeface="Segoe UI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5173030" y="1097692"/>
              <a:ext cx="2675925" cy="415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1000" smtClean="0">
                  <a:solidFill>
                    <a:srgbClr val="141414"/>
                  </a:solidFill>
                  <a:latin typeface="Segoe UI"/>
                </a:rPr>
                <a:t>Оплата жилищно-коммунальных услуг в режиме онлайн;</a:t>
              </a:r>
              <a:endParaRPr lang="ru-RU" sz="1000">
                <a:solidFill>
                  <a:srgbClr val="141414"/>
                </a:solidFill>
                <a:latin typeface="Segoe UI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73030" y="1513788"/>
              <a:ext cx="2446095" cy="55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1000" smtClean="0">
                  <a:solidFill>
                    <a:srgbClr val="141414"/>
                  </a:solidFill>
                  <a:latin typeface="Segoe UI"/>
                </a:rPr>
                <a:t>Печать счетов-квитанций на оплату за выбранные расчетные периоды (в том числе и  долговые квитанции).</a:t>
              </a:r>
              <a:endParaRPr lang="ru-RU" sz="1000">
                <a:solidFill>
                  <a:srgbClr val="141414"/>
                </a:solidFill>
                <a:latin typeface="Segoe UI"/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5173030" y="2068384"/>
              <a:ext cx="1922001" cy="55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1000" smtClean="0">
                  <a:solidFill>
                    <a:srgbClr val="141414"/>
                  </a:solidFill>
                  <a:latin typeface="Segoe UI"/>
                </a:rPr>
                <a:t>Просмотр данных по индивидуальным приборам учета услуги:</a:t>
              </a:r>
              <a:endParaRPr lang="ru-RU" sz="1000">
                <a:solidFill>
                  <a:srgbClr val="141414"/>
                </a:solidFill>
                <a:latin typeface="Segoe UI"/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6614531" y="2622980"/>
              <a:ext cx="1754005" cy="2462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ru-RU" sz="1000" smtClean="0">
                  <a:solidFill>
                    <a:srgbClr val="141414"/>
                  </a:solidFill>
                  <a:latin typeface="Segoe UI"/>
                </a:rPr>
                <a:t>перечень приборов учета;</a:t>
              </a:r>
              <a:endParaRPr lang="ru-RU" sz="1000">
                <a:solidFill>
                  <a:srgbClr val="141414"/>
                </a:solidFill>
                <a:latin typeface="Segoe UI"/>
              </a:endParaRP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7930035" y="2869799"/>
              <a:ext cx="2627896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1000" smtClean="0">
                  <a:solidFill>
                    <a:srgbClr val="141414"/>
                  </a:solidFill>
                  <a:latin typeface="Segoe UI"/>
                </a:rPr>
                <a:t>представление данных индивидуальных приборов учета и расчет стоимости коммунальных услуги с учетом показаний ИПУ;</a:t>
              </a:r>
              <a:endParaRPr lang="ru-RU" sz="1000">
                <a:solidFill>
                  <a:srgbClr val="141414"/>
                </a:solidFill>
                <a:latin typeface="Segoe UI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6614531" y="3578283"/>
              <a:ext cx="1668021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1000" smtClean="0">
                  <a:solidFill>
                    <a:srgbClr val="141414"/>
                  </a:solidFill>
                  <a:latin typeface="Segoe UI"/>
                </a:rPr>
                <a:t>представление диаграмм и графиков потребления по заданным параметрам.</a:t>
              </a:r>
              <a:endParaRPr lang="ru-RU" sz="1000">
                <a:solidFill>
                  <a:srgbClr val="141414"/>
                </a:solidFill>
                <a:latin typeface="Segoe UI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6614531" y="4286767"/>
              <a:ext cx="1833301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1000" smtClean="0">
                  <a:solidFill>
                    <a:srgbClr val="141414"/>
                  </a:solidFill>
                  <a:latin typeface="Segoe UI"/>
                </a:rPr>
                <a:t>Формирование отчетности по потреблению коммунальных ресурсов и задолженности</a:t>
              </a:r>
              <a:endParaRPr lang="ru-RU" sz="1000">
                <a:solidFill>
                  <a:srgbClr val="141414"/>
                </a:solidFill>
                <a:latin typeface="Segoe UI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173030" y="4995251"/>
              <a:ext cx="1588106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1000" smtClean="0">
                  <a:solidFill>
                    <a:srgbClr val="141414"/>
                  </a:solidFill>
                  <a:latin typeface="Segoe UI"/>
                </a:rPr>
                <a:t>Прогноз потребления на период в наутральном и денежном выражении</a:t>
              </a:r>
              <a:endParaRPr lang="ru-RU" sz="1000">
                <a:solidFill>
                  <a:srgbClr val="141414"/>
                </a:solidFill>
                <a:latin typeface="Segoe UI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5173030" y="5703734"/>
              <a:ext cx="1917533" cy="8617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1000" smtClean="0">
                  <a:solidFill>
                    <a:srgbClr val="141414"/>
                  </a:solidFill>
                  <a:latin typeface="Segoe UI"/>
                </a:rPr>
                <a:t>Рекомендации по управлению услугами на основе анализа статистических данных о потреблении.</a:t>
              </a:r>
              <a:endParaRPr lang="ru-RU" sz="1000">
                <a:solidFill>
                  <a:srgbClr val="141414"/>
                </a:solidFill>
                <a:latin typeface="Segoe UI"/>
              </a:endParaRPr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5173030" y="6566105"/>
              <a:ext cx="2383662" cy="55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1000" smtClean="0">
                  <a:solidFill>
                    <a:srgbClr val="141414"/>
                  </a:solidFill>
                  <a:latin typeface="Segoe UI"/>
                </a:rPr>
                <a:t>Настройка сценариев по нештатным ситуациям и оповещений связанных с потреблением услуг.</a:t>
              </a:r>
              <a:endParaRPr lang="ru-RU" sz="1000">
                <a:solidFill>
                  <a:srgbClr val="141414"/>
                </a:solidFill>
                <a:latin typeface="Segoe UI"/>
              </a:endParaRPr>
            </a:p>
          </p:txBody>
        </p:sp>
        <p:cxnSp>
          <p:nvCxnSpPr>
            <p:cNvPr id="32" name="Соединительная линия уступом 31"/>
            <p:cNvCxnSpPr>
              <a:stCxn id="4" idx="2"/>
              <a:endCxn id="5" idx="1"/>
            </p:cNvCxnSpPr>
            <p:nvPr/>
          </p:nvCxnSpPr>
          <p:spPr>
            <a:xfrm rot="16200000" flipH="1">
              <a:off x="4802974" y="450038"/>
              <a:ext cx="277597" cy="462515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Соединительная линия уступом 32"/>
            <p:cNvCxnSpPr>
              <a:stCxn id="4" idx="2"/>
              <a:endCxn id="6" idx="1"/>
            </p:cNvCxnSpPr>
            <p:nvPr/>
          </p:nvCxnSpPr>
          <p:spPr>
            <a:xfrm rot="16200000" flipH="1">
              <a:off x="4560301" y="692711"/>
              <a:ext cx="762943" cy="462515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Соединительная линия уступом 33"/>
            <p:cNvCxnSpPr>
              <a:stCxn id="4" idx="2"/>
              <a:endCxn id="7" idx="1"/>
            </p:cNvCxnSpPr>
            <p:nvPr/>
          </p:nvCxnSpPr>
          <p:spPr>
            <a:xfrm rot="16200000" flipH="1">
              <a:off x="4317628" y="935384"/>
              <a:ext cx="1248289" cy="462515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Соединительная линия уступом 34"/>
            <p:cNvCxnSpPr>
              <a:stCxn id="4" idx="2"/>
              <a:endCxn id="8" idx="1"/>
            </p:cNvCxnSpPr>
            <p:nvPr/>
          </p:nvCxnSpPr>
          <p:spPr>
            <a:xfrm rot="16200000" flipH="1">
              <a:off x="4040330" y="1212682"/>
              <a:ext cx="1802885" cy="462515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Соединительная линия уступом 35"/>
            <p:cNvCxnSpPr>
              <a:stCxn id="8" idx="2"/>
              <a:endCxn id="9" idx="1"/>
            </p:cNvCxnSpPr>
            <p:nvPr/>
          </p:nvCxnSpPr>
          <p:spPr>
            <a:xfrm rot="16200000" flipH="1">
              <a:off x="6312427" y="2443986"/>
              <a:ext cx="123709" cy="480500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Соединительная линия уступом 36"/>
            <p:cNvCxnSpPr>
              <a:stCxn id="9" idx="2"/>
              <a:endCxn id="10" idx="1"/>
            </p:cNvCxnSpPr>
            <p:nvPr/>
          </p:nvCxnSpPr>
          <p:spPr>
            <a:xfrm rot="16200000" flipH="1">
              <a:off x="7533514" y="2827220"/>
              <a:ext cx="354541" cy="438501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Соединительная линия уступом 37"/>
            <p:cNvCxnSpPr>
              <a:stCxn id="8" idx="2"/>
              <a:endCxn id="11" idx="1"/>
            </p:cNvCxnSpPr>
            <p:nvPr/>
          </p:nvCxnSpPr>
          <p:spPr>
            <a:xfrm rot="16200000" flipH="1">
              <a:off x="5719359" y="3037054"/>
              <a:ext cx="1309844" cy="480500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Соединительная линия уступом 38"/>
            <p:cNvCxnSpPr>
              <a:stCxn id="8" idx="2"/>
              <a:endCxn id="12" idx="1"/>
            </p:cNvCxnSpPr>
            <p:nvPr/>
          </p:nvCxnSpPr>
          <p:spPr>
            <a:xfrm rot="16200000" flipH="1">
              <a:off x="5365117" y="3391296"/>
              <a:ext cx="2018328" cy="480500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Соединительная линия уступом 39"/>
            <p:cNvCxnSpPr>
              <a:stCxn id="4" idx="2"/>
              <a:endCxn id="13" idx="1"/>
            </p:cNvCxnSpPr>
            <p:nvPr/>
          </p:nvCxnSpPr>
          <p:spPr>
            <a:xfrm rot="16200000" flipH="1">
              <a:off x="2538424" y="2714588"/>
              <a:ext cx="4806696" cy="462515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Соединительная линия уступом 40"/>
            <p:cNvCxnSpPr>
              <a:stCxn id="4" idx="2"/>
              <a:endCxn id="14" idx="1"/>
            </p:cNvCxnSpPr>
            <p:nvPr/>
          </p:nvCxnSpPr>
          <p:spPr>
            <a:xfrm rot="16200000" flipH="1">
              <a:off x="2145711" y="3107301"/>
              <a:ext cx="5592123" cy="462515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Соединительная линия уступом 41"/>
            <p:cNvCxnSpPr>
              <a:stCxn id="4" idx="2"/>
              <a:endCxn id="15" idx="1"/>
            </p:cNvCxnSpPr>
            <p:nvPr/>
          </p:nvCxnSpPr>
          <p:spPr>
            <a:xfrm rot="16200000" flipH="1">
              <a:off x="1791469" y="3461543"/>
              <a:ext cx="6300606" cy="462515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9773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15F3-CDF7-4858-AA73-1716569B213D}" type="slidenum">
              <a:rPr lang="ru-RU" smtClean="0"/>
              <a:t>6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554789" y="2888773"/>
            <a:ext cx="1274260" cy="147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ru-RU" smtClean="0">
                <a:solidFill>
                  <a:srgbClr val="112B21"/>
                </a:solidFill>
                <a:latin typeface="Segoe UI"/>
              </a:rPr>
              <a:t>Подача заявлений, претензий, жалоб.</a:t>
            </a:r>
            <a:endParaRPr lang="ru-RU">
              <a:solidFill>
                <a:srgbClr val="112B21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870021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15F3-CDF7-4858-AA73-1716569B213D}" type="slidenum">
              <a:rPr lang="ru-RU" smtClean="0"/>
              <a:t>7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265864" y="2611775"/>
            <a:ext cx="1852110" cy="203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ru-RU" smtClean="0">
                <a:solidFill>
                  <a:srgbClr val="112B21"/>
                </a:solidFill>
                <a:latin typeface="Segoe UI"/>
              </a:rPr>
              <a:t>Мессенджер для обмена сообщениями с другими пользователями, УК\ЖКХ и РСО.</a:t>
            </a:r>
            <a:endParaRPr lang="ru-RU">
              <a:solidFill>
                <a:srgbClr val="112B21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632637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15F3-CDF7-4858-AA73-1716569B213D}" type="slidenum">
              <a:rPr lang="ru-RU" smtClean="0"/>
              <a:t>8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361306" y="2750274"/>
            <a:ext cx="1661225" cy="1754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ru-RU" smtClean="0">
                <a:solidFill>
                  <a:srgbClr val="112B21"/>
                </a:solidFill>
                <a:latin typeface="Segoe UI"/>
              </a:rPr>
              <a:t>Форум по вопросам потребления коммунальных ресурсов в доме, раойне.</a:t>
            </a:r>
            <a:endParaRPr lang="ru-RU">
              <a:solidFill>
                <a:srgbClr val="112B21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807876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15F3-CDF7-4858-AA73-1716569B213D}" type="slidenum">
              <a:rPr lang="ru-RU" smtClean="0"/>
              <a:t>9</a:t>
            </a:fld>
            <a:endParaRPr lang="ru-RU"/>
          </a:p>
        </p:txBody>
      </p:sp>
      <p:grpSp>
        <p:nvGrpSpPr>
          <p:cNvPr id="19" name="Группа 18"/>
          <p:cNvGrpSpPr/>
          <p:nvPr/>
        </p:nvGrpSpPr>
        <p:grpSpPr>
          <a:xfrm>
            <a:off x="3709614" y="127000"/>
            <a:ext cx="4462364" cy="6088499"/>
            <a:chOff x="3709614" y="127000"/>
            <a:chExt cx="4462364" cy="6088499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3709614" y="127000"/>
              <a:ext cx="1658339" cy="9848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1450" smtClean="0">
                  <a:solidFill>
                    <a:srgbClr val="112B21"/>
                  </a:solidFill>
                  <a:latin typeface="Segoe UI"/>
                </a:rPr>
                <a:t>Просмотр данных по общедомовым приборам учета:</a:t>
              </a:r>
              <a:endParaRPr lang="ru-RU" sz="1450">
                <a:solidFill>
                  <a:srgbClr val="112B21"/>
                </a:solidFill>
                <a:latin typeface="Segoe UI"/>
              </a:endParaRPr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4953368" y="1339979"/>
              <a:ext cx="2307510" cy="1208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1450" smtClean="0">
                  <a:solidFill>
                    <a:srgbClr val="141414"/>
                  </a:solidFill>
                  <a:latin typeface="Segoe UI"/>
                </a:rPr>
                <a:t>перечень установленных на доме общедомовых приборов учета по всем учитываемым  ресурсам;</a:t>
              </a:r>
              <a:endParaRPr lang="ru-RU" sz="1450">
                <a:solidFill>
                  <a:srgbClr val="141414"/>
                </a:solidFill>
                <a:latin typeface="Segoe UI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953368" y="2776096"/>
              <a:ext cx="3218610" cy="34394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1450" smtClean="0">
                  <a:solidFill>
                    <a:srgbClr val="141414"/>
                  </a:solidFill>
                  <a:latin typeface="Segoe UI"/>
                </a:rPr>
                <a:t>отображение подробной информации о проведенных расчетах  в соответствии с "Правилами предоставления коммунальных услуг собственникам и пользователям помещений в многоквартирных домах и жилых домах», утвержденными Постановлением Правительства Российской Федерации от 06.11.2011 года  № 354 с изменениями от 16.04.2013 года № 344 (общедомовое, индивидуальное потребление и др.).</a:t>
              </a:r>
              <a:endParaRPr lang="ru-RU" sz="1450">
                <a:solidFill>
                  <a:srgbClr val="141414"/>
                </a:solidFill>
                <a:latin typeface="Segoe UI"/>
              </a:endParaRPr>
            </a:p>
          </p:txBody>
        </p:sp>
        <p:cxnSp>
          <p:nvCxnSpPr>
            <p:cNvPr id="17" name="Соединительная линия уступом 16"/>
            <p:cNvCxnSpPr>
              <a:stCxn id="4" idx="2"/>
              <a:endCxn id="5" idx="1"/>
            </p:cNvCxnSpPr>
            <p:nvPr/>
          </p:nvCxnSpPr>
          <p:spPr>
            <a:xfrm rot="16200000" flipH="1">
              <a:off x="4330023" y="1320646"/>
              <a:ext cx="832106" cy="414584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Соединительная линия уступом 17"/>
            <p:cNvCxnSpPr>
              <a:stCxn id="4" idx="2"/>
              <a:endCxn id="6" idx="1"/>
            </p:cNvCxnSpPr>
            <p:nvPr/>
          </p:nvCxnSpPr>
          <p:spPr>
            <a:xfrm rot="16200000" flipH="1">
              <a:off x="3054120" y="2596549"/>
              <a:ext cx="3383913" cy="414584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87406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1367</Words>
  <Application>Microsoft Office PowerPoint</Application>
  <PresentationFormat>Произвольный</PresentationFormat>
  <Paragraphs>130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7" baseType="lpstr">
      <vt:lpstr>Arial</vt:lpstr>
      <vt:lpstr>Calibri</vt:lpstr>
      <vt:lpstr>Segoe UI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</cp:revision>
  <dcterms:created xsi:type="dcterms:W3CDTF">2014-10-08T13:40:37Z</dcterms:created>
  <dcterms:modified xsi:type="dcterms:W3CDTF">2014-10-08T13:43:55Z</dcterms:modified>
</cp:coreProperties>
</file>