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7" r:id="rId2"/>
    <p:sldId id="256" r:id="rId3"/>
    <p:sldId id="259" r:id="rId4"/>
    <p:sldId id="270" r:id="rId5"/>
    <p:sldId id="271" r:id="rId6"/>
    <p:sldId id="261" r:id="rId7"/>
    <p:sldId id="272" r:id="rId8"/>
    <p:sldId id="273" r:id="rId9"/>
    <p:sldId id="269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F9D"/>
    <a:srgbClr val="2ECC71"/>
    <a:srgbClr val="2980B9"/>
    <a:srgbClr val="C1441D"/>
    <a:srgbClr val="FFFFCC"/>
    <a:srgbClr val="30D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864" y="-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5ABB4-536C-D749-9CFC-26E587D25AE8}" type="doc">
      <dgm:prSet loTypeId="urn:microsoft.com/office/officeart/2008/layout/VerticalCurvedLis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6B85E2B-53D3-E54E-94D6-4B252411B4B7}">
      <dgm:prSet phldrT="[Текст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2ECC71">
                <a:lumMod val="68000"/>
                <a:lumOff val="32000"/>
              </a:srgbClr>
            </a:gs>
            <a:gs pos="35000">
              <a:srgbClr val="6DDF9D">
                <a:lumMod val="42000"/>
                <a:lumOff val="58000"/>
              </a:srgbClr>
            </a:gs>
            <a:gs pos="100000">
              <a:schemeClr val="accent3">
                <a:tint val="15000"/>
                <a:satMod val="350000"/>
              </a:schemeClr>
            </a:gs>
          </a:gsLst>
        </a:gradFill>
      </dgm:spPr>
      <dgm:t>
        <a:bodyPr/>
        <a:lstStyle/>
        <a:p>
          <a:pPr algn="r"/>
          <a:r>
            <a:rPr lang="ru-RU" sz="1800" dirty="0" smtClean="0"/>
            <a:t>Увеличение прибыли</a:t>
          </a:r>
          <a:endParaRPr lang="ru-RU" sz="1800" dirty="0"/>
        </a:p>
      </dgm:t>
    </dgm:pt>
    <dgm:pt modelId="{F12864C8-91CD-6E4B-AA5D-EAA18A93FD19}" type="parTrans" cxnId="{C3DDDDEA-1871-5F47-B216-D9E0D882FB5C}">
      <dgm:prSet/>
      <dgm:spPr/>
      <dgm:t>
        <a:bodyPr/>
        <a:lstStyle/>
        <a:p>
          <a:endParaRPr lang="ru-RU" sz="1800"/>
        </a:p>
      </dgm:t>
    </dgm:pt>
    <dgm:pt modelId="{620FF74A-2D92-9644-828F-852C4CDB1A81}" type="sibTrans" cxnId="{C3DDDDEA-1871-5F47-B216-D9E0D882FB5C}">
      <dgm:prSet/>
      <dgm:spPr/>
      <dgm:t>
        <a:bodyPr/>
        <a:lstStyle/>
        <a:p>
          <a:endParaRPr lang="ru-RU" sz="1800"/>
        </a:p>
      </dgm:t>
    </dgm:pt>
    <dgm:pt modelId="{6166068A-3B7A-1144-8740-6D84D715E295}">
      <dgm:prSet phldrT="[Текст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2ECC71">
                <a:lumMod val="68000"/>
                <a:lumOff val="32000"/>
              </a:srgbClr>
            </a:gs>
            <a:gs pos="35000">
              <a:srgbClr val="6DDF9D">
                <a:lumMod val="42000"/>
                <a:lumOff val="58000"/>
              </a:srgbClr>
            </a:gs>
            <a:gs pos="100000">
              <a:schemeClr val="accent3">
                <a:tint val="15000"/>
                <a:satMod val="350000"/>
              </a:schemeClr>
            </a:gs>
          </a:gsLst>
        </a:gradFill>
      </dgm:spPr>
      <dgm:t>
        <a:bodyPr/>
        <a:lstStyle/>
        <a:p>
          <a:pPr algn="r"/>
          <a:r>
            <a:rPr lang="ru-RU" sz="1800" dirty="0" smtClean="0"/>
            <a:t>Устранение конфликтов при взаиморасчетах</a:t>
          </a:r>
          <a:endParaRPr lang="ru-RU" sz="1800" dirty="0"/>
        </a:p>
      </dgm:t>
    </dgm:pt>
    <dgm:pt modelId="{29395684-CBEF-2445-8C3D-53A91B7F7017}" type="parTrans" cxnId="{F5983857-AAAB-6143-AB3F-1AE39EA5F6A5}">
      <dgm:prSet/>
      <dgm:spPr/>
      <dgm:t>
        <a:bodyPr/>
        <a:lstStyle/>
        <a:p>
          <a:endParaRPr lang="ru-RU" sz="1800"/>
        </a:p>
      </dgm:t>
    </dgm:pt>
    <dgm:pt modelId="{258E79AA-9E48-3C49-BA85-E45D6DE298C3}" type="sibTrans" cxnId="{F5983857-AAAB-6143-AB3F-1AE39EA5F6A5}">
      <dgm:prSet/>
      <dgm:spPr/>
      <dgm:t>
        <a:bodyPr/>
        <a:lstStyle/>
        <a:p>
          <a:endParaRPr lang="ru-RU" sz="1800"/>
        </a:p>
      </dgm:t>
    </dgm:pt>
    <dgm:pt modelId="{8D92BA38-9A50-C84B-9D55-1550FC7D32D3}">
      <dgm:prSet phldrT="[Текст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2ECC71">
                <a:lumMod val="68000"/>
                <a:lumOff val="32000"/>
              </a:srgbClr>
            </a:gs>
            <a:gs pos="35000">
              <a:srgbClr val="6DDF9D">
                <a:lumMod val="42000"/>
                <a:lumOff val="58000"/>
              </a:srgbClr>
            </a:gs>
            <a:gs pos="100000">
              <a:schemeClr val="accent3">
                <a:tint val="15000"/>
                <a:satMod val="350000"/>
              </a:schemeClr>
            </a:gs>
          </a:gsLst>
        </a:gradFill>
      </dgm:spPr>
      <dgm:t>
        <a:bodyPr/>
        <a:lstStyle/>
        <a:p>
          <a:pPr algn="r"/>
          <a:r>
            <a:rPr lang="ru-RU" sz="1800" dirty="0" smtClean="0"/>
            <a:t>Ускорение оборота средств</a:t>
          </a:r>
          <a:endParaRPr lang="ru-RU" sz="1800" dirty="0"/>
        </a:p>
      </dgm:t>
    </dgm:pt>
    <dgm:pt modelId="{DDE15ADA-A9E7-C544-B94B-3ABA92807759}" type="parTrans" cxnId="{C6C2F025-4BA0-F84A-9810-4ADD351E6853}">
      <dgm:prSet/>
      <dgm:spPr/>
      <dgm:t>
        <a:bodyPr/>
        <a:lstStyle/>
        <a:p>
          <a:endParaRPr lang="ru-RU" sz="1800"/>
        </a:p>
      </dgm:t>
    </dgm:pt>
    <dgm:pt modelId="{62ADD00F-3E28-1D4D-972D-0223AC6BDDDA}" type="sibTrans" cxnId="{C6C2F025-4BA0-F84A-9810-4ADD351E6853}">
      <dgm:prSet/>
      <dgm:spPr/>
      <dgm:t>
        <a:bodyPr/>
        <a:lstStyle/>
        <a:p>
          <a:endParaRPr lang="ru-RU" sz="1800"/>
        </a:p>
      </dgm:t>
    </dgm:pt>
    <dgm:pt modelId="{869DA211-0059-B143-B03E-34CBA933639A}" type="pres">
      <dgm:prSet presAssocID="{0805ABB4-536C-D749-9CFC-26E587D25AE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8CF293C3-7FE6-FF40-83A2-4A22AB9587F1}" type="pres">
      <dgm:prSet presAssocID="{0805ABB4-536C-D749-9CFC-26E587D25AE8}" presName="Name1" presStyleCnt="0"/>
      <dgm:spPr/>
      <dgm:t>
        <a:bodyPr/>
        <a:lstStyle/>
        <a:p>
          <a:endParaRPr lang="ru-RU"/>
        </a:p>
      </dgm:t>
    </dgm:pt>
    <dgm:pt modelId="{25BE5EF3-BDF6-A246-A8AB-F71C44676C52}" type="pres">
      <dgm:prSet presAssocID="{0805ABB4-536C-D749-9CFC-26E587D25AE8}" presName="cycle" presStyleCnt="0"/>
      <dgm:spPr/>
      <dgm:t>
        <a:bodyPr/>
        <a:lstStyle/>
        <a:p>
          <a:endParaRPr lang="ru-RU"/>
        </a:p>
      </dgm:t>
    </dgm:pt>
    <dgm:pt modelId="{D6021530-4497-984B-B485-C5F723B8174C}" type="pres">
      <dgm:prSet presAssocID="{0805ABB4-536C-D749-9CFC-26E587D25AE8}" presName="srcNode" presStyleLbl="node1" presStyleIdx="0" presStyleCnt="3"/>
      <dgm:spPr/>
      <dgm:t>
        <a:bodyPr/>
        <a:lstStyle/>
        <a:p>
          <a:endParaRPr lang="ru-RU"/>
        </a:p>
      </dgm:t>
    </dgm:pt>
    <dgm:pt modelId="{AA41E310-3BDF-4142-843F-2F4C759C0B05}" type="pres">
      <dgm:prSet presAssocID="{0805ABB4-536C-D749-9CFC-26E587D25AE8}" presName="conn" presStyleLbl="parChTrans1D2" presStyleIdx="0" presStyleCnt="1"/>
      <dgm:spPr/>
      <dgm:t>
        <a:bodyPr/>
        <a:lstStyle/>
        <a:p>
          <a:endParaRPr lang="ru-RU"/>
        </a:p>
      </dgm:t>
    </dgm:pt>
    <dgm:pt modelId="{F7D9DAA1-AB76-1447-B8D4-966DD1589107}" type="pres">
      <dgm:prSet presAssocID="{0805ABB4-536C-D749-9CFC-26E587D25AE8}" presName="extraNode" presStyleLbl="node1" presStyleIdx="0" presStyleCnt="3"/>
      <dgm:spPr/>
      <dgm:t>
        <a:bodyPr/>
        <a:lstStyle/>
        <a:p>
          <a:endParaRPr lang="ru-RU"/>
        </a:p>
      </dgm:t>
    </dgm:pt>
    <dgm:pt modelId="{C00B2258-C8F5-BC49-BFC9-25DB129C79AE}" type="pres">
      <dgm:prSet presAssocID="{0805ABB4-536C-D749-9CFC-26E587D25AE8}" presName="dstNode" presStyleLbl="node1" presStyleIdx="0" presStyleCnt="3"/>
      <dgm:spPr/>
      <dgm:t>
        <a:bodyPr/>
        <a:lstStyle/>
        <a:p>
          <a:endParaRPr lang="ru-RU"/>
        </a:p>
      </dgm:t>
    </dgm:pt>
    <dgm:pt modelId="{3ECB595D-E63A-1B40-BDB4-88D301DF9127}" type="pres">
      <dgm:prSet presAssocID="{16B85E2B-53D3-E54E-94D6-4B252411B4B7}" presName="text_1" presStyleLbl="node1" presStyleIdx="0" presStyleCnt="3" custLinFactNeighborX="1237" custLinFactNeighborY="482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91D65B-CE67-074A-AFFC-DC24E8F9070E}" type="pres">
      <dgm:prSet presAssocID="{16B85E2B-53D3-E54E-94D6-4B252411B4B7}" presName="accent_1" presStyleCnt="0"/>
      <dgm:spPr/>
      <dgm:t>
        <a:bodyPr/>
        <a:lstStyle/>
        <a:p>
          <a:endParaRPr lang="ru-RU"/>
        </a:p>
      </dgm:t>
    </dgm:pt>
    <dgm:pt modelId="{3C79E5E8-9DC9-D341-8FE8-AE5AD1CC489D}" type="pres">
      <dgm:prSet presAssocID="{16B85E2B-53D3-E54E-94D6-4B252411B4B7}" presName="accentRepeatNode" presStyleLbl="solidFgAcc1" presStyleIdx="0" presStyleCnt="3" custLinFactY="100000" custLinFactNeighborX="-38718" custLinFactNeighborY="170000"/>
      <dgm:spPr>
        <a:noFill/>
        <a:ln>
          <a:noFill/>
        </a:ln>
      </dgm:spPr>
      <dgm:t>
        <a:bodyPr/>
        <a:lstStyle/>
        <a:p>
          <a:endParaRPr lang="ru-RU"/>
        </a:p>
      </dgm:t>
    </dgm:pt>
    <dgm:pt modelId="{DA061D94-748F-F747-B2E5-714ABDB130EF}" type="pres">
      <dgm:prSet presAssocID="{6166068A-3B7A-1144-8740-6D84D715E29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188EEE-DB3E-A448-BC0C-DBB1F8AC091B}" type="pres">
      <dgm:prSet presAssocID="{6166068A-3B7A-1144-8740-6D84D715E295}" presName="accent_2" presStyleCnt="0"/>
      <dgm:spPr/>
      <dgm:t>
        <a:bodyPr/>
        <a:lstStyle/>
        <a:p>
          <a:endParaRPr lang="ru-RU"/>
        </a:p>
      </dgm:t>
    </dgm:pt>
    <dgm:pt modelId="{1E5022BD-B006-814F-AF58-D7B382A60BBD}" type="pres">
      <dgm:prSet presAssocID="{6166068A-3B7A-1144-8740-6D84D715E295}" presName="accentRepeatNode" presStyleLbl="solidFgAcc1" presStyleIdx="1" presStyleCnt="3" custLinFactY="53692" custLinFactNeighborX="53948" custLinFactNeighborY="100000"/>
      <dgm:spPr>
        <a:noFill/>
        <a:ln>
          <a:noFill/>
        </a:ln>
      </dgm:spPr>
      <dgm:t>
        <a:bodyPr/>
        <a:lstStyle/>
        <a:p>
          <a:endParaRPr lang="ru-RU"/>
        </a:p>
      </dgm:t>
    </dgm:pt>
    <dgm:pt modelId="{6A177849-E5AA-9644-A224-93EF9C955E02}" type="pres">
      <dgm:prSet presAssocID="{8D92BA38-9A50-C84B-9D55-1550FC7D32D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A31821-2AFA-D34C-9EE1-F0F772FC7E61}" type="pres">
      <dgm:prSet presAssocID="{8D92BA38-9A50-C84B-9D55-1550FC7D32D3}" presName="accent_3" presStyleCnt="0"/>
      <dgm:spPr/>
      <dgm:t>
        <a:bodyPr/>
        <a:lstStyle/>
        <a:p>
          <a:endParaRPr lang="ru-RU"/>
        </a:p>
      </dgm:t>
    </dgm:pt>
    <dgm:pt modelId="{76A185EB-9CA1-DF48-B21B-9AAB9364C7A5}" type="pres">
      <dgm:prSet presAssocID="{8D92BA38-9A50-C84B-9D55-1550FC7D32D3}" presName="accentRepeatNode" presStyleLbl="solidFgAcc1" presStyleIdx="2" presStyleCnt="3" custLinFactX="500000" custLinFactNeighborX="508632" custLinFactNeighborY="30000"/>
      <dgm:spPr>
        <a:noFill/>
        <a:ln>
          <a:noFill/>
        </a:ln>
      </dgm:spPr>
      <dgm:t>
        <a:bodyPr/>
        <a:lstStyle/>
        <a:p>
          <a:endParaRPr lang="ru-RU"/>
        </a:p>
      </dgm:t>
    </dgm:pt>
  </dgm:ptLst>
  <dgm:cxnLst>
    <dgm:cxn modelId="{3FCD83FB-2417-4F02-AB67-42F4F1147596}" type="presOf" srcId="{6166068A-3B7A-1144-8740-6D84D715E295}" destId="{DA061D94-748F-F747-B2E5-714ABDB130EF}" srcOrd="0" destOrd="0" presId="urn:microsoft.com/office/officeart/2008/layout/VerticalCurvedList"/>
    <dgm:cxn modelId="{72BCA496-4723-469F-81A1-4906B9373011}" type="presOf" srcId="{620FF74A-2D92-9644-828F-852C4CDB1A81}" destId="{AA41E310-3BDF-4142-843F-2F4C759C0B05}" srcOrd="0" destOrd="0" presId="urn:microsoft.com/office/officeart/2008/layout/VerticalCurvedList"/>
    <dgm:cxn modelId="{94E9E31B-A8A6-439B-B10D-D261AE36C9A9}" type="presOf" srcId="{0805ABB4-536C-D749-9CFC-26E587D25AE8}" destId="{869DA211-0059-B143-B03E-34CBA933639A}" srcOrd="0" destOrd="0" presId="urn:microsoft.com/office/officeart/2008/layout/VerticalCurvedList"/>
    <dgm:cxn modelId="{4C9212CD-DC9F-454C-861F-3B0063B812D8}" type="presOf" srcId="{8D92BA38-9A50-C84B-9D55-1550FC7D32D3}" destId="{6A177849-E5AA-9644-A224-93EF9C955E02}" srcOrd="0" destOrd="0" presId="urn:microsoft.com/office/officeart/2008/layout/VerticalCurvedList"/>
    <dgm:cxn modelId="{56BBD47C-D215-4640-BF4B-0B0C466B1837}" type="presOf" srcId="{16B85E2B-53D3-E54E-94D6-4B252411B4B7}" destId="{3ECB595D-E63A-1B40-BDB4-88D301DF9127}" srcOrd="0" destOrd="0" presId="urn:microsoft.com/office/officeart/2008/layout/VerticalCurvedList"/>
    <dgm:cxn modelId="{C3DDDDEA-1871-5F47-B216-D9E0D882FB5C}" srcId="{0805ABB4-536C-D749-9CFC-26E587D25AE8}" destId="{16B85E2B-53D3-E54E-94D6-4B252411B4B7}" srcOrd="0" destOrd="0" parTransId="{F12864C8-91CD-6E4B-AA5D-EAA18A93FD19}" sibTransId="{620FF74A-2D92-9644-828F-852C4CDB1A81}"/>
    <dgm:cxn modelId="{C6C2F025-4BA0-F84A-9810-4ADD351E6853}" srcId="{0805ABB4-536C-D749-9CFC-26E587D25AE8}" destId="{8D92BA38-9A50-C84B-9D55-1550FC7D32D3}" srcOrd="2" destOrd="0" parTransId="{DDE15ADA-A9E7-C544-B94B-3ABA92807759}" sibTransId="{62ADD00F-3E28-1D4D-972D-0223AC6BDDDA}"/>
    <dgm:cxn modelId="{F5983857-AAAB-6143-AB3F-1AE39EA5F6A5}" srcId="{0805ABB4-536C-D749-9CFC-26E587D25AE8}" destId="{6166068A-3B7A-1144-8740-6D84D715E295}" srcOrd="1" destOrd="0" parTransId="{29395684-CBEF-2445-8C3D-53A91B7F7017}" sibTransId="{258E79AA-9E48-3C49-BA85-E45D6DE298C3}"/>
    <dgm:cxn modelId="{99C09C3F-F16D-4465-A958-A0A39A3C4ADF}" type="presParOf" srcId="{869DA211-0059-B143-B03E-34CBA933639A}" destId="{8CF293C3-7FE6-FF40-83A2-4A22AB9587F1}" srcOrd="0" destOrd="0" presId="urn:microsoft.com/office/officeart/2008/layout/VerticalCurvedList"/>
    <dgm:cxn modelId="{B587E21E-0AD8-4661-BA7D-815943B6F6F3}" type="presParOf" srcId="{8CF293C3-7FE6-FF40-83A2-4A22AB9587F1}" destId="{25BE5EF3-BDF6-A246-A8AB-F71C44676C52}" srcOrd="0" destOrd="0" presId="urn:microsoft.com/office/officeart/2008/layout/VerticalCurvedList"/>
    <dgm:cxn modelId="{02FE0450-FF06-4AD7-AC7F-0E3F3AB33239}" type="presParOf" srcId="{25BE5EF3-BDF6-A246-A8AB-F71C44676C52}" destId="{D6021530-4497-984B-B485-C5F723B8174C}" srcOrd="0" destOrd="0" presId="urn:microsoft.com/office/officeart/2008/layout/VerticalCurvedList"/>
    <dgm:cxn modelId="{6DD06279-DA85-4990-80DF-F1898BEEA138}" type="presParOf" srcId="{25BE5EF3-BDF6-A246-A8AB-F71C44676C52}" destId="{AA41E310-3BDF-4142-843F-2F4C759C0B05}" srcOrd="1" destOrd="0" presId="urn:microsoft.com/office/officeart/2008/layout/VerticalCurvedList"/>
    <dgm:cxn modelId="{A358C1B1-3546-4155-A4C2-85FD2BAA6099}" type="presParOf" srcId="{25BE5EF3-BDF6-A246-A8AB-F71C44676C52}" destId="{F7D9DAA1-AB76-1447-B8D4-966DD1589107}" srcOrd="2" destOrd="0" presId="urn:microsoft.com/office/officeart/2008/layout/VerticalCurvedList"/>
    <dgm:cxn modelId="{775FCBEC-BF21-4077-B841-74B61FAE5A12}" type="presParOf" srcId="{25BE5EF3-BDF6-A246-A8AB-F71C44676C52}" destId="{C00B2258-C8F5-BC49-BFC9-25DB129C79AE}" srcOrd="3" destOrd="0" presId="urn:microsoft.com/office/officeart/2008/layout/VerticalCurvedList"/>
    <dgm:cxn modelId="{C0EC933C-67D8-43A6-96EF-21B463A1100C}" type="presParOf" srcId="{8CF293C3-7FE6-FF40-83A2-4A22AB9587F1}" destId="{3ECB595D-E63A-1B40-BDB4-88D301DF9127}" srcOrd="1" destOrd="0" presId="urn:microsoft.com/office/officeart/2008/layout/VerticalCurvedList"/>
    <dgm:cxn modelId="{854C54E6-5541-4446-9496-9542193F2A06}" type="presParOf" srcId="{8CF293C3-7FE6-FF40-83A2-4A22AB9587F1}" destId="{7D91D65B-CE67-074A-AFFC-DC24E8F9070E}" srcOrd="2" destOrd="0" presId="urn:microsoft.com/office/officeart/2008/layout/VerticalCurvedList"/>
    <dgm:cxn modelId="{C5032DC3-E686-4AE2-A4BC-EC8326F10D64}" type="presParOf" srcId="{7D91D65B-CE67-074A-AFFC-DC24E8F9070E}" destId="{3C79E5E8-9DC9-D341-8FE8-AE5AD1CC489D}" srcOrd="0" destOrd="0" presId="urn:microsoft.com/office/officeart/2008/layout/VerticalCurvedList"/>
    <dgm:cxn modelId="{57A1C856-498E-4AB4-B486-6E458A2CF380}" type="presParOf" srcId="{8CF293C3-7FE6-FF40-83A2-4A22AB9587F1}" destId="{DA061D94-748F-F747-B2E5-714ABDB130EF}" srcOrd="3" destOrd="0" presId="urn:microsoft.com/office/officeart/2008/layout/VerticalCurvedList"/>
    <dgm:cxn modelId="{B5FDAFE0-E54E-4C71-9917-CA1ECBBC03E1}" type="presParOf" srcId="{8CF293C3-7FE6-FF40-83A2-4A22AB9587F1}" destId="{23188EEE-DB3E-A448-BC0C-DBB1F8AC091B}" srcOrd="4" destOrd="0" presId="urn:microsoft.com/office/officeart/2008/layout/VerticalCurvedList"/>
    <dgm:cxn modelId="{55801008-E695-4B84-96DE-17483719EDCF}" type="presParOf" srcId="{23188EEE-DB3E-A448-BC0C-DBB1F8AC091B}" destId="{1E5022BD-B006-814F-AF58-D7B382A60BBD}" srcOrd="0" destOrd="0" presId="urn:microsoft.com/office/officeart/2008/layout/VerticalCurvedList"/>
    <dgm:cxn modelId="{829F6403-1F83-43CF-AA0E-674708543683}" type="presParOf" srcId="{8CF293C3-7FE6-FF40-83A2-4A22AB9587F1}" destId="{6A177849-E5AA-9644-A224-93EF9C955E02}" srcOrd="5" destOrd="0" presId="urn:microsoft.com/office/officeart/2008/layout/VerticalCurvedList"/>
    <dgm:cxn modelId="{1B3695FB-CF66-4374-B62A-07438E3C23B2}" type="presParOf" srcId="{8CF293C3-7FE6-FF40-83A2-4A22AB9587F1}" destId="{59A31821-2AFA-D34C-9EE1-F0F772FC7E61}" srcOrd="6" destOrd="0" presId="urn:microsoft.com/office/officeart/2008/layout/VerticalCurvedList"/>
    <dgm:cxn modelId="{66581CB0-79CF-4F50-AF20-43C5881E95FB}" type="presParOf" srcId="{59A31821-2AFA-D34C-9EE1-F0F772FC7E61}" destId="{76A185EB-9CA1-DF48-B21B-9AAB9364C7A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05ABB4-536C-D749-9CFC-26E587D25AE8}" type="doc">
      <dgm:prSet loTypeId="urn:microsoft.com/office/officeart/2008/layout/VerticalCurvedList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16B85E2B-53D3-E54E-94D6-4B252411B4B7}">
      <dgm:prSet phldrT="[Текст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ru-RU" sz="1800" dirty="0" smtClean="0"/>
            <a:t>Комфорт в расчетах за ресурсы ЖКХ</a:t>
          </a:r>
          <a:endParaRPr lang="ru-RU" sz="1800" dirty="0"/>
        </a:p>
      </dgm:t>
    </dgm:pt>
    <dgm:pt modelId="{F12864C8-91CD-6E4B-AA5D-EAA18A93FD19}" type="parTrans" cxnId="{C3DDDDEA-1871-5F47-B216-D9E0D882FB5C}">
      <dgm:prSet/>
      <dgm:spPr/>
      <dgm:t>
        <a:bodyPr/>
        <a:lstStyle/>
        <a:p>
          <a:endParaRPr lang="ru-RU" sz="1800"/>
        </a:p>
      </dgm:t>
    </dgm:pt>
    <dgm:pt modelId="{620FF74A-2D92-9644-828F-852C4CDB1A81}" type="sibTrans" cxnId="{C3DDDDEA-1871-5F47-B216-D9E0D882FB5C}">
      <dgm:prSet/>
      <dgm:spPr/>
      <dgm:t>
        <a:bodyPr/>
        <a:lstStyle/>
        <a:p>
          <a:endParaRPr lang="ru-RU" sz="1800"/>
        </a:p>
      </dgm:t>
    </dgm:pt>
    <dgm:pt modelId="{6166068A-3B7A-1144-8740-6D84D715E295}">
      <dgm:prSet phldrT="[Текст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ru-RU" sz="1800" dirty="0" smtClean="0"/>
            <a:t>Управление потреблением ресурсов</a:t>
          </a:r>
          <a:endParaRPr lang="ru-RU" sz="1800" dirty="0"/>
        </a:p>
      </dgm:t>
    </dgm:pt>
    <dgm:pt modelId="{29395684-CBEF-2445-8C3D-53A91B7F7017}" type="parTrans" cxnId="{F5983857-AAAB-6143-AB3F-1AE39EA5F6A5}">
      <dgm:prSet/>
      <dgm:spPr/>
      <dgm:t>
        <a:bodyPr/>
        <a:lstStyle/>
        <a:p>
          <a:endParaRPr lang="ru-RU" sz="1800"/>
        </a:p>
      </dgm:t>
    </dgm:pt>
    <dgm:pt modelId="{258E79AA-9E48-3C49-BA85-E45D6DE298C3}" type="sibTrans" cxnId="{F5983857-AAAB-6143-AB3F-1AE39EA5F6A5}">
      <dgm:prSet/>
      <dgm:spPr/>
      <dgm:t>
        <a:bodyPr/>
        <a:lstStyle/>
        <a:p>
          <a:endParaRPr lang="ru-RU" sz="1800"/>
        </a:p>
      </dgm:t>
    </dgm:pt>
    <dgm:pt modelId="{8D92BA38-9A50-C84B-9D55-1550FC7D32D3}">
      <dgm:prSet phldrT="[Текст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ru-RU" sz="1800" dirty="0" smtClean="0"/>
            <a:t>Безопасность потребления ресурсов</a:t>
          </a:r>
          <a:endParaRPr lang="ru-RU" sz="1800" dirty="0"/>
        </a:p>
      </dgm:t>
    </dgm:pt>
    <dgm:pt modelId="{DDE15ADA-A9E7-C544-B94B-3ABA92807759}" type="parTrans" cxnId="{C6C2F025-4BA0-F84A-9810-4ADD351E6853}">
      <dgm:prSet/>
      <dgm:spPr/>
      <dgm:t>
        <a:bodyPr/>
        <a:lstStyle/>
        <a:p>
          <a:endParaRPr lang="ru-RU" sz="1800"/>
        </a:p>
      </dgm:t>
    </dgm:pt>
    <dgm:pt modelId="{62ADD00F-3E28-1D4D-972D-0223AC6BDDDA}" type="sibTrans" cxnId="{C6C2F025-4BA0-F84A-9810-4ADD351E6853}">
      <dgm:prSet/>
      <dgm:spPr/>
      <dgm:t>
        <a:bodyPr/>
        <a:lstStyle/>
        <a:p>
          <a:endParaRPr lang="ru-RU" sz="1800"/>
        </a:p>
      </dgm:t>
    </dgm:pt>
    <dgm:pt modelId="{869DA211-0059-B143-B03E-34CBA933639A}" type="pres">
      <dgm:prSet presAssocID="{0805ABB4-536C-D749-9CFC-26E587D25AE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8CF293C3-7FE6-FF40-83A2-4A22AB9587F1}" type="pres">
      <dgm:prSet presAssocID="{0805ABB4-536C-D749-9CFC-26E587D25AE8}" presName="Name1" presStyleCnt="0"/>
      <dgm:spPr/>
      <dgm:t>
        <a:bodyPr/>
        <a:lstStyle/>
        <a:p>
          <a:endParaRPr lang="ru-RU"/>
        </a:p>
      </dgm:t>
    </dgm:pt>
    <dgm:pt modelId="{25BE5EF3-BDF6-A246-A8AB-F71C44676C52}" type="pres">
      <dgm:prSet presAssocID="{0805ABB4-536C-D749-9CFC-26E587D25AE8}" presName="cycle" presStyleCnt="0"/>
      <dgm:spPr/>
      <dgm:t>
        <a:bodyPr/>
        <a:lstStyle/>
        <a:p>
          <a:endParaRPr lang="ru-RU"/>
        </a:p>
      </dgm:t>
    </dgm:pt>
    <dgm:pt modelId="{D6021530-4497-984B-B485-C5F723B8174C}" type="pres">
      <dgm:prSet presAssocID="{0805ABB4-536C-D749-9CFC-26E587D25AE8}" presName="srcNode" presStyleLbl="node1" presStyleIdx="0" presStyleCnt="3"/>
      <dgm:spPr/>
      <dgm:t>
        <a:bodyPr/>
        <a:lstStyle/>
        <a:p>
          <a:endParaRPr lang="ru-RU"/>
        </a:p>
      </dgm:t>
    </dgm:pt>
    <dgm:pt modelId="{AA41E310-3BDF-4142-843F-2F4C759C0B05}" type="pres">
      <dgm:prSet presAssocID="{0805ABB4-536C-D749-9CFC-26E587D25AE8}" presName="conn" presStyleLbl="parChTrans1D2" presStyleIdx="0" presStyleCnt="1"/>
      <dgm:spPr/>
      <dgm:t>
        <a:bodyPr/>
        <a:lstStyle/>
        <a:p>
          <a:endParaRPr lang="ru-RU"/>
        </a:p>
      </dgm:t>
    </dgm:pt>
    <dgm:pt modelId="{F7D9DAA1-AB76-1447-B8D4-966DD1589107}" type="pres">
      <dgm:prSet presAssocID="{0805ABB4-536C-D749-9CFC-26E587D25AE8}" presName="extraNode" presStyleLbl="node1" presStyleIdx="0" presStyleCnt="3"/>
      <dgm:spPr/>
      <dgm:t>
        <a:bodyPr/>
        <a:lstStyle/>
        <a:p>
          <a:endParaRPr lang="ru-RU"/>
        </a:p>
      </dgm:t>
    </dgm:pt>
    <dgm:pt modelId="{C00B2258-C8F5-BC49-BFC9-25DB129C79AE}" type="pres">
      <dgm:prSet presAssocID="{0805ABB4-536C-D749-9CFC-26E587D25AE8}" presName="dstNode" presStyleLbl="node1" presStyleIdx="0" presStyleCnt="3"/>
      <dgm:spPr/>
      <dgm:t>
        <a:bodyPr/>
        <a:lstStyle/>
        <a:p>
          <a:endParaRPr lang="ru-RU"/>
        </a:p>
      </dgm:t>
    </dgm:pt>
    <dgm:pt modelId="{3ECB595D-E63A-1B40-BDB4-88D301DF9127}" type="pres">
      <dgm:prSet presAssocID="{16B85E2B-53D3-E54E-94D6-4B252411B4B7}" presName="text_1" presStyleLbl="node1" presStyleIdx="0" presStyleCnt="3" custLinFactNeighborX="1237" custLinFactNeighborY="482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91D65B-CE67-074A-AFFC-DC24E8F9070E}" type="pres">
      <dgm:prSet presAssocID="{16B85E2B-53D3-E54E-94D6-4B252411B4B7}" presName="accent_1" presStyleCnt="0"/>
      <dgm:spPr/>
      <dgm:t>
        <a:bodyPr/>
        <a:lstStyle/>
        <a:p>
          <a:endParaRPr lang="ru-RU"/>
        </a:p>
      </dgm:t>
    </dgm:pt>
    <dgm:pt modelId="{3C79E5E8-9DC9-D341-8FE8-AE5AD1CC489D}" type="pres">
      <dgm:prSet presAssocID="{16B85E2B-53D3-E54E-94D6-4B252411B4B7}" presName="accentRepeatNode" presStyleLbl="solidFgAcc1" presStyleIdx="0" presStyleCnt="3" custLinFactY="100000" custLinFactNeighborX="-38718" custLinFactNeighborY="170000"/>
      <dgm:spPr>
        <a:noFill/>
        <a:ln>
          <a:noFill/>
        </a:ln>
      </dgm:spPr>
      <dgm:t>
        <a:bodyPr/>
        <a:lstStyle/>
        <a:p>
          <a:endParaRPr lang="ru-RU"/>
        </a:p>
      </dgm:t>
    </dgm:pt>
    <dgm:pt modelId="{DA061D94-748F-F747-B2E5-714ABDB130EF}" type="pres">
      <dgm:prSet presAssocID="{6166068A-3B7A-1144-8740-6D84D715E29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188EEE-DB3E-A448-BC0C-DBB1F8AC091B}" type="pres">
      <dgm:prSet presAssocID="{6166068A-3B7A-1144-8740-6D84D715E295}" presName="accent_2" presStyleCnt="0"/>
      <dgm:spPr/>
      <dgm:t>
        <a:bodyPr/>
        <a:lstStyle/>
        <a:p>
          <a:endParaRPr lang="ru-RU"/>
        </a:p>
      </dgm:t>
    </dgm:pt>
    <dgm:pt modelId="{1E5022BD-B006-814F-AF58-D7B382A60BBD}" type="pres">
      <dgm:prSet presAssocID="{6166068A-3B7A-1144-8740-6D84D715E295}" presName="accentRepeatNode" presStyleLbl="solidFgAcc1" presStyleIdx="1" presStyleCnt="3" custLinFactY="53692" custLinFactNeighborX="53948" custLinFactNeighborY="100000"/>
      <dgm:spPr>
        <a:noFill/>
        <a:ln>
          <a:noFill/>
        </a:ln>
      </dgm:spPr>
      <dgm:t>
        <a:bodyPr/>
        <a:lstStyle/>
        <a:p>
          <a:endParaRPr lang="ru-RU"/>
        </a:p>
      </dgm:t>
    </dgm:pt>
    <dgm:pt modelId="{6A177849-E5AA-9644-A224-93EF9C955E02}" type="pres">
      <dgm:prSet presAssocID="{8D92BA38-9A50-C84B-9D55-1550FC7D32D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A31821-2AFA-D34C-9EE1-F0F772FC7E61}" type="pres">
      <dgm:prSet presAssocID="{8D92BA38-9A50-C84B-9D55-1550FC7D32D3}" presName="accent_3" presStyleCnt="0"/>
      <dgm:spPr/>
      <dgm:t>
        <a:bodyPr/>
        <a:lstStyle/>
        <a:p>
          <a:endParaRPr lang="ru-RU"/>
        </a:p>
      </dgm:t>
    </dgm:pt>
    <dgm:pt modelId="{76A185EB-9CA1-DF48-B21B-9AAB9364C7A5}" type="pres">
      <dgm:prSet presAssocID="{8D92BA38-9A50-C84B-9D55-1550FC7D32D3}" presName="accentRepeatNode" presStyleLbl="solidFgAcc1" presStyleIdx="2" presStyleCnt="3" custLinFactX="500000" custLinFactNeighborX="508632" custLinFactNeighborY="30000"/>
      <dgm:spPr>
        <a:noFill/>
        <a:ln>
          <a:noFill/>
        </a:ln>
      </dgm:spPr>
      <dgm:t>
        <a:bodyPr/>
        <a:lstStyle/>
        <a:p>
          <a:endParaRPr lang="ru-RU"/>
        </a:p>
      </dgm:t>
    </dgm:pt>
  </dgm:ptLst>
  <dgm:cxnLst>
    <dgm:cxn modelId="{322F4AC3-BD19-4943-A925-D0703E733095}" type="presOf" srcId="{0805ABB4-536C-D749-9CFC-26E587D25AE8}" destId="{869DA211-0059-B143-B03E-34CBA933639A}" srcOrd="0" destOrd="0" presId="urn:microsoft.com/office/officeart/2008/layout/VerticalCurvedList"/>
    <dgm:cxn modelId="{EC11327D-8D66-4BE7-B3D1-455D9E687F2F}" type="presOf" srcId="{16B85E2B-53D3-E54E-94D6-4B252411B4B7}" destId="{3ECB595D-E63A-1B40-BDB4-88D301DF9127}" srcOrd="0" destOrd="0" presId="urn:microsoft.com/office/officeart/2008/layout/VerticalCurvedList"/>
    <dgm:cxn modelId="{C3DDDDEA-1871-5F47-B216-D9E0D882FB5C}" srcId="{0805ABB4-536C-D749-9CFC-26E587D25AE8}" destId="{16B85E2B-53D3-E54E-94D6-4B252411B4B7}" srcOrd="0" destOrd="0" parTransId="{F12864C8-91CD-6E4B-AA5D-EAA18A93FD19}" sibTransId="{620FF74A-2D92-9644-828F-852C4CDB1A81}"/>
    <dgm:cxn modelId="{FCBF7786-A8C4-4E80-850C-8DEF801528F9}" type="presOf" srcId="{8D92BA38-9A50-C84B-9D55-1550FC7D32D3}" destId="{6A177849-E5AA-9644-A224-93EF9C955E02}" srcOrd="0" destOrd="0" presId="urn:microsoft.com/office/officeart/2008/layout/VerticalCurvedList"/>
    <dgm:cxn modelId="{46BE2F58-FFFE-45DB-8D9C-1086FD1A9206}" type="presOf" srcId="{6166068A-3B7A-1144-8740-6D84D715E295}" destId="{DA061D94-748F-F747-B2E5-714ABDB130EF}" srcOrd="0" destOrd="0" presId="urn:microsoft.com/office/officeart/2008/layout/VerticalCurvedList"/>
    <dgm:cxn modelId="{24273B65-0B05-4A25-AAA2-5EE8F43E6619}" type="presOf" srcId="{620FF74A-2D92-9644-828F-852C4CDB1A81}" destId="{AA41E310-3BDF-4142-843F-2F4C759C0B05}" srcOrd="0" destOrd="0" presId="urn:microsoft.com/office/officeart/2008/layout/VerticalCurvedList"/>
    <dgm:cxn modelId="{C6C2F025-4BA0-F84A-9810-4ADD351E6853}" srcId="{0805ABB4-536C-D749-9CFC-26E587D25AE8}" destId="{8D92BA38-9A50-C84B-9D55-1550FC7D32D3}" srcOrd="2" destOrd="0" parTransId="{DDE15ADA-A9E7-C544-B94B-3ABA92807759}" sibTransId="{62ADD00F-3E28-1D4D-972D-0223AC6BDDDA}"/>
    <dgm:cxn modelId="{F5983857-AAAB-6143-AB3F-1AE39EA5F6A5}" srcId="{0805ABB4-536C-D749-9CFC-26E587D25AE8}" destId="{6166068A-3B7A-1144-8740-6D84D715E295}" srcOrd="1" destOrd="0" parTransId="{29395684-CBEF-2445-8C3D-53A91B7F7017}" sibTransId="{258E79AA-9E48-3C49-BA85-E45D6DE298C3}"/>
    <dgm:cxn modelId="{B1FF5937-2D4D-4FF1-A5AB-1CB9C47710CE}" type="presParOf" srcId="{869DA211-0059-B143-B03E-34CBA933639A}" destId="{8CF293C3-7FE6-FF40-83A2-4A22AB9587F1}" srcOrd="0" destOrd="0" presId="urn:microsoft.com/office/officeart/2008/layout/VerticalCurvedList"/>
    <dgm:cxn modelId="{7EDC2DB8-54AB-40F5-ADAC-D9C74D7CAC90}" type="presParOf" srcId="{8CF293C3-7FE6-FF40-83A2-4A22AB9587F1}" destId="{25BE5EF3-BDF6-A246-A8AB-F71C44676C52}" srcOrd="0" destOrd="0" presId="urn:microsoft.com/office/officeart/2008/layout/VerticalCurvedList"/>
    <dgm:cxn modelId="{D82B8D6C-FE35-46F5-9507-75260C20CC5C}" type="presParOf" srcId="{25BE5EF3-BDF6-A246-A8AB-F71C44676C52}" destId="{D6021530-4497-984B-B485-C5F723B8174C}" srcOrd="0" destOrd="0" presId="urn:microsoft.com/office/officeart/2008/layout/VerticalCurvedList"/>
    <dgm:cxn modelId="{56622222-400F-4CFC-ACCE-77FBD25DE56C}" type="presParOf" srcId="{25BE5EF3-BDF6-A246-A8AB-F71C44676C52}" destId="{AA41E310-3BDF-4142-843F-2F4C759C0B05}" srcOrd="1" destOrd="0" presId="urn:microsoft.com/office/officeart/2008/layout/VerticalCurvedList"/>
    <dgm:cxn modelId="{AB0EA06C-B577-481A-99CA-18F84A3BA430}" type="presParOf" srcId="{25BE5EF3-BDF6-A246-A8AB-F71C44676C52}" destId="{F7D9DAA1-AB76-1447-B8D4-966DD1589107}" srcOrd="2" destOrd="0" presId="urn:microsoft.com/office/officeart/2008/layout/VerticalCurvedList"/>
    <dgm:cxn modelId="{E083B375-703A-46FE-99DB-B9E7AAD8E5AC}" type="presParOf" srcId="{25BE5EF3-BDF6-A246-A8AB-F71C44676C52}" destId="{C00B2258-C8F5-BC49-BFC9-25DB129C79AE}" srcOrd="3" destOrd="0" presId="urn:microsoft.com/office/officeart/2008/layout/VerticalCurvedList"/>
    <dgm:cxn modelId="{C5345289-C90E-4A50-99FF-5BFAA6E95CD5}" type="presParOf" srcId="{8CF293C3-7FE6-FF40-83A2-4A22AB9587F1}" destId="{3ECB595D-E63A-1B40-BDB4-88D301DF9127}" srcOrd="1" destOrd="0" presId="urn:microsoft.com/office/officeart/2008/layout/VerticalCurvedList"/>
    <dgm:cxn modelId="{1F9AEE14-B651-46A9-923A-D385B3E5D809}" type="presParOf" srcId="{8CF293C3-7FE6-FF40-83A2-4A22AB9587F1}" destId="{7D91D65B-CE67-074A-AFFC-DC24E8F9070E}" srcOrd="2" destOrd="0" presId="urn:microsoft.com/office/officeart/2008/layout/VerticalCurvedList"/>
    <dgm:cxn modelId="{AEAB38AB-A048-46D6-A5FD-D49F6BC6B0D5}" type="presParOf" srcId="{7D91D65B-CE67-074A-AFFC-DC24E8F9070E}" destId="{3C79E5E8-9DC9-D341-8FE8-AE5AD1CC489D}" srcOrd="0" destOrd="0" presId="urn:microsoft.com/office/officeart/2008/layout/VerticalCurvedList"/>
    <dgm:cxn modelId="{DC0C35E5-71A2-489A-8077-8D371AC2B715}" type="presParOf" srcId="{8CF293C3-7FE6-FF40-83A2-4A22AB9587F1}" destId="{DA061D94-748F-F747-B2E5-714ABDB130EF}" srcOrd="3" destOrd="0" presId="urn:microsoft.com/office/officeart/2008/layout/VerticalCurvedList"/>
    <dgm:cxn modelId="{5E227EA7-7E7C-4DA0-BB14-485F3E6CF0E8}" type="presParOf" srcId="{8CF293C3-7FE6-FF40-83A2-4A22AB9587F1}" destId="{23188EEE-DB3E-A448-BC0C-DBB1F8AC091B}" srcOrd="4" destOrd="0" presId="urn:microsoft.com/office/officeart/2008/layout/VerticalCurvedList"/>
    <dgm:cxn modelId="{29DF4F9F-FFA7-4334-80F0-42A6BCC04B48}" type="presParOf" srcId="{23188EEE-DB3E-A448-BC0C-DBB1F8AC091B}" destId="{1E5022BD-B006-814F-AF58-D7B382A60BBD}" srcOrd="0" destOrd="0" presId="urn:microsoft.com/office/officeart/2008/layout/VerticalCurvedList"/>
    <dgm:cxn modelId="{E274BA1A-7BAB-4714-8669-2AFD4411A20B}" type="presParOf" srcId="{8CF293C3-7FE6-FF40-83A2-4A22AB9587F1}" destId="{6A177849-E5AA-9644-A224-93EF9C955E02}" srcOrd="5" destOrd="0" presId="urn:microsoft.com/office/officeart/2008/layout/VerticalCurvedList"/>
    <dgm:cxn modelId="{A0703905-A969-4E4E-A229-35FF0A01B5F5}" type="presParOf" srcId="{8CF293C3-7FE6-FF40-83A2-4A22AB9587F1}" destId="{59A31821-2AFA-D34C-9EE1-F0F772FC7E61}" srcOrd="6" destOrd="0" presId="urn:microsoft.com/office/officeart/2008/layout/VerticalCurvedList"/>
    <dgm:cxn modelId="{94ABCD36-47F5-4B4B-9949-D23FCC17102F}" type="presParOf" srcId="{59A31821-2AFA-D34C-9EE1-F0F772FC7E61}" destId="{76A185EB-9CA1-DF48-B21B-9AAB9364C7A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1E310-3BDF-4142-843F-2F4C759C0B05}">
      <dsp:nvSpPr>
        <dsp:cNvPr id="0" name=""/>
        <dsp:cNvSpPr/>
      </dsp:nvSpPr>
      <dsp:spPr>
        <a:xfrm>
          <a:off x="-3043324" y="-468613"/>
          <a:ext cx="3630326" cy="3630326"/>
        </a:xfrm>
        <a:prstGeom prst="blockArc">
          <a:avLst>
            <a:gd name="adj1" fmla="val 18900000"/>
            <a:gd name="adj2" fmla="val 2700000"/>
            <a:gd name="adj3" fmla="val 5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B595D-E63A-1B40-BDB4-88D301DF9127}">
      <dsp:nvSpPr>
        <dsp:cNvPr id="0" name=""/>
        <dsp:cNvSpPr/>
      </dsp:nvSpPr>
      <dsp:spPr>
        <a:xfrm>
          <a:off x="410967" y="295287"/>
          <a:ext cx="8205465" cy="538620"/>
        </a:xfrm>
        <a:prstGeom prst="rect">
          <a:avLst/>
        </a:prstGeom>
        <a:gradFill rotWithShape="0">
          <a:gsLst>
            <a:gs pos="0">
              <a:srgbClr val="2ECC71">
                <a:lumMod val="68000"/>
                <a:lumOff val="32000"/>
              </a:srgbClr>
            </a:gs>
            <a:gs pos="35000">
              <a:srgbClr val="6DDF9D">
                <a:lumMod val="42000"/>
                <a:lumOff val="58000"/>
              </a:srgb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27530" tIns="45720" rIns="45720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Увеличение прибыли</a:t>
          </a:r>
          <a:endParaRPr lang="ru-RU" sz="1800" kern="1200" dirty="0"/>
        </a:p>
      </dsp:txBody>
      <dsp:txXfrm>
        <a:off x="410967" y="295287"/>
        <a:ext cx="8205465" cy="538620"/>
      </dsp:txXfrm>
    </dsp:sp>
    <dsp:sp modelId="{3C79E5E8-9DC9-D341-8FE8-AE5AD1CC489D}">
      <dsp:nvSpPr>
        <dsp:cNvPr id="0" name=""/>
        <dsp:cNvSpPr/>
      </dsp:nvSpPr>
      <dsp:spPr>
        <a:xfrm>
          <a:off x="0" y="2019825"/>
          <a:ext cx="673275" cy="673275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61D94-748F-F747-B2E5-714ABDB130EF}">
      <dsp:nvSpPr>
        <dsp:cNvPr id="0" name=""/>
        <dsp:cNvSpPr/>
      </dsp:nvSpPr>
      <dsp:spPr>
        <a:xfrm>
          <a:off x="573220" y="1077240"/>
          <a:ext cx="8009677" cy="538620"/>
        </a:xfrm>
        <a:prstGeom prst="rect">
          <a:avLst/>
        </a:prstGeom>
        <a:gradFill rotWithShape="0">
          <a:gsLst>
            <a:gs pos="0">
              <a:srgbClr val="2ECC71">
                <a:lumMod val="68000"/>
                <a:lumOff val="32000"/>
              </a:srgbClr>
            </a:gs>
            <a:gs pos="35000">
              <a:srgbClr val="6DDF9D">
                <a:lumMod val="42000"/>
                <a:lumOff val="58000"/>
              </a:srgb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27530" tIns="45720" rIns="45720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Устранение конфликтов при взаиморасчетах</a:t>
          </a:r>
          <a:endParaRPr lang="ru-RU" sz="1800" kern="1200" dirty="0"/>
        </a:p>
      </dsp:txBody>
      <dsp:txXfrm>
        <a:off x="573220" y="1077240"/>
        <a:ext cx="8009677" cy="538620"/>
      </dsp:txXfrm>
    </dsp:sp>
    <dsp:sp modelId="{1E5022BD-B006-814F-AF58-D7B382A60BBD}">
      <dsp:nvSpPr>
        <dsp:cNvPr id="0" name=""/>
        <dsp:cNvSpPr/>
      </dsp:nvSpPr>
      <dsp:spPr>
        <a:xfrm>
          <a:off x="599801" y="2019825"/>
          <a:ext cx="673275" cy="673275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77849-E5AA-9644-A224-93EF9C955E02}">
      <dsp:nvSpPr>
        <dsp:cNvPr id="0" name=""/>
        <dsp:cNvSpPr/>
      </dsp:nvSpPr>
      <dsp:spPr>
        <a:xfrm>
          <a:off x="377432" y="1885170"/>
          <a:ext cx="8205465" cy="538620"/>
        </a:xfrm>
        <a:prstGeom prst="rect">
          <a:avLst/>
        </a:prstGeom>
        <a:gradFill rotWithShape="0">
          <a:gsLst>
            <a:gs pos="0">
              <a:srgbClr val="2ECC71">
                <a:lumMod val="68000"/>
                <a:lumOff val="32000"/>
              </a:srgbClr>
            </a:gs>
            <a:gs pos="35000">
              <a:srgbClr val="6DDF9D">
                <a:lumMod val="42000"/>
                <a:lumOff val="58000"/>
              </a:srgb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27530" tIns="45720" rIns="45720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Ускорение оборота средств</a:t>
          </a:r>
          <a:endParaRPr lang="ru-RU" sz="1800" kern="1200" dirty="0"/>
        </a:p>
      </dsp:txBody>
      <dsp:txXfrm>
        <a:off x="377432" y="1885170"/>
        <a:ext cx="8205465" cy="538620"/>
      </dsp:txXfrm>
    </dsp:sp>
    <dsp:sp modelId="{76A185EB-9CA1-DF48-B21B-9AAB9364C7A5}">
      <dsp:nvSpPr>
        <dsp:cNvPr id="0" name=""/>
        <dsp:cNvSpPr/>
      </dsp:nvSpPr>
      <dsp:spPr>
        <a:xfrm>
          <a:off x="6831662" y="2019825"/>
          <a:ext cx="673275" cy="673275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1E310-3BDF-4142-843F-2F4C759C0B05}">
      <dsp:nvSpPr>
        <dsp:cNvPr id="0" name=""/>
        <dsp:cNvSpPr/>
      </dsp:nvSpPr>
      <dsp:spPr>
        <a:xfrm>
          <a:off x="-3043324" y="-468613"/>
          <a:ext cx="3630326" cy="3630326"/>
        </a:xfrm>
        <a:prstGeom prst="blockArc">
          <a:avLst>
            <a:gd name="adj1" fmla="val 18900000"/>
            <a:gd name="adj2" fmla="val 2700000"/>
            <a:gd name="adj3" fmla="val 595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B595D-E63A-1B40-BDB4-88D301DF9127}">
      <dsp:nvSpPr>
        <dsp:cNvPr id="0" name=""/>
        <dsp:cNvSpPr/>
      </dsp:nvSpPr>
      <dsp:spPr>
        <a:xfrm>
          <a:off x="410967" y="295287"/>
          <a:ext cx="8205465" cy="538620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27530" tIns="45720" rIns="45720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Комфорт в расчетах за ресурсы ЖКХ</a:t>
          </a:r>
          <a:endParaRPr lang="ru-RU" sz="1800" kern="1200" dirty="0"/>
        </a:p>
      </dsp:txBody>
      <dsp:txXfrm>
        <a:off x="410967" y="295287"/>
        <a:ext cx="8205465" cy="538620"/>
      </dsp:txXfrm>
    </dsp:sp>
    <dsp:sp modelId="{3C79E5E8-9DC9-D341-8FE8-AE5AD1CC489D}">
      <dsp:nvSpPr>
        <dsp:cNvPr id="0" name=""/>
        <dsp:cNvSpPr/>
      </dsp:nvSpPr>
      <dsp:spPr>
        <a:xfrm>
          <a:off x="0" y="2019825"/>
          <a:ext cx="673275" cy="673275"/>
        </a:xfrm>
        <a:prstGeom prst="ellipse">
          <a:avLst/>
        </a:pr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A061D94-748F-F747-B2E5-714ABDB130EF}">
      <dsp:nvSpPr>
        <dsp:cNvPr id="0" name=""/>
        <dsp:cNvSpPr/>
      </dsp:nvSpPr>
      <dsp:spPr>
        <a:xfrm>
          <a:off x="573220" y="1077240"/>
          <a:ext cx="8009677" cy="538620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27530" tIns="45720" rIns="45720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Управление потреблением ресурсов</a:t>
          </a:r>
          <a:endParaRPr lang="ru-RU" sz="1800" kern="1200" dirty="0"/>
        </a:p>
      </dsp:txBody>
      <dsp:txXfrm>
        <a:off x="573220" y="1077240"/>
        <a:ext cx="8009677" cy="538620"/>
      </dsp:txXfrm>
    </dsp:sp>
    <dsp:sp modelId="{1E5022BD-B006-814F-AF58-D7B382A60BBD}">
      <dsp:nvSpPr>
        <dsp:cNvPr id="0" name=""/>
        <dsp:cNvSpPr/>
      </dsp:nvSpPr>
      <dsp:spPr>
        <a:xfrm>
          <a:off x="599801" y="2019825"/>
          <a:ext cx="673275" cy="673275"/>
        </a:xfrm>
        <a:prstGeom prst="ellipse">
          <a:avLst/>
        </a:pr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A177849-E5AA-9644-A224-93EF9C955E02}">
      <dsp:nvSpPr>
        <dsp:cNvPr id="0" name=""/>
        <dsp:cNvSpPr/>
      </dsp:nvSpPr>
      <dsp:spPr>
        <a:xfrm>
          <a:off x="377432" y="1885170"/>
          <a:ext cx="8205465" cy="538620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27530" tIns="45720" rIns="45720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Безопасность потребления ресурсов</a:t>
          </a:r>
          <a:endParaRPr lang="ru-RU" sz="1800" kern="1200" dirty="0"/>
        </a:p>
      </dsp:txBody>
      <dsp:txXfrm>
        <a:off x="377432" y="1885170"/>
        <a:ext cx="8205465" cy="538620"/>
      </dsp:txXfrm>
    </dsp:sp>
    <dsp:sp modelId="{76A185EB-9CA1-DF48-B21B-9AAB9364C7A5}">
      <dsp:nvSpPr>
        <dsp:cNvPr id="0" name=""/>
        <dsp:cNvSpPr/>
      </dsp:nvSpPr>
      <dsp:spPr>
        <a:xfrm>
          <a:off x="6831662" y="2019825"/>
          <a:ext cx="673275" cy="673275"/>
        </a:xfrm>
        <a:prstGeom prst="ellipse">
          <a:avLst/>
        </a:pr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7599E-1FAB-4E94-8F90-3487D76626F7}" type="datetimeFigureOut">
              <a:rPr lang="ru-RU" smtClean="0"/>
              <a:t>08.11.2014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8DA5A-DC22-4BAC-A79C-C120952508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18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AB49-9022-47EB-BBBD-8336C8DE58AF}" type="datetimeFigureOut">
              <a:rPr lang="ru-RU" smtClean="0"/>
              <a:t>08.11.2014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5306-F1CA-43A0-877B-E659F9D9EAF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18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AB49-9022-47EB-BBBD-8336C8DE58AF}" type="datetimeFigureOut">
              <a:rPr lang="ru-RU" smtClean="0"/>
              <a:t>08.11.2014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5306-F1CA-43A0-877B-E659F9D9EAF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117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AB49-9022-47EB-BBBD-8336C8DE58AF}" type="datetimeFigureOut">
              <a:rPr lang="ru-RU" smtClean="0"/>
              <a:t>08.11.2014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5306-F1CA-43A0-877B-E659F9D9EAF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0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AB49-9022-47EB-BBBD-8336C8DE58AF}" type="datetimeFigureOut">
              <a:rPr lang="ru-RU" smtClean="0"/>
              <a:t>08.11.2014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5306-F1CA-43A0-877B-E659F9D9EAF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9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AB49-9022-47EB-BBBD-8336C8DE58AF}" type="datetimeFigureOut">
              <a:rPr lang="ru-RU" smtClean="0"/>
              <a:t>08.11.2014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5306-F1CA-43A0-877B-E659F9D9EAF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57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AB49-9022-47EB-BBBD-8336C8DE58AF}" type="datetimeFigureOut">
              <a:rPr lang="ru-RU" smtClean="0"/>
              <a:t>08.11.2014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5306-F1CA-43A0-877B-E659F9D9EAF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47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AB49-9022-47EB-BBBD-8336C8DE58AF}" type="datetimeFigureOut">
              <a:rPr lang="ru-RU" smtClean="0"/>
              <a:t>08.11.2014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5306-F1CA-43A0-877B-E659F9D9EAF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51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AB49-9022-47EB-BBBD-8336C8DE58AF}" type="datetimeFigureOut">
              <a:rPr lang="ru-RU" smtClean="0"/>
              <a:t>08.11.2014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5306-F1CA-43A0-877B-E659F9D9EAF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71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AB49-9022-47EB-BBBD-8336C8DE58AF}" type="datetimeFigureOut">
              <a:rPr lang="ru-RU" smtClean="0"/>
              <a:t>08.11.2014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5306-F1CA-43A0-877B-E659F9D9EAF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64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AB49-9022-47EB-BBBD-8336C8DE58AF}" type="datetimeFigureOut">
              <a:rPr lang="ru-RU" smtClean="0"/>
              <a:t>08.11.2014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5306-F1CA-43A0-877B-E659F9D9EAF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23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AB49-9022-47EB-BBBD-8336C8DE58AF}" type="datetimeFigureOut">
              <a:rPr lang="ru-RU" smtClean="0"/>
              <a:t>08.11.2014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5306-F1CA-43A0-877B-E659F9D9EAF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96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AB49-9022-47EB-BBBD-8336C8DE58AF}" type="datetimeFigureOut">
              <a:rPr lang="ru-RU" smtClean="0"/>
              <a:t>08.11.2014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55306-F1CA-43A0-877B-E659F9D9EAF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76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для с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450975"/>
            <a:ext cx="8820150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_Works\__Qtech\1\4-2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9" y="4679914"/>
            <a:ext cx="1661494" cy="59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504950" y="1266825"/>
            <a:ext cx="3067050" cy="2457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7" y="2263775"/>
            <a:ext cx="1975819" cy="157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1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_Works\__Qtech\1\4-2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889" y="985922"/>
            <a:ext cx="1204919" cy="43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633758" y="1595569"/>
            <a:ext cx="4386262" cy="285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Российский разработчик телекоммуникационного оборудования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3+ млн. абонентов выходят в Интернет при помощи оборудования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QTECH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90+ инженеров и программистов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2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R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&amp;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 центра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Наше оборудование работает в сетях: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1862510" y="359435"/>
            <a:ext cx="8559957" cy="78090"/>
            <a:chOff x="317125" y="1667600"/>
            <a:chExt cx="11419221" cy="108000"/>
          </a:xfrm>
          <a:solidFill>
            <a:srgbClr val="990033"/>
          </a:solidFill>
        </p:grpSpPr>
        <p:grpSp>
          <p:nvGrpSpPr>
            <p:cNvPr id="8" name="Группа 7"/>
            <p:cNvGrpSpPr/>
            <p:nvPr/>
          </p:nvGrpSpPr>
          <p:grpSpPr>
            <a:xfrm>
              <a:off x="386969" y="1722554"/>
              <a:ext cx="11295380" cy="0"/>
              <a:chOff x="386969" y="1722554"/>
              <a:chExt cx="11295380" cy="0"/>
            </a:xfrm>
            <a:grpFill/>
          </p:grpSpPr>
          <p:cxnSp>
            <p:nvCxnSpPr>
              <p:cNvPr id="11" name="Straight Connector 2"/>
              <p:cNvCxnSpPr/>
              <p:nvPr/>
            </p:nvCxnSpPr>
            <p:spPr>
              <a:xfrm flipH="1">
                <a:off x="386969" y="1722554"/>
                <a:ext cx="2274951" cy="0"/>
              </a:xfrm>
              <a:prstGeom prst="line">
                <a:avLst/>
              </a:prstGeom>
              <a:grpFill/>
              <a:ln>
                <a:solidFill>
                  <a:srgbClr val="99003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3"/>
              <p:cNvCxnSpPr/>
              <p:nvPr/>
            </p:nvCxnSpPr>
            <p:spPr>
              <a:xfrm flipH="1">
                <a:off x="9580880" y="1722554"/>
                <a:ext cx="2101469" cy="0"/>
              </a:xfrm>
              <a:prstGeom prst="line">
                <a:avLst/>
              </a:prstGeom>
              <a:grpFill/>
              <a:ln>
                <a:solidFill>
                  <a:srgbClr val="99003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4"/>
            <p:cNvSpPr/>
            <p:nvPr/>
          </p:nvSpPr>
          <p:spPr>
            <a:xfrm>
              <a:off x="317125" y="1667600"/>
              <a:ext cx="108000" cy="108000"/>
            </a:xfrm>
            <a:prstGeom prst="ellipse">
              <a:avLst/>
            </a:prstGeom>
            <a:grpFill/>
            <a:ln>
              <a:solidFill>
                <a:srgbClr val="9900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5"/>
            <p:cNvSpPr/>
            <p:nvPr/>
          </p:nvSpPr>
          <p:spPr>
            <a:xfrm>
              <a:off x="11628346" y="1667600"/>
              <a:ext cx="108000" cy="108000"/>
            </a:xfrm>
            <a:prstGeom prst="ellipse">
              <a:avLst/>
            </a:prstGeom>
            <a:grpFill/>
            <a:ln>
              <a:solidFill>
                <a:srgbClr val="9900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1689100" y="165223"/>
            <a:ext cx="8712200" cy="46977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Кто мы? О компаниях.</a:t>
            </a:r>
            <a:endParaRPr lang="ru-RU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7960856" y="4652635"/>
            <a:ext cx="3589337" cy="384968"/>
            <a:chOff x="7978738" y="3379374"/>
            <a:chExt cx="3589337" cy="384968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8738" y="3379374"/>
              <a:ext cx="1638447" cy="38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6890" y="3434539"/>
              <a:ext cx="1741185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31" y="808961"/>
            <a:ext cx="5730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616458" y="3187172"/>
            <a:ext cx="476213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342900" indent="-342900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400" dirty="0"/>
              <a:t>Наша миссия заключается в гарантировании достоверности коммерческой информации на рынке розничных ресурсов коммунальных услуг, ее соответствия действующим нормативным актам.</a:t>
            </a:r>
          </a:p>
          <a:p>
            <a:pPr>
              <a:spcBef>
                <a:spcPts val="0"/>
              </a:spcBef>
            </a:pPr>
            <a:r>
              <a:rPr lang="ru-RU" sz="1400" dirty="0"/>
              <a:t>Наша цель состоит в оказании услуг получения коммерческой информации, ее обработке, передаче заранее назначенному адресату и предоставлении сервисов на ее основе.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77457" y="1418609"/>
            <a:ext cx="486201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Оператор коммерческого учета коммунальных ресурсов на розничном рынке.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43" y="2028297"/>
            <a:ext cx="5364163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4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7034"/>
            <a:ext cx="9144000" cy="846137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чем суть?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07968" y="1250130"/>
            <a:ext cx="789214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Установить автоматизированную информационно-измерительную систему (АИИС) коммерческого учета ресурсов (КУР) на приборы учета коммунальных ресурсов.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Обеспечить услуги коммерческого учета коммунальных ресурсов на платформе АИИС КУР, реализуемые через интернет.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Управлять с помощью нашей системы и наших услуг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потреблением ресурсов.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Получить поддержку и эксплуатацию АИИС КУР, входящую в стоимость предложения услуг.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15540" y="5930685"/>
            <a:ext cx="7184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ru-RU" dirty="0"/>
              <a:t>Система</a:t>
            </a:r>
            <a:r>
              <a:rPr lang="ru-RU" dirty="0" smtClean="0"/>
              <a:t> и услуги в предложении обеспечивают обслуживание для электричества, горячей и холодной воды, тепла.</a:t>
            </a: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783770" y="2819400"/>
            <a:ext cx="2558141" cy="1219200"/>
          </a:xfrm>
          <a:prstGeom prst="flowChartAlternate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</a:pPr>
            <a:r>
              <a:rPr lang="ru-RU" sz="2800" cap="small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мы предлагаем?</a:t>
            </a:r>
          </a:p>
        </p:txBody>
      </p:sp>
      <p:sp>
        <p:nvSpPr>
          <p:cNvPr id="8" name="Блок-схема: извлечение 7"/>
          <p:cNvSpPr/>
          <p:nvPr/>
        </p:nvSpPr>
        <p:spPr>
          <a:xfrm rot="5400000">
            <a:off x="3779554" y="5691197"/>
            <a:ext cx="256830" cy="222146"/>
          </a:xfrm>
          <a:prstGeom prst="flowChartExtra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267200" y="5802270"/>
            <a:ext cx="753291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1524000" y="184377"/>
            <a:ext cx="9144000" cy="846137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Почему это выгодно?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1" y="1631789"/>
            <a:ext cx="4876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Обеспечиваем соблюдение ФЗ 261 по установке приборов учета.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Обеспечиваем до 20% экономии энергоресурсов за счет повышения класса энерго- эффективности  здания  д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о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 уровня «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B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»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.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(ГОСТ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Р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54862-2011)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Производим предварительную установку услуг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управления коммерческими ресурсами для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жильцов и УК.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Вы организуете УК? Управляйте потреблением и сокращайте дебиторскую задолженность за ЖКУ.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357257" y="3027278"/>
            <a:ext cx="571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Добавочную стоимость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аждому метру продаваемого жилья! 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Блок-схема: альтернативный процесс 7"/>
          <p:cNvSpPr/>
          <p:nvPr/>
        </p:nvSpPr>
        <p:spPr>
          <a:xfrm>
            <a:off x="337457" y="893339"/>
            <a:ext cx="1602013" cy="559540"/>
          </a:xfrm>
          <a:prstGeom prst="flowChartAlternate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</a:pPr>
            <a:r>
              <a:rPr lang="ru-RU" sz="2400" cap="small" dirty="0" smtClean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Вам</a:t>
            </a:r>
            <a:endParaRPr lang="ru-RU" sz="2400" cap="small" dirty="0"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5400000">
            <a:off x="4002917" y="3611252"/>
            <a:ext cx="3801838" cy="40171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708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142552" y="217887"/>
            <a:ext cx="9956800" cy="49469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Почему это выгодно </a:t>
            </a:r>
            <a:r>
              <a:rPr lang="ru-R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клиентам?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68525"/>
              </p:ext>
            </p:extLst>
          </p:nvPr>
        </p:nvGraphicFramePr>
        <p:xfrm>
          <a:off x="2804619" y="975194"/>
          <a:ext cx="8616433" cy="269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2759913" y="1878675"/>
            <a:ext cx="1764001" cy="6444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2" tIns="45717" rIns="91432" bIns="45717" rtlCol="0" anchor="ctr"/>
          <a:lstStyle/>
          <a:p>
            <a:pPr algn="ctr"/>
            <a:r>
              <a:rPr lang="ru-RU" sz="1100" dirty="0"/>
              <a:t>Получение достоверных данных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014450" y="2695667"/>
            <a:ext cx="1742147" cy="6484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2" tIns="45717" rIns="91432" bIns="45717" rtlCol="0" anchor="ctr"/>
          <a:lstStyle/>
          <a:p>
            <a:pPr algn="ctr"/>
            <a:r>
              <a:rPr lang="ru-RU" sz="1100" dirty="0"/>
              <a:t>Снижение дебиторской задолженности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837742" y="1067088"/>
            <a:ext cx="1860645" cy="6415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2" tIns="45717" rIns="91432" bIns="45717" rtlCol="0" anchor="ctr"/>
          <a:lstStyle/>
          <a:p>
            <a:pPr algn="ctr"/>
            <a:r>
              <a:rPr lang="ru-RU" sz="1200" dirty="0"/>
              <a:t>Уменьшение </a:t>
            </a:r>
            <a:r>
              <a:rPr lang="ru-RU" sz="1200" dirty="0" smtClean="0"/>
              <a:t>технических потерь</a:t>
            </a:r>
            <a:endParaRPr lang="ru-RU" sz="12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083148" y="1102961"/>
            <a:ext cx="1742147" cy="6112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2" tIns="45717" rIns="91432" bIns="45717" rtlCol="0" anchor="ctr"/>
          <a:lstStyle/>
          <a:p>
            <a:pPr algn="ctr"/>
            <a:r>
              <a:rPr lang="ru-RU" sz="1100" dirty="0"/>
              <a:t>Уменьшение издержек на операции</a:t>
            </a:r>
          </a:p>
        </p:txBody>
      </p:sp>
      <p:graphicFrame>
        <p:nvGraphicFramePr>
          <p:cNvPr id="12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144791"/>
              </p:ext>
            </p:extLst>
          </p:nvPr>
        </p:nvGraphicFramePr>
        <p:xfrm>
          <a:off x="2896455" y="4028295"/>
          <a:ext cx="8616433" cy="269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Скругленный прямоугольник 14"/>
          <p:cNvSpPr/>
          <p:nvPr/>
        </p:nvSpPr>
        <p:spPr>
          <a:xfrm>
            <a:off x="1852067" y="4028295"/>
            <a:ext cx="1742147" cy="6484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2" tIns="45717" rIns="91432" bIns="45717" rtlCol="0" anchor="ctr"/>
          <a:lstStyle/>
          <a:p>
            <a:pPr algn="ctr"/>
            <a:r>
              <a:rPr lang="ru-RU" sz="1100" dirty="0" smtClean="0"/>
              <a:t>Оплата из личного кабинета</a:t>
            </a:r>
            <a:endParaRPr lang="ru-RU" sz="11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083148" y="4914684"/>
            <a:ext cx="1860645" cy="6444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2" tIns="45717" rIns="91432" bIns="45717" rtlCol="0" anchor="ctr"/>
          <a:lstStyle/>
          <a:p>
            <a:pPr algn="ctr"/>
            <a:r>
              <a:rPr lang="ru-RU" sz="1100" dirty="0" smtClean="0"/>
              <a:t>Многозональная тарификация</a:t>
            </a:r>
            <a:endParaRPr lang="ru-RU" sz="110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065516" y="4914684"/>
            <a:ext cx="1764001" cy="6444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2" tIns="45717" rIns="91432" bIns="45717" rtlCol="0" anchor="ctr"/>
          <a:lstStyle/>
          <a:p>
            <a:pPr algn="ctr"/>
            <a:r>
              <a:rPr lang="ru-RU" sz="1100" dirty="0" smtClean="0"/>
              <a:t>Получение рекомендаций, справок</a:t>
            </a:r>
            <a:endParaRPr lang="ru-RU" sz="11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877913" y="5719659"/>
            <a:ext cx="1764001" cy="6444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2" tIns="45717" rIns="91432" bIns="45717" rtlCol="0" anchor="ctr"/>
          <a:lstStyle/>
          <a:p>
            <a:pPr algn="ctr"/>
            <a:r>
              <a:rPr lang="ru-RU" sz="1100" dirty="0" smtClean="0"/>
              <a:t>Оповещение о нештатном потреблении</a:t>
            </a:r>
            <a:endParaRPr lang="ru-RU" sz="1100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 rot="16200000">
            <a:off x="-87526" y="1955027"/>
            <a:ext cx="2278329" cy="499789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Управляющая компания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 rot="16200000">
            <a:off x="-230580" y="5060621"/>
            <a:ext cx="2564437" cy="499789"/>
          </a:xfrm>
          <a:prstGeom prst="rect">
            <a:avLst/>
          </a:prstGeom>
        </p:spPr>
        <p:txBody>
          <a:bodyPr vert="horz" anchor="b">
            <a:no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sz="1600" b="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ru-RU" dirty="0"/>
              <a:t>Конечный Потребитель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916827" y="3802380"/>
            <a:ext cx="1063841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3815308" y="4028296"/>
            <a:ext cx="1742147" cy="6484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2" tIns="45717" rIns="91432" bIns="45717" rtlCol="0" anchor="ctr"/>
          <a:lstStyle/>
          <a:p>
            <a:pPr algn="ctr"/>
            <a:r>
              <a:rPr lang="ru-RU" sz="1100" dirty="0" smtClean="0"/>
              <a:t>Прозрачность начислений</a:t>
            </a:r>
            <a:endParaRPr lang="ru-RU" sz="110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943792" y="1049418"/>
            <a:ext cx="1742147" cy="6484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2" tIns="45717" rIns="91432" bIns="45717" rtlCol="0" anchor="ctr"/>
          <a:lstStyle/>
          <a:p>
            <a:pPr algn="ctr"/>
            <a:r>
              <a:rPr lang="ru-RU" sz="1100" dirty="0" smtClean="0"/>
              <a:t>Устранение бездоговорного потребления</a:t>
            </a:r>
            <a:endParaRPr lang="ru-RU" sz="11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934386" y="4914684"/>
            <a:ext cx="1764001" cy="6444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2" tIns="45717" rIns="91432" bIns="45717" rtlCol="0" anchor="ctr"/>
          <a:lstStyle/>
          <a:p>
            <a:pPr algn="ctr"/>
            <a:r>
              <a:rPr lang="ru-RU" sz="1100" dirty="0" smtClean="0"/>
              <a:t>Функции умного дома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0295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146" y="191347"/>
            <a:ext cx="9956800" cy="4191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Комплекс услуг для потребителей. Что продаем?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13360" y="1291850"/>
            <a:ext cx="10992317" cy="1323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1554578" y="815408"/>
            <a:ext cx="3037772" cy="374842"/>
          </a:xfrm>
          <a:prstGeom prst="rect">
            <a:avLst/>
          </a:prstGeom>
        </p:spPr>
        <p:txBody>
          <a:bodyPr vert="horz" anchor="b">
            <a:no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sz="1600" b="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ru-RU" dirty="0" smtClean="0"/>
              <a:t>Управляющая компания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09614" y="917008"/>
            <a:ext cx="3419249" cy="37484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Конечный Потребитель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484832" y="1358420"/>
            <a:ext cx="0" cy="528622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1557232" y="1398852"/>
            <a:ext cx="5017664" cy="1439014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sz="1200" dirty="0" smtClean="0"/>
              <a:t>Подключение ОДПУ к системе АИИС.</a:t>
            </a:r>
          </a:p>
          <a:p>
            <a:pPr>
              <a:spcBef>
                <a:spcPts val="300"/>
              </a:spcBef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sz="1200" dirty="0" smtClean="0"/>
              <a:t>Сбор </a:t>
            </a:r>
            <a:r>
              <a:rPr lang="ru-RU" sz="1200" dirty="0"/>
              <a:t>и хранение </a:t>
            </a:r>
            <a:r>
              <a:rPr lang="ru-RU" sz="1200" dirty="0" smtClean="0"/>
              <a:t>показаний </a:t>
            </a:r>
            <a:r>
              <a:rPr lang="ru-RU" sz="1200" dirty="0"/>
              <a:t>ПУ в </a:t>
            </a:r>
            <a:r>
              <a:rPr lang="ru-RU" sz="1200" dirty="0" smtClean="0"/>
              <a:t>БД. </a:t>
            </a:r>
            <a:endParaRPr lang="ru-RU" sz="1200" dirty="0"/>
          </a:p>
          <a:p>
            <a:pPr>
              <a:spcBef>
                <a:spcPts val="300"/>
              </a:spcBef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sz="1200" dirty="0" smtClean="0"/>
              <a:t>Представление показаний ОДПУ в личном кабинете (ЛК) диспетчера.</a:t>
            </a:r>
          </a:p>
          <a:p>
            <a:pPr>
              <a:spcBef>
                <a:spcPts val="300"/>
              </a:spcBef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sz="1200" dirty="0" smtClean="0"/>
              <a:t>Выгрузка показаний измерений ОДПУ в Excel.</a:t>
            </a:r>
          </a:p>
        </p:txBody>
      </p:sp>
      <p:sp>
        <p:nvSpPr>
          <p:cNvPr id="12" name="Текст 2"/>
          <p:cNvSpPr txBox="1">
            <a:spLocks/>
          </p:cNvSpPr>
          <p:nvPr/>
        </p:nvSpPr>
        <p:spPr>
          <a:xfrm>
            <a:off x="6718512" y="1398852"/>
            <a:ext cx="4720845" cy="1439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342900" indent="-342900">
              <a:spcBef>
                <a:spcPts val="3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1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ru-RU" dirty="0"/>
              <a:t>Подключение ИПУ к системе АИИС.</a:t>
            </a:r>
          </a:p>
          <a:p>
            <a:r>
              <a:rPr lang="ru-RU" dirty="0"/>
              <a:t>Сбор и хранение показаний ПУ в БД. </a:t>
            </a:r>
          </a:p>
          <a:p>
            <a:r>
              <a:rPr lang="ru-RU" dirty="0"/>
              <a:t>Представление показаний ОДПУ в личном кабинете пользователя.</a:t>
            </a:r>
          </a:p>
          <a:p>
            <a:r>
              <a:rPr lang="ru-RU" dirty="0"/>
              <a:t>Выгрузка показаний измерений ИПУ в Excel.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13361" y="1465114"/>
            <a:ext cx="1249792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2" tIns="45717" rIns="91432" bIns="45717" rtlCol="0" anchor="ctr"/>
          <a:lstStyle/>
          <a:p>
            <a:r>
              <a:rPr lang="ru-RU" sz="1200" dirty="0" smtClean="0">
                <a:latin typeface="Century Schoolbook" panose="02040604050505020304" pitchFamily="18" charset="0"/>
              </a:rPr>
              <a:t>Минимально</a:t>
            </a:r>
            <a:endParaRPr lang="ru-RU" sz="1200" dirty="0">
              <a:latin typeface="Century Schoolbook" panose="02040604050505020304" pitchFamily="18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6614160" y="2824636"/>
            <a:ext cx="4591517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40367" y="2824636"/>
            <a:ext cx="6160433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Скругленный прямоугольник 26"/>
          <p:cNvSpPr/>
          <p:nvPr/>
        </p:nvSpPr>
        <p:spPr>
          <a:xfrm>
            <a:off x="213361" y="3026990"/>
            <a:ext cx="1249792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2" tIns="45717" rIns="91432" bIns="45717" rtlCol="0" anchor="ctr"/>
          <a:lstStyle/>
          <a:p>
            <a:r>
              <a:rPr lang="ru-RU" sz="1200" dirty="0" smtClean="0">
                <a:latin typeface="Century Schoolbook" panose="02040604050505020304" pitchFamily="18" charset="0"/>
              </a:rPr>
              <a:t>Стандартно</a:t>
            </a:r>
            <a:endParaRPr lang="ru-RU" sz="1200" dirty="0">
              <a:latin typeface="Century Schoolbook" panose="02040604050505020304" pitchFamily="18" charset="0"/>
            </a:endParaRPr>
          </a:p>
        </p:txBody>
      </p:sp>
      <p:sp>
        <p:nvSpPr>
          <p:cNvPr id="29" name="Текст 2"/>
          <p:cNvSpPr txBox="1">
            <a:spLocks/>
          </p:cNvSpPr>
          <p:nvPr/>
        </p:nvSpPr>
        <p:spPr>
          <a:xfrm>
            <a:off x="1554578" y="2935761"/>
            <a:ext cx="4748081" cy="1568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>
              <a:spcBef>
                <a:spcPts val="3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1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ru-RU" dirty="0"/>
              <a:t>Расчет начислений за ОДН на каждого потребителя согласно ППРФ №354.</a:t>
            </a:r>
          </a:p>
          <a:p>
            <a:r>
              <a:rPr lang="ru-RU" dirty="0"/>
              <a:t>Ведение финансовых балансов расчетов за ЖКУ по услуге, помещению, поставщику.</a:t>
            </a:r>
          </a:p>
          <a:p>
            <a:r>
              <a:rPr lang="ru-RU" dirty="0"/>
              <a:t>Формирование раздела электронного паспорта МКД по ЖКУ для представления ОМС.</a:t>
            </a:r>
          </a:p>
        </p:txBody>
      </p:sp>
      <p:sp>
        <p:nvSpPr>
          <p:cNvPr id="30" name="Текст 2"/>
          <p:cNvSpPr txBox="1">
            <a:spLocks/>
          </p:cNvSpPr>
          <p:nvPr/>
        </p:nvSpPr>
        <p:spPr>
          <a:xfrm>
            <a:off x="6704895" y="2943368"/>
            <a:ext cx="4748081" cy="1649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342900" indent="-342900">
              <a:spcBef>
                <a:spcPts val="3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1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ru-RU" dirty="0"/>
              <a:t>Расчет начислений за ОДН на каждого потребителя согласно ППРФ №354.</a:t>
            </a:r>
          </a:p>
          <a:p>
            <a:r>
              <a:rPr lang="ru-RU" dirty="0"/>
              <a:t>Оплата за ЖКУ через личный кабинет.</a:t>
            </a:r>
          </a:p>
          <a:p>
            <a:r>
              <a:rPr lang="ru-RU" dirty="0"/>
              <a:t>Регистрация ненадлежащего качества услуги. Формирование претензий для перерасчета.</a:t>
            </a:r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6624949" y="4590092"/>
            <a:ext cx="4591517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51158" y="4590092"/>
            <a:ext cx="6160433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Скругленный прямоугольник 33"/>
          <p:cNvSpPr/>
          <p:nvPr/>
        </p:nvSpPr>
        <p:spPr>
          <a:xfrm>
            <a:off x="213361" y="4756730"/>
            <a:ext cx="1296965" cy="576000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2" tIns="45717" rIns="91432" bIns="45717" rtlCol="0" anchor="ctr"/>
          <a:lstStyle/>
          <a:p>
            <a:r>
              <a:rPr lang="ru-RU" sz="1200" dirty="0" smtClean="0">
                <a:latin typeface="Century Schoolbook" panose="02040604050505020304" pitchFamily="18" charset="0"/>
              </a:rPr>
              <a:t>Максимально</a:t>
            </a:r>
            <a:endParaRPr lang="ru-RU" sz="1200" dirty="0">
              <a:latin typeface="Century Schoolbook" panose="02040604050505020304" pitchFamily="18" charset="0"/>
            </a:endParaRPr>
          </a:p>
        </p:txBody>
      </p:sp>
      <p:sp>
        <p:nvSpPr>
          <p:cNvPr id="36" name="Текст 2"/>
          <p:cNvSpPr txBox="1">
            <a:spLocks/>
          </p:cNvSpPr>
          <p:nvPr/>
        </p:nvSpPr>
        <p:spPr>
          <a:xfrm>
            <a:off x="1554575" y="4656392"/>
            <a:ext cx="4748083" cy="2099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342900" indent="-342900">
              <a:spcBef>
                <a:spcPts val="3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1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342900" lvl="1" indent="-342900">
              <a:spcBef>
                <a:spcPts val="300"/>
              </a:spcBef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sz="1200" dirty="0"/>
              <a:t>Определение дисбаланса потребления, локализация места хищения.</a:t>
            </a:r>
          </a:p>
          <a:p>
            <a:r>
              <a:rPr lang="ru-RU" dirty="0" smtClean="0"/>
              <a:t>Автоматическое управление ЖКУ по балансу, несанкционированному и нештатному потреблению. </a:t>
            </a:r>
            <a:endParaRPr lang="ru-RU" dirty="0" smtClean="0"/>
          </a:p>
          <a:p>
            <a:r>
              <a:rPr lang="ru-RU" dirty="0" smtClean="0"/>
              <a:t>Управление </a:t>
            </a:r>
            <a:r>
              <a:rPr lang="ru-RU" dirty="0"/>
              <a:t>обращениями и претензиями по расчетам за ЖКУ.</a:t>
            </a:r>
          </a:p>
          <a:p>
            <a:r>
              <a:rPr lang="ru-RU" dirty="0"/>
              <a:t>Передача данных о потреблении и платежах за коммунальные ресурсы в ГИС "ЖКХ"</a:t>
            </a:r>
          </a:p>
          <a:p>
            <a:endParaRPr lang="ru-RU" dirty="0"/>
          </a:p>
        </p:txBody>
      </p:sp>
      <p:sp>
        <p:nvSpPr>
          <p:cNvPr id="37" name="Текст 2"/>
          <p:cNvSpPr txBox="1">
            <a:spLocks/>
          </p:cNvSpPr>
          <p:nvPr/>
        </p:nvSpPr>
        <p:spPr>
          <a:xfrm>
            <a:off x="6680487" y="4656392"/>
            <a:ext cx="4458864" cy="2099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342900" indent="-342900">
              <a:spcBef>
                <a:spcPts val="3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1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342000" lvl="2" indent="-342000">
              <a:spcBef>
                <a:spcPts val="300"/>
              </a:spcBef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sz="1200" dirty="0"/>
              <a:t>Автоматизация платежей.</a:t>
            </a:r>
          </a:p>
          <a:p>
            <a:pPr marL="342000" indent="-342000"/>
            <a:r>
              <a:rPr lang="ru-RU" dirty="0"/>
              <a:t>Рекомендательный сервис по энергоэффективности.</a:t>
            </a:r>
          </a:p>
          <a:p>
            <a:pPr marL="342000" lvl="2" indent="-342000">
              <a:spcBef>
                <a:spcPts val="300"/>
              </a:spcBef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sz="1200" dirty="0"/>
              <a:t>Оперативное оповещение клиента о критическом потреблении.</a:t>
            </a:r>
          </a:p>
          <a:p>
            <a:pPr marL="342000" indent="-342000"/>
            <a:r>
              <a:rPr lang="ru-RU" dirty="0"/>
              <a:t>Информационно-справочное сопровождение.</a:t>
            </a:r>
          </a:p>
          <a:p>
            <a:pPr marL="342000" lvl="2" indent="-342000">
              <a:spcBef>
                <a:spcPts val="300"/>
              </a:spcBef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ru-RU" sz="1200" dirty="0"/>
              <a:t>Регистрация и контроль исполнения обращений и претензий по расчетам.</a:t>
            </a:r>
          </a:p>
        </p:txBody>
      </p:sp>
    </p:spTree>
    <p:extLst>
      <p:ext uri="{BB962C8B-B14F-4D97-AF65-F5344CB8AC3E}">
        <p14:creationId xmlns:p14="http://schemas.microsoft.com/office/powerpoint/2010/main" val="42786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7500"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Как мы это сделаем?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811338"/>
            <a:ext cx="10515600" cy="4093428"/>
          </a:xfrm>
          <a:prstGeom prst="rect">
            <a:avLst/>
          </a:prstGeom>
          <a:noFill/>
          <a:extLst/>
        </p:spPr>
        <p:txBody>
          <a:bodyPr wrap="square">
            <a:spAutoFit/>
          </a:bodyPr>
          <a:lstStyle>
            <a:defPPr>
              <a:defRPr lang="ru-RU"/>
            </a:defPPr>
            <a:lvl1pPr marL="342900" indent="-342900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ru-RU" altLang="ru-RU" dirty="0"/>
              <a:t>Проведение </a:t>
            </a:r>
            <a:r>
              <a:rPr lang="ru-RU" altLang="ru-RU" dirty="0" smtClean="0"/>
              <a:t>предпроектного </a:t>
            </a:r>
            <a:r>
              <a:rPr lang="ru-RU" altLang="ru-RU" dirty="0"/>
              <a:t>обследования с целью создания АИИС для учета энергоресурсов (электроэнергия, тепловая энергия, вода, газ и т.д.).</a:t>
            </a:r>
          </a:p>
          <a:p>
            <a:r>
              <a:rPr lang="ru-RU" altLang="ru-RU" dirty="0"/>
              <a:t>Разработка технорабочего проекта создания автоматизированной информационно-измерительной систем коммерческого и технического учета энергоресурсов (АИИС КУЭ, АИИС ТУЭ, АИИС УЭ).</a:t>
            </a:r>
          </a:p>
          <a:p>
            <a:r>
              <a:rPr lang="ru-RU" altLang="ru-RU" dirty="0"/>
              <a:t>Создание системы обмена технологической информации (СОТИ).</a:t>
            </a:r>
          </a:p>
          <a:p>
            <a:r>
              <a:rPr lang="ru-RU" altLang="ru-RU" dirty="0"/>
              <a:t>Создание централизованной системы обработки данных (ЦСОД).</a:t>
            </a:r>
          </a:p>
          <a:p>
            <a:r>
              <a:rPr lang="ru-RU" altLang="ru-RU" dirty="0"/>
              <a:t>Создание систем автоматического регулирования с применением частотно-регулируемого привода (ЧРП). </a:t>
            </a:r>
          </a:p>
        </p:txBody>
      </p:sp>
    </p:spTree>
    <p:extLst>
      <p:ext uri="{BB962C8B-B14F-4D97-AF65-F5344CB8AC3E}">
        <p14:creationId xmlns:p14="http://schemas.microsoft.com/office/powerpoint/2010/main" val="29603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29700" y="744953"/>
            <a:ext cx="2992967" cy="377022"/>
          </a:xfrm>
        </p:spPr>
        <p:txBody>
          <a:bodyPr vert="horz" anchor="b">
            <a:noAutofit/>
          </a:bodyPr>
          <a:lstStyle/>
          <a:p>
            <a:r>
              <a:rPr lang="ru-RU" sz="16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Техническое решение АИИС КУР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973" y="2308352"/>
            <a:ext cx="4567127" cy="1326897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76779" y="808822"/>
            <a:ext cx="1059678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Система построена на базе сложной сетевой архитекторы , обеспечивающей</a:t>
            </a:r>
            <a:r>
              <a:rPr lang="en-US" sz="1400" dirty="0"/>
              <a:t>:</a:t>
            </a:r>
            <a:r>
              <a:rPr lang="ru-RU" sz="1400" dirty="0" smtClean="0"/>
              <a:t> </a:t>
            </a:r>
            <a:endParaRPr lang="en-US" sz="1400" dirty="0" smtClean="0"/>
          </a:p>
          <a:p>
            <a:pPr marL="285750" indent="-285750">
              <a:spcBef>
                <a:spcPts val="600"/>
              </a:spcBef>
              <a:buClr>
                <a:srgbClr val="0070C0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1400" dirty="0" smtClean="0"/>
              <a:t>снятие данных с импульсных и </a:t>
            </a:r>
            <a:r>
              <a:rPr lang="en-US" sz="1400" dirty="0" smtClean="0"/>
              <a:t>RS-232 </a:t>
            </a:r>
            <a:r>
              <a:rPr lang="ru-RU" sz="1400" dirty="0" smtClean="0"/>
              <a:t>выходов приборов учета (счетчиков)</a:t>
            </a:r>
            <a:r>
              <a:rPr lang="en-US" sz="1400" dirty="0" smtClean="0"/>
              <a:t>;</a:t>
            </a:r>
          </a:p>
          <a:p>
            <a:pPr marL="285750" indent="-285750">
              <a:spcBef>
                <a:spcPts val="600"/>
              </a:spcBef>
              <a:buClr>
                <a:srgbClr val="0070C0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1400" dirty="0" smtClean="0"/>
              <a:t>сохранение данных во внутреннюю память терминальные устройств передачи данных</a:t>
            </a:r>
            <a:r>
              <a:rPr lang="en-US" sz="1400" dirty="0" smtClean="0"/>
              <a:t>;</a:t>
            </a:r>
            <a:endParaRPr lang="ru-RU" sz="1400" dirty="0" smtClean="0"/>
          </a:p>
          <a:p>
            <a:pPr marL="285750" indent="-285750">
              <a:spcBef>
                <a:spcPts val="600"/>
              </a:spcBef>
              <a:buClr>
                <a:srgbClr val="0070C0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1400" dirty="0"/>
              <a:t>п</a:t>
            </a:r>
            <a:r>
              <a:rPr lang="ru-RU" sz="1400" dirty="0" smtClean="0"/>
              <a:t>ередачу данных  на сервер по «экономичному» битовому протоколу с использованием алгоритма кодирования и ЭЦП, обеспечивающих безопасность и достоверность данных.</a:t>
            </a:r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76779" y="3875871"/>
            <a:ext cx="1059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Для счетчиков используются управляющие элементы, позволяющий удаленно регулировать потребление. Блоки управления собираются в единый опломбированный корпус с выводом индикатора счетчика наружу.</a:t>
            </a:r>
            <a:endParaRPr lang="ru-RU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76779" y="4614536"/>
            <a:ext cx="105967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Для обеспечения полноты информации , терминальные устройства имеют встроенную память, где хранится журнал изменений показаний счетчика. Это обеспечивает дополнительный уровень информационной безопасности и препятствует возможному подлогу данных.</a:t>
            </a:r>
            <a:endParaRPr lang="ru-RU" sz="1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76779" y="5669131"/>
            <a:ext cx="99314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 smtClean="0"/>
              <a:t>В базовой конфигурации сервис поддерживает снятие и хранение показаний счетчиков, а также управление запорными механизмами через интерфейс системы. Возможна дополнительная доработка по требованиям заказчика, например интеграция с </a:t>
            </a:r>
            <a:r>
              <a:rPr lang="ru-RU" sz="1400" dirty="0" smtClean="0"/>
              <a:t>системой «1С.. Учет в Управляющих компаниях, ТСЖ и ЖСК».</a:t>
            </a:r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26733" y="137067"/>
            <a:ext cx="6287827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С помощью чего мы это </a:t>
            </a:r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сделаем (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1/</a:t>
            </a:r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2)?</a:t>
            </a:r>
            <a:endParaRPr lang="ru-RU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25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mail.google.com/mail/u/0/?ui=2&amp;ik=e3d6cc6495&amp;view=att&amp;th=147d9e13570dd33d&amp;attid=0.2&amp;disp=emb&amp;zw&amp;atsh=1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0000" y="5648325"/>
            <a:ext cx="1447800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363200" y="5800725"/>
            <a:ext cx="1244600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00433" y="737230"/>
            <a:ext cx="4279901" cy="57308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1600" cap="sm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Типовая схема </a:t>
            </a:r>
            <a:r>
              <a:rPr lang="ru-RU" sz="16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управления подачей воды и снятия показаний счетчиков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26733" y="137067"/>
            <a:ext cx="6287827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С помощью чего мы это </a:t>
            </a:r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сделаем (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2/</a:t>
            </a:r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2)?</a:t>
            </a:r>
            <a:endParaRPr lang="ru-RU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506538"/>
            <a:ext cx="8169275" cy="49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9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991602"/>
              </p:ext>
            </p:extLst>
          </p:nvPr>
        </p:nvGraphicFramePr>
        <p:xfrm>
          <a:off x="1088545" y="1165430"/>
          <a:ext cx="9838265" cy="294703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5177716"/>
                <a:gridCol w="2520006"/>
                <a:gridCol w="1034988"/>
                <a:gridCol w="1105555"/>
              </a:tblGrid>
              <a:tr h="19360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u="none" strike="noStrike" dirty="0">
                          <a:effectLst/>
                        </a:rPr>
                        <a:t>Номенклатура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effectLst/>
                        </a:rPr>
                        <a:t>Кол-во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effectLst/>
                        </a:rPr>
                        <a:t>Цена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effectLst/>
                        </a:rPr>
                        <a:t>Сумма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713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Century Schoolbook" panose="02040604050505020304" pitchFamily="18" charset="0"/>
                        </a:rPr>
                        <a:t>Счетчик горячей воды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350,00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700,00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713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Century Schoolbook" panose="02040604050505020304" pitchFamily="18" charset="0"/>
                        </a:rPr>
                        <a:t>Беспроводной модуль для счетчика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600,00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1 200,00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713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Century Schoolbook" panose="02040604050505020304" pitchFamily="18" charset="0"/>
                        </a:rPr>
                        <a:t>Клапан затворный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350,00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700,00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713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Century Schoolbook" panose="02040604050505020304" pitchFamily="18" charset="0"/>
                        </a:rPr>
                        <a:t>Модуль </a:t>
                      </a:r>
                      <a:r>
                        <a:rPr lang="en-US" sz="1200" u="none" strike="noStrike" dirty="0">
                          <a:effectLst/>
                          <a:latin typeface="Century Schoolbook" panose="02040604050505020304" pitchFamily="18" charset="0"/>
                        </a:rPr>
                        <a:t>POE  </a:t>
                      </a:r>
                      <a:r>
                        <a:rPr lang="ru-RU" sz="1200" u="none" strike="noStrike" dirty="0" smtClean="0">
                          <a:effectLst/>
                          <a:latin typeface="Century Schoolbook" panose="02040604050505020304" pitchFamily="18" charset="0"/>
                        </a:rPr>
                        <a:t>управления </a:t>
                      </a:r>
                      <a:r>
                        <a:rPr lang="ru-RU" sz="1200" u="none" strike="noStrike" dirty="0">
                          <a:effectLst/>
                          <a:latin typeface="Century Schoolbook" panose="02040604050505020304" pitchFamily="18" charset="0"/>
                        </a:rPr>
                        <a:t>клапаном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1 000,00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2 000,00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713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Century Schoolbook" panose="02040604050505020304" pitchFamily="18" charset="0"/>
                        </a:rPr>
                        <a:t>Счетчик холодной воды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350,00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700,00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713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Century Schoolbook" panose="02040604050505020304" pitchFamily="18" charset="0"/>
                        </a:rPr>
                        <a:t>Беспроводной модуль для счетчика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600,00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1 200,00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713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Century Schoolbook" panose="02040604050505020304" pitchFamily="18" charset="0"/>
                        </a:rPr>
                        <a:t>Клапан затворный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350,00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700,00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713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Century Schoolbook" panose="02040604050505020304" pitchFamily="18" charset="0"/>
                        </a:rPr>
                        <a:t>Модуль </a:t>
                      </a:r>
                      <a:r>
                        <a:rPr lang="en-US" sz="1200" u="none" strike="noStrike" dirty="0">
                          <a:effectLst/>
                          <a:latin typeface="Century Schoolbook" panose="02040604050505020304" pitchFamily="18" charset="0"/>
                        </a:rPr>
                        <a:t>POE </a:t>
                      </a:r>
                      <a:r>
                        <a:rPr lang="ru-RU" sz="1200" u="none" strike="noStrike" dirty="0" smtClean="0">
                          <a:effectLst/>
                          <a:latin typeface="Century Schoolbook" panose="02040604050505020304" pitchFamily="18" charset="0"/>
                        </a:rPr>
                        <a:t>управления </a:t>
                      </a:r>
                      <a:r>
                        <a:rPr lang="ru-RU" sz="1200" u="none" strike="noStrike" dirty="0">
                          <a:effectLst/>
                          <a:latin typeface="Century Schoolbook" panose="02040604050505020304" pitchFamily="18" charset="0"/>
                        </a:rPr>
                        <a:t>клапаном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1 000,00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2 000,00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713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Century Schoolbook" panose="02040604050505020304" pitchFamily="18" charset="0"/>
                        </a:rPr>
                        <a:t>Счетчик электричества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350,00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700,00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713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Century Schoolbook" panose="02040604050505020304" pitchFamily="18" charset="0"/>
                        </a:rPr>
                        <a:t>Беспроводной модуль для счетчика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600,00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1 200,00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713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Century Schoolbook" panose="02040604050505020304" pitchFamily="18" charset="0"/>
                        </a:rPr>
                        <a:t>Домашний роутер с </a:t>
                      </a:r>
                      <a:r>
                        <a:rPr lang="en-US" sz="1200" u="none" strike="noStrike" dirty="0">
                          <a:effectLst/>
                          <a:latin typeface="Century Schoolbook" panose="02040604050505020304" pitchFamily="18" charset="0"/>
                        </a:rPr>
                        <a:t>USB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1 000,00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2 000,00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7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Century Schoolbook" panose="02040604050505020304" pitchFamily="18" charset="0"/>
                        </a:rPr>
                        <a:t>USB-dungle </a:t>
                      </a:r>
                      <a:r>
                        <a:rPr lang="ru-RU" sz="1200" u="none" strike="noStrike" dirty="0">
                          <a:effectLst/>
                          <a:latin typeface="Century Schoolbook" panose="02040604050505020304" pitchFamily="18" charset="0"/>
                        </a:rPr>
                        <a:t>как концентратор</a:t>
                      </a:r>
                      <a:endParaRPr lang="ru-RU" sz="1200" b="0" i="0" u="none" strike="noStrike" dirty="0">
                        <a:solidFill>
                          <a:srgbClr val="222222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600,00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1 200,00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713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Century Schoolbook" panose="02040604050505020304" pitchFamily="18" charset="0"/>
                        </a:rPr>
                        <a:t>Коммутатор </a:t>
                      </a:r>
                      <a:r>
                        <a:rPr lang="en-US" sz="1200" u="none" strike="noStrike" dirty="0">
                          <a:effectLst/>
                          <a:latin typeface="Century Schoolbook" panose="02040604050505020304" pitchFamily="18" charset="0"/>
                        </a:rPr>
                        <a:t>POE QSW-2910-28T-POE-AC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0,13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15 000,00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3 750,00 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360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effectLst/>
                        </a:rPr>
                        <a:t> Итого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effectLst/>
                        </a:rPr>
                        <a:t>18 050,00 р.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689100" y="165223"/>
            <a:ext cx="8712200" cy="46977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Сколько это стоит?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8267700" y="388696"/>
            <a:ext cx="3708400" cy="6920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sz="1600" cap="smal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ru-RU" dirty="0"/>
              <a:t>Стоимость инсталляции на квартиру.</a:t>
            </a: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8402911" y="4171290"/>
            <a:ext cx="3708400" cy="3460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sz="1600" cap="smal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ru-RU" dirty="0" smtClean="0"/>
              <a:t>Техподдержка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003879" y="4517324"/>
            <a:ext cx="982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entury Schoolbook" panose="02040604050505020304" pitchFamily="18" charset="0"/>
              </a:rPr>
              <a:t>Для бесперебойной работы системы необходимо проводить регулярное техническое обслуживание (рекомендуется 2 раза в год) и вести текущий мониторинг системы. Эти услуги могут оказываться как силами компании Арескон, так и с помощью организации обучения персонала заказчика.</a:t>
            </a:r>
            <a:endParaRPr lang="ru-RU" sz="1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34426"/>
              </p:ext>
            </p:extLst>
          </p:nvPr>
        </p:nvGraphicFramePr>
        <p:xfrm>
          <a:off x="1084652" y="5237883"/>
          <a:ext cx="7318259" cy="60769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5177716"/>
                <a:gridCol w="1034988"/>
                <a:gridCol w="1105555"/>
              </a:tblGrid>
              <a:tr h="19360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u="none" strike="noStrike" dirty="0">
                          <a:effectLst/>
                        </a:rPr>
                        <a:t>Номенклатура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 smtClean="0">
                          <a:effectLst/>
                        </a:rPr>
                        <a:t>Количество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 smtClean="0">
                          <a:effectLst/>
                        </a:rPr>
                        <a:t>Сумма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713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 smtClean="0">
                          <a:effectLst/>
                          <a:latin typeface="Century Schoolbook" panose="02040604050505020304" pitchFamily="18" charset="0"/>
                        </a:rPr>
                        <a:t>Горячая линия технической поддержки (</a:t>
                      </a:r>
                      <a:r>
                        <a:rPr lang="en-US" sz="1200" u="none" strike="noStrike" dirty="0" smtClean="0">
                          <a:effectLst/>
                          <a:latin typeface="Century Schoolbook" panose="02040604050505020304" pitchFamily="18" charset="0"/>
                        </a:rPr>
                        <a:t>HelpDesk</a:t>
                      </a:r>
                      <a:r>
                        <a:rPr lang="ru-RU" sz="1200" u="none" strike="noStrike" dirty="0" smtClean="0">
                          <a:effectLst/>
                          <a:latin typeface="Century Schoolbook" panose="02040604050505020304" pitchFamily="18" charset="0"/>
                        </a:rPr>
                        <a:t>)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</a:rPr>
                        <a:t>за 1 кв. метр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</a:rPr>
                        <a:t>0,20 </a:t>
                      </a:r>
                      <a:r>
                        <a:rPr lang="ru-RU" sz="1100" u="none" strike="noStrike" dirty="0">
                          <a:effectLst/>
                        </a:rPr>
                        <a:t>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713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 smtClean="0">
                          <a:effectLst/>
                          <a:latin typeface="Century Schoolbook" panose="02040604050505020304" pitchFamily="18" charset="0"/>
                        </a:rPr>
                        <a:t>Полное сервисное</a:t>
                      </a:r>
                      <a:r>
                        <a:rPr lang="ru-RU" sz="1200" u="none" strike="noStrike" baseline="0" dirty="0" smtClean="0">
                          <a:effectLst/>
                          <a:latin typeface="Century Schoolbook" panose="02040604050505020304" pitchFamily="18" charset="0"/>
                        </a:rPr>
                        <a:t> обслуживание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none" strike="noStrike" dirty="0" smtClean="0">
                          <a:effectLst/>
                        </a:rPr>
                        <a:t>за 1 кв. метр</a:t>
                      </a:r>
                      <a:endParaRPr lang="ru-RU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 smtClean="0">
                          <a:effectLst/>
                        </a:rPr>
                        <a:t>1,00 </a:t>
                      </a:r>
                      <a:r>
                        <a:rPr lang="ru-RU" sz="1100" u="none" strike="noStrike" dirty="0">
                          <a:effectLst/>
                        </a:rPr>
                        <a:t>р.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03879" y="5905856"/>
            <a:ext cx="982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entury Schoolbook" panose="02040604050505020304" pitchFamily="18" charset="0"/>
              </a:rPr>
              <a:t>Согласно действующему законодательству стоимость технического обслуживания системы можно включить как за сервис жильцам и внести его оплату в квитанции квартплаты. Это позволит оптимизировать процесс начисления платы за техническое обслуживание и его обеспечение.</a:t>
            </a:r>
            <a:endParaRPr lang="ru-RU" sz="1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1004</Words>
  <Application>Microsoft Office PowerPoint</Application>
  <PresentationFormat>Произвольный</PresentationFormat>
  <Paragraphs>163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В чем суть?</vt:lpstr>
      <vt:lpstr>Почему это выгодно?</vt:lpstr>
      <vt:lpstr>Почему это выгодно клиентам?</vt:lpstr>
      <vt:lpstr>Комплекс услуг для потребителей. Что продаем?</vt:lpstr>
      <vt:lpstr>Как мы это сделаем?</vt:lpstr>
      <vt:lpstr>Техническое решение АИИС КУР</vt:lpstr>
      <vt:lpstr>Типовая схема управления подачей воды и снятия показаний счетчиков</vt:lpstr>
      <vt:lpstr>Сколько это стоит?</vt:lpstr>
      <vt:lpstr>Кто мы? О компаниях.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Lagan</dc:creator>
  <cp:lastModifiedBy>Lagan</cp:lastModifiedBy>
  <cp:revision>42</cp:revision>
  <dcterms:created xsi:type="dcterms:W3CDTF">2014-09-01T10:09:44Z</dcterms:created>
  <dcterms:modified xsi:type="dcterms:W3CDTF">2014-11-07T22:57:37Z</dcterms:modified>
</cp:coreProperties>
</file>