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62"/>
  </p:notesMasterIdLst>
  <p:sldIdLst>
    <p:sldId id="314" r:id="rId2"/>
    <p:sldId id="315" r:id="rId3"/>
    <p:sldId id="316" r:id="rId4"/>
    <p:sldId id="341" r:id="rId5"/>
    <p:sldId id="319" r:id="rId6"/>
    <p:sldId id="320" r:id="rId7"/>
    <p:sldId id="321" r:id="rId8"/>
    <p:sldId id="333" r:id="rId9"/>
    <p:sldId id="322" r:id="rId10"/>
    <p:sldId id="324" r:id="rId11"/>
    <p:sldId id="323" r:id="rId12"/>
    <p:sldId id="342" r:id="rId13"/>
    <p:sldId id="352" r:id="rId14"/>
    <p:sldId id="353" r:id="rId15"/>
    <p:sldId id="325" r:id="rId16"/>
    <p:sldId id="326" r:id="rId17"/>
    <p:sldId id="327" r:id="rId18"/>
    <p:sldId id="328" r:id="rId19"/>
    <p:sldId id="329" r:id="rId20"/>
    <p:sldId id="330" r:id="rId21"/>
    <p:sldId id="337" r:id="rId22"/>
    <p:sldId id="338" r:id="rId23"/>
    <p:sldId id="339" r:id="rId24"/>
    <p:sldId id="340" r:id="rId25"/>
    <p:sldId id="345" r:id="rId26"/>
    <p:sldId id="346" r:id="rId27"/>
    <p:sldId id="348" r:id="rId28"/>
    <p:sldId id="349" r:id="rId29"/>
    <p:sldId id="350" r:id="rId30"/>
    <p:sldId id="351" r:id="rId31"/>
    <p:sldId id="313" r:id="rId32"/>
    <p:sldId id="362" r:id="rId33"/>
    <p:sldId id="363" r:id="rId34"/>
    <p:sldId id="364" r:id="rId35"/>
    <p:sldId id="357" r:id="rId36"/>
    <p:sldId id="366" r:id="rId37"/>
    <p:sldId id="367" r:id="rId38"/>
    <p:sldId id="368" r:id="rId39"/>
    <p:sldId id="361" r:id="rId40"/>
    <p:sldId id="365" r:id="rId41"/>
    <p:sldId id="359" r:id="rId42"/>
    <p:sldId id="358" r:id="rId43"/>
    <p:sldId id="370" r:id="rId44"/>
    <p:sldId id="371" r:id="rId45"/>
    <p:sldId id="372" r:id="rId46"/>
    <p:sldId id="373" r:id="rId47"/>
    <p:sldId id="375" r:id="rId48"/>
    <p:sldId id="376" r:id="rId49"/>
    <p:sldId id="377" r:id="rId50"/>
    <p:sldId id="378" r:id="rId51"/>
    <p:sldId id="379" r:id="rId52"/>
    <p:sldId id="380" r:id="rId53"/>
    <p:sldId id="284" r:id="rId54"/>
    <p:sldId id="275" r:id="rId55"/>
    <p:sldId id="355" r:id="rId56"/>
    <p:sldId id="374" r:id="rId57"/>
    <p:sldId id="356" r:id="rId58"/>
    <p:sldId id="285" r:id="rId59"/>
    <p:sldId id="286" r:id="rId60"/>
    <p:sldId id="344"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F0BCB2-85CE-40F1-9682-9A835DD46C9E}">
          <p14:sldIdLst>
            <p14:sldId id="314"/>
            <p14:sldId id="315"/>
            <p14:sldId id="316"/>
            <p14:sldId id="341"/>
            <p14:sldId id="319"/>
            <p14:sldId id="320"/>
            <p14:sldId id="321"/>
            <p14:sldId id="333"/>
            <p14:sldId id="322"/>
            <p14:sldId id="324"/>
            <p14:sldId id="323"/>
            <p14:sldId id="342"/>
            <p14:sldId id="352"/>
            <p14:sldId id="353"/>
            <p14:sldId id="325"/>
            <p14:sldId id="326"/>
            <p14:sldId id="327"/>
            <p14:sldId id="328"/>
            <p14:sldId id="329"/>
            <p14:sldId id="330"/>
            <p14:sldId id="337"/>
            <p14:sldId id="338"/>
            <p14:sldId id="339"/>
            <p14:sldId id="340"/>
            <p14:sldId id="345"/>
            <p14:sldId id="346"/>
            <p14:sldId id="348"/>
            <p14:sldId id="349"/>
            <p14:sldId id="350"/>
            <p14:sldId id="351"/>
            <p14:sldId id="313"/>
            <p14:sldId id="362"/>
            <p14:sldId id="363"/>
            <p14:sldId id="364"/>
            <p14:sldId id="357"/>
            <p14:sldId id="366"/>
            <p14:sldId id="367"/>
            <p14:sldId id="368"/>
            <p14:sldId id="361"/>
            <p14:sldId id="365"/>
            <p14:sldId id="359"/>
            <p14:sldId id="358"/>
            <p14:sldId id="370"/>
            <p14:sldId id="371"/>
            <p14:sldId id="372"/>
            <p14:sldId id="373"/>
            <p14:sldId id="375"/>
            <p14:sldId id="376"/>
            <p14:sldId id="377"/>
            <p14:sldId id="378"/>
            <p14:sldId id="379"/>
            <p14:sldId id="380"/>
          </p14:sldIdLst>
        </p14:section>
        <p14:section name="Untitled Section" id="{4726CE1E-BE16-4CC9-ACA0-EF8F4D849056}">
          <p14:sldIdLst>
            <p14:sldId id="284"/>
            <p14:sldId id="275"/>
            <p14:sldId id="355"/>
            <p14:sldId id="374"/>
            <p14:sldId id="356"/>
            <p14:sldId id="285"/>
            <p14:sldId id="286"/>
            <p14:sldId id="34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0215" autoAdjust="0"/>
  </p:normalViewPr>
  <p:slideViewPr>
    <p:cSldViewPr snapToGrid="0">
      <p:cViewPr varScale="1">
        <p:scale>
          <a:sx n="65" d="100"/>
          <a:sy n="65" d="100"/>
        </p:scale>
        <p:origin x="102" y="6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232C8-7CB7-4973-94F8-E2B3A803C3A4}" type="datetimeFigureOut">
              <a:rPr lang="en-US" smtClean="0"/>
              <a:t>2/11/2015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3518B-7341-4C97-B6D8-581349CD1902}" type="slidenum">
              <a:rPr lang="en-US" smtClean="0"/>
              <a:t>‹#›</a:t>
            </a:fld>
            <a:endParaRPr lang="en-US"/>
          </a:p>
        </p:txBody>
      </p:sp>
    </p:spTree>
    <p:extLst>
      <p:ext uri="{BB962C8B-B14F-4D97-AF65-F5344CB8AC3E}">
        <p14:creationId xmlns:p14="http://schemas.microsoft.com/office/powerpoint/2010/main" val="3365929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Arrays are the fourth basic element after variable &amp; method</a:t>
            </a:r>
            <a:r>
              <a:rPr lang="en-US" baseline="0" dirty="0" smtClean="0"/>
              <a:t> </a:t>
            </a:r>
            <a:r>
              <a:rPr lang="en-US" dirty="0" smtClean="0"/>
              <a:t>assignments, conditionals, and loops that</a:t>
            </a:r>
            <a:r>
              <a:rPr lang="en-US" baseline="0" dirty="0" smtClean="0"/>
              <a:t> is found in every programming language. After this class, you can solve all sorts of problems just using these four pointers.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F3518B-7341-4C97-B6D8-581349CD1902}" type="slidenum">
              <a:rPr lang="en-US" smtClean="0"/>
              <a:t>2</a:t>
            </a:fld>
            <a:endParaRPr lang="en-US"/>
          </a:p>
        </p:txBody>
      </p:sp>
    </p:spTree>
    <p:extLst>
      <p:ext uri="{BB962C8B-B14F-4D97-AF65-F5344CB8AC3E}">
        <p14:creationId xmlns:p14="http://schemas.microsoft.com/office/powerpoint/2010/main" val="2175389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3518B-7341-4C97-B6D8-581349CD1902}" type="slidenum">
              <a:rPr lang="en-US" smtClean="0"/>
              <a:t>34</a:t>
            </a:fld>
            <a:endParaRPr lang="en-US"/>
          </a:p>
        </p:txBody>
      </p:sp>
    </p:spTree>
    <p:extLst>
      <p:ext uri="{BB962C8B-B14F-4D97-AF65-F5344CB8AC3E}">
        <p14:creationId xmlns:p14="http://schemas.microsoft.com/office/powerpoint/2010/main" val="3302926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ArrayList</a:t>
            </a:r>
            <a:r>
              <a:rPr lang="en-US" sz="1200" b="0" i="0" kern="1200" dirty="0" smtClean="0">
                <a:solidFill>
                  <a:schemeClr val="tx1"/>
                </a:solidFill>
                <a:effectLst/>
                <a:latin typeface="+mn-lt"/>
                <a:ea typeface="+mn-ea"/>
                <a:cs typeface="+mn-cs"/>
              </a:rPr>
              <a:t> can only reference types, not primitives. Integer is a class, not a primitive.</a:t>
            </a:r>
          </a:p>
          <a:p>
            <a:r>
              <a:rPr lang="en-US" sz="1200" b="0" i="0" kern="1200" dirty="0" smtClean="0">
                <a:solidFill>
                  <a:schemeClr val="tx1"/>
                </a:solidFill>
                <a:effectLst/>
                <a:latin typeface="+mn-lt"/>
                <a:ea typeface="+mn-ea"/>
                <a:cs typeface="+mn-cs"/>
              </a:rPr>
              <a:t>When you declare </a:t>
            </a:r>
            <a:r>
              <a:rPr lang="en-US" sz="1200" b="0" i="0" kern="1200" dirty="0" err="1" smtClean="0">
                <a:solidFill>
                  <a:schemeClr val="tx1"/>
                </a:solidFill>
                <a:effectLst/>
                <a:latin typeface="+mn-lt"/>
                <a:ea typeface="+mn-ea"/>
                <a:cs typeface="+mn-cs"/>
              </a:rPr>
              <a:t>ArrayList</a:t>
            </a:r>
            <a:r>
              <a:rPr lang="en-US" sz="1200" b="0" i="0" kern="1200" dirty="0" smtClean="0">
                <a:solidFill>
                  <a:schemeClr val="tx1"/>
                </a:solidFill>
                <a:effectLst/>
                <a:latin typeface="+mn-lt"/>
                <a:ea typeface="+mn-ea"/>
                <a:cs typeface="+mn-cs"/>
              </a:rPr>
              <a:t>&lt;Integer&gt; list1 = new </a:t>
            </a:r>
            <a:r>
              <a:rPr lang="en-US" sz="1200" b="0" i="0" kern="1200" dirty="0" err="1" smtClean="0">
                <a:solidFill>
                  <a:schemeClr val="tx1"/>
                </a:solidFill>
                <a:effectLst/>
                <a:latin typeface="+mn-lt"/>
                <a:ea typeface="+mn-ea"/>
                <a:cs typeface="+mn-cs"/>
              </a:rPr>
              <a:t>ArrayList</a:t>
            </a:r>
            <a:r>
              <a:rPr lang="en-US" sz="1200" b="0" i="0" kern="1200" dirty="0" smtClean="0">
                <a:solidFill>
                  <a:schemeClr val="tx1"/>
                </a:solidFill>
                <a:effectLst/>
                <a:latin typeface="+mn-lt"/>
                <a:ea typeface="+mn-ea"/>
                <a:cs typeface="+mn-cs"/>
              </a:rPr>
              <a:t>&lt;Integer&gt;(), you're creating an </a:t>
            </a:r>
            <a:r>
              <a:rPr lang="en-US" sz="1200" b="0" i="0" kern="1200" dirty="0" err="1" smtClean="0">
                <a:solidFill>
                  <a:schemeClr val="tx1"/>
                </a:solidFill>
                <a:effectLst/>
                <a:latin typeface="+mn-lt"/>
                <a:ea typeface="+mn-ea"/>
                <a:cs typeface="+mn-cs"/>
              </a:rPr>
              <a:t>ArrayList</a:t>
            </a:r>
            <a:r>
              <a:rPr lang="en-US" sz="1200" b="0" i="0" kern="1200" dirty="0" smtClean="0">
                <a:solidFill>
                  <a:schemeClr val="tx1"/>
                </a:solidFill>
                <a:effectLst/>
                <a:latin typeface="+mn-lt"/>
                <a:ea typeface="+mn-ea"/>
                <a:cs typeface="+mn-cs"/>
              </a:rPr>
              <a:t> which will store the Integer type, not the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primitive.</a:t>
            </a:r>
          </a:p>
          <a:p>
            <a:endParaRPr lang="en-US" dirty="0"/>
          </a:p>
        </p:txBody>
      </p:sp>
      <p:sp>
        <p:nvSpPr>
          <p:cNvPr id="4" name="Slide Number Placeholder 3"/>
          <p:cNvSpPr>
            <a:spLocks noGrp="1"/>
          </p:cNvSpPr>
          <p:nvPr>
            <p:ph type="sldNum" sz="quarter" idx="10"/>
          </p:nvPr>
        </p:nvSpPr>
        <p:spPr/>
        <p:txBody>
          <a:bodyPr/>
          <a:lstStyle/>
          <a:p>
            <a:fld id="{4CF3518B-7341-4C97-B6D8-581349CD1902}" type="slidenum">
              <a:rPr lang="en-US" smtClean="0"/>
              <a:t>35</a:t>
            </a:fld>
            <a:endParaRPr lang="en-US"/>
          </a:p>
        </p:txBody>
      </p:sp>
    </p:spTree>
    <p:extLst>
      <p:ext uri="{BB962C8B-B14F-4D97-AF65-F5344CB8AC3E}">
        <p14:creationId xmlns:p14="http://schemas.microsoft.com/office/powerpoint/2010/main" val="2118858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3518B-7341-4C97-B6D8-581349CD1902}" type="slidenum">
              <a:rPr lang="en-US" smtClean="0"/>
              <a:t>40</a:t>
            </a:fld>
            <a:endParaRPr lang="en-US"/>
          </a:p>
        </p:txBody>
      </p:sp>
    </p:spTree>
    <p:extLst>
      <p:ext uri="{BB962C8B-B14F-4D97-AF65-F5344CB8AC3E}">
        <p14:creationId xmlns:p14="http://schemas.microsoft.com/office/powerpoint/2010/main" val="871620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3518B-7341-4C97-B6D8-581349CD1902}" type="slidenum">
              <a:rPr lang="en-US" smtClean="0"/>
              <a:t>50</a:t>
            </a:fld>
            <a:endParaRPr lang="en-US"/>
          </a:p>
        </p:txBody>
      </p:sp>
    </p:spTree>
    <p:extLst>
      <p:ext uri="{BB962C8B-B14F-4D97-AF65-F5344CB8AC3E}">
        <p14:creationId xmlns:p14="http://schemas.microsoft.com/office/powerpoint/2010/main" val="2449194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3518B-7341-4C97-B6D8-581349CD1902}" type="slidenum">
              <a:rPr lang="en-US" smtClean="0"/>
              <a:t>51</a:t>
            </a:fld>
            <a:endParaRPr lang="en-US"/>
          </a:p>
        </p:txBody>
      </p:sp>
    </p:spTree>
    <p:extLst>
      <p:ext uri="{BB962C8B-B14F-4D97-AF65-F5344CB8AC3E}">
        <p14:creationId xmlns:p14="http://schemas.microsoft.com/office/powerpoint/2010/main" val="3198835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Hint: use two accumulate loops, one to compute the sum of the array of temperatures, and one to compute the number of days above average.</a:t>
            </a:r>
          </a:p>
          <a:p>
            <a:pPr marL="0" indent="0">
              <a:buNone/>
            </a:pPr>
            <a:endParaRPr lang="en-US" dirty="0" smtClean="0"/>
          </a:p>
          <a:p>
            <a:pPr marL="0" indent="0">
              <a:buNone/>
            </a:pPr>
            <a:r>
              <a:rPr lang="en-US" dirty="0" smtClean="0"/>
              <a:t>import </a:t>
            </a:r>
            <a:r>
              <a:rPr lang="en-US" dirty="0" err="1" smtClean="0"/>
              <a:t>java.util.Scanner</a:t>
            </a:r>
            <a:r>
              <a:rPr lang="en-US" dirty="0" smtClean="0"/>
              <a:t>; public class </a:t>
            </a:r>
            <a:r>
              <a:rPr lang="en-US" dirty="0" err="1" smtClean="0"/>
              <a:t>DaysAboveAverage</a:t>
            </a:r>
            <a:r>
              <a:rPr lang="en-US" dirty="0" smtClean="0"/>
              <a:t> { public final </a:t>
            </a:r>
            <a:r>
              <a:rPr lang="en-US" dirty="0" err="1" smtClean="0"/>
              <a:t>int</a:t>
            </a:r>
            <a:r>
              <a:rPr lang="en-US" dirty="0" smtClean="0"/>
              <a:t> NUM_DAYS = 10; public static void main(String [] </a:t>
            </a:r>
            <a:r>
              <a:rPr lang="en-US" dirty="0" err="1" smtClean="0"/>
              <a:t>args</a:t>
            </a:r>
            <a:r>
              <a:rPr lang="en-US" dirty="0" smtClean="0"/>
              <a:t>) { Scanner keyboard = new Scanner(System.in); double [] store = new double[NUM_DAYS]; // sum algorithm double sum = 0; for(</a:t>
            </a:r>
            <a:r>
              <a:rPr lang="en-US" dirty="0" err="1" smtClean="0"/>
              <a:t>int</a:t>
            </a:r>
            <a:r>
              <a:rPr lang="en-US" dirty="0" smtClean="0"/>
              <a:t> </a:t>
            </a:r>
            <a:r>
              <a:rPr lang="en-US" dirty="0" err="1" smtClean="0"/>
              <a:t>i</a:t>
            </a:r>
            <a:r>
              <a:rPr lang="en-US" dirty="0" smtClean="0"/>
              <a:t>=0; </a:t>
            </a:r>
            <a:r>
              <a:rPr lang="en-US" dirty="0" err="1" smtClean="0"/>
              <a:t>iavg</a:t>
            </a:r>
            <a:r>
              <a:rPr lang="en-US" dirty="0" smtClean="0"/>
              <a:t>) { count++; } } </a:t>
            </a:r>
            <a:r>
              <a:rPr lang="en-US" dirty="0" err="1" smtClean="0"/>
              <a:t>System.out.println</a:t>
            </a:r>
            <a:r>
              <a:rPr lang="en-US" dirty="0" smtClean="0"/>
              <a:t>("</a:t>
            </a:r>
            <a:r>
              <a:rPr lang="en-US" dirty="0" err="1" smtClean="0"/>
              <a:t>avg</a:t>
            </a:r>
            <a:r>
              <a:rPr lang="en-US" dirty="0" smtClean="0"/>
              <a:t> temp = " + </a:t>
            </a:r>
            <a:r>
              <a:rPr lang="en-US" dirty="0" err="1" smtClean="0"/>
              <a:t>avg</a:t>
            </a:r>
            <a:r>
              <a:rPr lang="en-US" dirty="0" smtClean="0"/>
              <a:t> + " and " + count + " days above </a:t>
            </a:r>
            <a:r>
              <a:rPr lang="en-US" dirty="0" err="1" smtClean="0"/>
              <a:t>avg</a:t>
            </a:r>
            <a:r>
              <a:rPr lang="en-US" dirty="0" smtClean="0"/>
              <a:t>"); }</a:t>
            </a:r>
            <a:endParaRPr lang="en-US" dirty="0"/>
          </a:p>
        </p:txBody>
      </p:sp>
      <p:sp>
        <p:nvSpPr>
          <p:cNvPr id="4" name="Slide Number Placeholder 3"/>
          <p:cNvSpPr>
            <a:spLocks noGrp="1"/>
          </p:cNvSpPr>
          <p:nvPr>
            <p:ph type="sldNum" sz="quarter" idx="10"/>
          </p:nvPr>
        </p:nvSpPr>
        <p:spPr/>
        <p:txBody>
          <a:bodyPr/>
          <a:lstStyle/>
          <a:p>
            <a:fld id="{4CF3518B-7341-4C97-B6D8-581349CD1902}" type="slidenum">
              <a:rPr lang="en-US" smtClean="0"/>
              <a:t>55</a:t>
            </a:fld>
            <a:endParaRPr lang="en-US"/>
          </a:p>
        </p:txBody>
      </p:sp>
    </p:spTree>
    <p:extLst>
      <p:ext uri="{BB962C8B-B14F-4D97-AF65-F5344CB8AC3E}">
        <p14:creationId xmlns:p14="http://schemas.microsoft.com/office/powerpoint/2010/main" val="429302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Write a function that concatenates two lists.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Write a function that tests whether a string is a palindrome.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http://adriann.github.io/programming_problems.html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ftp://ftp.fixme.ch/free_for_all/Ebook/IT%20eBooks/Software%20Engineering/Best%20Practices%20%28Language%20Neutral%29/Personal%20%28Career%20Advice%29/Programming%20Interviews%20Exposed.PDF</a:t>
            </a:r>
          </a:p>
          <a:p>
            <a:endParaRPr lang="en-US" dirty="0" smtClean="0"/>
          </a:p>
          <a:p>
            <a:endParaRPr lang="en-US" dirty="0" smtClean="0"/>
          </a:p>
          <a:p>
            <a:r>
              <a:rPr lang="en-US" dirty="0" smtClean="0"/>
              <a:t>Reverse</a:t>
            </a:r>
            <a:r>
              <a:rPr lang="en-US" baseline="0" dirty="0" smtClean="0"/>
              <a:t> elements in array</a:t>
            </a:r>
          </a:p>
          <a:p>
            <a:r>
              <a:rPr lang="en-US" dirty="0" smtClean="0"/>
              <a:t>http://chortle.ccsu.edu/Java5/Notes/chap47/progExercises47.html</a:t>
            </a:r>
          </a:p>
          <a:p>
            <a:endParaRPr lang="en-US" dirty="0" smtClean="0"/>
          </a:p>
          <a:p>
            <a:r>
              <a:rPr lang="en-US" sz="1200" b="1" i="0" kern="1200" dirty="0" smtClean="0">
                <a:solidFill>
                  <a:schemeClr val="tx1"/>
                </a:solidFill>
                <a:effectLst/>
                <a:latin typeface="+mn-lt"/>
                <a:ea typeface="+mn-ea"/>
                <a:cs typeface="+mn-cs"/>
              </a:rPr>
              <a:t>Exercise 3 — Three Arrays</a:t>
            </a:r>
          </a:p>
          <a:p>
            <a:r>
              <a:rPr lang="en-US" sz="1200" b="0" i="0" kern="1200" dirty="0" smtClean="0">
                <a:solidFill>
                  <a:schemeClr val="tx1"/>
                </a:solidFill>
                <a:effectLst/>
                <a:latin typeface="+mn-lt"/>
                <a:ea typeface="+mn-ea"/>
                <a:cs typeface="+mn-cs"/>
              </a:rPr>
              <a:t>Examine the following program:</a:t>
            </a:r>
          </a:p>
          <a:p>
            <a:r>
              <a:rPr lang="en-US" dirty="0" smtClean="0"/>
              <a:t>class Exercise3 { public static void main ( String[] </a:t>
            </a:r>
            <a:r>
              <a:rPr lang="en-US" dirty="0" err="1" smtClean="0"/>
              <a:t>args</a:t>
            </a:r>
            <a:r>
              <a:rPr lang="en-US" dirty="0" smtClean="0"/>
              <a:t> ) { </a:t>
            </a:r>
            <a:r>
              <a:rPr lang="en-US" dirty="0" err="1" smtClean="0"/>
              <a:t>int</a:t>
            </a:r>
            <a:r>
              <a:rPr lang="en-US" dirty="0" smtClean="0"/>
              <a:t>[] </a:t>
            </a:r>
            <a:r>
              <a:rPr lang="en-US" dirty="0" err="1" smtClean="0"/>
              <a:t>valA</a:t>
            </a:r>
            <a:r>
              <a:rPr lang="en-US" dirty="0" smtClean="0"/>
              <a:t> = { 13, -22, 82, 17}; </a:t>
            </a:r>
            <a:r>
              <a:rPr lang="en-US" dirty="0" err="1" smtClean="0"/>
              <a:t>int</a:t>
            </a:r>
            <a:r>
              <a:rPr lang="en-US" dirty="0" smtClean="0"/>
              <a:t>[] </a:t>
            </a:r>
            <a:r>
              <a:rPr lang="en-US" dirty="0" err="1" smtClean="0"/>
              <a:t>valB</a:t>
            </a:r>
            <a:r>
              <a:rPr lang="en-US" dirty="0" smtClean="0"/>
              <a:t> = {-12, 24, -79, -13}; </a:t>
            </a:r>
            <a:r>
              <a:rPr lang="en-US" dirty="0" err="1" smtClean="0"/>
              <a:t>int</a:t>
            </a:r>
            <a:r>
              <a:rPr lang="en-US" dirty="0" smtClean="0"/>
              <a:t>[] sum = { 0, 0, 0, 0}; // Add values from corresponding cells of </a:t>
            </a:r>
            <a:r>
              <a:rPr lang="en-US" dirty="0" err="1" smtClean="0"/>
              <a:t>valA</a:t>
            </a:r>
            <a:r>
              <a:rPr lang="en-US" dirty="0" smtClean="0"/>
              <a:t> and </a:t>
            </a:r>
            <a:r>
              <a:rPr lang="en-US" dirty="0" err="1" smtClean="0"/>
              <a:t>valB</a:t>
            </a:r>
            <a:r>
              <a:rPr lang="en-US" dirty="0" smtClean="0"/>
              <a:t> // and put the result in the corresponding cell of sum. </a:t>
            </a:r>
            <a:r>
              <a:rPr lang="en-US" dirty="0" err="1" smtClean="0"/>
              <a:t>System.out.println</a:t>
            </a:r>
            <a:r>
              <a:rPr lang="en-US" dirty="0" smtClean="0"/>
              <a:t>( "sum: " + sum[0] + " " + sum[1] + " " + sum[2] + " " + sum[3] ); } }</a:t>
            </a:r>
            <a:endParaRPr lang="en-US" dirty="0"/>
          </a:p>
        </p:txBody>
      </p:sp>
      <p:sp>
        <p:nvSpPr>
          <p:cNvPr id="4" name="Slide Number Placeholder 3"/>
          <p:cNvSpPr>
            <a:spLocks noGrp="1"/>
          </p:cNvSpPr>
          <p:nvPr>
            <p:ph type="sldNum" sz="quarter" idx="10"/>
          </p:nvPr>
        </p:nvSpPr>
        <p:spPr/>
        <p:txBody>
          <a:bodyPr/>
          <a:lstStyle/>
          <a:p>
            <a:fld id="{4CF3518B-7341-4C97-B6D8-581349CD1902}" type="slidenum">
              <a:rPr lang="en-US" smtClean="0"/>
              <a:t>57</a:t>
            </a:fld>
            <a:endParaRPr lang="en-US"/>
          </a:p>
        </p:txBody>
      </p:sp>
    </p:spTree>
    <p:extLst>
      <p:ext uri="{BB962C8B-B14F-4D97-AF65-F5344CB8AC3E}">
        <p14:creationId xmlns:p14="http://schemas.microsoft.com/office/powerpoint/2010/main" val="2993310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EAE68A-265D-5C4E-8D85-4EA72760A963}" type="slidenum">
              <a:rPr lang="en-US" smtClean="0"/>
              <a:t>58</a:t>
            </a:fld>
            <a:endParaRPr lang="en-US"/>
          </a:p>
        </p:txBody>
      </p:sp>
    </p:spTree>
    <p:extLst>
      <p:ext uri="{BB962C8B-B14F-4D97-AF65-F5344CB8AC3E}">
        <p14:creationId xmlns:p14="http://schemas.microsoft.com/office/powerpoint/2010/main" val="3189939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Some of the methods we are using, like the </a:t>
            </a:r>
            <a:r>
              <a:rPr lang="en-US" dirty="0" smtClean="0"/>
              <a:t>Math</a:t>
            </a:r>
            <a:r>
              <a:rPr lang="en-US" sz="1200" b="0" i="0" kern="1200" dirty="0" smtClean="0">
                <a:solidFill>
                  <a:schemeClr val="tx1"/>
                </a:solidFill>
                <a:effectLst/>
                <a:latin typeface="+mn-lt"/>
                <a:ea typeface="+mn-ea"/>
                <a:cs typeface="+mn-cs"/>
              </a:rPr>
              <a:t> methods, return values. </a:t>
            </a:r>
          </a:p>
          <a:p>
            <a:r>
              <a:rPr lang="en-US" sz="1200" b="0" i="0" kern="1200" dirty="0" smtClean="0">
                <a:solidFill>
                  <a:schemeClr val="tx1"/>
                </a:solidFill>
                <a:effectLst/>
                <a:latin typeface="+mn-lt"/>
                <a:ea typeface="+mn-ea"/>
                <a:cs typeface="+mn-cs"/>
              </a:rPr>
              <a:t> so far all our methods have been </a:t>
            </a:r>
            <a:r>
              <a:rPr lang="en-US" sz="1200" b="1" i="0" kern="1200" dirty="0" smtClean="0">
                <a:solidFill>
                  <a:schemeClr val="tx1"/>
                </a:solidFill>
                <a:effectLst/>
                <a:latin typeface="+mn-lt"/>
                <a:ea typeface="+mn-ea"/>
                <a:cs typeface="+mn-cs"/>
              </a:rPr>
              <a:t>void</a:t>
            </a:r>
            <a:r>
              <a:rPr lang="en-US" sz="1200" b="0" i="0" kern="1200" dirty="0" smtClean="0">
                <a:solidFill>
                  <a:schemeClr val="tx1"/>
                </a:solidFill>
                <a:effectLst/>
                <a:latin typeface="+mn-lt"/>
                <a:ea typeface="+mn-ea"/>
                <a:cs typeface="+mn-cs"/>
              </a:rPr>
              <a:t>; that is, methods that return no value. When you invoke a void method, it is typically on a line by itself, with no assignment:</a:t>
            </a:r>
          </a:p>
          <a:p>
            <a:r>
              <a:rPr lang="en-US" sz="1200" b="0" i="0" kern="1200" dirty="0" smtClean="0">
                <a:solidFill>
                  <a:schemeClr val="tx1"/>
                </a:solidFill>
                <a:effectLst/>
                <a:latin typeface="+mn-lt"/>
                <a:ea typeface="+mn-ea"/>
                <a:cs typeface="+mn-cs"/>
              </a:rPr>
              <a:t>countdown(3); </a:t>
            </a:r>
            <a:r>
              <a:rPr lang="en-US" sz="1200" b="0" i="0" kern="1200" dirty="0" err="1" smtClean="0">
                <a:solidFill>
                  <a:schemeClr val="tx1"/>
                </a:solidFill>
                <a:effectLst/>
                <a:latin typeface="+mn-lt"/>
                <a:ea typeface="+mn-ea"/>
                <a:cs typeface="+mn-cs"/>
              </a:rPr>
              <a:t>nLines</a:t>
            </a:r>
            <a:r>
              <a:rPr lang="en-US" sz="1200" b="0" i="0" kern="1200" dirty="0" smtClean="0">
                <a:solidFill>
                  <a:schemeClr val="tx1"/>
                </a:solidFill>
                <a:effectLst/>
                <a:latin typeface="+mn-lt"/>
                <a:ea typeface="+mn-ea"/>
                <a:cs typeface="+mn-cs"/>
              </a:rPr>
              <a:t>(3);</a:t>
            </a:r>
          </a:p>
          <a:p>
            <a:r>
              <a:rPr lang="en-US" sz="1200" b="0" i="0" kern="1200" dirty="0" smtClean="0">
                <a:solidFill>
                  <a:schemeClr val="tx1"/>
                </a:solidFill>
                <a:effectLst/>
                <a:latin typeface="+mn-lt"/>
                <a:ea typeface="+mn-ea"/>
                <a:cs typeface="+mn-cs"/>
              </a:rPr>
              <a:t>In this chapter we write methods that return things</a:t>
            </a:r>
          </a:p>
          <a:p>
            <a:endParaRPr lang="en-US" dirty="0" smtClean="0"/>
          </a:p>
          <a:p>
            <a:r>
              <a:rPr lang="en-US" sz="1200" b="0" i="0" kern="1200" dirty="0" smtClean="0">
                <a:solidFill>
                  <a:schemeClr val="tx1"/>
                </a:solidFill>
                <a:effectLst/>
                <a:latin typeface="+mn-lt"/>
                <a:ea typeface="+mn-ea"/>
                <a:cs typeface="+mn-cs"/>
              </a:rPr>
              <a:t>The first thing you should notice is that the beginning of the method definition is different. Instead of </a:t>
            </a:r>
            <a:r>
              <a:rPr lang="en-US" dirty="0" smtClean="0"/>
              <a:t>public static void</a:t>
            </a:r>
            <a:r>
              <a:rPr lang="en-US" sz="1200" b="0" i="0" kern="1200" dirty="0" smtClean="0">
                <a:solidFill>
                  <a:schemeClr val="tx1"/>
                </a:solidFill>
                <a:effectLst/>
                <a:latin typeface="+mn-lt"/>
                <a:ea typeface="+mn-ea"/>
                <a:cs typeface="+mn-cs"/>
              </a:rPr>
              <a:t>, which indicates a void method, we see </a:t>
            </a:r>
            <a:r>
              <a:rPr lang="en-US" dirty="0" smtClean="0"/>
              <a:t>public static double</a:t>
            </a:r>
            <a:r>
              <a:rPr lang="en-US" sz="1200" b="0" i="0" kern="1200" dirty="0" smtClean="0">
                <a:solidFill>
                  <a:schemeClr val="tx1"/>
                </a:solidFill>
                <a:effectLst/>
                <a:latin typeface="+mn-lt"/>
                <a:ea typeface="+mn-ea"/>
                <a:cs typeface="+mn-cs"/>
              </a:rPr>
              <a:t>, which means that the return value from this method is a </a:t>
            </a:r>
            <a:r>
              <a:rPr lang="en-US" dirty="0" smtClean="0"/>
              <a:t>double</a:t>
            </a:r>
            <a:r>
              <a:rPr lang="en-US" sz="1200" b="0" i="0" kern="1200" dirty="0" smtClean="0">
                <a:solidFill>
                  <a:schemeClr val="tx1"/>
                </a:solidFill>
                <a:effectLst/>
                <a:latin typeface="+mn-lt"/>
                <a:ea typeface="+mn-ea"/>
                <a:cs typeface="+mn-cs"/>
              </a:rPr>
              <a:t>. I still haven’t explained what </a:t>
            </a:r>
            <a:r>
              <a:rPr lang="en-US" dirty="0" smtClean="0"/>
              <a:t>public static</a:t>
            </a:r>
            <a:r>
              <a:rPr lang="en-US" sz="1200" b="0" i="0" kern="1200" dirty="0" smtClean="0">
                <a:solidFill>
                  <a:schemeClr val="tx1"/>
                </a:solidFill>
                <a:effectLst/>
                <a:latin typeface="+mn-lt"/>
                <a:ea typeface="+mn-ea"/>
                <a:cs typeface="+mn-cs"/>
              </a:rPr>
              <a:t> means, but be patient.</a:t>
            </a:r>
            <a:endParaRPr lang="en-US" dirty="0"/>
          </a:p>
        </p:txBody>
      </p:sp>
      <p:sp>
        <p:nvSpPr>
          <p:cNvPr id="4" name="Slide Number Placeholder 3"/>
          <p:cNvSpPr>
            <a:spLocks noGrp="1"/>
          </p:cNvSpPr>
          <p:nvPr>
            <p:ph type="sldNum" sz="quarter" idx="10"/>
          </p:nvPr>
        </p:nvSpPr>
        <p:spPr/>
        <p:txBody>
          <a:bodyPr/>
          <a:lstStyle/>
          <a:p>
            <a:fld id="{4CF3518B-7341-4C97-B6D8-581349CD1902}" type="slidenum">
              <a:rPr lang="en-US" smtClean="0"/>
              <a:t>3</a:t>
            </a:fld>
            <a:endParaRPr lang="en-US"/>
          </a:p>
        </p:txBody>
      </p:sp>
    </p:spTree>
    <p:extLst>
      <p:ext uri="{BB962C8B-B14F-4D97-AF65-F5344CB8AC3E}">
        <p14:creationId xmlns:p14="http://schemas.microsoft.com/office/powerpoint/2010/main" val="3950378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a:t>
            </a:r>
            <a:r>
              <a:rPr lang="en-US" sz="1200" b="1" i="0" kern="1200" dirty="0" smtClean="0">
                <a:solidFill>
                  <a:schemeClr val="tx1"/>
                </a:solidFill>
                <a:effectLst/>
                <a:latin typeface="+mn-lt"/>
                <a:ea typeface="+mn-ea"/>
                <a:cs typeface="+mn-cs"/>
              </a:rPr>
              <a:t>array</a:t>
            </a:r>
            <a:r>
              <a:rPr lang="en-US" sz="1200" b="0" i="0" kern="1200" dirty="0" smtClean="0">
                <a:solidFill>
                  <a:schemeClr val="tx1"/>
                </a:solidFill>
                <a:effectLst/>
                <a:latin typeface="+mn-lt"/>
                <a:ea typeface="+mn-ea"/>
                <a:cs typeface="+mn-cs"/>
              </a:rPr>
              <a:t> is a set of values where each value is identified by an index. You can make an array of </a:t>
            </a:r>
            <a:r>
              <a:rPr lang="en-US" sz="1200" b="0" i="0" kern="1200" dirty="0" err="1" smtClean="0">
                <a:solidFill>
                  <a:schemeClr val="tx1"/>
                </a:solidFill>
                <a:effectLst/>
                <a:latin typeface="+mn-lt"/>
                <a:ea typeface="+mn-ea"/>
                <a:cs typeface="+mn-cs"/>
              </a:rPr>
              <a:t>ints</a:t>
            </a:r>
            <a:r>
              <a:rPr lang="en-US" sz="1200" b="0" i="0" kern="1200" dirty="0" smtClean="0">
                <a:solidFill>
                  <a:schemeClr val="tx1"/>
                </a:solidFill>
                <a:effectLst/>
                <a:latin typeface="+mn-lt"/>
                <a:ea typeface="+mn-ea"/>
                <a:cs typeface="+mn-cs"/>
              </a:rPr>
              <a:t>, doubles, or any other type, but all the values in an array have to have the same type.</a:t>
            </a:r>
          </a:p>
          <a:p>
            <a:r>
              <a:rPr lang="en-US" sz="1200" b="0" i="0" kern="1200" dirty="0" smtClean="0">
                <a:solidFill>
                  <a:schemeClr val="tx1"/>
                </a:solidFill>
                <a:effectLst/>
                <a:latin typeface="+mn-lt"/>
                <a:ea typeface="+mn-ea"/>
                <a:cs typeface="+mn-cs"/>
              </a:rPr>
              <a:t>Syntactically, array types look like other Java types except they are followed by []. For example,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is the type “array of integers” and double[] is the type “array of doubles.”</a:t>
            </a:r>
          </a:p>
          <a:p>
            <a:endParaRPr lang="en-US" dirty="0" smtClean="0"/>
          </a:p>
          <a:p>
            <a:r>
              <a:rPr lang="en-US" dirty="0" smtClean="0"/>
              <a:t>The primary purpose of an array is to facilitate storing and manipulating large quantities of data. </a:t>
            </a:r>
          </a:p>
          <a:p>
            <a:endParaRPr lang="en-US" dirty="0" smtClean="0"/>
          </a:p>
          <a:p>
            <a:r>
              <a:rPr lang="en-US" dirty="0" smtClean="0"/>
              <a:t>An array stores a sequence of values that are all of the same type. </a:t>
            </a:r>
            <a:endParaRPr lang="en-US" dirty="0"/>
          </a:p>
        </p:txBody>
      </p:sp>
      <p:sp>
        <p:nvSpPr>
          <p:cNvPr id="4" name="Slide Number Placeholder 3"/>
          <p:cNvSpPr>
            <a:spLocks noGrp="1"/>
          </p:cNvSpPr>
          <p:nvPr>
            <p:ph type="sldNum" sz="quarter" idx="10"/>
          </p:nvPr>
        </p:nvSpPr>
        <p:spPr/>
        <p:txBody>
          <a:bodyPr/>
          <a:lstStyle/>
          <a:p>
            <a:fld id="{4CF3518B-7341-4C97-B6D8-581349CD1902}" type="slidenum">
              <a:rPr lang="en-US" smtClean="0"/>
              <a:t>5</a:t>
            </a:fld>
            <a:endParaRPr lang="en-US"/>
          </a:p>
        </p:txBody>
      </p:sp>
    </p:spTree>
    <p:extLst>
      <p:ext uri="{BB962C8B-B14F-4D97-AF65-F5344CB8AC3E}">
        <p14:creationId xmlns:p14="http://schemas.microsoft.com/office/powerpoint/2010/main" val="3477594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new to allocate</a:t>
            </a:r>
            <a:r>
              <a:rPr lang="en-US" baseline="0" dirty="0" smtClean="0"/>
              <a:t> memory for an array before accessing any of its elements</a:t>
            </a:r>
            <a:endParaRPr lang="en-US" dirty="0"/>
          </a:p>
        </p:txBody>
      </p:sp>
      <p:sp>
        <p:nvSpPr>
          <p:cNvPr id="4" name="Slide Number Placeholder 3"/>
          <p:cNvSpPr>
            <a:spLocks noGrp="1"/>
          </p:cNvSpPr>
          <p:nvPr>
            <p:ph type="sldNum" sz="quarter" idx="10"/>
          </p:nvPr>
        </p:nvSpPr>
        <p:spPr/>
        <p:txBody>
          <a:bodyPr/>
          <a:lstStyle/>
          <a:p>
            <a:fld id="{4CF3518B-7341-4C97-B6D8-581349CD1902}" type="slidenum">
              <a:rPr lang="en-US" smtClean="0"/>
              <a:t>8</a:t>
            </a:fld>
            <a:endParaRPr lang="en-US"/>
          </a:p>
        </p:txBody>
      </p:sp>
    </p:spTree>
    <p:extLst>
      <p:ext uri="{BB962C8B-B14F-4D97-AF65-F5344CB8AC3E}">
        <p14:creationId xmlns:p14="http://schemas.microsoft.com/office/powerpoint/2010/main" val="1750809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ArrayIndexOutOfBounds</a:t>
            </a:r>
            <a:endParaRPr lang="en-US" dirty="0" smtClean="0"/>
          </a:p>
          <a:p>
            <a:endParaRPr lang="en-US" dirty="0"/>
          </a:p>
        </p:txBody>
      </p:sp>
      <p:sp>
        <p:nvSpPr>
          <p:cNvPr id="4" name="Slide Number Placeholder 3"/>
          <p:cNvSpPr>
            <a:spLocks noGrp="1"/>
          </p:cNvSpPr>
          <p:nvPr>
            <p:ph type="sldNum" sz="quarter" idx="10"/>
          </p:nvPr>
        </p:nvSpPr>
        <p:spPr/>
        <p:txBody>
          <a:bodyPr/>
          <a:lstStyle/>
          <a:p>
            <a:fld id="{4CF3518B-7341-4C97-B6D8-581349CD1902}" type="slidenum">
              <a:rPr lang="en-US" smtClean="0"/>
              <a:t>10</a:t>
            </a:fld>
            <a:endParaRPr lang="en-US"/>
          </a:p>
        </p:txBody>
      </p:sp>
    </p:spTree>
    <p:extLst>
      <p:ext uri="{BB962C8B-B14F-4D97-AF65-F5344CB8AC3E}">
        <p14:creationId xmlns:p14="http://schemas.microsoft.com/office/powerpoint/2010/main" val="2221428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3518B-7341-4C97-B6D8-581349CD1902}" type="slidenum">
              <a:rPr lang="en-US" smtClean="0"/>
              <a:t>11</a:t>
            </a:fld>
            <a:endParaRPr lang="en-US"/>
          </a:p>
        </p:txBody>
      </p:sp>
    </p:spTree>
    <p:extLst>
      <p:ext uri="{BB962C8B-B14F-4D97-AF65-F5344CB8AC3E}">
        <p14:creationId xmlns:p14="http://schemas.microsoft.com/office/powerpoint/2010/main" val="3395127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int</a:t>
            </a:r>
            <a:r>
              <a:rPr lang="en-US" dirty="0" smtClean="0"/>
              <a:t> </a:t>
            </a:r>
            <a:r>
              <a:rPr lang="en-US" dirty="0" err="1" smtClean="0"/>
              <a:t>num</a:t>
            </a:r>
            <a:r>
              <a:rPr lang="en-US" dirty="0" smtClean="0"/>
              <a:t> = 229231007; </a:t>
            </a:r>
          </a:p>
          <a:p>
            <a:r>
              <a:rPr lang="en-US" dirty="0" err="1" smtClean="0"/>
              <a:t>int</a:t>
            </a:r>
            <a:r>
              <a:rPr lang="en-US" dirty="0" smtClean="0"/>
              <a:t>[] counts = new </a:t>
            </a:r>
            <a:r>
              <a:rPr lang="en-US" dirty="0" err="1" smtClean="0"/>
              <a:t>int</a:t>
            </a:r>
            <a:r>
              <a:rPr lang="en-US" dirty="0" smtClean="0"/>
              <a:t>[10]; </a:t>
            </a:r>
          </a:p>
          <a:p>
            <a:r>
              <a:rPr lang="en-US" dirty="0" smtClean="0"/>
              <a:t>while (</a:t>
            </a:r>
            <a:r>
              <a:rPr lang="en-US" dirty="0" err="1" smtClean="0"/>
              <a:t>num</a:t>
            </a:r>
            <a:r>
              <a:rPr lang="en-US" dirty="0" smtClean="0"/>
              <a:t> &gt; 0) { </a:t>
            </a:r>
          </a:p>
          <a:p>
            <a:r>
              <a:rPr lang="en-US" dirty="0" smtClean="0"/>
              <a:t>       </a:t>
            </a:r>
            <a:r>
              <a:rPr lang="en-US" dirty="0" err="1" smtClean="0"/>
              <a:t>int</a:t>
            </a:r>
            <a:r>
              <a:rPr lang="en-US" dirty="0" smtClean="0"/>
              <a:t> digit = </a:t>
            </a:r>
            <a:r>
              <a:rPr lang="en-US" dirty="0" err="1" smtClean="0"/>
              <a:t>num</a:t>
            </a:r>
            <a:r>
              <a:rPr lang="en-US" dirty="0" smtClean="0"/>
              <a:t> % 10; </a:t>
            </a:r>
          </a:p>
          <a:p>
            <a:r>
              <a:rPr lang="en-US" dirty="0" smtClean="0"/>
              <a:t>       counts[digit]++; </a:t>
            </a:r>
          </a:p>
          <a:p>
            <a:r>
              <a:rPr lang="en-US" dirty="0" smtClean="0"/>
              <a:t>       </a:t>
            </a:r>
            <a:r>
              <a:rPr lang="en-US" dirty="0" err="1" smtClean="0"/>
              <a:t>num</a:t>
            </a:r>
            <a:r>
              <a:rPr lang="en-US" dirty="0" smtClean="0"/>
              <a:t> = </a:t>
            </a:r>
            <a:r>
              <a:rPr lang="en-US" dirty="0" err="1" smtClean="0"/>
              <a:t>num</a:t>
            </a:r>
            <a:r>
              <a:rPr lang="en-US" dirty="0" smtClean="0"/>
              <a:t> / 10;</a:t>
            </a:r>
            <a:endParaRPr lang="en-US" dirty="0"/>
          </a:p>
        </p:txBody>
      </p:sp>
      <p:sp>
        <p:nvSpPr>
          <p:cNvPr id="4" name="Slide Number Placeholder 3"/>
          <p:cNvSpPr>
            <a:spLocks noGrp="1"/>
          </p:cNvSpPr>
          <p:nvPr>
            <p:ph type="sldNum" sz="quarter" idx="10"/>
          </p:nvPr>
        </p:nvSpPr>
        <p:spPr/>
        <p:txBody>
          <a:bodyPr/>
          <a:lstStyle/>
          <a:p>
            <a:fld id="{4CF3518B-7341-4C97-B6D8-581349CD1902}" type="slidenum">
              <a:rPr lang="en-US" smtClean="0"/>
              <a:t>25</a:t>
            </a:fld>
            <a:endParaRPr lang="en-US"/>
          </a:p>
        </p:txBody>
      </p:sp>
    </p:spTree>
    <p:extLst>
      <p:ext uri="{BB962C8B-B14F-4D97-AF65-F5344CB8AC3E}">
        <p14:creationId xmlns:p14="http://schemas.microsoft.com/office/powerpoint/2010/main" val="2451013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just an array of arrays</a:t>
            </a:r>
            <a:endParaRPr lang="en-US" dirty="0"/>
          </a:p>
        </p:txBody>
      </p:sp>
      <p:sp>
        <p:nvSpPr>
          <p:cNvPr id="4" name="Slide Number Placeholder 3"/>
          <p:cNvSpPr>
            <a:spLocks noGrp="1"/>
          </p:cNvSpPr>
          <p:nvPr>
            <p:ph type="sldNum" sz="quarter" idx="10"/>
          </p:nvPr>
        </p:nvSpPr>
        <p:spPr/>
        <p:txBody>
          <a:bodyPr/>
          <a:lstStyle/>
          <a:p>
            <a:fld id="{4CF3518B-7341-4C97-B6D8-581349CD1902}" type="slidenum">
              <a:rPr lang="en-US" smtClean="0"/>
              <a:t>30</a:t>
            </a:fld>
            <a:endParaRPr lang="en-US"/>
          </a:p>
        </p:txBody>
      </p:sp>
    </p:spTree>
    <p:extLst>
      <p:ext uri="{BB962C8B-B14F-4D97-AF65-F5344CB8AC3E}">
        <p14:creationId xmlns:p14="http://schemas.microsoft.com/office/powerpoint/2010/main" val="3134777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3518B-7341-4C97-B6D8-581349CD1902}" type="slidenum">
              <a:rPr lang="en-US" smtClean="0"/>
              <a:t>31</a:t>
            </a:fld>
            <a:endParaRPr lang="en-US"/>
          </a:p>
        </p:txBody>
      </p:sp>
    </p:spTree>
    <p:extLst>
      <p:ext uri="{BB962C8B-B14F-4D97-AF65-F5344CB8AC3E}">
        <p14:creationId xmlns:p14="http://schemas.microsoft.com/office/powerpoint/2010/main" val="3323133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8E5DA6-F80D-4A7C-A29B-2FE7FC3ACBC9}"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92490-B2E9-4E45-937D-854EF7682502}" type="slidenum">
              <a:rPr lang="en-US" smtClean="0"/>
              <a:t>‹#›</a:t>
            </a:fld>
            <a:endParaRPr lang="en-US"/>
          </a:p>
        </p:txBody>
      </p:sp>
    </p:spTree>
    <p:extLst>
      <p:ext uri="{BB962C8B-B14F-4D97-AF65-F5344CB8AC3E}">
        <p14:creationId xmlns:p14="http://schemas.microsoft.com/office/powerpoint/2010/main" val="1033342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8E5DA6-F80D-4A7C-A29B-2FE7FC3ACBC9}" type="datetimeFigureOut">
              <a:rPr lang="en-US" smtClean="0"/>
              <a:t>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92490-B2E9-4E45-937D-854EF7682502}" type="slidenum">
              <a:rPr lang="en-US" smtClean="0"/>
              <a:t>‹#›</a:t>
            </a:fld>
            <a:endParaRPr lang="en-US"/>
          </a:p>
        </p:txBody>
      </p:sp>
    </p:spTree>
    <p:extLst>
      <p:ext uri="{BB962C8B-B14F-4D97-AF65-F5344CB8AC3E}">
        <p14:creationId xmlns:p14="http://schemas.microsoft.com/office/powerpoint/2010/main" val="2071899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8E5DA6-F80D-4A7C-A29B-2FE7FC3ACBC9}"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92490-B2E9-4E45-937D-854EF7682502}" type="slidenum">
              <a:rPr lang="en-US" smtClean="0"/>
              <a:t>‹#›</a:t>
            </a:fld>
            <a:endParaRPr lang="en-US"/>
          </a:p>
        </p:txBody>
      </p:sp>
    </p:spTree>
    <p:extLst>
      <p:ext uri="{BB962C8B-B14F-4D97-AF65-F5344CB8AC3E}">
        <p14:creationId xmlns:p14="http://schemas.microsoft.com/office/powerpoint/2010/main" val="3398855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8E5DA6-F80D-4A7C-A29B-2FE7FC3ACBC9}"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92490-B2E9-4E45-937D-854EF768250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621890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8E5DA6-F80D-4A7C-A29B-2FE7FC3ACBC9}"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92490-B2E9-4E45-937D-854EF7682502}" type="slidenum">
              <a:rPr lang="en-US" smtClean="0"/>
              <a:t>‹#›</a:t>
            </a:fld>
            <a:endParaRPr lang="en-US"/>
          </a:p>
        </p:txBody>
      </p:sp>
    </p:spTree>
    <p:extLst>
      <p:ext uri="{BB962C8B-B14F-4D97-AF65-F5344CB8AC3E}">
        <p14:creationId xmlns:p14="http://schemas.microsoft.com/office/powerpoint/2010/main" val="2600832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08E5DA6-F80D-4A7C-A29B-2FE7FC3ACBC9}" type="datetimeFigureOut">
              <a:rPr lang="en-US" smtClean="0"/>
              <a:t>2/11/2015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92490-B2E9-4E45-937D-854EF7682502}" type="slidenum">
              <a:rPr lang="en-US" smtClean="0"/>
              <a:t>‹#›</a:t>
            </a:fld>
            <a:endParaRPr lang="en-US"/>
          </a:p>
        </p:txBody>
      </p:sp>
    </p:spTree>
    <p:extLst>
      <p:ext uri="{BB962C8B-B14F-4D97-AF65-F5344CB8AC3E}">
        <p14:creationId xmlns:p14="http://schemas.microsoft.com/office/powerpoint/2010/main" val="531005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08E5DA6-F80D-4A7C-A29B-2FE7FC3ACBC9}" type="datetimeFigureOut">
              <a:rPr lang="en-US" smtClean="0"/>
              <a:t>2/11/2015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92490-B2E9-4E45-937D-854EF7682502}" type="slidenum">
              <a:rPr lang="en-US" smtClean="0"/>
              <a:t>‹#›</a:t>
            </a:fld>
            <a:endParaRPr lang="en-US"/>
          </a:p>
        </p:txBody>
      </p:sp>
    </p:spTree>
    <p:extLst>
      <p:ext uri="{BB962C8B-B14F-4D97-AF65-F5344CB8AC3E}">
        <p14:creationId xmlns:p14="http://schemas.microsoft.com/office/powerpoint/2010/main" val="24176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8E5DA6-F80D-4A7C-A29B-2FE7FC3ACBC9}"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92490-B2E9-4E45-937D-854EF7682502}" type="slidenum">
              <a:rPr lang="en-US" smtClean="0"/>
              <a:t>‹#›</a:t>
            </a:fld>
            <a:endParaRPr lang="en-US"/>
          </a:p>
        </p:txBody>
      </p:sp>
    </p:spTree>
    <p:extLst>
      <p:ext uri="{BB962C8B-B14F-4D97-AF65-F5344CB8AC3E}">
        <p14:creationId xmlns:p14="http://schemas.microsoft.com/office/powerpoint/2010/main" val="1599178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8E5DA6-F80D-4A7C-A29B-2FE7FC3ACBC9}"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92490-B2E9-4E45-937D-854EF7682502}" type="slidenum">
              <a:rPr lang="en-US" smtClean="0"/>
              <a:t>‹#›</a:t>
            </a:fld>
            <a:endParaRPr lang="en-US"/>
          </a:p>
        </p:txBody>
      </p:sp>
    </p:spTree>
    <p:extLst>
      <p:ext uri="{BB962C8B-B14F-4D97-AF65-F5344CB8AC3E}">
        <p14:creationId xmlns:p14="http://schemas.microsoft.com/office/powerpoint/2010/main" val="407118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8E5DA6-F80D-4A7C-A29B-2FE7FC3ACBC9}"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92490-B2E9-4E45-937D-854EF7682502}" type="slidenum">
              <a:rPr lang="en-US" smtClean="0"/>
              <a:t>‹#›</a:t>
            </a:fld>
            <a:endParaRPr lang="en-US"/>
          </a:p>
        </p:txBody>
      </p:sp>
    </p:spTree>
    <p:extLst>
      <p:ext uri="{BB962C8B-B14F-4D97-AF65-F5344CB8AC3E}">
        <p14:creationId xmlns:p14="http://schemas.microsoft.com/office/powerpoint/2010/main" val="1389432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8E5DA6-F80D-4A7C-A29B-2FE7FC3ACBC9}"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92490-B2E9-4E45-937D-854EF7682502}" type="slidenum">
              <a:rPr lang="en-US" smtClean="0"/>
              <a:t>‹#›</a:t>
            </a:fld>
            <a:endParaRPr lang="en-US"/>
          </a:p>
        </p:txBody>
      </p:sp>
    </p:spTree>
    <p:extLst>
      <p:ext uri="{BB962C8B-B14F-4D97-AF65-F5344CB8AC3E}">
        <p14:creationId xmlns:p14="http://schemas.microsoft.com/office/powerpoint/2010/main" val="283618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8E5DA6-F80D-4A7C-A29B-2FE7FC3ACBC9}" type="datetimeFigureOut">
              <a:rPr lang="en-US" smtClean="0"/>
              <a:t>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92490-B2E9-4E45-937D-854EF7682502}" type="slidenum">
              <a:rPr lang="en-US" smtClean="0"/>
              <a:t>‹#›</a:t>
            </a:fld>
            <a:endParaRPr lang="en-US"/>
          </a:p>
        </p:txBody>
      </p:sp>
    </p:spTree>
    <p:extLst>
      <p:ext uri="{BB962C8B-B14F-4D97-AF65-F5344CB8AC3E}">
        <p14:creationId xmlns:p14="http://schemas.microsoft.com/office/powerpoint/2010/main" val="56220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8E5DA6-F80D-4A7C-A29B-2FE7FC3ACBC9}" type="datetimeFigureOut">
              <a:rPr lang="en-US" smtClean="0"/>
              <a:t>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D92490-B2E9-4E45-937D-854EF7682502}" type="slidenum">
              <a:rPr lang="en-US" smtClean="0"/>
              <a:t>‹#›</a:t>
            </a:fld>
            <a:endParaRPr lang="en-US"/>
          </a:p>
        </p:txBody>
      </p:sp>
    </p:spTree>
    <p:extLst>
      <p:ext uri="{BB962C8B-B14F-4D97-AF65-F5344CB8AC3E}">
        <p14:creationId xmlns:p14="http://schemas.microsoft.com/office/powerpoint/2010/main" val="3738087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08E5DA6-F80D-4A7C-A29B-2FE7FC3ACBC9}" type="datetimeFigureOut">
              <a:rPr lang="en-US" smtClean="0"/>
              <a:t>2/11/2015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BD92490-B2E9-4E45-937D-854EF7682502}" type="slidenum">
              <a:rPr lang="en-US" smtClean="0"/>
              <a:t>‹#›</a:t>
            </a:fld>
            <a:endParaRPr lang="en-US"/>
          </a:p>
        </p:txBody>
      </p:sp>
    </p:spTree>
    <p:extLst>
      <p:ext uri="{BB962C8B-B14F-4D97-AF65-F5344CB8AC3E}">
        <p14:creationId xmlns:p14="http://schemas.microsoft.com/office/powerpoint/2010/main" val="229050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08E5DA6-F80D-4A7C-A29B-2FE7FC3ACBC9}" type="datetimeFigureOut">
              <a:rPr lang="en-US" smtClean="0"/>
              <a:t>2/11/2015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BD92490-B2E9-4E45-937D-854EF7682502}" type="slidenum">
              <a:rPr lang="en-US" smtClean="0"/>
              <a:t>‹#›</a:t>
            </a:fld>
            <a:endParaRPr lang="en-US"/>
          </a:p>
        </p:txBody>
      </p:sp>
    </p:spTree>
    <p:extLst>
      <p:ext uri="{BB962C8B-B14F-4D97-AF65-F5344CB8AC3E}">
        <p14:creationId xmlns:p14="http://schemas.microsoft.com/office/powerpoint/2010/main" val="228100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08E5DA6-F80D-4A7C-A29B-2FE7FC3ACBC9}" type="datetimeFigureOut">
              <a:rPr lang="en-US" smtClean="0"/>
              <a:t>2/11/2015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BD92490-B2E9-4E45-937D-854EF7682502}" type="slidenum">
              <a:rPr lang="en-US" smtClean="0"/>
              <a:t>‹#›</a:t>
            </a:fld>
            <a:endParaRPr lang="en-US"/>
          </a:p>
        </p:txBody>
      </p:sp>
    </p:spTree>
    <p:extLst>
      <p:ext uri="{BB962C8B-B14F-4D97-AF65-F5344CB8AC3E}">
        <p14:creationId xmlns:p14="http://schemas.microsoft.com/office/powerpoint/2010/main" val="152687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8E5DA6-F80D-4A7C-A29B-2FE7FC3ACBC9}" type="datetimeFigureOut">
              <a:rPr lang="en-US" smtClean="0"/>
              <a:t>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92490-B2E9-4E45-937D-854EF7682502}" type="slidenum">
              <a:rPr lang="en-US" smtClean="0"/>
              <a:t>‹#›</a:t>
            </a:fld>
            <a:endParaRPr lang="en-US"/>
          </a:p>
        </p:txBody>
      </p:sp>
    </p:spTree>
    <p:extLst>
      <p:ext uri="{BB962C8B-B14F-4D97-AF65-F5344CB8AC3E}">
        <p14:creationId xmlns:p14="http://schemas.microsoft.com/office/powerpoint/2010/main" val="283838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08E5DA6-F80D-4A7C-A29B-2FE7FC3ACBC9}" type="datetimeFigureOut">
              <a:rPr lang="en-US" smtClean="0"/>
              <a:t>2/11/2015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BD92490-B2E9-4E45-937D-854EF7682502}" type="slidenum">
              <a:rPr lang="en-US" smtClean="0"/>
              <a:t>‹#›</a:t>
            </a:fld>
            <a:endParaRPr lang="en-US"/>
          </a:p>
        </p:txBody>
      </p:sp>
    </p:spTree>
    <p:extLst>
      <p:ext uri="{BB962C8B-B14F-4D97-AF65-F5344CB8AC3E}">
        <p14:creationId xmlns:p14="http://schemas.microsoft.com/office/powerpoint/2010/main" val="341299743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 SIX</a:t>
            </a:r>
            <a:endParaRPr lang="en-US" dirty="0"/>
          </a:p>
        </p:txBody>
      </p:sp>
      <p:sp>
        <p:nvSpPr>
          <p:cNvPr id="3" name="Subtitle 2"/>
          <p:cNvSpPr>
            <a:spLocks noGrp="1"/>
          </p:cNvSpPr>
          <p:nvPr>
            <p:ph type="subTitle" idx="1"/>
          </p:nvPr>
        </p:nvSpPr>
        <p:spPr/>
        <p:txBody>
          <a:bodyPr/>
          <a:lstStyle/>
          <a:p>
            <a:r>
              <a:rPr lang="en-US" dirty="0" smtClean="0"/>
              <a:t>Review, More Arrays, &amp; </a:t>
            </a:r>
            <a:r>
              <a:rPr lang="en-US" dirty="0" err="1" smtClean="0"/>
              <a:t>Arraylists</a:t>
            </a:r>
            <a:endParaRPr lang="en-US" dirty="0"/>
          </a:p>
        </p:txBody>
      </p:sp>
    </p:spTree>
    <p:extLst>
      <p:ext uri="{BB962C8B-B14F-4D97-AF65-F5344CB8AC3E}">
        <p14:creationId xmlns:p14="http://schemas.microsoft.com/office/powerpoint/2010/main" val="1402964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73255" y="165612"/>
            <a:ext cx="9404072" cy="6013962"/>
          </a:xfrm>
          <a:prstGeom prst="rect">
            <a:avLst/>
          </a:prstGeom>
        </p:spPr>
      </p:pic>
    </p:spTree>
    <p:extLst>
      <p:ext uri="{BB962C8B-B14F-4D97-AF65-F5344CB8AC3E}">
        <p14:creationId xmlns:p14="http://schemas.microsoft.com/office/powerpoint/2010/main" val="1666044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95530" y="215850"/>
            <a:ext cx="9955759" cy="6007971"/>
          </a:xfrm>
          <a:prstGeom prst="rect">
            <a:avLst/>
          </a:prstGeom>
        </p:spPr>
      </p:pic>
    </p:spTree>
    <p:extLst>
      <p:ext uri="{BB962C8B-B14F-4D97-AF65-F5344CB8AC3E}">
        <p14:creationId xmlns:p14="http://schemas.microsoft.com/office/powerpoint/2010/main" val="3232839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Don’t go out of bounds!</a:t>
            </a:r>
            <a:endParaRPr lang="en-US" dirty="0"/>
          </a:p>
        </p:txBody>
      </p:sp>
      <p:sp>
        <p:nvSpPr>
          <p:cNvPr id="4" name="Content Placeholder 3"/>
          <p:cNvSpPr>
            <a:spLocks noGrp="1"/>
          </p:cNvSpPr>
          <p:nvPr>
            <p:ph idx="1"/>
          </p:nvPr>
        </p:nvSpPr>
        <p:spPr/>
        <p:txBody>
          <a:bodyPr/>
          <a:lstStyle/>
          <a:p>
            <a:r>
              <a:rPr lang="en-US" dirty="0" smtClean="0"/>
              <a:t>Read or writing any index outside the valid range will throw an</a:t>
            </a:r>
            <a:r>
              <a:rPr lang="en-US" dirty="0"/>
              <a:t/>
            </a:r>
            <a:br>
              <a:rPr lang="en-US" dirty="0"/>
            </a:br>
            <a:r>
              <a:rPr lang="en-US" dirty="0" err="1" smtClean="0">
                <a:solidFill>
                  <a:srgbClr val="FF0000"/>
                </a:solidFill>
              </a:rPr>
              <a:t>ArrayIndexOutOfBoundsException</a:t>
            </a:r>
            <a:endParaRPr lang="en-US" dirty="0" smtClean="0">
              <a:solidFill>
                <a:srgbClr val="FF0000"/>
              </a:solidFill>
            </a:endParaRPr>
          </a:p>
          <a:p>
            <a:endParaRPr lang="en-US" dirty="0" smtClean="0"/>
          </a:p>
        </p:txBody>
      </p:sp>
      <p:pic>
        <p:nvPicPr>
          <p:cNvPr id="5" name="Picture 4" descr="Screen Shot 2015-02-10 at 5.58.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3653366"/>
            <a:ext cx="8001000" cy="1739900"/>
          </a:xfrm>
          <a:prstGeom prst="rect">
            <a:avLst/>
          </a:prstGeom>
        </p:spPr>
      </p:pic>
    </p:spTree>
    <p:extLst>
      <p:ext uri="{BB962C8B-B14F-4D97-AF65-F5344CB8AC3E}">
        <p14:creationId xmlns:p14="http://schemas.microsoft.com/office/powerpoint/2010/main" val="2982464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Understanding Code Exercise</a:t>
            </a:r>
            <a:endParaRPr lang="en-US" dirty="0"/>
          </a:p>
        </p:txBody>
      </p:sp>
      <p:pic>
        <p:nvPicPr>
          <p:cNvPr id="4" name="Picture 3" descr="Screen Shot 2015-02-10 at 6.13.5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016" y="2095501"/>
            <a:ext cx="8480750" cy="2950633"/>
          </a:xfrm>
          <a:prstGeom prst="rect">
            <a:avLst/>
          </a:prstGeom>
        </p:spPr>
      </p:pic>
    </p:spTree>
    <p:extLst>
      <p:ext uri="{BB962C8B-B14F-4D97-AF65-F5344CB8AC3E}">
        <p14:creationId xmlns:p14="http://schemas.microsoft.com/office/powerpoint/2010/main" val="648678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Understanding Code</a:t>
            </a:r>
            <a:endParaRPr lang="en-US" dirty="0"/>
          </a:p>
        </p:txBody>
      </p:sp>
      <p:pic>
        <p:nvPicPr>
          <p:cNvPr id="4" name="Picture 3" descr="Screen Shot 2015-02-10 at 6.13.5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016" y="2095501"/>
            <a:ext cx="8480750" cy="2950633"/>
          </a:xfrm>
          <a:prstGeom prst="rect">
            <a:avLst/>
          </a:prstGeom>
        </p:spPr>
      </p:pic>
      <p:pic>
        <p:nvPicPr>
          <p:cNvPr id="3" name="Picture 2" descr="Screen Shot 2015-02-10 at 6.14.3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5933" y="4622800"/>
            <a:ext cx="6642100" cy="1930400"/>
          </a:xfrm>
          <a:prstGeom prst="rect">
            <a:avLst/>
          </a:prstGeom>
        </p:spPr>
      </p:pic>
    </p:spTree>
    <p:extLst>
      <p:ext uri="{BB962C8B-B14F-4D97-AF65-F5344CB8AC3E}">
        <p14:creationId xmlns:p14="http://schemas.microsoft.com/office/powerpoint/2010/main" val="2108320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Combining Loops &amp; Arrays</a:t>
            </a:r>
            <a:endParaRPr lang="en-US" dirty="0"/>
          </a:p>
        </p:txBody>
      </p:sp>
    </p:spTree>
    <p:extLst>
      <p:ext uri="{BB962C8B-B14F-4D97-AF65-F5344CB8AC3E}">
        <p14:creationId xmlns:p14="http://schemas.microsoft.com/office/powerpoint/2010/main" val="588444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70155" y="0"/>
            <a:ext cx="10009572" cy="6858000"/>
          </a:xfrm>
          <a:prstGeom prst="rect">
            <a:avLst/>
          </a:prstGeom>
        </p:spPr>
      </p:pic>
    </p:spTree>
    <p:extLst>
      <p:ext uri="{BB962C8B-B14F-4D97-AF65-F5344CB8AC3E}">
        <p14:creationId xmlns:p14="http://schemas.microsoft.com/office/powerpoint/2010/main" val="2075033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61141" y="2"/>
            <a:ext cx="8340059" cy="6849669"/>
          </a:xfrm>
          <a:prstGeom prst="rect">
            <a:avLst/>
          </a:prstGeom>
        </p:spPr>
      </p:pic>
    </p:spTree>
    <p:extLst>
      <p:ext uri="{BB962C8B-B14F-4D97-AF65-F5344CB8AC3E}">
        <p14:creationId xmlns:p14="http://schemas.microsoft.com/office/powerpoint/2010/main" val="1274475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Understanding Code</a:t>
            </a:r>
            <a:endParaRPr lang="en-US" dirty="0"/>
          </a:p>
        </p:txBody>
      </p:sp>
      <p:pic>
        <p:nvPicPr>
          <p:cNvPr id="3" name="Picture 2"/>
          <p:cNvPicPr>
            <a:picLocks noChangeAspect="1"/>
          </p:cNvPicPr>
          <p:nvPr/>
        </p:nvPicPr>
        <p:blipFill>
          <a:blip r:embed="rId2"/>
          <a:stretch>
            <a:fillRect/>
          </a:stretch>
        </p:blipFill>
        <p:spPr>
          <a:xfrm>
            <a:off x="1344869" y="2016228"/>
            <a:ext cx="9177280" cy="3101463"/>
          </a:xfrm>
          <a:prstGeom prst="rect">
            <a:avLst/>
          </a:prstGeom>
        </p:spPr>
      </p:pic>
    </p:spTree>
    <p:extLst>
      <p:ext uri="{BB962C8B-B14F-4D97-AF65-F5344CB8AC3E}">
        <p14:creationId xmlns:p14="http://schemas.microsoft.com/office/powerpoint/2010/main" val="1235922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Understanding Code</a:t>
            </a:r>
            <a:endParaRPr lang="en-US" dirty="0"/>
          </a:p>
        </p:txBody>
      </p:sp>
      <p:pic>
        <p:nvPicPr>
          <p:cNvPr id="3" name="Picture 2"/>
          <p:cNvPicPr>
            <a:picLocks noChangeAspect="1"/>
          </p:cNvPicPr>
          <p:nvPr/>
        </p:nvPicPr>
        <p:blipFill>
          <a:blip r:embed="rId2"/>
          <a:stretch>
            <a:fillRect/>
          </a:stretch>
        </p:blipFill>
        <p:spPr>
          <a:xfrm>
            <a:off x="1344869" y="2016228"/>
            <a:ext cx="9177280" cy="3101463"/>
          </a:xfrm>
          <a:prstGeom prst="rect">
            <a:avLst/>
          </a:prstGeom>
        </p:spPr>
      </p:pic>
      <p:pic>
        <p:nvPicPr>
          <p:cNvPr id="4" name="Picture 3"/>
          <p:cNvPicPr>
            <a:picLocks noChangeAspect="1"/>
          </p:cNvPicPr>
          <p:nvPr/>
        </p:nvPicPr>
        <p:blipFill>
          <a:blip r:embed="rId3"/>
          <a:stretch>
            <a:fillRect/>
          </a:stretch>
        </p:blipFill>
        <p:spPr>
          <a:xfrm>
            <a:off x="3350343" y="4476441"/>
            <a:ext cx="7467600" cy="1933575"/>
          </a:xfrm>
          <a:prstGeom prst="rect">
            <a:avLst/>
          </a:prstGeom>
        </p:spPr>
      </p:pic>
    </p:spTree>
    <p:extLst>
      <p:ext uri="{BB962C8B-B14F-4D97-AF65-F5344CB8AC3E}">
        <p14:creationId xmlns:p14="http://schemas.microsoft.com/office/powerpoint/2010/main" val="3775328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Review</a:t>
            </a:r>
            <a:endParaRPr lang="en-US" dirty="0"/>
          </a:p>
        </p:txBody>
      </p:sp>
      <p:sp>
        <p:nvSpPr>
          <p:cNvPr id="5" name="Subtitle 4"/>
          <p:cNvSpPr>
            <a:spLocks noGrp="1"/>
          </p:cNvSpPr>
          <p:nvPr>
            <p:ph type="subTitle" idx="1"/>
          </p:nvPr>
        </p:nvSpPr>
        <p:spPr/>
        <p:txBody>
          <a:bodyPr/>
          <a:lstStyle/>
          <a:p>
            <a:r>
              <a:rPr lang="en-US" dirty="0"/>
              <a:t>c</a:t>
            </a:r>
            <a:r>
              <a:rPr lang="en-US" dirty="0" smtClean="0"/>
              <a:t>lass, main(), variables, methods, console i/o, conditionals</a:t>
            </a:r>
          </a:p>
          <a:p>
            <a:r>
              <a:rPr lang="en-US" dirty="0" smtClean="0">
                <a:solidFill>
                  <a:srgbClr val="FF0000"/>
                </a:solidFill>
              </a:rPr>
              <a:t>return methods, loops, arrays</a:t>
            </a:r>
            <a:endParaRPr lang="en-US" dirty="0">
              <a:solidFill>
                <a:srgbClr val="FF0000"/>
              </a:solidFill>
            </a:endParaRPr>
          </a:p>
        </p:txBody>
      </p:sp>
    </p:spTree>
    <p:extLst>
      <p:ext uri="{BB962C8B-B14F-4D97-AF65-F5344CB8AC3E}">
        <p14:creationId xmlns:p14="http://schemas.microsoft.com/office/powerpoint/2010/main" val="3477493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Exercise</a:t>
            </a:r>
            <a:endParaRPr lang="en-US" dirty="0"/>
          </a:p>
        </p:txBody>
      </p:sp>
      <p:sp>
        <p:nvSpPr>
          <p:cNvPr id="3" name="Content Placeholder 2"/>
          <p:cNvSpPr>
            <a:spLocks noGrp="1"/>
          </p:cNvSpPr>
          <p:nvPr>
            <p:ph idx="1"/>
          </p:nvPr>
        </p:nvSpPr>
        <p:spPr/>
        <p:txBody>
          <a:bodyPr/>
          <a:lstStyle/>
          <a:p>
            <a:r>
              <a:rPr lang="en-US" dirty="0" smtClean="0"/>
              <a:t>Print the values of an array, one per line</a:t>
            </a:r>
            <a:endParaRPr lang="en-US" dirty="0"/>
          </a:p>
        </p:txBody>
      </p:sp>
    </p:spTree>
    <p:extLst>
      <p:ext uri="{BB962C8B-B14F-4D97-AF65-F5344CB8AC3E}">
        <p14:creationId xmlns:p14="http://schemas.microsoft.com/office/powerpoint/2010/main" val="2622433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Exercise</a:t>
            </a:r>
            <a:endParaRPr lang="en-US" dirty="0"/>
          </a:p>
        </p:txBody>
      </p:sp>
      <p:sp>
        <p:nvSpPr>
          <p:cNvPr id="3" name="Content Placeholder 2"/>
          <p:cNvSpPr>
            <a:spLocks noGrp="1"/>
          </p:cNvSpPr>
          <p:nvPr>
            <p:ph idx="1"/>
          </p:nvPr>
        </p:nvSpPr>
        <p:spPr/>
        <p:txBody>
          <a:bodyPr/>
          <a:lstStyle/>
          <a:p>
            <a:r>
              <a:rPr lang="en-US" dirty="0"/>
              <a:t>Write a method </a:t>
            </a:r>
            <a:r>
              <a:rPr lang="en-US" dirty="0" err="1"/>
              <a:t>makeRandom</a:t>
            </a:r>
            <a:r>
              <a:rPr lang="en-US" dirty="0"/>
              <a:t>(</a:t>
            </a:r>
            <a:r>
              <a:rPr lang="en-US" dirty="0" err="1"/>
              <a:t>int</a:t>
            </a:r>
            <a:r>
              <a:rPr lang="en-US" dirty="0"/>
              <a:t> n) that returns an array of n random numbers </a:t>
            </a:r>
            <a:endParaRPr lang="en-US" dirty="0" smtClean="0"/>
          </a:p>
          <a:p>
            <a:endParaRPr lang="en-US" dirty="0"/>
          </a:p>
          <a:p>
            <a:r>
              <a:rPr lang="en-US" dirty="0" smtClean="0"/>
              <a:t>Will get random numbers </a:t>
            </a:r>
            <a:r>
              <a:rPr lang="en-US" dirty="0"/>
              <a:t>using </a:t>
            </a:r>
            <a:r>
              <a:rPr lang="en-US" dirty="0" err="1" smtClean="0"/>
              <a:t>Math.random</a:t>
            </a:r>
            <a:r>
              <a:rPr lang="en-US" dirty="0" smtClean="0"/>
              <a:t>();</a:t>
            </a:r>
            <a:endParaRPr lang="en-US" dirty="0"/>
          </a:p>
        </p:txBody>
      </p:sp>
    </p:spTree>
    <p:extLst>
      <p:ext uri="{BB962C8B-B14F-4D97-AF65-F5344CB8AC3E}">
        <p14:creationId xmlns:p14="http://schemas.microsoft.com/office/powerpoint/2010/main" val="211220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Exercise</a:t>
            </a:r>
            <a:endParaRPr lang="en-US" dirty="0"/>
          </a:p>
        </p:txBody>
      </p:sp>
      <p:sp>
        <p:nvSpPr>
          <p:cNvPr id="3" name="Content Placeholder 2"/>
          <p:cNvSpPr>
            <a:spLocks noGrp="1"/>
          </p:cNvSpPr>
          <p:nvPr>
            <p:ph idx="1"/>
          </p:nvPr>
        </p:nvSpPr>
        <p:spPr/>
        <p:txBody>
          <a:bodyPr/>
          <a:lstStyle/>
          <a:p>
            <a:r>
              <a:rPr lang="en-US" dirty="0" smtClean="0"/>
              <a:t>Find the maximum value of an array</a:t>
            </a:r>
          </a:p>
          <a:p>
            <a:pPr marL="0" indent="0">
              <a:buNone/>
            </a:pPr>
            <a:endParaRPr lang="en-US" dirty="0" smtClean="0"/>
          </a:p>
          <a:p>
            <a:r>
              <a:rPr lang="en-US" dirty="0" smtClean="0"/>
              <a:t>Find the minimum value of an array</a:t>
            </a:r>
          </a:p>
          <a:p>
            <a:endParaRPr lang="en-US" dirty="0"/>
          </a:p>
        </p:txBody>
      </p:sp>
    </p:spTree>
    <p:extLst>
      <p:ext uri="{BB962C8B-B14F-4D97-AF65-F5344CB8AC3E}">
        <p14:creationId xmlns:p14="http://schemas.microsoft.com/office/powerpoint/2010/main" val="71096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Exercise</a:t>
            </a:r>
            <a:endParaRPr lang="en-US" dirty="0"/>
          </a:p>
        </p:txBody>
      </p:sp>
      <p:sp>
        <p:nvSpPr>
          <p:cNvPr id="3" name="Content Placeholder 2"/>
          <p:cNvSpPr>
            <a:spLocks noGrp="1"/>
          </p:cNvSpPr>
          <p:nvPr>
            <p:ph idx="1"/>
          </p:nvPr>
        </p:nvSpPr>
        <p:spPr/>
        <p:txBody>
          <a:bodyPr/>
          <a:lstStyle/>
          <a:p>
            <a:r>
              <a:rPr lang="en-US" dirty="0" smtClean="0"/>
              <a:t>Average value of an array</a:t>
            </a:r>
            <a:endParaRPr lang="en-US" dirty="0"/>
          </a:p>
        </p:txBody>
      </p:sp>
    </p:spTree>
    <p:extLst>
      <p:ext uri="{BB962C8B-B14F-4D97-AF65-F5344CB8AC3E}">
        <p14:creationId xmlns:p14="http://schemas.microsoft.com/office/powerpoint/2010/main" val="1321235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Exercise</a:t>
            </a:r>
            <a:endParaRPr lang="en-US" dirty="0"/>
          </a:p>
        </p:txBody>
      </p:sp>
      <p:sp>
        <p:nvSpPr>
          <p:cNvPr id="3" name="Content Placeholder 2"/>
          <p:cNvSpPr>
            <a:spLocks noGrp="1"/>
          </p:cNvSpPr>
          <p:nvPr>
            <p:ph idx="1"/>
          </p:nvPr>
        </p:nvSpPr>
        <p:spPr/>
        <p:txBody>
          <a:bodyPr/>
          <a:lstStyle/>
          <a:p>
            <a:r>
              <a:rPr lang="en-US" dirty="0" smtClean="0"/>
              <a:t>Reverse the elements within an array</a:t>
            </a:r>
            <a:endParaRPr lang="en-US" dirty="0"/>
          </a:p>
        </p:txBody>
      </p:sp>
    </p:spTree>
    <p:extLst>
      <p:ext uri="{BB962C8B-B14F-4D97-AF65-F5344CB8AC3E}">
        <p14:creationId xmlns:p14="http://schemas.microsoft.com/office/powerpoint/2010/main" val="4269605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 Counter</a:t>
            </a:r>
            <a:endParaRPr lang="en-US" dirty="0"/>
          </a:p>
        </p:txBody>
      </p:sp>
      <p:pic>
        <p:nvPicPr>
          <p:cNvPr id="5" name="Picture 4" descr="Screen Shot 2015-02-10 at 6.04.5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600" y="1744134"/>
            <a:ext cx="8305800" cy="1917700"/>
          </a:xfrm>
          <a:prstGeom prst="rect">
            <a:avLst/>
          </a:prstGeom>
        </p:spPr>
      </p:pic>
    </p:spTree>
    <p:extLst>
      <p:ext uri="{BB962C8B-B14F-4D97-AF65-F5344CB8AC3E}">
        <p14:creationId xmlns:p14="http://schemas.microsoft.com/office/powerpoint/2010/main" val="1136015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Arrays</a:t>
            </a:r>
            <a:endParaRPr lang="en-US" dirty="0"/>
          </a:p>
        </p:txBody>
      </p:sp>
      <p:sp>
        <p:nvSpPr>
          <p:cNvPr id="3" name="Content Placeholder 2"/>
          <p:cNvSpPr>
            <a:spLocks noGrp="1"/>
          </p:cNvSpPr>
          <p:nvPr>
            <p:ph idx="1"/>
          </p:nvPr>
        </p:nvSpPr>
        <p:spPr/>
        <p:txBody>
          <a:bodyPr>
            <a:normAutofit/>
          </a:bodyPr>
          <a:lstStyle/>
          <a:p>
            <a:pPr marL="0" indent="0">
              <a:buNone/>
            </a:pPr>
            <a:r>
              <a:rPr lang="en-US" sz="4000" dirty="0" smtClean="0"/>
              <a:t>Let’s say there’s a class of 8 students with 10 quiz grades each</a:t>
            </a:r>
          </a:p>
          <a:p>
            <a:pPr marL="0" indent="0">
              <a:buNone/>
            </a:pPr>
            <a:endParaRPr lang="en-US" sz="4000" dirty="0" smtClean="0"/>
          </a:p>
          <a:p>
            <a:pPr marL="0" indent="0">
              <a:buNone/>
            </a:pPr>
            <a:endParaRPr lang="en-US" sz="4000" dirty="0"/>
          </a:p>
          <a:p>
            <a:pPr marL="0" indent="0">
              <a:buNone/>
            </a:pPr>
            <a:r>
              <a:rPr lang="en-US" sz="3600" dirty="0" smtClean="0"/>
              <a:t>How can we declare variables to store all this data?</a:t>
            </a:r>
            <a:endParaRPr lang="en-US" sz="3600" dirty="0"/>
          </a:p>
        </p:txBody>
      </p:sp>
    </p:spTree>
    <p:extLst>
      <p:ext uri="{BB962C8B-B14F-4D97-AF65-F5344CB8AC3E}">
        <p14:creationId xmlns:p14="http://schemas.microsoft.com/office/powerpoint/2010/main" val="2677396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Arrays</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Let’s say there’s a class of 8 students with 10 quiz grades each. How can we declare variables to store all this data?</a:t>
            </a:r>
          </a:p>
          <a:p>
            <a:r>
              <a:rPr lang="en-US" sz="3600" dirty="0" smtClean="0">
                <a:solidFill>
                  <a:srgbClr val="FF0000"/>
                </a:solidFill>
              </a:rPr>
              <a:t>An array per student</a:t>
            </a:r>
          </a:p>
          <a:p>
            <a:r>
              <a:rPr lang="en-US" sz="3600" dirty="0" smtClean="0">
                <a:solidFill>
                  <a:srgbClr val="FF0000"/>
                </a:solidFill>
              </a:rPr>
              <a:t>An array per quiz</a:t>
            </a:r>
            <a:endParaRPr lang="en-US" sz="3600" dirty="0">
              <a:solidFill>
                <a:srgbClr val="FF0000"/>
              </a:solidFill>
            </a:endParaRPr>
          </a:p>
        </p:txBody>
      </p:sp>
    </p:spTree>
    <p:extLst>
      <p:ext uri="{BB962C8B-B14F-4D97-AF65-F5344CB8AC3E}">
        <p14:creationId xmlns:p14="http://schemas.microsoft.com/office/powerpoint/2010/main" val="3599620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Arrays</a:t>
            </a:r>
            <a:endParaRPr lang="en-US" dirty="0"/>
          </a:p>
        </p:txBody>
      </p:sp>
      <p:sp>
        <p:nvSpPr>
          <p:cNvPr id="3" name="Content Placeholder 2"/>
          <p:cNvSpPr>
            <a:spLocks noGrp="1"/>
          </p:cNvSpPr>
          <p:nvPr>
            <p:ph idx="1"/>
          </p:nvPr>
        </p:nvSpPr>
        <p:spPr>
          <a:xfrm>
            <a:off x="1103312" y="1682209"/>
            <a:ext cx="8946541" cy="4195481"/>
          </a:xfrm>
        </p:spPr>
        <p:txBody>
          <a:bodyPr>
            <a:normAutofit/>
          </a:bodyPr>
          <a:lstStyle/>
          <a:p>
            <a:pPr marL="0" indent="0">
              <a:buNone/>
            </a:pPr>
            <a:r>
              <a:rPr lang="en-US" sz="3600" dirty="0" smtClean="0">
                <a:solidFill>
                  <a:srgbClr val="FF0000"/>
                </a:solidFill>
              </a:rPr>
              <a:t>An array per student</a:t>
            </a:r>
            <a:endParaRPr lang="en-US" sz="3600" dirty="0">
              <a:solidFill>
                <a:srgbClr val="FF0000"/>
              </a:solidFill>
            </a:endParaRPr>
          </a:p>
        </p:txBody>
      </p:sp>
      <p:pic>
        <p:nvPicPr>
          <p:cNvPr id="4" name="Picture 3" descr="Screen Shot 2015-02-10 at 6.09.1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667" y="2492296"/>
            <a:ext cx="7827433" cy="3963537"/>
          </a:xfrm>
          <a:prstGeom prst="rect">
            <a:avLst/>
          </a:prstGeom>
        </p:spPr>
      </p:pic>
    </p:spTree>
    <p:extLst>
      <p:ext uri="{BB962C8B-B14F-4D97-AF65-F5344CB8AC3E}">
        <p14:creationId xmlns:p14="http://schemas.microsoft.com/office/powerpoint/2010/main" val="1997842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Arrays</a:t>
            </a:r>
            <a:endParaRPr lang="en-US" dirty="0"/>
          </a:p>
        </p:txBody>
      </p:sp>
      <p:sp>
        <p:nvSpPr>
          <p:cNvPr id="3" name="Content Placeholder 2"/>
          <p:cNvSpPr>
            <a:spLocks noGrp="1"/>
          </p:cNvSpPr>
          <p:nvPr>
            <p:ph idx="1"/>
          </p:nvPr>
        </p:nvSpPr>
        <p:spPr>
          <a:xfrm>
            <a:off x="1103312" y="1509219"/>
            <a:ext cx="8946541" cy="4195481"/>
          </a:xfrm>
        </p:spPr>
        <p:txBody>
          <a:bodyPr>
            <a:normAutofit/>
          </a:bodyPr>
          <a:lstStyle/>
          <a:p>
            <a:pPr marL="0" indent="0">
              <a:buNone/>
            </a:pPr>
            <a:r>
              <a:rPr lang="en-US" sz="3600" dirty="0" smtClean="0">
                <a:solidFill>
                  <a:srgbClr val="FF0000"/>
                </a:solidFill>
              </a:rPr>
              <a:t>An array per quiz</a:t>
            </a:r>
            <a:endParaRPr lang="en-US" sz="3600" dirty="0">
              <a:solidFill>
                <a:srgbClr val="FF0000"/>
              </a:solidFill>
            </a:endParaRPr>
          </a:p>
        </p:txBody>
      </p:sp>
      <p:pic>
        <p:nvPicPr>
          <p:cNvPr id="5" name="Picture 4" descr="Screen Shot 2015-02-10 at 6.10.2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499" y="2387834"/>
            <a:ext cx="6980767" cy="4279666"/>
          </a:xfrm>
          <a:prstGeom prst="rect">
            <a:avLst/>
          </a:prstGeom>
        </p:spPr>
      </p:pic>
    </p:spTree>
    <p:extLst>
      <p:ext uri="{BB962C8B-B14F-4D97-AF65-F5344CB8AC3E}">
        <p14:creationId xmlns:p14="http://schemas.microsoft.com/office/powerpoint/2010/main" val="1665432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42103" y="-12471"/>
            <a:ext cx="9411623" cy="6813321"/>
          </a:xfrm>
          <a:prstGeom prst="rect">
            <a:avLst/>
          </a:prstGeom>
        </p:spPr>
      </p:pic>
    </p:spTree>
    <p:extLst>
      <p:ext uri="{BB962C8B-B14F-4D97-AF65-F5344CB8AC3E}">
        <p14:creationId xmlns:p14="http://schemas.microsoft.com/office/powerpoint/2010/main" val="1546522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Arrays</a:t>
            </a:r>
            <a:endParaRPr lang="en-US" dirty="0"/>
          </a:p>
        </p:txBody>
      </p:sp>
      <p:sp>
        <p:nvSpPr>
          <p:cNvPr id="3" name="Content Placeholder 2"/>
          <p:cNvSpPr>
            <a:spLocks noGrp="1"/>
          </p:cNvSpPr>
          <p:nvPr>
            <p:ph idx="1"/>
          </p:nvPr>
        </p:nvSpPr>
        <p:spPr>
          <a:xfrm>
            <a:off x="838200" y="1402292"/>
            <a:ext cx="10515600" cy="4351338"/>
          </a:xfrm>
        </p:spPr>
        <p:txBody>
          <a:bodyPr>
            <a:normAutofit/>
          </a:bodyPr>
          <a:lstStyle/>
          <a:p>
            <a:pPr marL="0" indent="0">
              <a:buNone/>
            </a:pPr>
            <a:r>
              <a:rPr lang="en-US" sz="3600" dirty="0" smtClean="0">
                <a:solidFill>
                  <a:srgbClr val="FF0000"/>
                </a:solidFill>
              </a:rPr>
              <a:t>2-dimensional arrays!</a:t>
            </a:r>
            <a:endParaRPr lang="en-US" sz="3600" dirty="0">
              <a:solidFill>
                <a:srgbClr val="FF0000"/>
              </a:solidFill>
            </a:endParaRPr>
          </a:p>
        </p:txBody>
      </p:sp>
      <p:pic>
        <p:nvPicPr>
          <p:cNvPr id="4" name="Picture 3" descr="Screen Shot 2015-02-10 at 6.11.5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070" y="2061635"/>
            <a:ext cx="8712200" cy="4724400"/>
          </a:xfrm>
          <a:prstGeom prst="rect">
            <a:avLst/>
          </a:prstGeom>
        </p:spPr>
      </p:pic>
    </p:spTree>
    <p:extLst>
      <p:ext uri="{BB962C8B-B14F-4D97-AF65-F5344CB8AC3E}">
        <p14:creationId xmlns:p14="http://schemas.microsoft.com/office/powerpoint/2010/main" val="3357460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Classroom Quiz</a:t>
            </a:r>
            <a:endParaRPr lang="en-US" dirty="0"/>
          </a:p>
        </p:txBody>
      </p:sp>
    </p:spTree>
    <p:extLst>
      <p:ext uri="{BB962C8B-B14F-4D97-AF65-F5344CB8AC3E}">
        <p14:creationId xmlns:p14="http://schemas.microsoft.com/office/powerpoint/2010/main" val="2021186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ArrayLists</a:t>
            </a:r>
            <a:endParaRPr lang="en-US" dirty="0"/>
          </a:p>
        </p:txBody>
      </p:sp>
      <p:sp>
        <p:nvSpPr>
          <p:cNvPr id="3" name="Text Placeholder 2"/>
          <p:cNvSpPr>
            <a:spLocks noGrp="1"/>
          </p:cNvSpPr>
          <p:nvPr>
            <p:ph idx="1"/>
          </p:nvPr>
        </p:nvSpPr>
        <p:spPr/>
        <p:txBody>
          <a:bodyPr/>
          <a:lstStyle/>
          <a:p>
            <a:pPr marL="0" indent="0">
              <a:buNone/>
            </a:pPr>
            <a:r>
              <a:rPr lang="en-US" dirty="0" smtClean="0"/>
              <a:t>Dynamically Changing Sized Arrays</a:t>
            </a:r>
          </a:p>
          <a:p>
            <a:pPr marL="0" indent="0">
              <a:buNone/>
            </a:pPr>
            <a:endParaRPr lang="en-US" dirty="0" smtClean="0"/>
          </a:p>
          <a:p>
            <a:r>
              <a:rPr lang="en-US" dirty="0" smtClean="0"/>
              <a:t>Same basic functionality that comes with a standard array</a:t>
            </a:r>
          </a:p>
          <a:p>
            <a:pPr lvl="1"/>
            <a:r>
              <a:rPr lang="en-US" dirty="0" smtClean="0"/>
              <a:t>Stores an ordered collection of values </a:t>
            </a:r>
          </a:p>
          <a:p>
            <a:pPr lvl="1"/>
            <a:r>
              <a:rPr lang="en-US" dirty="0" smtClean="0"/>
              <a:t>allows access to the values via an index</a:t>
            </a:r>
          </a:p>
          <a:p>
            <a:endParaRPr lang="en-US" dirty="0" smtClean="0"/>
          </a:p>
          <a:p>
            <a:r>
              <a:rPr lang="en-US" dirty="0" smtClean="0"/>
              <a:t>Has an additional functionality:</a:t>
            </a:r>
          </a:p>
          <a:p>
            <a:pPr lvl="1"/>
            <a:r>
              <a:rPr lang="en-US" dirty="0" smtClean="0"/>
              <a:t>Grows or shrinks dynamically by inserting and deleting elements at any specified location</a:t>
            </a:r>
            <a:endParaRPr lang="en-US" dirty="0"/>
          </a:p>
        </p:txBody>
      </p:sp>
    </p:spTree>
    <p:extLst>
      <p:ext uri="{BB962C8B-B14F-4D97-AF65-F5344CB8AC3E}">
        <p14:creationId xmlns:p14="http://schemas.microsoft.com/office/powerpoint/2010/main" val="4128255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create &amp; use </a:t>
            </a:r>
            <a:r>
              <a:rPr lang="en-US" dirty="0" err="1" smtClean="0"/>
              <a:t>ArrayLists</a:t>
            </a:r>
            <a:endParaRPr lang="en-US" dirty="0"/>
          </a:p>
        </p:txBody>
      </p:sp>
      <p:sp>
        <p:nvSpPr>
          <p:cNvPr id="5" name="Content Placeholder 4"/>
          <p:cNvSpPr>
            <a:spLocks noGrp="1"/>
          </p:cNvSpPr>
          <p:nvPr>
            <p:ph idx="1"/>
          </p:nvPr>
        </p:nvSpPr>
        <p:spPr>
          <a:xfrm>
            <a:off x="1103312" y="2052918"/>
            <a:ext cx="10474172" cy="4195481"/>
          </a:xfrm>
        </p:spPr>
        <p:txBody>
          <a:bodyPr/>
          <a:lstStyle/>
          <a:p>
            <a:r>
              <a:rPr lang="en-US" dirty="0" err="1" smtClean="0"/>
              <a:t>ArrayList</a:t>
            </a:r>
            <a:r>
              <a:rPr lang="en-US" dirty="0" smtClean="0"/>
              <a:t> is defined in the Java API’s </a:t>
            </a:r>
            <a:r>
              <a:rPr lang="en-US" dirty="0" err="1" smtClean="0"/>
              <a:t>java.util</a:t>
            </a:r>
            <a:r>
              <a:rPr lang="en-US" dirty="0" smtClean="0"/>
              <a:t> package</a:t>
            </a:r>
          </a:p>
          <a:p>
            <a:pPr lvl="1"/>
            <a:r>
              <a:rPr lang="en-US" dirty="0" smtClean="0"/>
              <a:t>So you must import:</a:t>
            </a:r>
            <a:br>
              <a:rPr lang="en-US" dirty="0" smtClean="0"/>
            </a:br>
            <a:r>
              <a:rPr lang="en-US" dirty="0">
                <a:latin typeface="Courier"/>
              </a:rPr>
              <a:t>import </a:t>
            </a:r>
            <a:r>
              <a:rPr lang="en-US" dirty="0" err="1" smtClean="0">
                <a:latin typeface="Courier"/>
              </a:rPr>
              <a:t>java.util.ArrayList</a:t>
            </a:r>
            <a:r>
              <a:rPr lang="en-US" dirty="0" smtClean="0">
                <a:latin typeface="Courier"/>
              </a:rPr>
              <a:t>;</a:t>
            </a:r>
          </a:p>
          <a:p>
            <a:pPr marL="457200" lvl="1" indent="0">
              <a:buNone/>
            </a:pPr>
            <a:endParaRPr lang="en-US" dirty="0" smtClean="0">
              <a:latin typeface="Courier"/>
            </a:endParaRPr>
          </a:p>
          <a:p>
            <a:r>
              <a:rPr lang="en-US" dirty="0" smtClean="0"/>
              <a:t>To initialize, see syntax:</a:t>
            </a:r>
            <a:endParaRPr lang="en-US" dirty="0" smtClean="0">
              <a:latin typeface="Courier"/>
            </a:endParaRPr>
          </a:p>
          <a:p>
            <a:pPr marL="0" indent="0">
              <a:buNone/>
            </a:pPr>
            <a:r>
              <a:rPr lang="en-US" dirty="0" smtClean="0">
                <a:latin typeface="Courier"/>
              </a:rPr>
              <a:t>	</a:t>
            </a:r>
            <a:r>
              <a:rPr lang="en-US" dirty="0" err="1" smtClean="0">
                <a:latin typeface="Courier"/>
              </a:rPr>
              <a:t>ArrayList</a:t>
            </a:r>
            <a:r>
              <a:rPr lang="en-US" dirty="0" smtClean="0">
                <a:latin typeface="Courier"/>
              </a:rPr>
              <a:t>&lt;element-type</a:t>
            </a:r>
            <a:r>
              <a:rPr lang="en-US" dirty="0">
                <a:latin typeface="Courier"/>
              </a:rPr>
              <a:t>&gt; </a:t>
            </a:r>
            <a:r>
              <a:rPr lang="en-US" dirty="0" smtClean="0">
                <a:latin typeface="Courier"/>
              </a:rPr>
              <a:t>NAME </a:t>
            </a:r>
            <a:r>
              <a:rPr lang="en-US" dirty="0">
                <a:latin typeface="Courier"/>
              </a:rPr>
              <a:t>= new </a:t>
            </a:r>
            <a:r>
              <a:rPr lang="en-US" dirty="0" err="1">
                <a:latin typeface="Courier"/>
              </a:rPr>
              <a:t>ArrayList</a:t>
            </a:r>
            <a:r>
              <a:rPr lang="en-US" dirty="0" smtClean="0">
                <a:latin typeface="Courier"/>
              </a:rPr>
              <a:t>&lt;&gt;();</a:t>
            </a:r>
          </a:p>
          <a:p>
            <a:endParaRPr lang="en-US" dirty="0" smtClean="0">
              <a:latin typeface="Courier"/>
            </a:endParaRPr>
          </a:p>
          <a:p>
            <a:r>
              <a:rPr lang="en-US" dirty="0" smtClean="0"/>
              <a:t>So:</a:t>
            </a:r>
          </a:p>
          <a:p>
            <a:pPr marL="0" indent="0">
              <a:buNone/>
            </a:pPr>
            <a:r>
              <a:rPr lang="en-US" dirty="0">
                <a:latin typeface="Courier"/>
              </a:rPr>
              <a:t>	</a:t>
            </a:r>
            <a:r>
              <a:rPr lang="en-US" dirty="0" err="1" smtClean="0">
                <a:latin typeface="Courier"/>
              </a:rPr>
              <a:t>ArrayList</a:t>
            </a:r>
            <a:r>
              <a:rPr lang="en-US" dirty="0" smtClean="0">
                <a:latin typeface="Courier"/>
              </a:rPr>
              <a:t>&lt;</a:t>
            </a:r>
            <a:r>
              <a:rPr lang="en-US" dirty="0" err="1" smtClean="0">
                <a:latin typeface="Courier"/>
              </a:rPr>
              <a:t>int</a:t>
            </a:r>
            <a:r>
              <a:rPr lang="en-US" dirty="0" smtClean="0">
                <a:latin typeface="Courier"/>
              </a:rPr>
              <a:t>&gt; grades </a:t>
            </a:r>
            <a:r>
              <a:rPr lang="en-US" dirty="0">
                <a:latin typeface="Courier"/>
              </a:rPr>
              <a:t>= new </a:t>
            </a:r>
            <a:r>
              <a:rPr lang="en-US" dirty="0" err="1">
                <a:latin typeface="Courier"/>
              </a:rPr>
              <a:t>ArrayList</a:t>
            </a:r>
            <a:r>
              <a:rPr lang="en-US" dirty="0">
                <a:latin typeface="Courier"/>
              </a:rPr>
              <a:t>&lt;&gt;();</a:t>
            </a:r>
          </a:p>
          <a:p>
            <a:endParaRPr lang="en-US" dirty="0" smtClean="0">
              <a:latin typeface="Courier"/>
            </a:endParaRPr>
          </a:p>
          <a:p>
            <a:endParaRPr lang="en-US" dirty="0">
              <a:latin typeface="Courier"/>
            </a:endParaRPr>
          </a:p>
        </p:txBody>
      </p:sp>
    </p:spTree>
    <p:extLst>
      <p:ext uri="{BB962C8B-B14F-4D97-AF65-F5344CB8AC3E}">
        <p14:creationId xmlns:p14="http://schemas.microsoft.com/office/powerpoint/2010/main" val="1621937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to create &amp; use </a:t>
            </a:r>
            <a:r>
              <a:rPr lang="en-US" dirty="0" err="1" smtClean="0"/>
              <a:t>ArrayLists</a:t>
            </a:r>
            <a:endParaRPr lang="en-US" dirty="0"/>
          </a:p>
        </p:txBody>
      </p:sp>
      <p:sp>
        <p:nvSpPr>
          <p:cNvPr id="5" name="Content Placeholder 4"/>
          <p:cNvSpPr>
            <a:spLocks noGrp="1"/>
          </p:cNvSpPr>
          <p:nvPr>
            <p:ph idx="1"/>
          </p:nvPr>
        </p:nvSpPr>
        <p:spPr>
          <a:xfrm>
            <a:off x="1103312" y="2052918"/>
            <a:ext cx="10474172" cy="4195481"/>
          </a:xfrm>
        </p:spPr>
        <p:txBody>
          <a:bodyPr/>
          <a:lstStyle/>
          <a:p>
            <a:r>
              <a:rPr lang="en-US" dirty="0" err="1" smtClean="0"/>
              <a:t>ArrayList</a:t>
            </a:r>
            <a:r>
              <a:rPr lang="en-US" dirty="0" smtClean="0"/>
              <a:t> is defined in the Java API’s </a:t>
            </a:r>
            <a:r>
              <a:rPr lang="en-US" dirty="0" err="1" smtClean="0"/>
              <a:t>java.util</a:t>
            </a:r>
            <a:r>
              <a:rPr lang="en-US" dirty="0" smtClean="0"/>
              <a:t> package</a:t>
            </a:r>
          </a:p>
          <a:p>
            <a:pPr lvl="1"/>
            <a:r>
              <a:rPr lang="en-US" dirty="0" smtClean="0"/>
              <a:t>So you must import:</a:t>
            </a:r>
            <a:br>
              <a:rPr lang="en-US" dirty="0" smtClean="0"/>
            </a:br>
            <a:r>
              <a:rPr lang="en-US" dirty="0">
                <a:latin typeface="Courier"/>
              </a:rPr>
              <a:t>import </a:t>
            </a:r>
            <a:r>
              <a:rPr lang="en-US" dirty="0" err="1" smtClean="0">
                <a:latin typeface="Courier"/>
              </a:rPr>
              <a:t>java.util.ArrayList</a:t>
            </a:r>
            <a:r>
              <a:rPr lang="en-US" dirty="0" smtClean="0">
                <a:latin typeface="Courier"/>
              </a:rPr>
              <a:t>;</a:t>
            </a:r>
          </a:p>
          <a:p>
            <a:pPr marL="457200" lvl="1" indent="0">
              <a:buNone/>
            </a:pPr>
            <a:endParaRPr lang="en-US" dirty="0" smtClean="0">
              <a:latin typeface="Courier"/>
            </a:endParaRPr>
          </a:p>
          <a:p>
            <a:r>
              <a:rPr lang="en-US" dirty="0" smtClean="0"/>
              <a:t>To initialize, see syntax:</a:t>
            </a:r>
            <a:endParaRPr lang="en-US" dirty="0" smtClean="0">
              <a:latin typeface="Courier"/>
            </a:endParaRPr>
          </a:p>
          <a:p>
            <a:pPr marL="0" indent="0">
              <a:buNone/>
            </a:pPr>
            <a:r>
              <a:rPr lang="en-US" dirty="0" smtClean="0">
                <a:latin typeface="Courier"/>
              </a:rPr>
              <a:t>	</a:t>
            </a:r>
            <a:r>
              <a:rPr lang="en-US" dirty="0" err="1" smtClean="0">
                <a:latin typeface="Courier"/>
              </a:rPr>
              <a:t>ArrayList</a:t>
            </a:r>
            <a:r>
              <a:rPr lang="en-US" dirty="0" smtClean="0">
                <a:latin typeface="Courier"/>
              </a:rPr>
              <a:t>&lt;element-type</a:t>
            </a:r>
            <a:r>
              <a:rPr lang="en-US" dirty="0">
                <a:latin typeface="Courier"/>
              </a:rPr>
              <a:t>&gt; </a:t>
            </a:r>
            <a:r>
              <a:rPr lang="en-US" dirty="0" smtClean="0">
                <a:latin typeface="Courier"/>
              </a:rPr>
              <a:t>NAME </a:t>
            </a:r>
            <a:r>
              <a:rPr lang="en-US" dirty="0">
                <a:latin typeface="Courier"/>
              </a:rPr>
              <a:t>= new </a:t>
            </a:r>
            <a:r>
              <a:rPr lang="en-US" dirty="0" err="1">
                <a:latin typeface="Courier"/>
              </a:rPr>
              <a:t>ArrayList</a:t>
            </a:r>
            <a:r>
              <a:rPr lang="en-US" dirty="0" smtClean="0">
                <a:latin typeface="Courier"/>
              </a:rPr>
              <a:t>&lt;&gt;();</a:t>
            </a:r>
          </a:p>
          <a:p>
            <a:endParaRPr lang="en-US" dirty="0" smtClean="0">
              <a:latin typeface="Courier"/>
            </a:endParaRPr>
          </a:p>
          <a:p>
            <a:r>
              <a:rPr lang="en-US" dirty="0" smtClean="0"/>
              <a:t>So:</a:t>
            </a:r>
          </a:p>
          <a:p>
            <a:pPr marL="0" indent="0">
              <a:buNone/>
            </a:pPr>
            <a:r>
              <a:rPr lang="en-US" dirty="0" smtClean="0"/>
              <a:t>	</a:t>
            </a:r>
            <a:r>
              <a:rPr lang="en-US" dirty="0" err="1" smtClean="0"/>
              <a:t>ArrayList</a:t>
            </a:r>
            <a:r>
              <a:rPr lang="en-US" dirty="0" smtClean="0"/>
              <a:t>&lt;String</a:t>
            </a:r>
            <a:r>
              <a:rPr lang="en-US" dirty="0"/>
              <a:t>&gt; </a:t>
            </a:r>
            <a:r>
              <a:rPr lang="en-US" dirty="0" smtClean="0"/>
              <a:t>names = </a:t>
            </a:r>
            <a:r>
              <a:rPr lang="en-US" b="1" dirty="0"/>
              <a:t>new</a:t>
            </a:r>
            <a:r>
              <a:rPr lang="en-US" dirty="0"/>
              <a:t> </a:t>
            </a:r>
            <a:r>
              <a:rPr lang="en-US" dirty="0" err="1"/>
              <a:t>ArrayList</a:t>
            </a:r>
            <a:r>
              <a:rPr lang="en-US" dirty="0"/>
              <a:t>&lt;String</a:t>
            </a:r>
            <a:r>
              <a:rPr lang="en-US" dirty="0" smtClean="0"/>
              <a:t>&gt;();</a:t>
            </a:r>
            <a:endParaRPr lang="en-US" dirty="0">
              <a:latin typeface="Courier"/>
            </a:endParaRPr>
          </a:p>
          <a:p>
            <a:endParaRPr lang="en-US" dirty="0" smtClean="0">
              <a:latin typeface="Courier"/>
            </a:endParaRPr>
          </a:p>
          <a:p>
            <a:endParaRPr lang="en-US" dirty="0">
              <a:latin typeface="Courier"/>
            </a:endParaRPr>
          </a:p>
        </p:txBody>
      </p:sp>
    </p:spTree>
    <p:extLst>
      <p:ext uri="{BB962C8B-B14F-4D97-AF65-F5344CB8AC3E}">
        <p14:creationId xmlns:p14="http://schemas.microsoft.com/office/powerpoint/2010/main" val="3996562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2-10 at 6.28.2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166" y="0"/>
            <a:ext cx="8686800" cy="6540500"/>
          </a:xfrm>
          <a:prstGeom prst="rect">
            <a:avLst/>
          </a:prstGeom>
        </p:spPr>
      </p:pic>
    </p:spTree>
    <p:extLst>
      <p:ext uri="{BB962C8B-B14F-4D97-AF65-F5344CB8AC3E}">
        <p14:creationId xmlns:p14="http://schemas.microsoft.com/office/powerpoint/2010/main" val="127136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vs. </a:t>
            </a:r>
            <a:r>
              <a:rPr lang="en-US" dirty="0" err="1" smtClean="0"/>
              <a:t>ArrayLists</a:t>
            </a:r>
            <a:endParaRPr lang="en-US" dirty="0"/>
          </a:p>
        </p:txBody>
      </p:sp>
      <p:pic>
        <p:nvPicPr>
          <p:cNvPr id="5" name="Content Placeholder 4"/>
          <p:cNvPicPr>
            <a:picLocks noGrp="1" noChangeAspect="1"/>
          </p:cNvPicPr>
          <p:nvPr>
            <p:ph idx="1"/>
          </p:nvPr>
        </p:nvPicPr>
        <p:blipFill>
          <a:blip r:embed="rId2"/>
          <a:stretch>
            <a:fillRect/>
          </a:stretch>
        </p:blipFill>
        <p:spPr>
          <a:xfrm>
            <a:off x="1714500" y="2288381"/>
            <a:ext cx="7724775" cy="3724275"/>
          </a:xfrm>
          <a:prstGeom prst="rect">
            <a:avLst/>
          </a:prstGeom>
        </p:spPr>
      </p:pic>
    </p:spTree>
    <p:extLst>
      <p:ext uri="{BB962C8B-B14F-4D97-AF65-F5344CB8AC3E}">
        <p14:creationId xmlns:p14="http://schemas.microsoft.com/office/powerpoint/2010/main" val="3321456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ArrayLists</a:t>
            </a:r>
            <a:r>
              <a:rPr lang="en-US" dirty="0" smtClean="0"/>
              <a:t> &amp; Object Types</a:t>
            </a:r>
            <a:endParaRPr lang="en-US" dirty="0"/>
          </a:p>
        </p:txBody>
      </p:sp>
      <p:pic>
        <p:nvPicPr>
          <p:cNvPr id="5" name="Content Placeholder 4"/>
          <p:cNvPicPr>
            <a:picLocks noGrp="1" noChangeAspect="1"/>
          </p:cNvPicPr>
          <p:nvPr>
            <p:ph idx="1"/>
          </p:nvPr>
        </p:nvPicPr>
        <p:blipFill>
          <a:blip r:embed="rId2"/>
          <a:stretch>
            <a:fillRect/>
          </a:stretch>
        </p:blipFill>
        <p:spPr>
          <a:xfrm>
            <a:off x="1585913" y="2112169"/>
            <a:ext cx="7981950" cy="4076700"/>
          </a:xfrm>
          <a:prstGeom prst="rect">
            <a:avLst/>
          </a:prstGeom>
        </p:spPr>
      </p:pic>
    </p:spTree>
    <p:extLst>
      <p:ext uri="{BB962C8B-B14F-4D97-AF65-F5344CB8AC3E}">
        <p14:creationId xmlns:p14="http://schemas.microsoft.com/office/powerpoint/2010/main" val="423214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ArrayLists</a:t>
            </a:r>
            <a:r>
              <a:rPr lang="en-US" dirty="0"/>
              <a:t> &amp; </a:t>
            </a:r>
            <a:r>
              <a:rPr lang="en-US" dirty="0" smtClean="0"/>
              <a:t>Wrapper Classes</a:t>
            </a:r>
            <a:endParaRPr lang="en-US" dirty="0"/>
          </a:p>
        </p:txBody>
      </p:sp>
      <p:pic>
        <p:nvPicPr>
          <p:cNvPr id="4" name="table"/>
          <p:cNvPicPr>
            <a:picLocks noChangeAspect="1"/>
          </p:cNvPicPr>
          <p:nvPr/>
        </p:nvPicPr>
        <p:blipFill>
          <a:blip r:embed="rId2"/>
          <a:stretch>
            <a:fillRect/>
          </a:stretch>
        </p:blipFill>
        <p:spPr>
          <a:xfrm>
            <a:off x="4067841" y="2113936"/>
            <a:ext cx="3997325" cy="1981200"/>
          </a:xfrm>
          <a:prstGeom prst="rect">
            <a:avLst/>
          </a:prstGeom>
        </p:spPr>
      </p:pic>
    </p:spTree>
    <p:extLst>
      <p:ext uri="{BB962C8B-B14F-4D97-AF65-F5344CB8AC3E}">
        <p14:creationId xmlns:p14="http://schemas.microsoft.com/office/powerpoint/2010/main" val="930567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02-10 at 6.26.5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026" y="386325"/>
            <a:ext cx="8712200" cy="6235700"/>
          </a:xfrm>
          <a:prstGeom prst="rect">
            <a:avLst/>
          </a:prstGeom>
        </p:spPr>
      </p:pic>
    </p:spTree>
    <p:extLst>
      <p:ext uri="{BB962C8B-B14F-4D97-AF65-F5344CB8AC3E}">
        <p14:creationId xmlns:p14="http://schemas.microsoft.com/office/powerpoint/2010/main" val="166515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02-10 at 5.49.29 AM.png"/>
          <p:cNvPicPr>
            <a:picLocks noChangeAspect="1"/>
          </p:cNvPicPr>
          <p:nvPr/>
        </p:nvPicPr>
        <p:blipFill rotWithShape="1">
          <a:blip r:embed="rId2">
            <a:extLst>
              <a:ext uri="{28A0092B-C50C-407E-A947-70E740481C1C}">
                <a14:useLocalDpi xmlns:a14="http://schemas.microsoft.com/office/drawing/2010/main" val="0"/>
              </a:ext>
            </a:extLst>
          </a:blip>
          <a:srcRect l="-227" t="19161"/>
          <a:stretch/>
        </p:blipFill>
        <p:spPr>
          <a:xfrm>
            <a:off x="1672166" y="1397000"/>
            <a:ext cx="9338733" cy="5245100"/>
          </a:xfrm>
          <a:prstGeom prst="rect">
            <a:avLst/>
          </a:prstGeom>
        </p:spPr>
      </p:pic>
      <p:sp>
        <p:nvSpPr>
          <p:cNvPr id="4" name="Title 3"/>
          <p:cNvSpPr>
            <a:spLocks noGrp="1"/>
          </p:cNvSpPr>
          <p:nvPr>
            <p:ph type="title"/>
          </p:nvPr>
        </p:nvSpPr>
        <p:spPr/>
        <p:txBody>
          <a:bodyPr/>
          <a:lstStyle/>
          <a:p>
            <a:r>
              <a:rPr lang="en-US" dirty="0" smtClean="0"/>
              <a:t>Loops:</a:t>
            </a:r>
            <a:endParaRPr lang="en-US" dirty="0"/>
          </a:p>
        </p:txBody>
      </p:sp>
    </p:spTree>
    <p:extLst>
      <p:ext uri="{BB962C8B-B14F-4D97-AF65-F5344CB8AC3E}">
        <p14:creationId xmlns:p14="http://schemas.microsoft.com/office/powerpoint/2010/main" val="1211564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ArrayList</a:t>
            </a:r>
            <a:r>
              <a:rPr lang="en-US" dirty="0" smtClean="0"/>
              <a:t> Example</a:t>
            </a:r>
            <a:endParaRPr lang="en-US" dirty="0"/>
          </a:p>
        </p:txBody>
      </p:sp>
      <p:sp>
        <p:nvSpPr>
          <p:cNvPr id="3" name="Content Placeholder 2"/>
          <p:cNvSpPr>
            <a:spLocks noGrp="1"/>
          </p:cNvSpPr>
          <p:nvPr>
            <p:ph idx="1"/>
          </p:nvPr>
        </p:nvSpPr>
        <p:spPr/>
        <p:txBody>
          <a:bodyPr/>
          <a:lstStyle/>
          <a:p>
            <a:r>
              <a:rPr lang="en-US" dirty="0" err="1">
                <a:latin typeface="Courier"/>
              </a:rPr>
              <a:t>ArrayList</a:t>
            </a:r>
            <a:r>
              <a:rPr lang="en-US" dirty="0">
                <a:latin typeface="Courier"/>
              </a:rPr>
              <a:t>&lt;String&gt; </a:t>
            </a:r>
            <a:r>
              <a:rPr lang="en-US" dirty="0" err="1">
                <a:latin typeface="Courier"/>
              </a:rPr>
              <a:t>myArr</a:t>
            </a:r>
            <a:r>
              <a:rPr lang="en-US" dirty="0">
                <a:latin typeface="Courier"/>
              </a:rPr>
              <a:t> = </a:t>
            </a:r>
            <a:r>
              <a:rPr lang="en-US" b="1" dirty="0">
                <a:latin typeface="Courier"/>
              </a:rPr>
              <a:t>new</a:t>
            </a:r>
            <a:r>
              <a:rPr lang="en-US" dirty="0">
                <a:latin typeface="Courier"/>
              </a:rPr>
              <a:t> </a:t>
            </a:r>
            <a:r>
              <a:rPr lang="en-US" dirty="0" err="1">
                <a:latin typeface="Courier"/>
              </a:rPr>
              <a:t>ArrayList</a:t>
            </a:r>
            <a:r>
              <a:rPr lang="en-US" dirty="0">
                <a:latin typeface="Courier"/>
              </a:rPr>
              <a:t>&lt;String&gt;</a:t>
            </a:r>
            <a:r>
              <a:rPr lang="en-US" dirty="0">
                <a:latin typeface="Courier"/>
              </a:rPr>
              <a:t>()</a:t>
            </a:r>
            <a:r>
              <a:rPr lang="en-US" dirty="0">
                <a:latin typeface="Courier"/>
              </a:rPr>
              <a:t>; </a:t>
            </a:r>
            <a:r>
              <a:rPr lang="en-US" dirty="0" err="1">
                <a:latin typeface="Courier"/>
              </a:rPr>
              <a:t>myArr.</a:t>
            </a:r>
            <a:r>
              <a:rPr lang="en-US" dirty="0" err="1">
                <a:latin typeface="Courier"/>
              </a:rPr>
              <a:t>add</a:t>
            </a:r>
            <a:r>
              <a:rPr lang="en-US" dirty="0">
                <a:latin typeface="Courier"/>
              </a:rPr>
              <a:t>("Italian Riviera")</a:t>
            </a:r>
            <a:r>
              <a:rPr lang="en-US" dirty="0">
                <a:latin typeface="Courier"/>
              </a:rPr>
              <a:t>; </a:t>
            </a:r>
            <a:br>
              <a:rPr lang="en-US" dirty="0">
                <a:latin typeface="Courier"/>
              </a:rPr>
            </a:br>
            <a:r>
              <a:rPr lang="en-US" dirty="0" err="1" smtClean="0">
                <a:latin typeface="Courier"/>
              </a:rPr>
              <a:t>myArr.add</a:t>
            </a:r>
            <a:r>
              <a:rPr lang="en-US" dirty="0">
                <a:latin typeface="Courier"/>
              </a:rPr>
              <a:t>("Jersey Shore")</a:t>
            </a:r>
            <a:r>
              <a:rPr lang="en-US" dirty="0">
                <a:latin typeface="Courier"/>
              </a:rPr>
              <a:t>; </a:t>
            </a:r>
            <a:r>
              <a:rPr lang="en-US" dirty="0" smtClean="0">
                <a:latin typeface="Courier"/>
              </a:rPr>
              <a:t/>
            </a:r>
            <a:br>
              <a:rPr lang="en-US" dirty="0" smtClean="0">
                <a:latin typeface="Courier"/>
              </a:rPr>
            </a:br>
            <a:r>
              <a:rPr lang="en-US" dirty="0" err="1" smtClean="0">
                <a:latin typeface="Courier"/>
              </a:rPr>
              <a:t>myArr.add</a:t>
            </a:r>
            <a:r>
              <a:rPr lang="en-US" dirty="0">
                <a:latin typeface="Courier"/>
              </a:rPr>
              <a:t>("Puerto Rico</a:t>
            </a:r>
            <a:r>
              <a:rPr lang="en-US" dirty="0" smtClean="0">
                <a:latin typeface="Courier"/>
              </a:rPr>
              <a:t>");</a:t>
            </a:r>
          </a:p>
          <a:p>
            <a:endParaRPr lang="en-US" dirty="0">
              <a:latin typeface="Courier"/>
            </a:endParaRPr>
          </a:p>
          <a:p>
            <a:r>
              <a:rPr lang="en-US" dirty="0" err="1" smtClean="0">
                <a:latin typeface="Courier"/>
              </a:rPr>
              <a:t>ArrayList</a:t>
            </a:r>
            <a:r>
              <a:rPr lang="en-US" dirty="0" smtClean="0">
                <a:latin typeface="Courier"/>
              </a:rPr>
              <a:t> can hold elements of different types</a:t>
            </a:r>
          </a:p>
          <a:p>
            <a:endParaRPr lang="en-US" dirty="0">
              <a:latin typeface="Courier"/>
            </a:endParaRPr>
          </a:p>
          <a:p>
            <a:r>
              <a:rPr lang="en-US" dirty="0" smtClean="0">
                <a:latin typeface="Courier"/>
              </a:rPr>
              <a:t>To check the size of an </a:t>
            </a:r>
            <a:r>
              <a:rPr lang="en-US" dirty="0" err="1" smtClean="0">
                <a:latin typeface="Courier"/>
              </a:rPr>
              <a:t>ArrayList</a:t>
            </a:r>
            <a:endParaRPr lang="en-US" dirty="0" smtClean="0">
              <a:latin typeface="Courier"/>
            </a:endParaRPr>
          </a:p>
          <a:p>
            <a:pPr lvl="1"/>
            <a:r>
              <a:rPr lang="en-US" dirty="0" smtClean="0">
                <a:latin typeface="Courier"/>
              </a:rPr>
              <a:t>You do size() so:</a:t>
            </a:r>
            <a:br>
              <a:rPr lang="en-US" dirty="0" smtClean="0">
                <a:latin typeface="Courier"/>
              </a:rPr>
            </a:br>
            <a:r>
              <a:rPr lang="en-US" dirty="0" err="1" smtClean="0">
                <a:latin typeface="Courier"/>
              </a:rPr>
              <a:t>myArr.size</a:t>
            </a:r>
            <a:r>
              <a:rPr lang="en-US" dirty="0" smtClean="0">
                <a:latin typeface="Courier"/>
              </a:rPr>
              <a:t>();</a:t>
            </a:r>
          </a:p>
          <a:p>
            <a:endParaRPr lang="en-US" dirty="0">
              <a:latin typeface="Courier"/>
            </a:endParaRPr>
          </a:p>
          <a:p>
            <a:endParaRPr lang="en-US" dirty="0">
              <a:latin typeface="Courier"/>
            </a:endParaRPr>
          </a:p>
        </p:txBody>
      </p:sp>
    </p:spTree>
    <p:extLst>
      <p:ext uri="{BB962C8B-B14F-4D97-AF65-F5344CB8AC3E}">
        <p14:creationId xmlns:p14="http://schemas.microsoft.com/office/powerpoint/2010/main" val="4065946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5-02-10 at 6.27.4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637" y="1864032"/>
            <a:ext cx="8826500" cy="3784600"/>
          </a:xfrm>
          <a:prstGeom prst="rect">
            <a:avLst/>
          </a:prstGeom>
        </p:spPr>
      </p:pic>
    </p:spTree>
    <p:extLst>
      <p:ext uri="{BB962C8B-B14F-4D97-AF65-F5344CB8AC3E}">
        <p14:creationId xmlns:p14="http://schemas.microsoft.com/office/powerpoint/2010/main" val="2722036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02-10 at 6.28.1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123" y="206477"/>
            <a:ext cx="8826500" cy="6311900"/>
          </a:xfrm>
          <a:prstGeom prst="rect">
            <a:avLst/>
          </a:prstGeom>
        </p:spPr>
      </p:pic>
    </p:spTree>
    <p:extLst>
      <p:ext uri="{BB962C8B-B14F-4D97-AF65-F5344CB8AC3E}">
        <p14:creationId xmlns:p14="http://schemas.microsoft.com/office/powerpoint/2010/main" val="35449848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ltLang="en-US"/>
              <a:t>Other Exercises</a:t>
            </a:r>
          </a:p>
        </p:txBody>
      </p:sp>
      <p:sp>
        <p:nvSpPr>
          <p:cNvPr id="179203" name="Rectangle 3"/>
          <p:cNvSpPr>
            <a:spLocks noGrp="1" noChangeArrowheads="1"/>
          </p:cNvSpPr>
          <p:nvPr>
            <p:ph type="body" idx="1"/>
          </p:nvPr>
        </p:nvSpPr>
        <p:spPr/>
        <p:txBody>
          <a:bodyPr/>
          <a:lstStyle/>
          <a:p>
            <a:r>
              <a:rPr lang="en-US" altLang="en-US"/>
              <a:t>Write a method </a:t>
            </a:r>
            <a:r>
              <a:rPr lang="en-US" altLang="en-US">
                <a:latin typeface="Courier New" panose="02070309020205020404" pitchFamily="49" charset="0"/>
              </a:rPr>
              <a:t>reverse</a:t>
            </a:r>
            <a:r>
              <a:rPr lang="en-US" altLang="en-US"/>
              <a:t> that reverses the order of the elements in an </a:t>
            </a:r>
            <a:r>
              <a:rPr lang="en-US" altLang="en-US">
                <a:latin typeface="Courier New" panose="02070309020205020404" pitchFamily="49" charset="0"/>
              </a:rPr>
              <a:t>ArrayList</a:t>
            </a:r>
            <a:r>
              <a:rPr lang="en-US" altLang="en-US"/>
              <a:t> of strings.</a:t>
            </a:r>
          </a:p>
          <a:p>
            <a:pPr lvl="1"/>
            <a:endParaRPr lang="en-US" altLang="en-US"/>
          </a:p>
          <a:p>
            <a:r>
              <a:rPr lang="en-US" altLang="en-US"/>
              <a:t>Write a method </a:t>
            </a:r>
            <a:r>
              <a:rPr lang="en-US" altLang="en-US">
                <a:latin typeface="Courier New" panose="02070309020205020404" pitchFamily="49" charset="0"/>
              </a:rPr>
              <a:t>capitalizePlurals</a:t>
            </a:r>
            <a:r>
              <a:rPr lang="en-US" altLang="en-US"/>
              <a:t> that accepts an </a:t>
            </a:r>
            <a:r>
              <a:rPr lang="en-US" altLang="en-US">
                <a:latin typeface="Courier New" panose="02070309020205020404" pitchFamily="49" charset="0"/>
              </a:rPr>
              <a:t>ArrayList</a:t>
            </a:r>
            <a:r>
              <a:rPr lang="en-US" altLang="en-US"/>
              <a:t> of strings and replaces every word ending with an "s" with its uppercased version.</a:t>
            </a:r>
          </a:p>
          <a:p>
            <a:pPr lvl="1"/>
            <a:endParaRPr lang="en-US" altLang="en-US"/>
          </a:p>
          <a:p>
            <a:r>
              <a:rPr lang="en-US" altLang="en-US"/>
              <a:t>Write a method </a:t>
            </a:r>
            <a:r>
              <a:rPr lang="en-US" altLang="en-US">
                <a:latin typeface="Courier New" panose="02070309020205020404" pitchFamily="49" charset="0"/>
              </a:rPr>
              <a:t>removePlurals</a:t>
            </a:r>
            <a:r>
              <a:rPr lang="en-US" altLang="en-US"/>
              <a:t> that accepts an </a:t>
            </a:r>
            <a:r>
              <a:rPr lang="en-US" altLang="en-US">
                <a:latin typeface="Courier New" panose="02070309020205020404" pitchFamily="49" charset="0"/>
              </a:rPr>
              <a:t>ArrayList</a:t>
            </a:r>
            <a:r>
              <a:rPr lang="en-US" altLang="en-US"/>
              <a:t> of strings and removes every word in the list ending with an "s", case-insensitively.</a:t>
            </a:r>
          </a:p>
        </p:txBody>
      </p:sp>
    </p:spTree>
    <p:extLst>
      <p:ext uri="{BB962C8B-B14F-4D97-AF65-F5344CB8AC3E}">
        <p14:creationId xmlns:p14="http://schemas.microsoft.com/office/powerpoint/2010/main" val="22756534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en-US"/>
              <a:t>Exercise</a:t>
            </a:r>
          </a:p>
        </p:txBody>
      </p:sp>
      <p:sp>
        <p:nvSpPr>
          <p:cNvPr id="205827" name="Rectangle 3"/>
          <p:cNvSpPr>
            <a:spLocks noGrp="1" noChangeArrowheads="1"/>
          </p:cNvSpPr>
          <p:nvPr>
            <p:ph type="body" idx="1"/>
          </p:nvPr>
        </p:nvSpPr>
        <p:spPr/>
        <p:txBody>
          <a:bodyPr>
            <a:normAutofit fontScale="92500" lnSpcReduction="20000"/>
          </a:bodyPr>
          <a:lstStyle/>
          <a:p>
            <a:r>
              <a:rPr lang="en-US" altLang="en-US"/>
              <a:t>Write a method </a:t>
            </a:r>
            <a:r>
              <a:rPr lang="en-US" altLang="en-US">
                <a:latin typeface="Courier New" panose="02070309020205020404" pitchFamily="49" charset="0"/>
              </a:rPr>
              <a:t>addStars</a:t>
            </a:r>
            <a:r>
              <a:rPr lang="en-US" altLang="en-US"/>
              <a:t> that accepts an array list of strings as a parameter and places a </a:t>
            </a:r>
            <a:r>
              <a:rPr lang="en-US" altLang="en-US">
                <a:latin typeface="Courier New" panose="02070309020205020404" pitchFamily="49" charset="0"/>
              </a:rPr>
              <a:t>*</a:t>
            </a:r>
            <a:r>
              <a:rPr lang="en-US" altLang="en-US"/>
              <a:t> after each element.</a:t>
            </a:r>
          </a:p>
          <a:p>
            <a:pPr lvl="1"/>
            <a:endParaRPr lang="en-US" altLang="en-US" sz="800"/>
          </a:p>
          <a:p>
            <a:pPr lvl="1"/>
            <a:r>
              <a:rPr lang="en-US" altLang="en-US"/>
              <a:t>Example: if an array list named </a:t>
            </a:r>
            <a:r>
              <a:rPr lang="en-US" altLang="en-US">
                <a:latin typeface="Courier New" panose="02070309020205020404" pitchFamily="49" charset="0"/>
              </a:rPr>
              <a:t>list</a:t>
            </a:r>
            <a:r>
              <a:rPr lang="en-US" altLang="en-US"/>
              <a:t> initially stores:</a:t>
            </a:r>
          </a:p>
          <a:p>
            <a:pPr lvl="1">
              <a:buFontTx/>
              <a:buNone/>
            </a:pPr>
            <a:r>
              <a:rPr lang="en-US" altLang="en-US">
                <a:latin typeface="Courier New" panose="02070309020205020404" pitchFamily="49" charset="0"/>
              </a:rPr>
              <a:t>	[the, quick, brown, fox]</a:t>
            </a:r>
          </a:p>
          <a:p>
            <a:pPr lvl="1"/>
            <a:endParaRPr lang="en-US" altLang="en-US">
              <a:latin typeface="Courier New" panose="02070309020205020404" pitchFamily="49" charset="0"/>
            </a:endParaRPr>
          </a:p>
          <a:p>
            <a:pPr lvl="1"/>
            <a:r>
              <a:rPr lang="en-US" altLang="en-US"/>
              <a:t>Then the call of </a:t>
            </a:r>
            <a:r>
              <a:rPr lang="en-US" altLang="en-US">
                <a:latin typeface="Courier New" panose="02070309020205020404" pitchFamily="49" charset="0"/>
              </a:rPr>
              <a:t>addStars(list);</a:t>
            </a:r>
            <a:r>
              <a:rPr lang="en-US" altLang="en-US"/>
              <a:t>  makes it store:</a:t>
            </a:r>
          </a:p>
          <a:p>
            <a:pPr lvl="1">
              <a:buFontTx/>
              <a:buNone/>
            </a:pPr>
            <a:r>
              <a:rPr lang="en-US" altLang="en-US"/>
              <a:t>	</a:t>
            </a:r>
            <a:r>
              <a:rPr lang="en-US" altLang="en-US">
                <a:latin typeface="Courier New" panose="02070309020205020404" pitchFamily="49" charset="0"/>
              </a:rPr>
              <a:t>[the, *, quick, *, brown, *, fox, *]</a:t>
            </a:r>
          </a:p>
          <a:p>
            <a:pPr lvl="1">
              <a:buFontTx/>
              <a:buNone/>
            </a:pPr>
            <a:endParaRPr lang="en-US" altLang="en-US">
              <a:latin typeface="Courier New" panose="02070309020205020404" pitchFamily="49" charset="0"/>
            </a:endParaRPr>
          </a:p>
          <a:p>
            <a:pPr lvl="1">
              <a:buFontTx/>
              <a:buNone/>
            </a:pPr>
            <a:endParaRPr lang="en-US" altLang="en-US">
              <a:latin typeface="Courier New" panose="02070309020205020404" pitchFamily="49" charset="0"/>
            </a:endParaRPr>
          </a:p>
          <a:p>
            <a:r>
              <a:rPr lang="en-US" altLang="en-US"/>
              <a:t>Write a method </a:t>
            </a:r>
            <a:r>
              <a:rPr lang="en-US" altLang="en-US">
                <a:latin typeface="Courier New" panose="02070309020205020404" pitchFamily="49" charset="0"/>
              </a:rPr>
              <a:t>removeStars</a:t>
            </a:r>
            <a:r>
              <a:rPr lang="en-US" altLang="en-US"/>
              <a:t> that accepts an array list of strings, assuming that every other element is a </a:t>
            </a:r>
            <a:r>
              <a:rPr lang="en-US" altLang="en-US">
                <a:latin typeface="Courier New" panose="02070309020205020404" pitchFamily="49" charset="0"/>
              </a:rPr>
              <a:t>*</a:t>
            </a:r>
            <a:r>
              <a:rPr lang="en-US" altLang="en-US"/>
              <a:t>, and removes the stars (undoing what was done by </a:t>
            </a:r>
            <a:r>
              <a:rPr lang="en-US" altLang="en-US">
                <a:latin typeface="Courier New" panose="02070309020205020404" pitchFamily="49" charset="0"/>
              </a:rPr>
              <a:t>addStars</a:t>
            </a:r>
            <a:r>
              <a:rPr lang="en-US" altLang="en-US"/>
              <a:t> above).</a:t>
            </a:r>
            <a:endParaRPr lang="en-US" altLang="en-US">
              <a:latin typeface="Courier New" panose="02070309020205020404" pitchFamily="49" charset="0"/>
            </a:endParaRPr>
          </a:p>
        </p:txBody>
      </p:sp>
    </p:spTree>
    <p:extLst>
      <p:ext uri="{BB962C8B-B14F-4D97-AF65-F5344CB8AC3E}">
        <p14:creationId xmlns:p14="http://schemas.microsoft.com/office/powerpoint/2010/main" val="1732492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5827">
                                            <p:txEl>
                                              <p:pRg st="9" end="9"/>
                                            </p:txEl>
                                          </p:spTgt>
                                        </p:tgtEl>
                                        <p:attrNameLst>
                                          <p:attrName>style.visibility</p:attrName>
                                        </p:attrNameLst>
                                      </p:cBhvr>
                                      <p:to>
                                        <p:strVal val="visible"/>
                                      </p:to>
                                    </p:set>
                                    <p:animEffect transition="in" filter="fade">
                                      <p:cBhvr>
                                        <p:cTn id="7" dur="1000"/>
                                        <p:tgtEl>
                                          <p:spTgt spid="2058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ltLang="en-US"/>
              <a:t>Exercise</a:t>
            </a:r>
          </a:p>
        </p:txBody>
      </p:sp>
      <p:sp>
        <p:nvSpPr>
          <p:cNvPr id="207875" name="Rectangle 3"/>
          <p:cNvSpPr>
            <a:spLocks noGrp="1" noChangeArrowheads="1"/>
          </p:cNvSpPr>
          <p:nvPr>
            <p:ph type="body" idx="1"/>
          </p:nvPr>
        </p:nvSpPr>
        <p:spPr/>
        <p:txBody>
          <a:bodyPr/>
          <a:lstStyle/>
          <a:p>
            <a:r>
              <a:rPr lang="en-US" altLang="en-US"/>
              <a:t>Write a method </a:t>
            </a:r>
            <a:r>
              <a:rPr lang="en-US" altLang="en-US">
                <a:latin typeface="Courier New" panose="02070309020205020404" pitchFamily="49" charset="0"/>
              </a:rPr>
              <a:t>intersect</a:t>
            </a:r>
            <a:r>
              <a:rPr lang="en-US" altLang="en-US"/>
              <a:t> that accepts two sorted array lists of integers as parameters and returns a new list that contains only the elements that are found in both lists.</a:t>
            </a:r>
          </a:p>
          <a:p>
            <a:pPr lvl="1"/>
            <a:endParaRPr lang="en-US" altLang="en-US" sz="800"/>
          </a:p>
          <a:p>
            <a:pPr lvl="1"/>
            <a:endParaRPr lang="en-US" altLang="en-US" sz="800"/>
          </a:p>
          <a:p>
            <a:pPr lvl="1"/>
            <a:r>
              <a:rPr lang="en-US" altLang="en-US"/>
              <a:t>Example: if lists named </a:t>
            </a:r>
            <a:r>
              <a:rPr lang="en-US" altLang="en-US">
                <a:latin typeface="Courier New" panose="02070309020205020404" pitchFamily="49" charset="0"/>
              </a:rPr>
              <a:t>list1</a:t>
            </a:r>
            <a:r>
              <a:rPr lang="en-US" altLang="en-US"/>
              <a:t> and </a:t>
            </a:r>
            <a:r>
              <a:rPr lang="en-US" altLang="en-US">
                <a:latin typeface="Courier New" panose="02070309020205020404" pitchFamily="49" charset="0"/>
              </a:rPr>
              <a:t>list2</a:t>
            </a:r>
            <a:r>
              <a:rPr lang="en-US" altLang="en-US"/>
              <a:t> initially store:</a:t>
            </a:r>
          </a:p>
          <a:p>
            <a:pPr lvl="1">
              <a:buFontTx/>
              <a:buNone/>
            </a:pPr>
            <a:r>
              <a:rPr lang="en-US" altLang="en-US">
                <a:latin typeface="Courier New" panose="02070309020205020404" pitchFamily="49" charset="0"/>
              </a:rPr>
              <a:t>	[1, </a:t>
            </a:r>
            <a:r>
              <a:rPr lang="en-US" altLang="en-US" b="1">
                <a:latin typeface="Courier New" panose="02070309020205020404" pitchFamily="49" charset="0"/>
              </a:rPr>
              <a:t>4</a:t>
            </a:r>
            <a:r>
              <a:rPr lang="en-US" altLang="en-US">
                <a:latin typeface="Courier New" panose="02070309020205020404" pitchFamily="49" charset="0"/>
              </a:rPr>
              <a:t>, 8, 9, </a:t>
            </a:r>
            <a:r>
              <a:rPr lang="en-US" altLang="en-US" b="1">
                <a:latin typeface="Courier New" panose="02070309020205020404" pitchFamily="49" charset="0"/>
              </a:rPr>
              <a:t>11</a:t>
            </a:r>
            <a:r>
              <a:rPr lang="en-US" altLang="en-US">
                <a:latin typeface="Courier New" panose="02070309020205020404" pitchFamily="49" charset="0"/>
              </a:rPr>
              <a:t>, 15, 17, </a:t>
            </a:r>
            <a:r>
              <a:rPr lang="en-US" altLang="en-US" b="1">
                <a:latin typeface="Courier New" panose="02070309020205020404" pitchFamily="49" charset="0"/>
              </a:rPr>
              <a:t>28</a:t>
            </a:r>
            <a:r>
              <a:rPr lang="en-US" altLang="en-US">
                <a:latin typeface="Courier New" panose="02070309020205020404" pitchFamily="49" charset="0"/>
              </a:rPr>
              <a:t>, 41, </a:t>
            </a:r>
            <a:r>
              <a:rPr lang="en-US" altLang="en-US" b="1">
                <a:latin typeface="Courier New" panose="02070309020205020404" pitchFamily="49" charset="0"/>
              </a:rPr>
              <a:t>59</a:t>
            </a:r>
            <a:r>
              <a:rPr lang="en-US" altLang="en-US">
                <a:latin typeface="Courier New" panose="02070309020205020404" pitchFamily="49" charset="0"/>
              </a:rPr>
              <a:t>]</a:t>
            </a:r>
          </a:p>
          <a:p>
            <a:pPr lvl="1">
              <a:buFontTx/>
              <a:buNone/>
            </a:pPr>
            <a:r>
              <a:rPr lang="en-US" altLang="en-US">
                <a:latin typeface="Courier New" panose="02070309020205020404" pitchFamily="49" charset="0"/>
              </a:rPr>
              <a:t>	[</a:t>
            </a:r>
            <a:r>
              <a:rPr lang="en-US" altLang="en-US" b="1">
                <a:latin typeface="Courier New" panose="02070309020205020404" pitchFamily="49" charset="0"/>
              </a:rPr>
              <a:t>4</a:t>
            </a:r>
            <a:r>
              <a:rPr lang="en-US" altLang="en-US">
                <a:latin typeface="Courier New" panose="02070309020205020404" pitchFamily="49" charset="0"/>
              </a:rPr>
              <a:t>, 7, </a:t>
            </a:r>
            <a:r>
              <a:rPr lang="en-US" altLang="en-US" b="1">
                <a:latin typeface="Courier New" panose="02070309020205020404" pitchFamily="49" charset="0"/>
              </a:rPr>
              <a:t>11</a:t>
            </a:r>
            <a:r>
              <a:rPr lang="en-US" altLang="en-US">
                <a:latin typeface="Courier New" panose="02070309020205020404" pitchFamily="49" charset="0"/>
              </a:rPr>
              <a:t>, </a:t>
            </a:r>
            <a:r>
              <a:rPr lang="en-US" altLang="en-US" b="1">
                <a:latin typeface="Courier New" panose="02070309020205020404" pitchFamily="49" charset="0"/>
              </a:rPr>
              <a:t>17</a:t>
            </a:r>
            <a:r>
              <a:rPr lang="en-US" altLang="en-US">
                <a:latin typeface="Courier New" panose="02070309020205020404" pitchFamily="49" charset="0"/>
              </a:rPr>
              <a:t>, 19, 20, 23, </a:t>
            </a:r>
            <a:r>
              <a:rPr lang="en-US" altLang="en-US" b="1">
                <a:latin typeface="Courier New" panose="02070309020205020404" pitchFamily="49" charset="0"/>
              </a:rPr>
              <a:t>28</a:t>
            </a:r>
            <a:r>
              <a:rPr lang="en-US" altLang="en-US">
                <a:latin typeface="Courier New" panose="02070309020205020404" pitchFamily="49" charset="0"/>
              </a:rPr>
              <a:t>, 37, </a:t>
            </a:r>
            <a:r>
              <a:rPr lang="en-US" altLang="en-US" b="1">
                <a:latin typeface="Courier New" panose="02070309020205020404" pitchFamily="49" charset="0"/>
              </a:rPr>
              <a:t>59</a:t>
            </a:r>
            <a:r>
              <a:rPr lang="en-US" altLang="en-US">
                <a:latin typeface="Courier New" panose="02070309020205020404" pitchFamily="49" charset="0"/>
              </a:rPr>
              <a:t>, 81]</a:t>
            </a:r>
          </a:p>
          <a:p>
            <a:pPr lvl="1"/>
            <a:endParaRPr lang="en-US" altLang="en-US">
              <a:latin typeface="Courier New" panose="02070309020205020404" pitchFamily="49" charset="0"/>
            </a:endParaRPr>
          </a:p>
          <a:p>
            <a:pPr lvl="1"/>
            <a:r>
              <a:rPr lang="en-US" altLang="en-US"/>
              <a:t>Then the call of </a:t>
            </a:r>
            <a:r>
              <a:rPr lang="en-US" altLang="en-US">
                <a:latin typeface="Courier New" panose="02070309020205020404" pitchFamily="49" charset="0"/>
              </a:rPr>
              <a:t>intersect(list1, list2)</a:t>
            </a:r>
            <a:r>
              <a:rPr lang="en-US" altLang="en-US"/>
              <a:t>  returns the list:</a:t>
            </a:r>
          </a:p>
          <a:p>
            <a:pPr lvl="1">
              <a:buFontTx/>
              <a:buNone/>
            </a:pPr>
            <a:r>
              <a:rPr lang="en-US" altLang="en-US"/>
              <a:t>	</a:t>
            </a:r>
            <a:r>
              <a:rPr lang="en-US" altLang="en-US">
                <a:latin typeface="Courier New" panose="02070309020205020404" pitchFamily="49" charset="0"/>
              </a:rPr>
              <a:t>[4, 11, 17, 28, 59]</a:t>
            </a:r>
          </a:p>
          <a:p>
            <a:endParaRPr lang="en-US" altLang="en-US"/>
          </a:p>
        </p:txBody>
      </p:sp>
    </p:spTree>
    <p:extLst>
      <p:ext uri="{BB962C8B-B14F-4D97-AF65-F5344CB8AC3E}">
        <p14:creationId xmlns:p14="http://schemas.microsoft.com/office/powerpoint/2010/main" val="19979401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en-US"/>
              <a:t>Other Exercises</a:t>
            </a:r>
          </a:p>
        </p:txBody>
      </p:sp>
      <p:sp>
        <p:nvSpPr>
          <p:cNvPr id="208899" name="Rectangle 3"/>
          <p:cNvSpPr>
            <a:spLocks noGrp="1" noChangeArrowheads="1"/>
          </p:cNvSpPr>
          <p:nvPr>
            <p:ph type="body" idx="1"/>
          </p:nvPr>
        </p:nvSpPr>
        <p:spPr/>
        <p:txBody>
          <a:bodyPr/>
          <a:lstStyle/>
          <a:p>
            <a:r>
              <a:rPr lang="en-US" altLang="en-US" dirty="0"/>
              <a:t>Write a method </a:t>
            </a:r>
            <a:r>
              <a:rPr lang="en-US" altLang="en-US" dirty="0">
                <a:latin typeface="Courier New" panose="02070309020205020404" pitchFamily="49" charset="0"/>
              </a:rPr>
              <a:t>reverse</a:t>
            </a:r>
            <a:r>
              <a:rPr lang="en-US" altLang="en-US" dirty="0"/>
              <a:t> that reverses the order of the elements in an </a:t>
            </a:r>
            <a:r>
              <a:rPr lang="en-US" altLang="en-US" dirty="0" err="1">
                <a:latin typeface="Courier New" panose="02070309020205020404" pitchFamily="49" charset="0"/>
              </a:rPr>
              <a:t>ArrayList</a:t>
            </a:r>
            <a:r>
              <a:rPr lang="en-US" altLang="en-US" dirty="0"/>
              <a:t> of strings.</a:t>
            </a:r>
          </a:p>
          <a:p>
            <a:pPr lvl="1"/>
            <a:endParaRPr lang="en-US" altLang="en-US" dirty="0"/>
          </a:p>
          <a:p>
            <a:r>
              <a:rPr lang="en-US" altLang="en-US" dirty="0"/>
              <a:t>Write a method </a:t>
            </a:r>
            <a:r>
              <a:rPr lang="en-US" altLang="en-US" dirty="0" err="1">
                <a:latin typeface="Courier New" panose="02070309020205020404" pitchFamily="49" charset="0"/>
              </a:rPr>
              <a:t>capitalizePlurals</a:t>
            </a:r>
            <a:r>
              <a:rPr lang="en-US" altLang="en-US" dirty="0"/>
              <a:t> that accepts an </a:t>
            </a:r>
            <a:r>
              <a:rPr lang="en-US" altLang="en-US" dirty="0" err="1">
                <a:latin typeface="Courier New" panose="02070309020205020404" pitchFamily="49" charset="0"/>
              </a:rPr>
              <a:t>ArrayList</a:t>
            </a:r>
            <a:r>
              <a:rPr lang="en-US" altLang="en-US" dirty="0"/>
              <a:t> of strings and replaces every word ending with an "s" with its uppercased version.</a:t>
            </a:r>
          </a:p>
          <a:p>
            <a:pPr lvl="1"/>
            <a:endParaRPr lang="en-US" altLang="en-US" dirty="0"/>
          </a:p>
          <a:p>
            <a:r>
              <a:rPr lang="en-US" altLang="en-US" dirty="0"/>
              <a:t>Write a method </a:t>
            </a:r>
            <a:r>
              <a:rPr lang="en-US" altLang="en-US" dirty="0" err="1">
                <a:latin typeface="Courier New" panose="02070309020205020404" pitchFamily="49" charset="0"/>
              </a:rPr>
              <a:t>removePlurals</a:t>
            </a:r>
            <a:r>
              <a:rPr lang="en-US" altLang="en-US" dirty="0"/>
              <a:t> that accepts an </a:t>
            </a:r>
            <a:r>
              <a:rPr lang="en-US" altLang="en-US" dirty="0" err="1">
                <a:latin typeface="Courier New" panose="02070309020205020404" pitchFamily="49" charset="0"/>
              </a:rPr>
              <a:t>ArrayList</a:t>
            </a:r>
            <a:r>
              <a:rPr lang="en-US" altLang="en-US" dirty="0"/>
              <a:t> of strings and removes every word in the list ending with an "s", case-insensitively.</a:t>
            </a:r>
          </a:p>
        </p:txBody>
      </p:sp>
    </p:spTree>
    <p:extLst>
      <p:ext uri="{BB962C8B-B14F-4D97-AF65-F5344CB8AC3E}">
        <p14:creationId xmlns:p14="http://schemas.microsoft.com/office/powerpoint/2010/main" val="12240891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p:txBody>
          <a:bodyPr/>
          <a:lstStyle/>
          <a:p>
            <a:r>
              <a:rPr lang="en-US" dirty="0"/>
              <a:t>The term exception is used to refer to the type of error that one might want to handle </a:t>
            </a:r>
            <a:r>
              <a:rPr lang="en-US" dirty="0" smtClean="0"/>
              <a:t>with a </a:t>
            </a:r>
            <a:r>
              <a:rPr lang="en-US" dirty="0"/>
              <a:t>try</a:t>
            </a:r>
            <a:r>
              <a:rPr lang="en-US" dirty="0" smtClean="0"/>
              <a:t>...</a:t>
            </a:r>
            <a:r>
              <a:rPr lang="en-US" dirty="0"/>
              <a:t>catch</a:t>
            </a:r>
            <a:r>
              <a:rPr lang="en-US" dirty="0" smtClean="0"/>
              <a:t>.</a:t>
            </a:r>
          </a:p>
          <a:p>
            <a:pPr marL="0" indent="0">
              <a:buNone/>
            </a:pPr>
            <a:endParaRPr lang="en-US" dirty="0" smtClean="0"/>
          </a:p>
          <a:p>
            <a:r>
              <a:rPr lang="en-US" dirty="0"/>
              <a:t>The term is used in preference to “error” because in some cases, an exception might not </a:t>
            </a:r>
            <a:r>
              <a:rPr lang="en-US" dirty="0" smtClean="0"/>
              <a:t>be considered </a:t>
            </a:r>
            <a:r>
              <a:rPr lang="en-US" dirty="0"/>
              <a:t>to be an error at all. </a:t>
            </a:r>
            <a:endParaRPr lang="en-US" dirty="0" smtClean="0"/>
          </a:p>
          <a:p>
            <a:endParaRPr lang="en-US" dirty="0" smtClean="0"/>
          </a:p>
          <a:p>
            <a:r>
              <a:rPr lang="en-US" dirty="0" smtClean="0"/>
              <a:t>You </a:t>
            </a:r>
            <a:r>
              <a:rPr lang="en-US" dirty="0"/>
              <a:t>can sometimes think of an exception as just another </a:t>
            </a:r>
            <a:r>
              <a:rPr lang="en-US" dirty="0" smtClean="0"/>
              <a:t>way to </a:t>
            </a:r>
            <a:r>
              <a:rPr lang="en-US" dirty="0"/>
              <a:t>organize a program</a:t>
            </a:r>
            <a:r>
              <a:rPr lang="en-US" dirty="0" smtClean="0"/>
              <a:t>.</a:t>
            </a:r>
          </a:p>
          <a:p>
            <a:endParaRPr lang="en-US" dirty="0"/>
          </a:p>
          <a:p>
            <a:r>
              <a:rPr lang="en-US" dirty="0"/>
              <a:t>When an exception occurs, we say that the exception is “thrown”.</a:t>
            </a:r>
            <a:endParaRPr lang="en-US" dirty="0"/>
          </a:p>
        </p:txBody>
      </p:sp>
    </p:spTree>
    <p:extLst>
      <p:ext uri="{BB962C8B-B14F-4D97-AF65-F5344CB8AC3E}">
        <p14:creationId xmlns:p14="http://schemas.microsoft.com/office/powerpoint/2010/main" val="29816893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Catch</a:t>
            </a:r>
            <a:endParaRPr lang="en-US" dirty="0"/>
          </a:p>
        </p:txBody>
      </p:sp>
      <p:sp>
        <p:nvSpPr>
          <p:cNvPr id="3" name="Content Placeholder 2"/>
          <p:cNvSpPr>
            <a:spLocks noGrp="1"/>
          </p:cNvSpPr>
          <p:nvPr>
            <p:ph idx="1"/>
          </p:nvPr>
        </p:nvSpPr>
        <p:spPr>
          <a:xfrm>
            <a:off x="1103312" y="1710814"/>
            <a:ext cx="8946541" cy="4537586"/>
          </a:xfrm>
        </p:spPr>
        <p:txBody>
          <a:bodyPr>
            <a:normAutofit/>
          </a:bodyPr>
          <a:lstStyle/>
          <a:p>
            <a:r>
              <a:rPr lang="en-US" dirty="0" err="1"/>
              <a:t>Integer.parseInt</a:t>
            </a:r>
            <a:r>
              <a:rPr lang="en-US" dirty="0"/>
              <a:t>(</a:t>
            </a:r>
            <a:r>
              <a:rPr lang="en-US" dirty="0" err="1"/>
              <a:t>str</a:t>
            </a:r>
            <a:r>
              <a:rPr lang="en-US" dirty="0"/>
              <a:t>) throws an exception of type </a:t>
            </a:r>
            <a:r>
              <a:rPr lang="en-US" dirty="0" err="1"/>
              <a:t>NumberFormatException</a:t>
            </a:r>
            <a:r>
              <a:rPr lang="en-US" dirty="0"/>
              <a:t> when the </a:t>
            </a:r>
            <a:r>
              <a:rPr lang="en-US" dirty="0" smtClean="0"/>
              <a:t>value of </a:t>
            </a:r>
            <a:r>
              <a:rPr lang="en-US" dirty="0" err="1"/>
              <a:t>str</a:t>
            </a:r>
            <a:r>
              <a:rPr lang="en-US" dirty="0"/>
              <a:t> is illegal. </a:t>
            </a:r>
            <a:endParaRPr lang="en-US" dirty="0" smtClean="0"/>
          </a:p>
          <a:p>
            <a:pPr marL="0" indent="0">
              <a:buNone/>
            </a:pPr>
            <a:endParaRPr lang="en-US" dirty="0" smtClean="0"/>
          </a:p>
          <a:p>
            <a:r>
              <a:rPr lang="en-US" dirty="0" smtClean="0"/>
              <a:t>When </a:t>
            </a:r>
            <a:r>
              <a:rPr lang="en-US" dirty="0"/>
              <a:t>an exception is thrown, it is possible to “catch” the exception </a:t>
            </a:r>
            <a:r>
              <a:rPr lang="en-US" dirty="0" smtClean="0"/>
              <a:t>and prevent </a:t>
            </a:r>
            <a:r>
              <a:rPr lang="en-US" dirty="0"/>
              <a:t>it from crashing the program</a:t>
            </a:r>
            <a:r>
              <a:rPr lang="en-US" dirty="0" smtClean="0"/>
              <a:t>.</a:t>
            </a:r>
          </a:p>
          <a:p>
            <a:endParaRPr lang="en-US" dirty="0"/>
          </a:p>
          <a:p>
            <a:endParaRPr lang="en-US" dirty="0" smtClean="0"/>
          </a:p>
          <a:p>
            <a:endParaRPr lang="en-US" dirty="0"/>
          </a:p>
          <a:p>
            <a:pPr marL="0" indent="0">
              <a:buNone/>
            </a:pPr>
            <a:endParaRPr lang="en-US" dirty="0" smtClean="0"/>
          </a:p>
          <a:p>
            <a:r>
              <a:rPr lang="en-US" dirty="0"/>
              <a:t>The </a:t>
            </a:r>
            <a:r>
              <a:rPr lang="en-US" dirty="0" smtClean="0"/>
              <a:t>exception-class-name </a:t>
            </a:r>
            <a:r>
              <a:rPr lang="en-US" dirty="0"/>
              <a:t>could be </a:t>
            </a:r>
            <a:r>
              <a:rPr lang="en-US" dirty="0" err="1"/>
              <a:t>NumberFormatException</a:t>
            </a:r>
            <a:r>
              <a:rPr lang="en-US" dirty="0"/>
              <a:t>, </a:t>
            </a:r>
            <a:r>
              <a:rPr lang="en-US" dirty="0" err="1"/>
              <a:t>IllegalArgumentException</a:t>
            </a:r>
            <a:r>
              <a:rPr lang="en-US" dirty="0"/>
              <a:t>, </a:t>
            </a:r>
            <a:r>
              <a:rPr lang="en-US" dirty="0" smtClean="0"/>
              <a:t>or some </a:t>
            </a:r>
            <a:r>
              <a:rPr lang="en-US" dirty="0"/>
              <a:t>other exception class.</a:t>
            </a:r>
            <a:endParaRPr lang="en-US" dirty="0"/>
          </a:p>
        </p:txBody>
      </p:sp>
      <p:sp>
        <p:nvSpPr>
          <p:cNvPr id="4" name="Rectangle 3"/>
          <p:cNvSpPr/>
          <p:nvPr/>
        </p:nvSpPr>
        <p:spPr>
          <a:xfrm>
            <a:off x="2871019" y="3584225"/>
            <a:ext cx="6096000" cy="1754326"/>
          </a:xfrm>
          <a:prstGeom prst="rect">
            <a:avLst/>
          </a:prstGeom>
        </p:spPr>
        <p:txBody>
          <a:bodyPr>
            <a:spAutoFit/>
          </a:bodyPr>
          <a:lstStyle/>
          <a:p>
            <a:r>
              <a:rPr lang="en-US" dirty="0">
                <a:latin typeface="CMTT10"/>
              </a:rPr>
              <a:t>try {</a:t>
            </a:r>
          </a:p>
          <a:p>
            <a:r>
              <a:rPr lang="en-US" dirty="0" smtClean="0">
                <a:latin typeface="CMSY10"/>
              </a:rPr>
              <a:t>	</a:t>
            </a:r>
            <a:r>
              <a:rPr lang="en-US" dirty="0" smtClean="0">
                <a:latin typeface="CMITT10"/>
              </a:rPr>
              <a:t>statements</a:t>
            </a:r>
            <a:endParaRPr lang="en-US" dirty="0">
              <a:latin typeface="CMSY10"/>
            </a:endParaRPr>
          </a:p>
          <a:p>
            <a:r>
              <a:rPr lang="en-US" dirty="0">
                <a:latin typeface="CMTT10"/>
              </a:rPr>
              <a:t>}</a:t>
            </a:r>
          </a:p>
          <a:p>
            <a:r>
              <a:rPr lang="en-US" dirty="0">
                <a:latin typeface="CMTT10"/>
              </a:rPr>
              <a:t>catch ( </a:t>
            </a:r>
            <a:r>
              <a:rPr lang="en-US" dirty="0" smtClean="0">
                <a:latin typeface="CMITT10"/>
              </a:rPr>
              <a:t>exception-class-name</a:t>
            </a:r>
            <a:r>
              <a:rPr lang="en-US" dirty="0" smtClean="0">
                <a:latin typeface="CMSY10"/>
              </a:rPr>
              <a:t> </a:t>
            </a:r>
            <a:r>
              <a:rPr lang="en-US" dirty="0" smtClean="0">
                <a:latin typeface="CMITT10"/>
              </a:rPr>
              <a:t>variable-name</a:t>
            </a:r>
            <a:r>
              <a:rPr lang="en-US" dirty="0" smtClean="0">
                <a:latin typeface="CMTT10"/>
              </a:rPr>
              <a:t>) </a:t>
            </a:r>
            <a:r>
              <a:rPr lang="en-US" dirty="0">
                <a:latin typeface="CMTT10"/>
              </a:rPr>
              <a:t>{</a:t>
            </a:r>
          </a:p>
          <a:p>
            <a:r>
              <a:rPr lang="en-US" dirty="0" smtClean="0">
                <a:latin typeface="CMSY10"/>
              </a:rPr>
              <a:t>	</a:t>
            </a:r>
            <a:r>
              <a:rPr lang="en-US" dirty="0" smtClean="0">
                <a:latin typeface="CMITT10"/>
              </a:rPr>
              <a:t>statements</a:t>
            </a:r>
            <a:endParaRPr lang="en-US" dirty="0">
              <a:latin typeface="CMSY10"/>
            </a:endParaRPr>
          </a:p>
          <a:p>
            <a:r>
              <a:rPr lang="en-US" dirty="0">
                <a:latin typeface="CMTT10"/>
              </a:rPr>
              <a:t>}</a:t>
            </a:r>
            <a:endParaRPr lang="en-US" dirty="0"/>
          </a:p>
        </p:txBody>
      </p:sp>
    </p:spTree>
    <p:extLst>
      <p:ext uri="{BB962C8B-B14F-4D97-AF65-F5344CB8AC3E}">
        <p14:creationId xmlns:p14="http://schemas.microsoft.com/office/powerpoint/2010/main" val="1352259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Catch</a:t>
            </a:r>
            <a:endParaRPr lang="en-US" dirty="0"/>
          </a:p>
        </p:txBody>
      </p:sp>
      <p:sp>
        <p:nvSpPr>
          <p:cNvPr id="4" name="Rectangle 3"/>
          <p:cNvSpPr/>
          <p:nvPr/>
        </p:nvSpPr>
        <p:spPr>
          <a:xfrm>
            <a:off x="3121742" y="2360109"/>
            <a:ext cx="6096000" cy="2308324"/>
          </a:xfrm>
          <a:prstGeom prst="rect">
            <a:avLst/>
          </a:prstGeom>
        </p:spPr>
        <p:txBody>
          <a:bodyPr>
            <a:spAutoFit/>
          </a:bodyPr>
          <a:lstStyle/>
          <a:p>
            <a:r>
              <a:rPr lang="en-US" dirty="0"/>
              <a:t>try {</a:t>
            </a:r>
          </a:p>
          <a:p>
            <a:r>
              <a:rPr lang="en-US" dirty="0" smtClean="0"/>
              <a:t>	double </a:t>
            </a:r>
            <a:r>
              <a:rPr lang="en-US" dirty="0"/>
              <a:t>x;</a:t>
            </a:r>
          </a:p>
          <a:p>
            <a:r>
              <a:rPr lang="en-US" dirty="0" smtClean="0"/>
              <a:t>	x </a:t>
            </a:r>
            <a:r>
              <a:rPr lang="en-US" dirty="0"/>
              <a:t>= </a:t>
            </a:r>
            <a:r>
              <a:rPr lang="en-US" dirty="0" err="1"/>
              <a:t>Double.parseDouble</a:t>
            </a:r>
            <a:r>
              <a:rPr lang="en-US" dirty="0"/>
              <a:t>(</a:t>
            </a:r>
            <a:r>
              <a:rPr lang="en-US" dirty="0" err="1"/>
              <a:t>str</a:t>
            </a:r>
            <a:r>
              <a:rPr lang="en-US" dirty="0"/>
              <a:t>);</a:t>
            </a:r>
          </a:p>
          <a:p>
            <a:r>
              <a:rPr lang="en-US" dirty="0" smtClean="0"/>
              <a:t>	</a:t>
            </a:r>
            <a:r>
              <a:rPr lang="en-US" dirty="0" err="1" smtClean="0"/>
              <a:t>System.out.println</a:t>
            </a:r>
            <a:r>
              <a:rPr lang="en-US" dirty="0"/>
              <a:t>( "The number is " + x );</a:t>
            </a:r>
          </a:p>
          <a:p>
            <a:r>
              <a:rPr lang="en-US" dirty="0"/>
              <a:t>}</a:t>
            </a:r>
          </a:p>
          <a:p>
            <a:r>
              <a:rPr lang="en-US" dirty="0"/>
              <a:t>catch ( </a:t>
            </a:r>
            <a:r>
              <a:rPr lang="en-US" dirty="0" err="1"/>
              <a:t>NumberFormatException</a:t>
            </a:r>
            <a:r>
              <a:rPr lang="en-US" dirty="0"/>
              <a:t> e ) {</a:t>
            </a:r>
          </a:p>
          <a:p>
            <a:r>
              <a:rPr lang="en-US" dirty="0" smtClean="0"/>
              <a:t>	</a:t>
            </a:r>
            <a:r>
              <a:rPr lang="en-US" dirty="0" err="1" smtClean="0"/>
              <a:t>System.out.println</a:t>
            </a:r>
            <a:r>
              <a:rPr lang="en-US" dirty="0"/>
              <a:t>( "Not a legal number." );</a:t>
            </a:r>
          </a:p>
          <a:p>
            <a:r>
              <a:rPr lang="en-US" dirty="0"/>
              <a:t>}</a:t>
            </a:r>
            <a:endParaRPr lang="en-US" dirty="0"/>
          </a:p>
        </p:txBody>
      </p:sp>
    </p:spTree>
    <p:extLst>
      <p:ext uri="{BB962C8B-B14F-4D97-AF65-F5344CB8AC3E}">
        <p14:creationId xmlns:p14="http://schemas.microsoft.com/office/powerpoint/2010/main" val="12450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a:xfrm>
            <a:off x="817034" y="1465791"/>
            <a:ext cx="10515600" cy="4351338"/>
          </a:xfrm>
        </p:spPr>
        <p:txBody>
          <a:bodyPr/>
          <a:lstStyle/>
          <a:p>
            <a:r>
              <a:rPr lang="en-US" dirty="0"/>
              <a:t>An array is an indexed list of values. </a:t>
            </a:r>
            <a:endParaRPr lang="en-US" dirty="0" smtClean="0"/>
          </a:p>
          <a:p>
            <a:r>
              <a:rPr lang="en-US" dirty="0" smtClean="0"/>
              <a:t>You </a:t>
            </a:r>
            <a:r>
              <a:rPr lang="en-US" dirty="0"/>
              <a:t>can make an array of any type </a:t>
            </a:r>
            <a:r>
              <a:rPr lang="en-US" dirty="0" err="1"/>
              <a:t>int</a:t>
            </a:r>
            <a:r>
              <a:rPr lang="en-US" dirty="0"/>
              <a:t>, double, String, etc</a:t>
            </a:r>
            <a:r>
              <a:rPr lang="en-US" dirty="0" smtClean="0"/>
              <a:t>. </a:t>
            </a:r>
          </a:p>
          <a:p>
            <a:r>
              <a:rPr lang="en-US" dirty="0" smtClean="0"/>
              <a:t>All </a:t>
            </a:r>
            <a:r>
              <a:rPr lang="en-US" dirty="0"/>
              <a:t>elements of an array must have the same type. </a:t>
            </a:r>
          </a:p>
        </p:txBody>
      </p:sp>
      <p:pic>
        <p:nvPicPr>
          <p:cNvPr id="4" name="Picture 3" descr="Screen Shot 2015-02-10 at 5.55.0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8502" y="3115820"/>
            <a:ext cx="8187266" cy="3572845"/>
          </a:xfrm>
          <a:prstGeom prst="rect">
            <a:avLst/>
          </a:prstGeom>
        </p:spPr>
      </p:pic>
    </p:spTree>
    <p:extLst>
      <p:ext uri="{BB962C8B-B14F-4D97-AF65-F5344CB8AC3E}">
        <p14:creationId xmlns:p14="http://schemas.microsoft.com/office/powerpoint/2010/main" val="24056159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 Block</a:t>
            </a:r>
            <a:endParaRPr lang="en-US" dirty="0"/>
          </a:p>
        </p:txBody>
      </p:sp>
      <p:sp>
        <p:nvSpPr>
          <p:cNvPr id="3" name="Content Placeholder 2"/>
          <p:cNvSpPr>
            <a:spLocks noGrp="1"/>
          </p:cNvSpPr>
          <p:nvPr>
            <p:ph idx="1"/>
          </p:nvPr>
        </p:nvSpPr>
        <p:spPr/>
        <p:txBody>
          <a:bodyPr/>
          <a:lstStyle/>
          <a:p>
            <a:r>
              <a:rPr lang="en-US" dirty="0"/>
              <a:t>The finally block </a:t>
            </a:r>
            <a:r>
              <a:rPr lang="en-US" i="1" dirty="0"/>
              <a:t>always</a:t>
            </a:r>
            <a:r>
              <a:rPr lang="en-US" dirty="0"/>
              <a:t> executes when the try block exits. This ensures that the finally block is executed even if an unexpected exception occurs</a:t>
            </a:r>
            <a:r>
              <a:rPr lang="en-US" dirty="0" smtClean="0"/>
              <a:t>.</a:t>
            </a:r>
          </a:p>
          <a:p>
            <a:endParaRPr lang="en-US" dirty="0" smtClean="0"/>
          </a:p>
          <a:p>
            <a:r>
              <a:rPr lang="en-US" dirty="0" smtClean="0"/>
              <a:t>finally </a:t>
            </a:r>
            <a:r>
              <a:rPr lang="en-US" dirty="0"/>
              <a:t>is useful for more than just exception handling — it allows the programmer to avoid having cleanup code accidentally bypassed by a return, continue, or break. </a:t>
            </a:r>
            <a:endParaRPr lang="en-US" dirty="0" smtClean="0"/>
          </a:p>
          <a:p>
            <a:endParaRPr lang="en-US" dirty="0" smtClean="0"/>
          </a:p>
          <a:p>
            <a:r>
              <a:rPr lang="en-US" dirty="0" smtClean="0"/>
              <a:t>Putting </a:t>
            </a:r>
            <a:r>
              <a:rPr lang="en-US" dirty="0"/>
              <a:t>cleanup code in a finally block is always a good practice, even when no exceptions are anticipated.</a:t>
            </a:r>
            <a:endParaRPr lang="en-US" dirty="0"/>
          </a:p>
          <a:p>
            <a:endParaRPr lang="en-US" dirty="0"/>
          </a:p>
          <a:p>
            <a:endParaRPr lang="en-US" dirty="0"/>
          </a:p>
        </p:txBody>
      </p:sp>
    </p:spTree>
    <p:extLst>
      <p:ext uri="{BB962C8B-B14F-4D97-AF65-F5344CB8AC3E}">
        <p14:creationId xmlns:p14="http://schemas.microsoft.com/office/powerpoint/2010/main" val="38647700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Catch … Finally</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Courier"/>
              </a:rPr>
              <a:t>try { </a:t>
            </a:r>
            <a:endParaRPr lang="en-US" dirty="0">
              <a:latin typeface="Courier"/>
            </a:endParaRPr>
          </a:p>
          <a:p>
            <a:pPr marL="0" indent="0">
              <a:buNone/>
            </a:pPr>
            <a:r>
              <a:rPr lang="en-US" dirty="0" smtClean="0">
                <a:latin typeface="Courier"/>
              </a:rPr>
              <a:t>	reader </a:t>
            </a:r>
            <a:r>
              <a:rPr lang="en-US" dirty="0">
                <a:latin typeface="Courier"/>
              </a:rPr>
              <a:t>= new </a:t>
            </a:r>
            <a:r>
              <a:rPr lang="en-US" dirty="0" err="1">
                <a:latin typeface="Courier"/>
              </a:rPr>
              <a:t>FileReader</a:t>
            </a:r>
            <a:r>
              <a:rPr lang="en-US" dirty="0">
                <a:latin typeface="Courier"/>
              </a:rPr>
              <a:t>("</a:t>
            </a:r>
            <a:r>
              <a:rPr lang="en-US" dirty="0" err="1">
                <a:latin typeface="Courier"/>
              </a:rPr>
              <a:t>someFile</a:t>
            </a:r>
            <a:r>
              <a:rPr lang="en-US" dirty="0">
                <a:latin typeface="Courier"/>
              </a:rPr>
              <a:t>"); </a:t>
            </a:r>
            <a:endParaRPr lang="en-US" dirty="0" smtClean="0">
              <a:latin typeface="Courier"/>
            </a:endParaRPr>
          </a:p>
          <a:p>
            <a:pPr marL="0" indent="0">
              <a:buNone/>
            </a:pPr>
            <a:r>
              <a:rPr lang="en-US" dirty="0" smtClean="0">
                <a:latin typeface="Courier"/>
              </a:rPr>
              <a:t>	</a:t>
            </a:r>
            <a:r>
              <a:rPr lang="en-US" dirty="0" err="1" smtClean="0">
                <a:latin typeface="Courier"/>
              </a:rPr>
              <a:t>int</a:t>
            </a:r>
            <a:r>
              <a:rPr lang="en-US" dirty="0" smtClean="0">
                <a:latin typeface="Courier"/>
              </a:rPr>
              <a:t> </a:t>
            </a:r>
            <a:r>
              <a:rPr lang="en-US" dirty="0" err="1">
                <a:latin typeface="Courier"/>
              </a:rPr>
              <a:t>i</a:t>
            </a:r>
            <a:r>
              <a:rPr lang="en-US" dirty="0">
                <a:latin typeface="Courier"/>
              </a:rPr>
              <a:t>=0; </a:t>
            </a:r>
            <a:endParaRPr lang="en-US" dirty="0" smtClean="0">
              <a:latin typeface="Courier"/>
            </a:endParaRPr>
          </a:p>
          <a:p>
            <a:pPr marL="0" indent="0">
              <a:buNone/>
            </a:pPr>
            <a:r>
              <a:rPr lang="en-US" dirty="0" smtClean="0">
                <a:latin typeface="Courier"/>
              </a:rPr>
              <a:t>	while(</a:t>
            </a:r>
            <a:r>
              <a:rPr lang="en-US" dirty="0" err="1" smtClean="0">
                <a:latin typeface="Courier"/>
              </a:rPr>
              <a:t>i</a:t>
            </a:r>
            <a:r>
              <a:rPr lang="en-US" dirty="0" smtClean="0">
                <a:latin typeface="Courier"/>
              </a:rPr>
              <a:t> </a:t>
            </a:r>
            <a:r>
              <a:rPr lang="en-US" dirty="0">
                <a:latin typeface="Courier"/>
              </a:rPr>
              <a:t>!= -1){ </a:t>
            </a:r>
            <a:endParaRPr lang="en-US" dirty="0" smtClean="0">
              <a:latin typeface="Courier"/>
            </a:endParaRPr>
          </a:p>
          <a:p>
            <a:pPr marL="0" indent="0">
              <a:buNone/>
            </a:pPr>
            <a:r>
              <a:rPr lang="en-US" dirty="0" smtClean="0">
                <a:latin typeface="Courier"/>
              </a:rPr>
              <a:t>	</a:t>
            </a:r>
            <a:r>
              <a:rPr lang="en-US" dirty="0">
                <a:latin typeface="Courier"/>
              </a:rPr>
              <a:t>	</a:t>
            </a:r>
            <a:r>
              <a:rPr lang="en-US" dirty="0" err="1" smtClean="0">
                <a:latin typeface="Courier"/>
              </a:rPr>
              <a:t>i</a:t>
            </a:r>
            <a:r>
              <a:rPr lang="en-US" dirty="0" smtClean="0">
                <a:latin typeface="Courier"/>
              </a:rPr>
              <a:t> </a:t>
            </a:r>
            <a:r>
              <a:rPr lang="en-US" dirty="0">
                <a:latin typeface="Courier"/>
              </a:rPr>
              <a:t>= </a:t>
            </a:r>
            <a:r>
              <a:rPr lang="en-US" dirty="0" err="1">
                <a:latin typeface="Courier"/>
              </a:rPr>
              <a:t>reader.read</a:t>
            </a:r>
            <a:r>
              <a:rPr lang="en-US" dirty="0">
                <a:latin typeface="Courier"/>
              </a:rPr>
              <a:t>(); </a:t>
            </a:r>
            <a:endParaRPr lang="en-US" dirty="0" smtClean="0">
              <a:latin typeface="Courier"/>
            </a:endParaRPr>
          </a:p>
          <a:p>
            <a:pPr marL="0" indent="0">
              <a:buNone/>
            </a:pPr>
            <a:r>
              <a:rPr lang="en-US" dirty="0" smtClean="0">
                <a:latin typeface="Courier"/>
              </a:rPr>
              <a:t>		</a:t>
            </a:r>
            <a:r>
              <a:rPr lang="en-US" dirty="0" err="1" smtClean="0">
                <a:latin typeface="Courier"/>
              </a:rPr>
              <a:t>System.out.println</a:t>
            </a:r>
            <a:r>
              <a:rPr lang="en-US" dirty="0">
                <a:latin typeface="Courier"/>
              </a:rPr>
              <a:t>((char) </a:t>
            </a:r>
            <a:r>
              <a:rPr lang="en-US" dirty="0" err="1">
                <a:latin typeface="Courier"/>
              </a:rPr>
              <a:t>i</a:t>
            </a:r>
            <a:r>
              <a:rPr lang="en-US" dirty="0">
                <a:latin typeface="Courier"/>
              </a:rPr>
              <a:t> ); </a:t>
            </a:r>
            <a:endParaRPr lang="en-US" dirty="0" smtClean="0">
              <a:latin typeface="Courier"/>
            </a:endParaRPr>
          </a:p>
          <a:p>
            <a:pPr marL="0" indent="0">
              <a:buNone/>
            </a:pPr>
            <a:r>
              <a:rPr lang="en-US" dirty="0" smtClean="0">
                <a:latin typeface="Courier"/>
              </a:rPr>
              <a:t>	}</a:t>
            </a:r>
          </a:p>
          <a:p>
            <a:pPr marL="0" indent="0">
              <a:buNone/>
            </a:pPr>
            <a:r>
              <a:rPr lang="en-US" dirty="0" smtClean="0">
                <a:latin typeface="Courier"/>
              </a:rPr>
              <a:t>} </a:t>
            </a:r>
          </a:p>
          <a:p>
            <a:pPr marL="0" indent="0">
              <a:buNone/>
            </a:pPr>
            <a:r>
              <a:rPr lang="en-US" dirty="0" smtClean="0">
                <a:latin typeface="Courier"/>
              </a:rPr>
              <a:t>catch </a:t>
            </a:r>
            <a:r>
              <a:rPr lang="en-US" dirty="0">
                <a:latin typeface="Courier"/>
              </a:rPr>
              <a:t>(</a:t>
            </a:r>
            <a:r>
              <a:rPr lang="en-US" dirty="0" err="1">
                <a:latin typeface="Courier"/>
              </a:rPr>
              <a:t>IOException</a:t>
            </a:r>
            <a:r>
              <a:rPr lang="en-US" dirty="0">
                <a:latin typeface="Courier"/>
              </a:rPr>
              <a:t> e) { </a:t>
            </a:r>
            <a:endParaRPr lang="en-US" dirty="0" smtClean="0">
              <a:latin typeface="Courier"/>
            </a:endParaRPr>
          </a:p>
          <a:p>
            <a:pPr marL="0" indent="0">
              <a:buNone/>
            </a:pPr>
            <a:r>
              <a:rPr lang="en-US" dirty="0" smtClean="0">
                <a:latin typeface="Courier"/>
              </a:rPr>
              <a:t>	//</a:t>
            </a:r>
            <a:r>
              <a:rPr lang="en-US" dirty="0">
                <a:latin typeface="Courier"/>
              </a:rPr>
              <a:t>do something clever with the exception </a:t>
            </a:r>
            <a:endParaRPr lang="en-US" dirty="0" smtClean="0">
              <a:latin typeface="Courier"/>
            </a:endParaRPr>
          </a:p>
          <a:p>
            <a:pPr marL="0" indent="0">
              <a:buNone/>
            </a:pPr>
            <a:r>
              <a:rPr lang="en-US" dirty="0" smtClean="0">
                <a:latin typeface="Courier"/>
              </a:rPr>
              <a:t>} </a:t>
            </a:r>
          </a:p>
          <a:p>
            <a:pPr marL="0" indent="0">
              <a:buNone/>
            </a:pPr>
            <a:r>
              <a:rPr lang="en-US" dirty="0" smtClean="0">
                <a:latin typeface="Courier"/>
              </a:rPr>
              <a:t>finally </a:t>
            </a:r>
            <a:r>
              <a:rPr lang="en-US" dirty="0">
                <a:latin typeface="Courier"/>
              </a:rPr>
              <a:t>{ </a:t>
            </a:r>
            <a:endParaRPr lang="en-US" dirty="0" smtClean="0">
              <a:latin typeface="Courier"/>
            </a:endParaRPr>
          </a:p>
          <a:p>
            <a:pPr marL="0" indent="0">
              <a:buNone/>
            </a:pPr>
            <a:r>
              <a:rPr lang="en-US" dirty="0" smtClean="0">
                <a:latin typeface="Courier"/>
              </a:rPr>
              <a:t>	</a:t>
            </a:r>
            <a:r>
              <a:rPr lang="en-US" dirty="0" err="1" smtClean="0">
                <a:latin typeface="Courier"/>
              </a:rPr>
              <a:t>System.out.println</a:t>
            </a:r>
            <a:r>
              <a:rPr lang="en-US" dirty="0">
                <a:latin typeface="Courier"/>
              </a:rPr>
              <a:t>("--- File End ---"); </a:t>
            </a:r>
            <a:endParaRPr lang="en-US" dirty="0" smtClean="0">
              <a:latin typeface="Courier"/>
            </a:endParaRPr>
          </a:p>
          <a:p>
            <a:pPr marL="0" indent="0">
              <a:buNone/>
            </a:pPr>
            <a:r>
              <a:rPr lang="en-US" dirty="0" smtClean="0">
                <a:latin typeface="Courier"/>
              </a:rPr>
              <a:t>}</a:t>
            </a:r>
            <a:endParaRPr lang="en-US" dirty="0">
              <a:latin typeface="Courier"/>
            </a:endParaRPr>
          </a:p>
          <a:p>
            <a:pPr marL="0" indent="0">
              <a:buNone/>
            </a:pPr>
            <a:endParaRPr lang="en-US" dirty="0">
              <a:latin typeface="Courier"/>
            </a:endParaRPr>
          </a:p>
        </p:txBody>
      </p:sp>
    </p:spTree>
    <p:extLst>
      <p:ext uri="{BB962C8B-B14F-4D97-AF65-F5344CB8AC3E}">
        <p14:creationId xmlns:p14="http://schemas.microsoft.com/office/powerpoint/2010/main" val="35832489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Time</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Psuedo</a:t>
            </a:r>
            <a:r>
              <a:rPr lang="en-US" dirty="0"/>
              <a:t> Coding &amp; Program Design</a:t>
            </a:r>
          </a:p>
          <a:p>
            <a:pPr marL="0" indent="0">
              <a:buNone/>
            </a:pPr>
            <a:endParaRPr lang="en-US" dirty="0" smtClean="0"/>
          </a:p>
          <a:p>
            <a:r>
              <a:rPr lang="en-US" dirty="0" smtClean="0"/>
              <a:t>Objects &amp; Classes (constructors, object initialization)</a:t>
            </a:r>
          </a:p>
          <a:p>
            <a:endParaRPr lang="en-US" dirty="0"/>
          </a:p>
          <a:p>
            <a:r>
              <a:rPr lang="en-US" dirty="0" smtClean="0"/>
              <a:t>Inheritance &amp; Polymorphism</a:t>
            </a:r>
          </a:p>
          <a:p>
            <a:endParaRPr lang="en-US" dirty="0"/>
          </a:p>
          <a:p>
            <a:r>
              <a:rPr lang="en-US" dirty="0" smtClean="0"/>
              <a:t>This and super</a:t>
            </a:r>
          </a:p>
          <a:p>
            <a:endParaRPr lang="en-US" dirty="0" smtClean="0"/>
          </a:p>
          <a:p>
            <a:r>
              <a:rPr lang="en-US" dirty="0"/>
              <a:t>GUI </a:t>
            </a:r>
            <a:r>
              <a:rPr lang="en-US" dirty="0" smtClean="0"/>
              <a:t>Programming</a:t>
            </a:r>
            <a:endParaRPr lang="en-US" dirty="0"/>
          </a:p>
          <a:p>
            <a:endParaRPr lang="en-US" dirty="0"/>
          </a:p>
          <a:p>
            <a:r>
              <a:rPr lang="en-US" dirty="0" smtClean="0"/>
              <a:t>APIs, Packages</a:t>
            </a:r>
          </a:p>
          <a:p>
            <a:endParaRPr lang="en-US" dirty="0" smtClean="0"/>
          </a:p>
          <a:p>
            <a:endParaRPr lang="en-US" dirty="0"/>
          </a:p>
          <a:p>
            <a:endParaRPr lang="en-US" dirty="0"/>
          </a:p>
        </p:txBody>
      </p:sp>
    </p:spTree>
    <p:extLst>
      <p:ext uri="{BB962C8B-B14F-4D97-AF65-F5344CB8AC3E}">
        <p14:creationId xmlns:p14="http://schemas.microsoft.com/office/powerpoint/2010/main" val="29146963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Nesting</a:t>
            </a:r>
            <a:endParaRPr lang="en-US" dirty="0"/>
          </a:p>
        </p:txBody>
      </p:sp>
      <p:sp>
        <p:nvSpPr>
          <p:cNvPr id="3" name="Content Placeholder 2"/>
          <p:cNvSpPr>
            <a:spLocks noGrp="1"/>
          </p:cNvSpPr>
          <p:nvPr>
            <p:ph idx="1"/>
          </p:nvPr>
        </p:nvSpPr>
        <p:spPr>
          <a:xfrm>
            <a:off x="1681317" y="1492698"/>
            <a:ext cx="8366476" cy="3951337"/>
          </a:xfrm>
        </p:spPr>
        <p:txBody>
          <a:bodyPr/>
          <a:lstStyle/>
          <a:p>
            <a:pPr marL="0" indent="0">
              <a:buNone/>
            </a:pPr>
            <a:r>
              <a:rPr lang="en-US" dirty="0" smtClean="0"/>
              <a:t>Use indenting to emphasize nesting</a:t>
            </a:r>
          </a:p>
          <a:p>
            <a:pPr marL="0" indent="0">
              <a:buNone/>
            </a:pPr>
            <a:r>
              <a:rPr lang="en-US" dirty="0" smtClean="0"/>
              <a:t>Indenting helps distinguish between loops (outer, inner)</a:t>
            </a:r>
            <a:endParaRPr lang="en-US" dirty="0"/>
          </a:p>
        </p:txBody>
      </p:sp>
      <p:pic>
        <p:nvPicPr>
          <p:cNvPr id="5" name="Picture 4"/>
          <p:cNvPicPr>
            <a:picLocks noChangeAspect="1"/>
          </p:cNvPicPr>
          <p:nvPr/>
        </p:nvPicPr>
        <p:blipFill>
          <a:blip r:embed="rId2"/>
          <a:stretch>
            <a:fillRect/>
          </a:stretch>
        </p:blipFill>
        <p:spPr>
          <a:xfrm>
            <a:off x="2126226" y="2634160"/>
            <a:ext cx="8382000" cy="2809875"/>
          </a:xfrm>
          <a:prstGeom prst="rect">
            <a:avLst/>
          </a:prstGeom>
        </p:spPr>
      </p:pic>
      <p:pic>
        <p:nvPicPr>
          <p:cNvPr id="6" name="Picture 5"/>
          <p:cNvPicPr>
            <a:picLocks noChangeAspect="1"/>
          </p:cNvPicPr>
          <p:nvPr/>
        </p:nvPicPr>
        <p:blipFill>
          <a:blip r:embed="rId3"/>
          <a:stretch>
            <a:fillRect/>
          </a:stretch>
        </p:blipFill>
        <p:spPr>
          <a:xfrm>
            <a:off x="1885950" y="5444035"/>
            <a:ext cx="8420100" cy="1143000"/>
          </a:xfrm>
          <a:prstGeom prst="rect">
            <a:avLst/>
          </a:prstGeom>
        </p:spPr>
      </p:pic>
    </p:spTree>
    <p:extLst>
      <p:ext uri="{BB962C8B-B14F-4D97-AF65-F5344CB8AC3E}">
        <p14:creationId xmlns:p14="http://schemas.microsoft.com/office/powerpoint/2010/main" val="25686986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3833" y="254514"/>
            <a:ext cx="8431622" cy="6336940"/>
          </a:xfrm>
          <a:prstGeom prst="rect">
            <a:avLst/>
          </a:prstGeom>
        </p:spPr>
      </p:pic>
    </p:spTree>
    <p:extLst>
      <p:ext uri="{BB962C8B-B14F-4D97-AF65-F5344CB8AC3E}">
        <p14:creationId xmlns:p14="http://schemas.microsoft.com/office/powerpoint/2010/main" val="12897011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Exercise</a:t>
            </a:r>
            <a:endParaRPr lang="en-US" dirty="0"/>
          </a:p>
        </p:txBody>
      </p:sp>
      <p:sp>
        <p:nvSpPr>
          <p:cNvPr id="3" name="Content Placeholder 2"/>
          <p:cNvSpPr>
            <a:spLocks noGrp="1"/>
          </p:cNvSpPr>
          <p:nvPr>
            <p:ph idx="1"/>
          </p:nvPr>
        </p:nvSpPr>
        <p:spPr/>
        <p:txBody>
          <a:bodyPr/>
          <a:lstStyle/>
          <a:p>
            <a:pPr marL="0" indent="0">
              <a:buNone/>
            </a:pPr>
            <a:r>
              <a:rPr lang="en-US" dirty="0" smtClean="0"/>
              <a:t>Write </a:t>
            </a:r>
            <a:r>
              <a:rPr lang="en-US" dirty="0"/>
              <a:t>a program that reads in 10 temperature values (as doubles) for 10 days of weather, computes the average temperature, and displays the number of days that were hotter than the average. </a:t>
            </a:r>
            <a:endParaRPr lang="en-US" dirty="0" smtClean="0"/>
          </a:p>
          <a:p>
            <a:pPr marL="0" indent="0">
              <a:buNone/>
            </a:pPr>
            <a:endParaRPr lang="en-US" dirty="0"/>
          </a:p>
        </p:txBody>
      </p:sp>
    </p:spTree>
    <p:extLst>
      <p:ext uri="{BB962C8B-B14F-4D97-AF65-F5344CB8AC3E}">
        <p14:creationId xmlns:p14="http://schemas.microsoft.com/office/powerpoint/2010/main" val="38302791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Days</a:t>
            </a:r>
            <a:endParaRPr lang="en-US" dirty="0"/>
          </a:p>
        </p:txBody>
      </p:sp>
      <p:pic>
        <p:nvPicPr>
          <p:cNvPr id="4" name="Picture 3" descr="Screen Shot 2015-02-10 at 6.01.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333" y="1490134"/>
            <a:ext cx="5969000" cy="4851400"/>
          </a:xfrm>
          <a:prstGeom prst="rect">
            <a:avLst/>
          </a:prstGeom>
        </p:spPr>
      </p:pic>
      <p:pic>
        <p:nvPicPr>
          <p:cNvPr id="5" name="Picture 4" descr="Screen Shot 2015-02-10 at 6.02.2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7166" y="3069167"/>
            <a:ext cx="2540000" cy="2019300"/>
          </a:xfrm>
          <a:prstGeom prst="rect">
            <a:avLst/>
          </a:prstGeom>
        </p:spPr>
      </p:pic>
    </p:spTree>
    <p:extLst>
      <p:ext uri="{BB962C8B-B14F-4D97-AF65-F5344CB8AC3E}">
        <p14:creationId xmlns:p14="http://schemas.microsoft.com/office/powerpoint/2010/main" val="16513538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Exercises?</a:t>
            </a:r>
            <a:endParaRPr lang="en-US" dirty="0"/>
          </a:p>
        </p:txBody>
      </p:sp>
      <p:sp>
        <p:nvSpPr>
          <p:cNvPr id="3" name="Content Placeholder 2"/>
          <p:cNvSpPr>
            <a:spLocks noGrp="1"/>
          </p:cNvSpPr>
          <p:nvPr>
            <p:ph idx="1"/>
          </p:nvPr>
        </p:nvSpPr>
        <p:spPr/>
        <p:txBody>
          <a:bodyPr/>
          <a:lstStyle/>
          <a:p>
            <a:pPr marL="0" indent="0">
              <a:buNone/>
            </a:pPr>
            <a:r>
              <a:rPr lang="en-US" dirty="0"/>
              <a:t>Read in 10 </a:t>
            </a:r>
            <a:r>
              <a:rPr lang="en-US" dirty="0" err="1"/>
              <a:t>ints</a:t>
            </a:r>
            <a:r>
              <a:rPr lang="en-US" dirty="0"/>
              <a:t> from the keyboard, and store them in an array. Find the position (or index) of the maximum and minimum values in the array, and swap them (move the biggest element to the position of the smallest, and move the smallest element to the position of the biggest). </a:t>
            </a:r>
          </a:p>
        </p:txBody>
      </p:sp>
    </p:spTree>
    <p:extLst>
      <p:ext uri="{BB962C8B-B14F-4D97-AF65-F5344CB8AC3E}">
        <p14:creationId xmlns:p14="http://schemas.microsoft.com/office/powerpoint/2010/main" val="31608339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Reading input from console</a:t>
            </a:r>
            <a:endParaRPr lang="en-US" dirty="0"/>
          </a:p>
        </p:txBody>
      </p:sp>
      <p:sp>
        <p:nvSpPr>
          <p:cNvPr id="5" name="Content Placeholder 4"/>
          <p:cNvSpPr>
            <a:spLocks noGrp="1"/>
          </p:cNvSpPr>
          <p:nvPr>
            <p:ph idx="1"/>
          </p:nvPr>
        </p:nvSpPr>
        <p:spPr/>
        <p:txBody>
          <a:bodyPr>
            <a:normAutofit/>
          </a:bodyPr>
          <a:lstStyle/>
          <a:p>
            <a:pPr marL="0" indent="0">
              <a:buNone/>
            </a:pPr>
            <a:r>
              <a:rPr lang="en-US" dirty="0" smtClean="0">
                <a:solidFill>
                  <a:schemeClr val="tx1"/>
                </a:solidFill>
                <a:latin typeface="Courier"/>
              </a:rPr>
              <a:t>import </a:t>
            </a:r>
            <a:r>
              <a:rPr lang="en-US" dirty="0" err="1">
                <a:solidFill>
                  <a:schemeClr val="tx1"/>
                </a:solidFill>
                <a:latin typeface="Courier"/>
              </a:rPr>
              <a:t>java.util.Scanner</a:t>
            </a:r>
            <a:r>
              <a:rPr lang="en-US" dirty="0">
                <a:solidFill>
                  <a:schemeClr val="tx1"/>
                </a:solidFill>
                <a:latin typeface="Courier"/>
              </a:rPr>
              <a:t>;</a:t>
            </a:r>
            <a:endParaRPr lang="en-US" dirty="0">
              <a:latin typeface="Courier"/>
            </a:endParaRPr>
          </a:p>
          <a:p>
            <a:pPr marL="0" indent="0">
              <a:buNone/>
            </a:pPr>
            <a:endParaRPr lang="en-US" dirty="0" smtClean="0"/>
          </a:p>
          <a:p>
            <a:pPr marL="0" indent="0">
              <a:buNone/>
            </a:pPr>
            <a:r>
              <a:rPr lang="en-US" dirty="0" smtClean="0"/>
              <a:t>public static void main(String[] </a:t>
            </a:r>
            <a:r>
              <a:rPr lang="en-US" dirty="0" err="1" smtClean="0"/>
              <a:t>args</a:t>
            </a:r>
            <a:r>
              <a:rPr lang="en-US" dirty="0" smtClean="0"/>
              <a:t>) {</a:t>
            </a:r>
          </a:p>
          <a:p>
            <a:pPr marL="0" indent="0">
              <a:buNone/>
            </a:pPr>
            <a:r>
              <a:rPr lang="en-US" dirty="0" smtClean="0"/>
              <a:t>	Scanner </a:t>
            </a:r>
            <a:r>
              <a:rPr lang="en-US" dirty="0" err="1" smtClean="0"/>
              <a:t>scanner</a:t>
            </a:r>
            <a:r>
              <a:rPr lang="en-US" dirty="0" smtClean="0"/>
              <a:t> = new Scanner(System.in);</a:t>
            </a:r>
          </a:p>
          <a:p>
            <a:pPr marL="0" indent="0">
              <a:buNone/>
            </a:pPr>
            <a:r>
              <a:rPr lang="en-US" dirty="0"/>
              <a:t>	</a:t>
            </a:r>
            <a:r>
              <a:rPr lang="en-US" dirty="0" err="1" smtClean="0"/>
              <a:t>System.out.println</a:t>
            </a:r>
            <a:r>
              <a:rPr lang="en-US" dirty="0" smtClean="0"/>
              <a:t>(“Name:”);</a:t>
            </a:r>
          </a:p>
          <a:p>
            <a:pPr marL="0" indent="0">
              <a:buNone/>
            </a:pPr>
            <a:r>
              <a:rPr lang="en-US" dirty="0"/>
              <a:t>	</a:t>
            </a:r>
            <a:r>
              <a:rPr lang="en-US" dirty="0" smtClean="0"/>
              <a:t>String input = </a:t>
            </a:r>
            <a:r>
              <a:rPr lang="en-US" dirty="0" err="1" smtClean="0"/>
              <a:t>scanner.next</a:t>
            </a:r>
            <a:r>
              <a:rPr lang="en-US" dirty="0" smtClean="0"/>
              <a:t>();</a:t>
            </a:r>
          </a:p>
          <a:p>
            <a:pPr marL="0" indent="0">
              <a:buNone/>
            </a:pPr>
            <a:r>
              <a:rPr lang="en-US" dirty="0"/>
              <a:t>	</a:t>
            </a:r>
            <a:r>
              <a:rPr lang="en-US" dirty="0" err="1" smtClean="0"/>
              <a:t>System.out.println</a:t>
            </a:r>
            <a:r>
              <a:rPr lang="en-US" dirty="0" smtClean="0"/>
              <a:t>(“Hello ”+ input);</a:t>
            </a:r>
          </a:p>
          <a:p>
            <a:pPr marL="0" indent="0">
              <a:buNone/>
            </a:pPr>
            <a:r>
              <a:rPr lang="en-US" dirty="0"/>
              <a:t>	</a:t>
            </a:r>
            <a:r>
              <a:rPr lang="en-US" dirty="0" err="1" smtClean="0"/>
              <a:t>scanner.close</a:t>
            </a:r>
            <a:r>
              <a:rPr lang="en-US" dirty="0" smtClean="0"/>
              <a:t>();</a:t>
            </a:r>
          </a:p>
          <a:p>
            <a:pPr marL="0" indent="0">
              <a:buNone/>
            </a:pPr>
            <a:r>
              <a:rPr lang="en-US" dirty="0" smtClean="0"/>
              <a:t>}</a:t>
            </a:r>
            <a:endParaRPr lang="en-US" dirty="0"/>
          </a:p>
        </p:txBody>
      </p:sp>
    </p:spTree>
    <p:extLst>
      <p:ext uri="{BB962C8B-B14F-4D97-AF65-F5344CB8AC3E}">
        <p14:creationId xmlns:p14="http://schemas.microsoft.com/office/powerpoint/2010/main" val="8887426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Scanner Class</a:t>
            </a:r>
            <a:endParaRPr lang="en-US" dirty="0"/>
          </a:p>
        </p:txBody>
      </p:sp>
      <p:sp>
        <p:nvSpPr>
          <p:cNvPr id="3" name="Content Placeholder 2"/>
          <p:cNvSpPr>
            <a:spLocks noGrp="1"/>
          </p:cNvSpPr>
          <p:nvPr>
            <p:ph idx="1"/>
          </p:nvPr>
        </p:nvSpPr>
        <p:spPr>
          <a:xfrm>
            <a:off x="1884608" y="2038389"/>
            <a:ext cx="8435662" cy="3951337"/>
          </a:xfrm>
        </p:spPr>
        <p:txBody>
          <a:bodyPr>
            <a:normAutofit/>
          </a:bodyPr>
          <a:lstStyle/>
          <a:p>
            <a:pPr marL="0" indent="0">
              <a:buNone/>
            </a:pPr>
            <a:r>
              <a:rPr lang="en-US" dirty="0" smtClean="0">
                <a:latin typeface="Courier"/>
              </a:rPr>
              <a:t>Scanner </a:t>
            </a:r>
            <a:r>
              <a:rPr lang="en-US" dirty="0">
                <a:latin typeface="Courier"/>
              </a:rPr>
              <a:t>scan = new Scanner(System.in);</a:t>
            </a:r>
          </a:p>
          <a:p>
            <a:pPr marL="0" indent="0">
              <a:buNone/>
            </a:pPr>
            <a:r>
              <a:rPr lang="en-US" dirty="0" err="1" smtClean="0">
                <a:latin typeface="Courier"/>
              </a:rPr>
              <a:t>int</a:t>
            </a:r>
            <a:r>
              <a:rPr lang="en-US" dirty="0" smtClean="0">
                <a:latin typeface="Courier"/>
              </a:rPr>
              <a:t> </a:t>
            </a:r>
            <a:r>
              <a:rPr lang="en-US" dirty="0" err="1">
                <a:latin typeface="Courier"/>
              </a:rPr>
              <a:t>num</a:t>
            </a:r>
            <a:r>
              <a:rPr lang="en-US" dirty="0">
                <a:latin typeface="Courier"/>
              </a:rPr>
              <a:t> = </a:t>
            </a:r>
            <a:r>
              <a:rPr lang="en-US" dirty="0" err="1">
                <a:latin typeface="Courier"/>
              </a:rPr>
              <a:t>scan.nextInt</a:t>
            </a:r>
            <a:r>
              <a:rPr lang="en-US" dirty="0">
                <a:latin typeface="Courier"/>
              </a:rPr>
              <a:t>();</a:t>
            </a:r>
          </a:p>
          <a:p>
            <a:pPr marL="0" indent="0">
              <a:buNone/>
            </a:pPr>
            <a:r>
              <a:rPr lang="en-US" dirty="0">
                <a:latin typeface="Courier"/>
              </a:rPr>
              <a:t>double d = </a:t>
            </a:r>
            <a:r>
              <a:rPr lang="en-US" dirty="0" err="1">
                <a:latin typeface="Courier"/>
              </a:rPr>
              <a:t>scan.nextDouble</a:t>
            </a:r>
            <a:r>
              <a:rPr lang="en-US" dirty="0">
                <a:latin typeface="Courier"/>
              </a:rPr>
              <a:t>();</a:t>
            </a:r>
          </a:p>
          <a:p>
            <a:pPr marL="0" indent="0">
              <a:buNone/>
            </a:pPr>
            <a:r>
              <a:rPr lang="en-US" dirty="0">
                <a:latin typeface="Courier"/>
              </a:rPr>
              <a:t>String s = </a:t>
            </a:r>
            <a:r>
              <a:rPr lang="en-US" dirty="0" err="1">
                <a:latin typeface="Courier"/>
              </a:rPr>
              <a:t>scan.next</a:t>
            </a:r>
            <a:r>
              <a:rPr lang="en-US" dirty="0">
                <a:latin typeface="Courier"/>
              </a:rPr>
              <a:t>();</a:t>
            </a:r>
          </a:p>
          <a:p>
            <a:pPr marL="0" indent="0">
              <a:buNone/>
            </a:pPr>
            <a:r>
              <a:rPr lang="en-US" dirty="0">
                <a:latin typeface="Courier"/>
              </a:rPr>
              <a:t>String s = </a:t>
            </a:r>
            <a:r>
              <a:rPr lang="en-US" dirty="0" err="1">
                <a:latin typeface="Courier"/>
              </a:rPr>
              <a:t>scan.nextLine</a:t>
            </a:r>
            <a:r>
              <a:rPr lang="en-US" dirty="0">
                <a:latin typeface="Courier"/>
              </a:rPr>
              <a:t>();</a:t>
            </a:r>
          </a:p>
          <a:p>
            <a:pPr marL="0" indent="0">
              <a:buNone/>
            </a:pPr>
            <a:r>
              <a:rPr lang="en-US" dirty="0" err="1">
                <a:latin typeface="Courier"/>
              </a:rPr>
              <a:t>boolean</a:t>
            </a:r>
            <a:r>
              <a:rPr lang="en-US" dirty="0">
                <a:latin typeface="Courier"/>
              </a:rPr>
              <a:t> b = </a:t>
            </a:r>
            <a:r>
              <a:rPr lang="en-US" dirty="0" err="1">
                <a:latin typeface="Courier"/>
              </a:rPr>
              <a:t>scan.hasNext</a:t>
            </a:r>
            <a:r>
              <a:rPr lang="en-US" dirty="0">
                <a:latin typeface="Courier"/>
              </a:rPr>
              <a:t>()</a:t>
            </a:r>
            <a:r>
              <a:rPr lang="en-US" sz="1800" dirty="0">
                <a:latin typeface="Courier"/>
              </a:rPr>
              <a:t> (or </a:t>
            </a:r>
            <a:r>
              <a:rPr lang="en-US" sz="1800" dirty="0" err="1">
                <a:latin typeface="Courier"/>
              </a:rPr>
              <a:t>scan.hasNextInt</a:t>
            </a:r>
            <a:r>
              <a:rPr lang="en-US" sz="1800" dirty="0">
                <a:latin typeface="Courier"/>
              </a:rPr>
              <a:t>();)</a:t>
            </a:r>
          </a:p>
          <a:p>
            <a:pPr marL="0" indent="0">
              <a:buNone/>
            </a:pPr>
            <a:r>
              <a:rPr lang="en-US" dirty="0" err="1">
                <a:latin typeface="Courier"/>
              </a:rPr>
              <a:t>scan.close</a:t>
            </a:r>
            <a:r>
              <a:rPr lang="en-US" dirty="0">
                <a:latin typeface="Courier"/>
              </a:rPr>
              <a:t>();</a:t>
            </a:r>
          </a:p>
          <a:p>
            <a:pPr marL="0" indent="0">
              <a:buNone/>
            </a:pPr>
            <a:endParaRPr lang="en-US" dirty="0"/>
          </a:p>
        </p:txBody>
      </p:sp>
    </p:spTree>
    <p:extLst>
      <p:ext uri="{BB962C8B-B14F-4D97-AF65-F5344CB8AC3E}">
        <p14:creationId xmlns:p14="http://schemas.microsoft.com/office/powerpoint/2010/main" val="877569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1504" y="244203"/>
            <a:ext cx="10355825" cy="5123062"/>
          </a:xfrm>
          <a:prstGeom prst="rect">
            <a:avLst/>
          </a:prstGeom>
        </p:spPr>
      </p:pic>
    </p:spTree>
    <p:extLst>
      <p:ext uri="{BB962C8B-B14F-4D97-AF65-F5344CB8AC3E}">
        <p14:creationId xmlns:p14="http://schemas.microsoft.com/office/powerpoint/2010/main" val="29759509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5-02-10 at 6.02.53 A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8900" y="2297906"/>
            <a:ext cx="5895975" cy="3705225"/>
          </a:xfrm>
        </p:spPr>
      </p:pic>
    </p:spTree>
    <p:extLst>
      <p:ext uri="{BB962C8B-B14F-4D97-AF65-F5344CB8AC3E}">
        <p14:creationId xmlns:p14="http://schemas.microsoft.com/office/powerpoint/2010/main" val="249141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2575" y="157164"/>
            <a:ext cx="9086851" cy="6543675"/>
          </a:xfrm>
          <a:prstGeom prst="rect">
            <a:avLst/>
          </a:prstGeom>
        </p:spPr>
      </p:pic>
    </p:spTree>
    <p:extLst>
      <p:ext uri="{BB962C8B-B14F-4D97-AF65-F5344CB8AC3E}">
        <p14:creationId xmlns:p14="http://schemas.microsoft.com/office/powerpoint/2010/main" val="1929549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Array Initialization</a:t>
            </a:r>
            <a:endParaRPr lang="en-US" dirty="0"/>
          </a:p>
        </p:txBody>
      </p:sp>
      <p:sp>
        <p:nvSpPr>
          <p:cNvPr id="3" name="Content Placeholder 2"/>
          <p:cNvSpPr>
            <a:spLocks noGrp="1"/>
          </p:cNvSpPr>
          <p:nvPr>
            <p:ph idx="1"/>
          </p:nvPr>
        </p:nvSpPr>
        <p:spPr/>
        <p:txBody>
          <a:bodyPr/>
          <a:lstStyle/>
          <a:p>
            <a:pPr marL="0" indent="0">
              <a:buNone/>
            </a:pPr>
            <a:r>
              <a:rPr lang="en-US" dirty="0" smtClean="0"/>
              <a:t>double [] a = new double[5];</a:t>
            </a:r>
            <a:endParaRPr lang="en-US" dirty="0"/>
          </a:p>
          <a:p>
            <a:pPr marL="0" indent="0">
              <a:buNone/>
            </a:pPr>
            <a:r>
              <a:rPr lang="en-US" dirty="0" smtClean="0"/>
              <a:t>	OR</a:t>
            </a:r>
          </a:p>
          <a:p>
            <a:pPr marL="0" indent="0">
              <a:buNone/>
            </a:pPr>
            <a:r>
              <a:rPr lang="en-US" dirty="0"/>
              <a:t>double [] a </a:t>
            </a:r>
            <a:r>
              <a:rPr lang="en-US" dirty="0" smtClean="0"/>
              <a:t>= {1, 2, 3, 4, 5}</a:t>
            </a:r>
          </a:p>
          <a:p>
            <a:pPr marL="0" indent="0">
              <a:buNone/>
            </a:pPr>
            <a:endParaRPr lang="en-US" dirty="0"/>
          </a:p>
          <a:p>
            <a:pPr marL="0" indent="0">
              <a:buNone/>
            </a:pPr>
            <a:r>
              <a:rPr lang="en-US" dirty="0" smtClean="0"/>
              <a:t>Default values:</a:t>
            </a:r>
          </a:p>
          <a:p>
            <a:pPr marL="457200" lvl="1" indent="0">
              <a:buNone/>
            </a:pPr>
            <a:r>
              <a:rPr lang="en-US" sz="2800" dirty="0" smtClean="0"/>
              <a:t>The default initial value is: </a:t>
            </a:r>
          </a:p>
          <a:p>
            <a:pPr lvl="2"/>
            <a:r>
              <a:rPr lang="en-US" sz="2400" dirty="0" smtClean="0"/>
              <a:t>zero for numbers</a:t>
            </a:r>
          </a:p>
          <a:p>
            <a:pPr lvl="2"/>
            <a:r>
              <a:rPr lang="en-US" sz="2400" dirty="0"/>
              <a:t>f</a:t>
            </a:r>
            <a:r>
              <a:rPr lang="en-US" sz="2400" dirty="0" smtClean="0"/>
              <a:t>alse for type </a:t>
            </a:r>
            <a:r>
              <a:rPr lang="en-US" sz="2400" dirty="0" err="1" smtClean="0"/>
              <a:t>boolean</a:t>
            </a:r>
            <a:endParaRPr lang="en-US" sz="2400" dirty="0" smtClean="0"/>
          </a:p>
          <a:p>
            <a:pPr lvl="2"/>
            <a:r>
              <a:rPr lang="en-US" sz="2400" dirty="0"/>
              <a:t>n</a:t>
            </a:r>
            <a:r>
              <a:rPr lang="en-US" sz="2400" dirty="0" smtClean="0"/>
              <a:t>ull for String (and other non-primit</a:t>
            </a:r>
            <a:r>
              <a:rPr lang="en-US" dirty="0" smtClean="0"/>
              <a:t>ive type)</a:t>
            </a:r>
            <a:endParaRPr lang="en-US" dirty="0"/>
          </a:p>
        </p:txBody>
      </p:sp>
      <p:pic>
        <p:nvPicPr>
          <p:cNvPr id="4" name="Picture 3" descr="Screen Shot 2015-02-10 at 5.55.5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500" y="1900767"/>
            <a:ext cx="6096000" cy="431800"/>
          </a:xfrm>
          <a:prstGeom prst="rect">
            <a:avLst/>
          </a:prstGeom>
        </p:spPr>
      </p:pic>
      <p:pic>
        <p:nvPicPr>
          <p:cNvPr id="6" name="Picture 5" descr="Screen Shot 2015-02-10 at 5.56.25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1832" y="4735827"/>
            <a:ext cx="2679701" cy="1535797"/>
          </a:xfrm>
          <a:prstGeom prst="rect">
            <a:avLst/>
          </a:prstGeom>
        </p:spPr>
      </p:pic>
      <p:pic>
        <p:nvPicPr>
          <p:cNvPr id="7" name="Picture 6" descr="Screen Shot 2015-02-10 at 6.03.45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9499" y="2904206"/>
            <a:ext cx="7078133" cy="465527"/>
          </a:xfrm>
          <a:prstGeom prst="rect">
            <a:avLst/>
          </a:prstGeom>
        </p:spPr>
      </p:pic>
    </p:spTree>
    <p:extLst>
      <p:ext uri="{BB962C8B-B14F-4D97-AF65-F5344CB8AC3E}">
        <p14:creationId xmlns:p14="http://schemas.microsoft.com/office/powerpoint/2010/main" val="3377723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9717" y="299119"/>
            <a:ext cx="11326760" cy="6126802"/>
          </a:xfrm>
          <a:prstGeom prst="rect">
            <a:avLst/>
          </a:prstGeom>
        </p:spPr>
      </p:pic>
    </p:spTree>
    <p:extLst>
      <p:ext uri="{BB962C8B-B14F-4D97-AF65-F5344CB8AC3E}">
        <p14:creationId xmlns:p14="http://schemas.microsoft.com/office/powerpoint/2010/main" val="1246580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2041</TotalTime>
  <Words>1394</Words>
  <Application>Microsoft Office PowerPoint</Application>
  <PresentationFormat>Widescreen</PresentationFormat>
  <Paragraphs>276</Paragraphs>
  <Slides>60</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Arial</vt:lpstr>
      <vt:lpstr>Calibri</vt:lpstr>
      <vt:lpstr>Century Gothic</vt:lpstr>
      <vt:lpstr>CMITT10</vt:lpstr>
      <vt:lpstr>CMSY10</vt:lpstr>
      <vt:lpstr>CMTT10</vt:lpstr>
      <vt:lpstr>Courier</vt:lpstr>
      <vt:lpstr>Courier New</vt:lpstr>
      <vt:lpstr>Wingdings 3</vt:lpstr>
      <vt:lpstr>Ion</vt:lpstr>
      <vt:lpstr>CLASS SIX</vt:lpstr>
      <vt:lpstr>Review</vt:lpstr>
      <vt:lpstr>PowerPoint Presentation</vt:lpstr>
      <vt:lpstr>Loops:</vt:lpstr>
      <vt:lpstr>Arrays</vt:lpstr>
      <vt:lpstr>PowerPoint Presentation</vt:lpstr>
      <vt:lpstr>PowerPoint Presentation</vt:lpstr>
      <vt:lpstr>Array Initialization</vt:lpstr>
      <vt:lpstr>PowerPoint Presentation</vt:lpstr>
      <vt:lpstr>PowerPoint Presentation</vt:lpstr>
      <vt:lpstr>PowerPoint Presentation</vt:lpstr>
      <vt:lpstr>Don’t go out of bounds!</vt:lpstr>
      <vt:lpstr>Understanding Code Exercise</vt:lpstr>
      <vt:lpstr>Understanding Code</vt:lpstr>
      <vt:lpstr>Combining Loops &amp; Arrays</vt:lpstr>
      <vt:lpstr>PowerPoint Presentation</vt:lpstr>
      <vt:lpstr>PowerPoint Presentation</vt:lpstr>
      <vt:lpstr>Understanding Code</vt:lpstr>
      <vt:lpstr>Understanding Code</vt:lpstr>
      <vt:lpstr>Array Exercise</vt:lpstr>
      <vt:lpstr>Array Exercise</vt:lpstr>
      <vt:lpstr>Array Exercise</vt:lpstr>
      <vt:lpstr>Array Exercise</vt:lpstr>
      <vt:lpstr>Array Exercise</vt:lpstr>
      <vt:lpstr>Digit Counter</vt:lpstr>
      <vt:lpstr>Multi-dimensional Arrays</vt:lpstr>
      <vt:lpstr>Multi-dimensional Arrays</vt:lpstr>
      <vt:lpstr>Multi-dimensional Arrays</vt:lpstr>
      <vt:lpstr>Multi-dimensional Arrays</vt:lpstr>
      <vt:lpstr>Multi-dimensional Arrays</vt:lpstr>
      <vt:lpstr>Classroom Quiz</vt:lpstr>
      <vt:lpstr>ArrayLists</vt:lpstr>
      <vt:lpstr>How to create &amp; use ArrayLists</vt:lpstr>
      <vt:lpstr>How to create &amp; use ArrayLists</vt:lpstr>
      <vt:lpstr>PowerPoint Presentation</vt:lpstr>
      <vt:lpstr>Arrays vs. ArrayLists</vt:lpstr>
      <vt:lpstr>ArrayLists &amp; Object Types</vt:lpstr>
      <vt:lpstr>ArrayLists &amp; Wrapper Classes</vt:lpstr>
      <vt:lpstr>PowerPoint Presentation</vt:lpstr>
      <vt:lpstr>ArrayList Example</vt:lpstr>
      <vt:lpstr>PowerPoint Presentation</vt:lpstr>
      <vt:lpstr>PowerPoint Presentation</vt:lpstr>
      <vt:lpstr>Other Exercises</vt:lpstr>
      <vt:lpstr>Exercise</vt:lpstr>
      <vt:lpstr>Exercise</vt:lpstr>
      <vt:lpstr>Other Exercises</vt:lpstr>
      <vt:lpstr>Exceptions</vt:lpstr>
      <vt:lpstr>Try… Catch</vt:lpstr>
      <vt:lpstr>Try… Catch</vt:lpstr>
      <vt:lpstr>finally Block</vt:lpstr>
      <vt:lpstr>Try… Catch … Finally</vt:lpstr>
      <vt:lpstr>Next Time</vt:lpstr>
      <vt:lpstr>Nesting</vt:lpstr>
      <vt:lpstr>PowerPoint Presentation</vt:lpstr>
      <vt:lpstr>Array Exercise</vt:lpstr>
      <vt:lpstr>Temperature Days</vt:lpstr>
      <vt:lpstr>More Exercises?</vt:lpstr>
      <vt:lpstr>Reading input from console</vt:lpstr>
      <vt:lpstr>Scanner Class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Five</dc:title>
  <dc:creator>Denzil Sikka</dc:creator>
  <cp:lastModifiedBy>Denzil Sikka</cp:lastModifiedBy>
  <cp:revision>43</cp:revision>
  <dcterms:created xsi:type="dcterms:W3CDTF">2015-02-03T22:57:05Z</dcterms:created>
  <dcterms:modified xsi:type="dcterms:W3CDTF">2015-02-12T01:03:08Z</dcterms:modified>
</cp:coreProperties>
</file>