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1"/>
  </p:notesMasterIdLst>
  <p:sldIdLst>
    <p:sldId id="256" r:id="rId2"/>
    <p:sldId id="318" r:id="rId3"/>
    <p:sldId id="333" r:id="rId4"/>
    <p:sldId id="320" r:id="rId5"/>
    <p:sldId id="323" r:id="rId6"/>
    <p:sldId id="324" r:id="rId7"/>
    <p:sldId id="332" r:id="rId8"/>
    <p:sldId id="331" r:id="rId9"/>
    <p:sldId id="334" r:id="rId10"/>
    <p:sldId id="336" r:id="rId11"/>
    <p:sldId id="337" r:id="rId12"/>
    <p:sldId id="338" r:id="rId13"/>
    <p:sldId id="339" r:id="rId14"/>
    <p:sldId id="340" r:id="rId15"/>
    <p:sldId id="341" r:id="rId16"/>
    <p:sldId id="335" r:id="rId17"/>
    <p:sldId id="343" r:id="rId18"/>
    <p:sldId id="344" r:id="rId19"/>
    <p:sldId id="345" r:id="rId20"/>
    <p:sldId id="349" r:id="rId21"/>
    <p:sldId id="350" r:id="rId22"/>
    <p:sldId id="380" r:id="rId23"/>
    <p:sldId id="381" r:id="rId24"/>
    <p:sldId id="367" r:id="rId25"/>
    <p:sldId id="348" r:id="rId26"/>
    <p:sldId id="351" r:id="rId27"/>
    <p:sldId id="352" r:id="rId28"/>
    <p:sldId id="353" r:id="rId29"/>
    <p:sldId id="354" r:id="rId30"/>
    <p:sldId id="376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7" r:id="rId39"/>
    <p:sldId id="375" r:id="rId40"/>
    <p:sldId id="355" r:id="rId41"/>
    <p:sldId id="356" r:id="rId42"/>
    <p:sldId id="357" r:id="rId43"/>
    <p:sldId id="358" r:id="rId44"/>
    <p:sldId id="359" r:id="rId45"/>
    <p:sldId id="360" r:id="rId46"/>
    <p:sldId id="362" r:id="rId47"/>
    <p:sldId id="363" r:id="rId48"/>
    <p:sldId id="419" r:id="rId49"/>
    <p:sldId id="365" r:id="rId50"/>
    <p:sldId id="364" r:id="rId51"/>
    <p:sldId id="421" r:id="rId52"/>
    <p:sldId id="378" r:id="rId53"/>
    <p:sldId id="422" r:id="rId54"/>
    <p:sldId id="424" r:id="rId55"/>
    <p:sldId id="385" r:id="rId56"/>
    <p:sldId id="388" r:id="rId57"/>
    <p:sldId id="386" r:id="rId58"/>
    <p:sldId id="387" r:id="rId59"/>
    <p:sldId id="389" r:id="rId60"/>
    <p:sldId id="382" r:id="rId61"/>
    <p:sldId id="384" r:id="rId62"/>
    <p:sldId id="390" r:id="rId63"/>
    <p:sldId id="398" r:id="rId64"/>
    <p:sldId id="391" r:id="rId65"/>
    <p:sldId id="392" r:id="rId66"/>
    <p:sldId id="393" r:id="rId67"/>
    <p:sldId id="399" r:id="rId68"/>
    <p:sldId id="394" r:id="rId69"/>
    <p:sldId id="396" r:id="rId70"/>
    <p:sldId id="397" r:id="rId71"/>
    <p:sldId id="400" r:id="rId72"/>
    <p:sldId id="401" r:id="rId73"/>
    <p:sldId id="402" r:id="rId74"/>
    <p:sldId id="403" r:id="rId75"/>
    <p:sldId id="404" r:id="rId76"/>
    <p:sldId id="405" r:id="rId77"/>
    <p:sldId id="416" r:id="rId78"/>
    <p:sldId id="379" r:id="rId79"/>
    <p:sldId id="417" r:id="rId80"/>
    <p:sldId id="418" r:id="rId81"/>
    <p:sldId id="414" r:id="rId82"/>
    <p:sldId id="406" r:id="rId83"/>
    <p:sldId id="407" r:id="rId84"/>
    <p:sldId id="408" r:id="rId85"/>
    <p:sldId id="409" r:id="rId86"/>
    <p:sldId id="410" r:id="rId87"/>
    <p:sldId id="411" r:id="rId88"/>
    <p:sldId id="412" r:id="rId89"/>
    <p:sldId id="413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70203" autoAdjust="0"/>
  </p:normalViewPr>
  <p:slideViewPr>
    <p:cSldViewPr snapToGrid="0">
      <p:cViewPr varScale="1">
        <p:scale>
          <a:sx n="58" d="100"/>
          <a:sy n="58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8A8F-73F4-49B1-826F-1E2399D89C7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07A6-B163-4121-84C9-7E3A6F9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set of values where each value is identified by an index. You can make an array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doubles, or any other type, but all the values in an array have to have the same 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Syntactically, array types look like other Java types except they are followed by []. For example, int[] is the type “array of integers” and double[] is the type “array of doubles.”</a:t>
            </a:r>
          </a:p>
          <a:p>
            <a:endParaRPr lang="en-US" dirty="0" smtClean="0"/>
          </a:p>
          <a:p>
            <a:r>
              <a:rPr lang="en-US" dirty="0" smtClean="0"/>
              <a:t>The primary purpose of an array is to facilitate storing and manipulating large quantities of data. </a:t>
            </a:r>
          </a:p>
          <a:p>
            <a:endParaRPr lang="en-US" dirty="0" smtClean="0"/>
          </a:p>
          <a:p>
            <a:r>
              <a:rPr lang="en-US" dirty="0" smtClean="0"/>
              <a:t>An array stores a sequence of values that are all of the same type.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Fibonacci {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method stub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fibonacci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static int fibonacci(int n) {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 term1, term2,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(n &lt;=1)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 n;  //F0 = 0 and F1 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term1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term2 = 1;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nn-NO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2; i &lt;= n; i++)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term1 + term2;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term1 = term2;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term2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007A6-B163-4121-84C9-7E3A6F9081F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70000"/>
              </a:lnSpc>
            </a:pPr>
            <a:r>
              <a:rPr lang="en-US" altLang="en-US" sz="1600" dirty="0" smtClean="0">
                <a:latin typeface="Courier" pitchFamily="49" charset="0"/>
              </a:rPr>
              <a:t>int fib(int n)</a:t>
            </a:r>
          </a:p>
          <a:p>
            <a:pPr lvl="2">
              <a:lnSpc>
                <a:spcPct val="7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latin typeface="Courier" pitchFamily="49" charset="0"/>
              </a:rPr>
              <a:t>{</a:t>
            </a:r>
          </a:p>
          <a:p>
            <a:pPr lvl="2">
              <a:lnSpc>
                <a:spcPct val="7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latin typeface="Courier" pitchFamily="49" charset="0"/>
              </a:rPr>
              <a:t>   if (n == 0) </a:t>
            </a:r>
          </a:p>
          <a:p>
            <a:pPr lvl="2">
              <a:lnSpc>
                <a:spcPct val="7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latin typeface="Courier" pitchFamily="49" charset="0"/>
              </a:rPr>
              <a:t>           return 0;</a:t>
            </a:r>
          </a:p>
          <a:p>
            <a:pPr lvl="2">
              <a:lnSpc>
                <a:spcPct val="7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latin typeface="Courier" pitchFamily="49" charset="0"/>
              </a:rPr>
              <a:t>      else if (n == 1)</a:t>
            </a:r>
          </a:p>
          <a:p>
            <a:pPr lvl="2">
              <a:lnSpc>
                <a:spcPct val="7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latin typeface="Courier" pitchFamily="49" charset="0"/>
              </a:rPr>
              <a:t>                   return 1;</a:t>
            </a:r>
          </a:p>
          <a:p>
            <a:pPr lvl="2">
              <a:lnSpc>
                <a:spcPct val="7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latin typeface="Courier" pitchFamily="49" charset="0"/>
              </a:rPr>
              <a:t>              else return( fib(n-1) + fib(n-2));</a:t>
            </a:r>
          </a:p>
          <a:p>
            <a:pPr lvl="2">
              <a:lnSpc>
                <a:spcPct val="7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latin typeface="Courier" pitchFamily="49" charset="0"/>
              </a:rPr>
              <a:t>}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007A6-B163-4121-84C9-7E3A6F9081F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new to allocate</a:t>
            </a:r>
            <a:r>
              <a:rPr lang="en-US" baseline="0" dirty="0" smtClean="0"/>
              <a:t> memory for an array before accessing any of its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3D2CE2-FDDB-49C7-865D-1B9A03D9C3DF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We're basically going to manipulate letters and numbers.</a:t>
            </a:r>
          </a:p>
          <a:p>
            <a:pPr eaLnBrk="1" hangingPunct="1"/>
            <a:r>
              <a:rPr lang="en-US" altLang="en-US" smtClean="0"/>
              <a:t>We make the integer / real number distinction in English as well.  We don't ask, "How many do you weigh?" or, "How much sisters do you have?"</a:t>
            </a:r>
          </a:p>
          <a:p>
            <a:pPr eaLnBrk="1" hangingPunct="1"/>
            <a:r>
              <a:rPr lang="en-US" altLang="en-US" smtClean="0"/>
              <a:t>Part of the int/double split is related to how a computer processor crunches numbers.  A CPU does integer computations and a Floating Point Unit (FPU) does real number computations.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Why does Java separate int and double?  Why not use one combined type called number?</a:t>
            </a:r>
          </a:p>
        </p:txBody>
      </p:sp>
    </p:spTree>
    <p:extLst>
      <p:ext uri="{BB962C8B-B14F-4D97-AF65-F5344CB8AC3E}">
        <p14:creationId xmlns:p14="http://schemas.microsoft.com/office/powerpoint/2010/main" val="353471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3518B-7341-4C97-B6D8-581349CD19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java.util.ArrayList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java.util.List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examTwo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 (String[] arguments)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("TAN -&gt; "+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("TAN"));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("ABRACADABRA -&gt; "+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("ABRACADABRA"));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("WHOA -&gt; "+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("WHOA"));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("AARDVARK -&gt; "+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("AARDVARK"));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("EGGS -&gt; "+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("EGGS"));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 -&gt; "+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("A"));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(""));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words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("TAN");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("ABRACADABRA");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("WHOA");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("APPLE");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("EGGS");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("LIST:");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scrambleOrRemove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(words).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scrambleOrRemove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&lt;String&gt;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wordList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INTENT: Modify list by replacing each word with scrambled // version and removing any word unchanged by scrambling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index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1. for each word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(index &lt;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wordList.size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word=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wordList.get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(index);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scrambled=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(word);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word.equals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(scrambled)){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2. if scrambled word equals original word, then remove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wordList.remove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(index);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3. else replace word in list with scrambled word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wordList.set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index,scrambled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wordList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scrambleWordWhile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word){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INTENT: Scramble a word by swapping all letter pairs beginning with “A”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word.toCharArray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1. for each letter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word.length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()-1)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2. if “A” is followed by not “A”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== 'A'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[currentLetterIndex+1] != 'A' 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then swap letters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[currentLetterIndex+1];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[currentLetterIndex+1] = 'A';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new String(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word){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INTENT: Scramble a word by swapping all letter pairs beginning with “A”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word.toCharArray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1. for each letter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word.length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()-1;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2. if “A” is followed by not “A”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== 'A'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[currentLetterIndex+1] != 'A' 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then swap letters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[currentLetterIndex+1];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[currentLetterIndex+1] = 'A';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currentLetterIndex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new String(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wordCharArray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scrambleWordString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word){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INTENT: Scramble a word by swapping all letter pairs // beginning with “A”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current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result="";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1. for each letter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(current &lt;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word.length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()-1){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2. if “A” is followed by not “A”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word.substring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(current,current+1).equals("A")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word.substring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(current+1,current+2).equals("A")){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then swap letters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+=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word.substring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(current+1,current+2);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+= "A";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+= 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+=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word.substring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(current,current+1);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(current &lt;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word.length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+=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word.substring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(current);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007A6-B163-4121-84C9-7E3A6F9081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007A6-B163-4121-84C9-7E3A6F9081F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3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007A6-B163-4121-84C9-7E3A6F9081F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3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007A6-B163-4121-84C9-7E3A6F9081F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6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4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9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2CE9-5022-4390-9268-41D8FB03E5C0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42B5-51F3-4500-AFE3-F9AE37D0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6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Nine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34" y="1465791"/>
            <a:ext cx="10515600" cy="4351338"/>
          </a:xfrm>
        </p:spPr>
        <p:txBody>
          <a:bodyPr/>
          <a:lstStyle/>
          <a:p>
            <a:r>
              <a:rPr lang="en-US" dirty="0"/>
              <a:t>An array is an indexed list of values.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make an array of any type int, double, String, etc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All </a:t>
            </a:r>
            <a:r>
              <a:rPr lang="en-US" dirty="0"/>
              <a:t>elements of an array must have the same type. </a:t>
            </a:r>
          </a:p>
        </p:txBody>
      </p:sp>
      <p:pic>
        <p:nvPicPr>
          <p:cNvPr id="4" name="Picture 3" descr="Screen Shot 2015-02-10 at 5.55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2" y="3115820"/>
            <a:ext cx="8187266" cy="35728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69363" y="278340"/>
            <a:ext cx="39613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2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double [] a = new double[5];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OR</a:t>
            </a:r>
          </a:p>
          <a:p>
            <a:pPr marL="0" indent="0">
              <a:buNone/>
            </a:pPr>
            <a:r>
              <a:rPr lang="en-US" dirty="0"/>
              <a:t>double [] a </a:t>
            </a:r>
            <a:r>
              <a:rPr lang="en-US" dirty="0" smtClean="0"/>
              <a:t>= {1, 2, 3, 4, 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Default values:</a:t>
            </a:r>
          </a:p>
          <a:p>
            <a:pPr marL="457200" lvl="1" indent="0">
              <a:buNone/>
            </a:pPr>
            <a:r>
              <a:rPr lang="en-US" sz="2800" dirty="0" smtClean="0"/>
              <a:t>The default initial value is: </a:t>
            </a:r>
          </a:p>
          <a:p>
            <a:pPr lvl="2"/>
            <a:r>
              <a:rPr lang="en-US" sz="2400" dirty="0" smtClean="0"/>
              <a:t>zero for numbers</a:t>
            </a:r>
          </a:p>
          <a:p>
            <a:pPr lvl="2"/>
            <a:r>
              <a:rPr lang="en-US" sz="2400" dirty="0"/>
              <a:t>f</a:t>
            </a:r>
            <a:r>
              <a:rPr lang="en-US" sz="2400" dirty="0" smtClean="0"/>
              <a:t>alse for type </a:t>
            </a:r>
            <a:r>
              <a:rPr lang="en-US" sz="2400" dirty="0" err="1" smtClean="0"/>
              <a:t>boolean</a:t>
            </a:r>
            <a:endParaRPr lang="en-US" sz="2400" dirty="0" smtClean="0"/>
          </a:p>
          <a:p>
            <a:pPr lvl="2"/>
            <a:r>
              <a:rPr lang="en-US" sz="2400" dirty="0"/>
              <a:t>n</a:t>
            </a:r>
            <a:r>
              <a:rPr lang="en-US" sz="2400" dirty="0" smtClean="0"/>
              <a:t>ull for String (and other non-primit</a:t>
            </a:r>
            <a:r>
              <a:rPr lang="en-US" dirty="0" smtClean="0"/>
              <a:t>ive type)</a:t>
            </a:r>
            <a:endParaRPr lang="en-US" dirty="0"/>
          </a:p>
        </p:txBody>
      </p:sp>
      <p:pic>
        <p:nvPicPr>
          <p:cNvPr id="4" name="Picture 3" descr="Screen Shot 2015-02-10 at 5.55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32" y="2232913"/>
            <a:ext cx="6096000" cy="431800"/>
          </a:xfrm>
          <a:prstGeom prst="rect">
            <a:avLst/>
          </a:prstGeom>
        </p:spPr>
      </p:pic>
      <p:pic>
        <p:nvPicPr>
          <p:cNvPr id="6" name="Picture 5" descr="Screen Shot 2015-02-10 at 5.56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32" y="4735827"/>
            <a:ext cx="2679701" cy="1535797"/>
          </a:xfrm>
          <a:prstGeom prst="rect">
            <a:avLst/>
          </a:prstGeom>
        </p:spPr>
      </p:pic>
      <p:pic>
        <p:nvPicPr>
          <p:cNvPr id="7" name="Picture 6" descr="Screen Shot 2015-02-10 at 6.03.4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86" y="3134866"/>
            <a:ext cx="7078133" cy="4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9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4" y="481999"/>
            <a:ext cx="11326760" cy="61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0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57" t="6281"/>
          <a:stretch/>
        </p:blipFill>
        <p:spPr>
          <a:xfrm>
            <a:off x="1887962" y="1227438"/>
            <a:ext cx="9790900" cy="5630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310" y="6249188"/>
            <a:ext cx="1287901" cy="492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962" y="3802553"/>
            <a:ext cx="9878259" cy="2330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4348" y="6215938"/>
            <a:ext cx="47881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values.length;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11231" y="6112337"/>
            <a:ext cx="648654" cy="565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88168" y="6212771"/>
            <a:ext cx="2416893" cy="565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901" y="6227420"/>
            <a:ext cx="980902" cy="630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9104" y="6212771"/>
            <a:ext cx="342863" cy="5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go out of bounds!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or writing any index outside the valid range will throw 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FF0000"/>
                </a:solidFill>
              </a:rPr>
              <a:t>ArrayIndexOutOfBoundsException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5" name="Picture 4" descr="Screen Shot 2015-02-10 at 5.58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653366"/>
            <a:ext cx="8001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3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10" y="1408670"/>
            <a:ext cx="89916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1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TWO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1" y="1928552"/>
            <a:ext cx="10873159" cy="4222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9765" y="3070298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TWO</a:t>
            </a:r>
            <a:r>
              <a:rPr lang="en-US" dirty="0" smtClean="0"/>
              <a:t> arrays, where each array is of length </a:t>
            </a:r>
            <a:r>
              <a:rPr lang="en-US" b="1" u="sng" dirty="0" smtClean="0"/>
              <a:t>THREE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99764" y="4716216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THREE </a:t>
            </a:r>
            <a:r>
              <a:rPr lang="en-US" dirty="0" smtClean="0"/>
              <a:t>arrays, where each array is of length </a:t>
            </a:r>
            <a:r>
              <a:rPr lang="en-US" b="1" u="sng" dirty="0" smtClean="0"/>
              <a:t>TWO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21798"/>
              </p:ext>
            </p:extLst>
          </p:nvPr>
        </p:nvGraphicFramePr>
        <p:xfrm>
          <a:off x="7564583" y="3402197"/>
          <a:ext cx="1296786" cy="7315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{1, 2, 3}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{4, 5,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180204"/>
              </p:ext>
            </p:extLst>
          </p:nvPr>
        </p:nvGraphicFramePr>
        <p:xfrm>
          <a:off x="7583980" y="4597673"/>
          <a:ext cx="1296786" cy="109728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{3,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{2, 5}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4}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5485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00900" y="3306475"/>
            <a:ext cx="31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00900" y="4520372"/>
            <a:ext cx="3138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br>
              <a:rPr lang="en-US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97585" y="3360044"/>
            <a:ext cx="1130531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6"/>
          </p:cNvCxnSpPr>
          <p:nvPr/>
        </p:nvCxnSpPr>
        <p:spPr>
          <a:xfrm>
            <a:off x="8828116" y="3590877"/>
            <a:ext cx="385848" cy="2560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89890"/>
              </p:ext>
            </p:extLst>
          </p:nvPr>
        </p:nvGraphicFramePr>
        <p:xfrm>
          <a:off x="8602978" y="6179254"/>
          <a:ext cx="1296786" cy="3657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32262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659074554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2664953091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62800" y="6523714"/>
            <a:ext cx="13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0       1     2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1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TWO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1" y="1928552"/>
            <a:ext cx="10873159" cy="4222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9765" y="3070298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TWO</a:t>
            </a:r>
            <a:r>
              <a:rPr lang="en-US" dirty="0" smtClean="0"/>
              <a:t> arrays, where each array is of length </a:t>
            </a:r>
            <a:r>
              <a:rPr lang="en-US" b="1" u="sng" dirty="0" smtClean="0"/>
              <a:t>THREE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99764" y="4716216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THREE </a:t>
            </a:r>
            <a:r>
              <a:rPr lang="en-US" dirty="0" smtClean="0"/>
              <a:t>arrays, where each array is of length </a:t>
            </a:r>
            <a:r>
              <a:rPr lang="en-US" b="1" u="sng" dirty="0" smtClean="0"/>
              <a:t>TWO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564583" y="3402197"/>
          <a:ext cx="1296786" cy="7315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{1, 2, 3}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{4, 5,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3980" y="4597673"/>
          <a:ext cx="1296786" cy="109728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{3,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{2, 5}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4}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5485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00900" y="3306475"/>
            <a:ext cx="31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00900" y="4520372"/>
            <a:ext cx="3138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br>
              <a:rPr lang="en-US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97585" y="3360044"/>
            <a:ext cx="1130531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6"/>
          </p:cNvCxnSpPr>
          <p:nvPr/>
        </p:nvCxnSpPr>
        <p:spPr>
          <a:xfrm>
            <a:off x="8828116" y="3590877"/>
            <a:ext cx="385848" cy="2560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602978" y="6179254"/>
          <a:ext cx="1296786" cy="3657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32262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659074554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2664953091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62800" y="6523714"/>
            <a:ext cx="13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0       1     2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6846" y="3310199"/>
            <a:ext cx="244025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a[0].length;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a.length;</a:t>
            </a:r>
          </a:p>
          <a:p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4344731" y="3120173"/>
            <a:ext cx="1724889" cy="550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TWO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1" y="1928552"/>
            <a:ext cx="10873159" cy="4222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9765" y="3070298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TWO</a:t>
            </a:r>
            <a:r>
              <a:rPr lang="en-US" dirty="0" smtClean="0"/>
              <a:t> arrays, where each array is of length </a:t>
            </a:r>
            <a:r>
              <a:rPr lang="en-US" b="1" u="sng" dirty="0" smtClean="0"/>
              <a:t>THREE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99764" y="4716216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THREE </a:t>
            </a:r>
            <a:r>
              <a:rPr lang="en-US" dirty="0" smtClean="0"/>
              <a:t>arrays, where each array is of length </a:t>
            </a:r>
            <a:r>
              <a:rPr lang="en-US" b="1" u="sng" dirty="0" smtClean="0"/>
              <a:t>TWO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564583" y="3402197"/>
          <a:ext cx="1296786" cy="7315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{1, 2, 3}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{4, 5,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3980" y="4597673"/>
          <a:ext cx="1296786" cy="109728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{3,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{2, 5}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4}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5485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00900" y="3306475"/>
            <a:ext cx="31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00900" y="4520372"/>
            <a:ext cx="3138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br>
              <a:rPr lang="en-US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97585" y="3360044"/>
            <a:ext cx="1130531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6"/>
          </p:cNvCxnSpPr>
          <p:nvPr/>
        </p:nvCxnSpPr>
        <p:spPr>
          <a:xfrm>
            <a:off x="8828116" y="3590877"/>
            <a:ext cx="385848" cy="2560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602978" y="6179254"/>
          <a:ext cx="1296786" cy="3657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32262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659074554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2664953091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62800" y="6523714"/>
            <a:ext cx="13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0       1     2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3471" y="3276949"/>
            <a:ext cx="244025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a[0].length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//3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4344731" y="3120173"/>
            <a:ext cx="1724889" cy="550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9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TWO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1" y="1928552"/>
            <a:ext cx="10873159" cy="4222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9765" y="3070298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TWO</a:t>
            </a:r>
            <a:r>
              <a:rPr lang="en-US" dirty="0" smtClean="0"/>
              <a:t> arrays, where each array is of length </a:t>
            </a:r>
            <a:r>
              <a:rPr lang="en-US" b="1" u="sng" dirty="0" smtClean="0"/>
              <a:t>THREE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99764" y="4716216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THREE </a:t>
            </a:r>
            <a:r>
              <a:rPr lang="en-US" dirty="0" smtClean="0"/>
              <a:t>arrays, where each array is of length </a:t>
            </a:r>
            <a:r>
              <a:rPr lang="en-US" b="1" u="sng" dirty="0" smtClean="0"/>
              <a:t>TWO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564583" y="3402197"/>
          <a:ext cx="1296786" cy="7315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{1, 2, 3}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{4, 5,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3980" y="4597673"/>
          <a:ext cx="1296786" cy="109728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{3,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{2, 5}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4}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5485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00900" y="3306475"/>
            <a:ext cx="31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00900" y="4520372"/>
            <a:ext cx="3138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br>
              <a:rPr lang="en-US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97585" y="3360044"/>
            <a:ext cx="1130531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6"/>
          </p:cNvCxnSpPr>
          <p:nvPr/>
        </p:nvCxnSpPr>
        <p:spPr>
          <a:xfrm>
            <a:off x="8828116" y="3590877"/>
            <a:ext cx="385848" cy="2560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602978" y="6179254"/>
          <a:ext cx="1296786" cy="3657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32262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659074554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2664953091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62800" y="6523714"/>
            <a:ext cx="13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0       1     2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3471" y="3276949"/>
            <a:ext cx="269187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a[0].length;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//3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int[rows][cols];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4344731" y="3120173"/>
            <a:ext cx="1724889" cy="550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6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43" y="2582726"/>
            <a:ext cx="7356854" cy="20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12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Elimination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90" y="2493645"/>
            <a:ext cx="9001693" cy="264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8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Elimination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90" y="2493645"/>
            <a:ext cx="9001693" cy="26436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662545" y="3291840"/>
            <a:ext cx="4222866" cy="10307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662545" y="3291840"/>
            <a:ext cx="4339244" cy="10307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96349" y="4721630"/>
            <a:ext cx="1675534" cy="99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12174" y="4322618"/>
            <a:ext cx="448887" cy="2992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TWO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1" y="1928552"/>
            <a:ext cx="10873159" cy="4222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9765" y="3070298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TWO</a:t>
            </a:r>
            <a:r>
              <a:rPr lang="en-US" dirty="0" smtClean="0"/>
              <a:t> arrays, where each array is of length </a:t>
            </a:r>
            <a:r>
              <a:rPr lang="en-US" b="1" u="sng" dirty="0" smtClean="0"/>
              <a:t>THREE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99764" y="4716216"/>
            <a:ext cx="229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made up of </a:t>
            </a:r>
            <a:r>
              <a:rPr lang="en-US" b="1" u="sng" dirty="0" smtClean="0"/>
              <a:t>THREE </a:t>
            </a:r>
            <a:r>
              <a:rPr lang="en-US" dirty="0" smtClean="0"/>
              <a:t>arrays, where each array is of length </a:t>
            </a:r>
            <a:r>
              <a:rPr lang="en-US" b="1" u="sng" dirty="0" smtClean="0"/>
              <a:t>TWO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564583" y="3402197"/>
          <a:ext cx="1296786" cy="7315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{1, 2, 3}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{4, 5,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83980" y="4597673"/>
          <a:ext cx="1296786" cy="109728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{3, 6}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{2, 5}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3896"/>
                  </a:ext>
                </a:extLst>
              </a:tr>
              <a:tr h="316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4}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5485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00900" y="3306475"/>
            <a:ext cx="31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00900" y="4520372"/>
            <a:ext cx="3138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br>
              <a:rPr lang="en-US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97585" y="3360044"/>
            <a:ext cx="1130531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6"/>
          </p:cNvCxnSpPr>
          <p:nvPr/>
        </p:nvCxnSpPr>
        <p:spPr>
          <a:xfrm>
            <a:off x="8828116" y="3590877"/>
            <a:ext cx="385848" cy="2560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602978" y="6179254"/>
          <a:ext cx="1296786" cy="3657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32262">
                  <a:extLst>
                    <a:ext uri="{9D8B030D-6E8A-4147-A177-3AD203B41FA5}">
                      <a16:colId xmlns:a16="http://schemas.microsoft.com/office/drawing/2014/main" val="1739817419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659074554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2664953091"/>
                    </a:ext>
                  </a:extLst>
                </a:gridCol>
              </a:tblGrid>
              <a:tr h="31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8259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62800" y="6523714"/>
            <a:ext cx="13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0       1     2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3471" y="3276949"/>
            <a:ext cx="269187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a[0].length;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//3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int[rows][cols];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4344731" y="3120173"/>
            <a:ext cx="1724889" cy="550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3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2-10 at 5.49.2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t="19161"/>
          <a:stretch/>
        </p:blipFill>
        <p:spPr>
          <a:xfrm>
            <a:off x="1672166" y="1397000"/>
            <a:ext cx="9338733" cy="5245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4124" y="319530"/>
            <a:ext cx="6320821" cy="1293028"/>
          </a:xfrm>
        </p:spPr>
        <p:txBody>
          <a:bodyPr/>
          <a:lstStyle/>
          <a:p>
            <a:r>
              <a:rPr lang="en-US" dirty="0" smtClean="0"/>
              <a:t>Loops: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3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7" y="1492698"/>
            <a:ext cx="8366476" cy="39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indenting to emphasize nesting</a:t>
            </a:r>
          </a:p>
          <a:p>
            <a:pPr marL="0" indent="0">
              <a:buNone/>
            </a:pPr>
            <a:r>
              <a:rPr lang="en-US" dirty="0" smtClean="0"/>
              <a:t>Indenting helps distinguish between loops (outer, inner)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7" y="2603027"/>
            <a:ext cx="5120716" cy="24879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197" y="2603027"/>
            <a:ext cx="3552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THREE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93" t="20079" r="15304" b="2362"/>
          <a:stretch/>
        </p:blipFill>
        <p:spPr>
          <a:xfrm>
            <a:off x="474597" y="1679170"/>
            <a:ext cx="3740727" cy="3275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36" y="1389766"/>
            <a:ext cx="4091406" cy="133527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63818"/>
              </p:ext>
            </p:extLst>
          </p:nvPr>
        </p:nvGraphicFramePr>
        <p:xfrm>
          <a:off x="1234440" y="3988953"/>
          <a:ext cx="27395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90">
                  <a:extLst>
                    <a:ext uri="{9D8B030D-6E8A-4147-A177-3AD203B41FA5}">
                      <a16:colId xmlns:a16="http://schemas.microsoft.com/office/drawing/2014/main" val="1837656089"/>
                    </a:ext>
                  </a:extLst>
                </a:gridCol>
                <a:gridCol w="1512916">
                  <a:extLst>
                    <a:ext uri="{9D8B030D-6E8A-4147-A177-3AD203B41FA5}">
                      <a16:colId xmlns:a16="http://schemas.microsoft.com/office/drawing/2014/main" val="3290669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4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0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7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5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7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3879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453"/>
              </p:ext>
            </p:extLst>
          </p:nvPr>
        </p:nvGraphicFramePr>
        <p:xfrm>
          <a:off x="6154266" y="2170622"/>
          <a:ext cx="47852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69">
                  <a:extLst>
                    <a:ext uri="{9D8B030D-6E8A-4147-A177-3AD203B41FA5}">
                      <a16:colId xmlns:a16="http://schemas.microsoft.com/office/drawing/2014/main" val="2179440261"/>
                    </a:ext>
                  </a:extLst>
                </a:gridCol>
                <a:gridCol w="584098">
                  <a:extLst>
                    <a:ext uri="{9D8B030D-6E8A-4147-A177-3AD203B41FA5}">
                      <a16:colId xmlns:a16="http://schemas.microsoft.com/office/drawing/2014/main" val="157062887"/>
                    </a:ext>
                  </a:extLst>
                </a:gridCol>
                <a:gridCol w="1850608">
                  <a:extLst>
                    <a:ext uri="{9D8B030D-6E8A-4147-A177-3AD203B41FA5}">
                      <a16:colId xmlns:a16="http://schemas.microsoft.com/office/drawing/2014/main" val="3309421514"/>
                    </a:ext>
                  </a:extLst>
                </a:gridCol>
                <a:gridCol w="1850608">
                  <a:extLst>
                    <a:ext uri="{9D8B030D-6E8A-4147-A177-3AD203B41FA5}">
                      <a16:colId xmlns:a16="http://schemas.microsoft.com/office/drawing/2014/main" val="1201261131"/>
                    </a:ext>
                  </a:extLst>
                </a:gridCol>
              </a:tblGrid>
              <a:tr h="359254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Terms?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85490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b[0][0] = 3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a[ 0  ][ 2  ]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a[     ][     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31056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b[0][1] = 6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][ 2  ]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a[     ][     ]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08584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b[1][0] = 2</a:t>
                      </a:r>
                    </a:p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a[ 0  ][ 1  ]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b[     ][     ]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7823312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b[1][1] = 5</a:t>
                      </a:r>
                    </a:p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][ 1  ]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a[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 ][     ]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476912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b[2][0] = 1</a:t>
                      </a:r>
                    </a:p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a[ 0  ][ 0  ]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a[     ][     ]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0386437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b[2][1] =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][ 0  ]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a[     ][    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5474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36" y="894812"/>
            <a:ext cx="3712155" cy="4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2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THREE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93" t="20079" r="15304" b="2362"/>
          <a:stretch/>
        </p:blipFill>
        <p:spPr>
          <a:xfrm>
            <a:off x="474597" y="1679170"/>
            <a:ext cx="3740727" cy="3275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36" y="1389766"/>
            <a:ext cx="4091406" cy="133527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34440" y="3988953"/>
          <a:ext cx="27395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90">
                  <a:extLst>
                    <a:ext uri="{9D8B030D-6E8A-4147-A177-3AD203B41FA5}">
                      <a16:colId xmlns:a16="http://schemas.microsoft.com/office/drawing/2014/main" val="1837656089"/>
                    </a:ext>
                  </a:extLst>
                </a:gridCol>
                <a:gridCol w="1512916">
                  <a:extLst>
                    <a:ext uri="{9D8B030D-6E8A-4147-A177-3AD203B41FA5}">
                      <a16:colId xmlns:a16="http://schemas.microsoft.com/office/drawing/2014/main" val="3290669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4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0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7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5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7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3879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81133"/>
              </p:ext>
            </p:extLst>
          </p:nvPr>
        </p:nvGraphicFramePr>
        <p:xfrm>
          <a:off x="6154266" y="2170622"/>
          <a:ext cx="47852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69">
                  <a:extLst>
                    <a:ext uri="{9D8B030D-6E8A-4147-A177-3AD203B41FA5}">
                      <a16:colId xmlns:a16="http://schemas.microsoft.com/office/drawing/2014/main" val="2179440261"/>
                    </a:ext>
                  </a:extLst>
                </a:gridCol>
                <a:gridCol w="584098">
                  <a:extLst>
                    <a:ext uri="{9D8B030D-6E8A-4147-A177-3AD203B41FA5}">
                      <a16:colId xmlns:a16="http://schemas.microsoft.com/office/drawing/2014/main" val="157062887"/>
                    </a:ext>
                  </a:extLst>
                </a:gridCol>
                <a:gridCol w="1850608">
                  <a:extLst>
                    <a:ext uri="{9D8B030D-6E8A-4147-A177-3AD203B41FA5}">
                      <a16:colId xmlns:a16="http://schemas.microsoft.com/office/drawing/2014/main" val="3309421514"/>
                    </a:ext>
                  </a:extLst>
                </a:gridCol>
                <a:gridCol w="1850608">
                  <a:extLst>
                    <a:ext uri="{9D8B030D-6E8A-4147-A177-3AD203B41FA5}">
                      <a16:colId xmlns:a16="http://schemas.microsoft.com/office/drawing/2014/main" val="1201261131"/>
                    </a:ext>
                  </a:extLst>
                </a:gridCol>
              </a:tblGrid>
              <a:tr h="359254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Terms?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85490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b[0][0] = 3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a[ 0  ][ 2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 c ][r+2]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31056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b[0][1] = 6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][ 2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 c ][rows-1]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08584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b[1][0] = 2</a:t>
                      </a:r>
                    </a:p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a[ 0  ][ 1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c ][r+1]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7823312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b[1][1] = 5</a:t>
                      </a:r>
                    </a:p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][ 1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</a:t>
                      </a:r>
                      <a:r>
                        <a:rPr lang="en-US" b="1" baseline="0" dirty="0" smtClean="0"/>
                        <a:t>c</a:t>
                      </a:r>
                      <a:r>
                        <a:rPr lang="en-US" b="1" dirty="0" smtClean="0"/>
                        <a:t> ][rows-1-1]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476912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b[2][0] = 1</a:t>
                      </a:r>
                    </a:p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a[ 0  ][ 0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 c ][r-2 ]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0386437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b[2][1] =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][ 0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a[c][rows-1-2 ]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5474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36" y="894812"/>
            <a:ext cx="3712155" cy="4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19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THREE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93" t="20079" r="15304" b="2362"/>
          <a:stretch/>
        </p:blipFill>
        <p:spPr>
          <a:xfrm>
            <a:off x="474597" y="1679170"/>
            <a:ext cx="3740727" cy="3275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36" y="1389766"/>
            <a:ext cx="4091406" cy="133527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34440" y="3988953"/>
          <a:ext cx="27395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90">
                  <a:extLst>
                    <a:ext uri="{9D8B030D-6E8A-4147-A177-3AD203B41FA5}">
                      <a16:colId xmlns:a16="http://schemas.microsoft.com/office/drawing/2014/main" val="1837656089"/>
                    </a:ext>
                  </a:extLst>
                </a:gridCol>
                <a:gridCol w="1512916">
                  <a:extLst>
                    <a:ext uri="{9D8B030D-6E8A-4147-A177-3AD203B41FA5}">
                      <a16:colId xmlns:a16="http://schemas.microsoft.com/office/drawing/2014/main" val="3290669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4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0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7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5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7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3879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10648"/>
              </p:ext>
            </p:extLst>
          </p:nvPr>
        </p:nvGraphicFramePr>
        <p:xfrm>
          <a:off x="6154266" y="2170622"/>
          <a:ext cx="47852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69">
                  <a:extLst>
                    <a:ext uri="{9D8B030D-6E8A-4147-A177-3AD203B41FA5}">
                      <a16:colId xmlns:a16="http://schemas.microsoft.com/office/drawing/2014/main" val="2179440261"/>
                    </a:ext>
                  </a:extLst>
                </a:gridCol>
                <a:gridCol w="584098">
                  <a:extLst>
                    <a:ext uri="{9D8B030D-6E8A-4147-A177-3AD203B41FA5}">
                      <a16:colId xmlns:a16="http://schemas.microsoft.com/office/drawing/2014/main" val="157062887"/>
                    </a:ext>
                  </a:extLst>
                </a:gridCol>
                <a:gridCol w="1850608">
                  <a:extLst>
                    <a:ext uri="{9D8B030D-6E8A-4147-A177-3AD203B41FA5}">
                      <a16:colId xmlns:a16="http://schemas.microsoft.com/office/drawing/2014/main" val="3309421514"/>
                    </a:ext>
                  </a:extLst>
                </a:gridCol>
                <a:gridCol w="1850608">
                  <a:extLst>
                    <a:ext uri="{9D8B030D-6E8A-4147-A177-3AD203B41FA5}">
                      <a16:colId xmlns:a16="http://schemas.microsoft.com/office/drawing/2014/main" val="1201261131"/>
                    </a:ext>
                  </a:extLst>
                </a:gridCol>
              </a:tblGrid>
              <a:tr h="359254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Terms?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85490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b[0][0] = 3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a[ 0  ][ 2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c ][rows-1-0]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31056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b[0][1] = 6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][ 2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c ][rows-1-0]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08584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b[1][0] = 2</a:t>
                      </a:r>
                    </a:p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a[ 0  ][ 1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c ][rows-1-1]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7823312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b[1][1] = 5</a:t>
                      </a:r>
                    </a:p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][ 1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</a:t>
                      </a:r>
                      <a:r>
                        <a:rPr lang="en-US" b="1" baseline="0" dirty="0" smtClean="0"/>
                        <a:t>c</a:t>
                      </a:r>
                      <a:r>
                        <a:rPr lang="en-US" b="1" dirty="0" smtClean="0"/>
                        <a:t> ][rows-1-1]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476912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b[2][0] = 1</a:t>
                      </a:r>
                    </a:p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a[ 0  ][ 0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</a:t>
                      </a:r>
                      <a:r>
                        <a:rPr lang="en-US" b="1" baseline="0" dirty="0" smtClean="0"/>
                        <a:t>c</a:t>
                      </a:r>
                      <a:r>
                        <a:rPr lang="en-US" b="1" dirty="0" smtClean="0"/>
                        <a:t> ][rows-1-2]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0386437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b[2][1] =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][ 0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</a:t>
                      </a:r>
                      <a:r>
                        <a:rPr lang="en-US" b="1" baseline="0" dirty="0" smtClean="0"/>
                        <a:t>c</a:t>
                      </a:r>
                      <a:r>
                        <a:rPr lang="en-US" b="1" dirty="0" smtClean="0"/>
                        <a:t> ][rows-1-2]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5474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36" y="894812"/>
            <a:ext cx="3712155" cy="4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THREE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93" t="20079" r="15304" b="2362"/>
          <a:stretch/>
        </p:blipFill>
        <p:spPr>
          <a:xfrm>
            <a:off x="474597" y="1679170"/>
            <a:ext cx="3740727" cy="3275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36" y="1389766"/>
            <a:ext cx="4091406" cy="133527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34440" y="3988953"/>
          <a:ext cx="27395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90">
                  <a:extLst>
                    <a:ext uri="{9D8B030D-6E8A-4147-A177-3AD203B41FA5}">
                      <a16:colId xmlns:a16="http://schemas.microsoft.com/office/drawing/2014/main" val="1837656089"/>
                    </a:ext>
                  </a:extLst>
                </a:gridCol>
                <a:gridCol w="1512916">
                  <a:extLst>
                    <a:ext uri="{9D8B030D-6E8A-4147-A177-3AD203B41FA5}">
                      <a16:colId xmlns:a16="http://schemas.microsoft.com/office/drawing/2014/main" val="3290669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4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0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7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5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7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3879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4134"/>
              </p:ext>
            </p:extLst>
          </p:nvPr>
        </p:nvGraphicFramePr>
        <p:xfrm>
          <a:off x="6154266" y="2170622"/>
          <a:ext cx="47852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69">
                  <a:extLst>
                    <a:ext uri="{9D8B030D-6E8A-4147-A177-3AD203B41FA5}">
                      <a16:colId xmlns:a16="http://schemas.microsoft.com/office/drawing/2014/main" val="2179440261"/>
                    </a:ext>
                  </a:extLst>
                </a:gridCol>
                <a:gridCol w="584098">
                  <a:extLst>
                    <a:ext uri="{9D8B030D-6E8A-4147-A177-3AD203B41FA5}">
                      <a16:colId xmlns:a16="http://schemas.microsoft.com/office/drawing/2014/main" val="157062887"/>
                    </a:ext>
                  </a:extLst>
                </a:gridCol>
                <a:gridCol w="1850608">
                  <a:extLst>
                    <a:ext uri="{9D8B030D-6E8A-4147-A177-3AD203B41FA5}">
                      <a16:colId xmlns:a16="http://schemas.microsoft.com/office/drawing/2014/main" val="3309421514"/>
                    </a:ext>
                  </a:extLst>
                </a:gridCol>
                <a:gridCol w="1850608">
                  <a:extLst>
                    <a:ext uri="{9D8B030D-6E8A-4147-A177-3AD203B41FA5}">
                      <a16:colId xmlns:a16="http://schemas.microsoft.com/office/drawing/2014/main" val="1201261131"/>
                    </a:ext>
                  </a:extLst>
                </a:gridCol>
              </a:tblGrid>
              <a:tr h="359254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Terms?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85490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b[0][0] = 3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a[ 0  ][ 2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c ][rows-1-r]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31056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b[0][1] = 6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][ 2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c ][rows-1-r]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08584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b[1][0] = 2</a:t>
                      </a:r>
                    </a:p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a[ 0  ][ 1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c ][rows-1-r]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7823312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b[1][1] = 5</a:t>
                      </a:r>
                    </a:p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][ 1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</a:t>
                      </a:r>
                      <a:r>
                        <a:rPr lang="en-US" b="1" baseline="0" dirty="0" smtClean="0"/>
                        <a:t>c</a:t>
                      </a:r>
                      <a:r>
                        <a:rPr lang="en-US" b="1" dirty="0" smtClean="0"/>
                        <a:t> ][rows-1-r]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476912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b[2][0] = 1</a:t>
                      </a:r>
                    </a:p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a[ 0  ][ 0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</a:t>
                      </a:r>
                      <a:r>
                        <a:rPr lang="en-US" b="1" baseline="0" dirty="0" smtClean="0"/>
                        <a:t>c</a:t>
                      </a:r>
                      <a:r>
                        <a:rPr lang="en-US" b="1" dirty="0" smtClean="0"/>
                        <a:t> ][rows-1-r]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0386437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b[2][1] =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  ][ 0  ]</a:t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a[ </a:t>
                      </a:r>
                      <a:r>
                        <a:rPr lang="en-US" b="1" baseline="0" dirty="0" smtClean="0"/>
                        <a:t>c</a:t>
                      </a:r>
                      <a:r>
                        <a:rPr lang="en-US" b="1" dirty="0" smtClean="0"/>
                        <a:t> ][rows-1-r]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5474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36" y="894812"/>
            <a:ext cx="3712155" cy="4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08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18" y="2256906"/>
            <a:ext cx="7253557" cy="3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43" y="2582726"/>
            <a:ext cx="7356854" cy="20996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596044" y="3707476"/>
            <a:ext cx="448887" cy="2992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20145" y="3873731"/>
            <a:ext cx="20283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4317" y="3626272"/>
            <a:ext cx="411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Object x)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38432" y="706708"/>
            <a:ext cx="8610600" cy="129302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Java's primitive types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975" y="2057401"/>
            <a:ext cx="9798664" cy="45746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2800" b="1" dirty="0" smtClean="0"/>
              <a:t>primitive </a:t>
            </a:r>
            <a:r>
              <a:rPr lang="en-US" altLang="en-US" sz="2800" b="1" dirty="0"/>
              <a:t>types</a:t>
            </a:r>
            <a:r>
              <a:rPr lang="en-US" altLang="en-US" sz="2800" dirty="0"/>
              <a:t>: Java's built-in simple data types for numbers, text characters, and logic.</a:t>
            </a:r>
          </a:p>
          <a:p>
            <a:pPr lvl="1"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2400" dirty="0"/>
              <a:t>Java has eight primitive types total.</a:t>
            </a:r>
          </a:p>
          <a:p>
            <a:pPr lvl="1"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2400" dirty="0"/>
              <a:t>Types that are not primitive are called </a:t>
            </a:r>
            <a:r>
              <a:rPr lang="en-US" altLang="en-US" sz="2400" i="1" dirty="0"/>
              <a:t>object </a:t>
            </a:r>
            <a:r>
              <a:rPr lang="en-US" altLang="en-US" sz="2400" dirty="0"/>
              <a:t>types.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endParaRPr lang="en-US" altLang="en-US" sz="2400" dirty="0"/>
          </a:p>
          <a:p>
            <a:pPr lvl="1">
              <a:lnSpc>
                <a:spcPct val="90000"/>
              </a:lnSpc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2400" dirty="0"/>
              <a:t>We'll use these four primitive types in this </a:t>
            </a:r>
            <a:r>
              <a:rPr lang="en-US" altLang="en-US" sz="2400" dirty="0" smtClean="0"/>
              <a:t>class primarily:</a:t>
            </a:r>
            <a:endParaRPr lang="en-US" altLang="en-US" sz="2400" dirty="0"/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sz="1600" b="1" dirty="0"/>
              <a:t>Name	Description                          Examples</a:t>
            </a:r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/>
              <a:t>	integers (whole numbers)      </a:t>
            </a:r>
            <a:r>
              <a:rPr lang="en-US" altLang="en-US" sz="1600" dirty="0">
                <a:latin typeface="Courier New" panose="02070309020205020404" pitchFamily="49" charset="0"/>
              </a:rPr>
              <a:t>42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-3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0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926394</a:t>
            </a:r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double</a:t>
            </a:r>
            <a:r>
              <a:rPr lang="en-US" altLang="en-US" sz="1600" dirty="0"/>
              <a:t>	real numbers                         </a:t>
            </a:r>
            <a:r>
              <a:rPr lang="en-US" altLang="en-US" sz="1600" dirty="0">
                <a:latin typeface="Courier New" panose="02070309020205020404" pitchFamily="49" charset="0"/>
              </a:rPr>
              <a:t>3.14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-0.25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9.0</a:t>
            </a:r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char</a:t>
            </a:r>
            <a:r>
              <a:rPr lang="en-US" altLang="en-US" sz="1600" dirty="0"/>
              <a:t>	single text characters            </a:t>
            </a:r>
            <a:r>
              <a:rPr lang="en-US" altLang="en-US" sz="1600" dirty="0">
                <a:latin typeface="Courier New" panose="02070309020205020404" pitchFamily="49" charset="0"/>
              </a:rPr>
              <a:t>'a'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'X'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'?'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'\n'</a:t>
            </a:r>
          </a:p>
          <a:p>
            <a:pPr lvl="1">
              <a:lnSpc>
                <a:spcPct val="90000"/>
              </a:lnSpc>
              <a:buNone/>
              <a:tabLst>
                <a:tab pos="2741613" algn="l"/>
                <a:tab pos="3656013" algn="l"/>
                <a:tab pos="6397625" algn="l"/>
              </a:tabLst>
            </a:pPr>
            <a:r>
              <a:rPr lang="en-US" altLang="en-US" sz="16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dirty="0"/>
              <a:t>	logical values                         </a:t>
            </a:r>
            <a:r>
              <a:rPr lang="en-US" altLang="en-US" sz="1600" dirty="0">
                <a:latin typeface="Courier New" panose="02070309020205020404" pitchFamily="49" charset="0"/>
              </a:rPr>
              <a:t>true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2297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not a 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been using Strings to communicate with the user</a:t>
            </a:r>
          </a:p>
          <a:p>
            <a:pPr lvl="1"/>
            <a:r>
              <a:rPr lang="en-US" dirty="0" smtClean="0"/>
              <a:t>“Hello, World!”</a:t>
            </a:r>
          </a:p>
          <a:p>
            <a:endParaRPr lang="en-US" dirty="0" smtClean="0"/>
          </a:p>
          <a:p>
            <a:r>
              <a:rPr lang="en-US" dirty="0" smtClean="0"/>
              <a:t>As part of review, we are not talking about how to manipulate characters inside of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50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Putting two strings together, we can use the ‘+’ and we’ve done that before in class and in </a:t>
            </a:r>
            <a:r>
              <a:rPr lang="en-US" dirty="0" err="1" smtClean="0"/>
              <a:t>hw</a:t>
            </a:r>
            <a:r>
              <a:rPr lang="en-US" dirty="0" smtClean="0"/>
              <a:t> assignments</a:t>
            </a:r>
          </a:p>
          <a:p>
            <a:endParaRPr lang="en-US" dirty="0"/>
          </a:p>
          <a:p>
            <a:r>
              <a:rPr lang="en-US" dirty="0" smtClean="0"/>
              <a:t>The String class exports a method called </a:t>
            </a:r>
            <a:r>
              <a:rPr lang="en-US" u="sng" dirty="0" err="1" smtClean="0"/>
              <a:t>concat</a:t>
            </a:r>
            <a:r>
              <a:rPr lang="en-US" u="sng" dirty="0" smtClean="0"/>
              <a:t>()</a:t>
            </a:r>
            <a:r>
              <a:rPr lang="en-US" dirty="0" smtClean="0"/>
              <a:t> to signify concatenations, but it’s almost never used because we can use +</a:t>
            </a:r>
          </a:p>
          <a:p>
            <a:endParaRPr lang="en-US" dirty="0"/>
          </a:p>
          <a:p>
            <a:r>
              <a:rPr lang="en-US" dirty="0"/>
              <a:t>If you use + with numeric operands, it signifies addition. If at least one of its operands is a string, Java interprets + as concatenation. When it is used in this way, Java performs the following steps: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one of the operands is not a string, convert it to a string by applying the </a:t>
            </a:r>
            <a:r>
              <a:rPr lang="en-US" dirty="0" err="1"/>
              <a:t>toString</a:t>
            </a:r>
            <a:r>
              <a:rPr lang="en-US" dirty="0"/>
              <a:t> method for that class. </a:t>
            </a:r>
          </a:p>
          <a:p>
            <a:pPr lvl="2"/>
            <a:r>
              <a:rPr lang="en-US" dirty="0" smtClean="0"/>
              <a:t>Apply </a:t>
            </a:r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 method to concatenate the values.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26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String Concatenation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JavaStringConcat</a:t>
            </a:r>
            <a:r>
              <a:rPr lang="en-US" dirty="0"/>
              <a:t> {</a:t>
            </a:r>
          </a:p>
          <a:p>
            <a:pPr marL="0" indent="0">
              <a:buNone/>
            </a:pPr>
            <a:r>
              <a:rPr lang="en-US" dirty="0"/>
              <a:t>      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                </a:t>
            </a:r>
            <a:r>
              <a:rPr lang="en-US" i="1" dirty="0"/>
              <a:t>/*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                * String concatenation can be done in several ways in Java.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                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       </a:t>
            </a:r>
          </a:p>
          <a:p>
            <a:pPr marL="0" indent="0">
              <a:buNone/>
            </a:pPr>
            <a:r>
              <a:rPr lang="en-US" dirty="0"/>
              <a:t>                String str1 = "Hello";</a:t>
            </a:r>
          </a:p>
          <a:p>
            <a:pPr marL="0" indent="0">
              <a:buNone/>
            </a:pPr>
            <a:r>
              <a:rPr lang="en-US" dirty="0"/>
              <a:t>                String str2 = " World";</a:t>
            </a:r>
          </a:p>
          <a:p>
            <a:pPr marL="0" indent="0">
              <a:buNone/>
            </a:pPr>
            <a:r>
              <a:rPr lang="en-US" dirty="0"/>
              <a:t>               </a:t>
            </a:r>
          </a:p>
          <a:p>
            <a:pPr marL="0" indent="0">
              <a:buNone/>
            </a:pPr>
            <a:r>
              <a:rPr lang="en-US" dirty="0"/>
              <a:t>                </a:t>
            </a:r>
            <a:r>
              <a:rPr lang="en-US" i="1" dirty="0"/>
              <a:t>//1. Using + operator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        String str3 = str1 + str2;</a:t>
            </a:r>
          </a:p>
          <a:p>
            <a:pPr marL="0" indent="0">
              <a:buNone/>
            </a:pPr>
            <a:r>
              <a:rPr lang="en-US" dirty="0"/>
              <a:t>                </a:t>
            </a:r>
            <a:r>
              <a:rPr lang="en-US" dirty="0" err="1"/>
              <a:t>System.out.println</a:t>
            </a:r>
            <a:r>
              <a:rPr lang="en-US" dirty="0"/>
              <a:t>("String </a:t>
            </a:r>
            <a:r>
              <a:rPr lang="en-US" dirty="0" err="1"/>
              <a:t>concat</a:t>
            </a:r>
            <a:r>
              <a:rPr lang="en-US" dirty="0"/>
              <a:t> using + operator : " + str3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96000" y="3641294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0" i="1" dirty="0" smtClean="0">
                <a:effectLst/>
                <a:latin typeface="Verdana" panose="020B0604030504040204" pitchFamily="34" charset="0"/>
              </a:rPr>
              <a:t>Output of Java String </a:t>
            </a:r>
            <a:r>
              <a:rPr lang="en-US" b="0" i="1" dirty="0" err="1" smtClean="0">
                <a:effectLst/>
                <a:latin typeface="Verdana" panose="020B0604030504040204" pitchFamily="34" charset="0"/>
              </a:rPr>
              <a:t>concat</a:t>
            </a:r>
            <a:r>
              <a:rPr lang="en-US" b="0" i="1" dirty="0" smtClean="0">
                <a:effectLst/>
                <a:latin typeface="Verdana" panose="020B0604030504040204" pitchFamily="34" charset="0"/>
              </a:rPr>
              <a:t> example would be</a:t>
            </a:r>
            <a:r>
              <a:rPr lang="en-US" dirty="0" smtClean="0">
                <a:latin typeface="Verdana" panose="020B0604030504040204" pitchFamily="34" charset="0"/>
              </a:rPr>
              <a:t>:</a:t>
            </a:r>
          </a:p>
          <a:p>
            <a:r>
              <a:rPr lang="en-US" b="0" i="1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String </a:t>
            </a:r>
            <a:r>
              <a:rPr lang="en-US" b="0" i="1" dirty="0" err="1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concat</a:t>
            </a:r>
            <a:r>
              <a:rPr lang="en-US" b="0" i="1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using + operator : Hello World</a:t>
            </a:r>
            <a:endParaRPr lang="en-US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7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501" y="1723404"/>
            <a:ext cx="9428054" cy="4990434"/>
          </a:xfrm>
        </p:spPr>
        <p:txBody>
          <a:bodyPr>
            <a:normAutofit/>
          </a:bodyPr>
          <a:lstStyle/>
          <a:p>
            <a:r>
              <a:rPr lang="en-US" dirty="0"/>
              <a:t>The substring method makes it possible to extract a piece of a larger string by providing index numbers that determine the extent of the substring.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str.substring</a:t>
            </a:r>
            <a:r>
              <a:rPr lang="en-US" dirty="0" smtClean="0"/>
              <a:t>(i1, i2);</a:t>
            </a:r>
          </a:p>
          <a:p>
            <a:r>
              <a:rPr lang="en-US" dirty="0" smtClean="0"/>
              <a:t>where i1 </a:t>
            </a:r>
            <a:r>
              <a:rPr lang="en-US" dirty="0"/>
              <a:t>is the first index position in the desired substring and </a:t>
            </a:r>
            <a:r>
              <a:rPr lang="en-US" dirty="0" smtClean="0"/>
              <a:t>i2 </a:t>
            </a:r>
            <a:r>
              <a:rPr lang="en-US" dirty="0"/>
              <a:t>is the index position immediately following the last position in the substring.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only specify the first index, then substring goes until the end of the string:</a:t>
            </a:r>
          </a:p>
          <a:p>
            <a:pPr marL="0" lvl="2" indent="0" algn="ctr">
              <a:spcBef>
                <a:spcPts val="1000"/>
              </a:spcBef>
              <a:buNone/>
            </a:pPr>
            <a:r>
              <a:rPr lang="en-US" dirty="0" err="1" smtClean="0"/>
              <a:t>str.substring</a:t>
            </a:r>
            <a:r>
              <a:rPr lang="en-US" dirty="0" smtClean="0"/>
              <a:t>(i1);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575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501" y="1723404"/>
            <a:ext cx="9428054" cy="4990434"/>
          </a:xfrm>
        </p:spPr>
        <p:txBody>
          <a:bodyPr>
            <a:normAutofit/>
          </a:bodyPr>
          <a:lstStyle/>
          <a:p>
            <a:r>
              <a:rPr lang="en-US" dirty="0" smtClean="0"/>
              <a:t>Example: from “Hello, World!” </a:t>
            </a:r>
            <a:r>
              <a:rPr lang="en-US" dirty="0"/>
              <a:t>if you wanted to select the substring "</a:t>
            </a:r>
            <a:r>
              <a:rPr lang="en-US" dirty="0" smtClean="0"/>
              <a:t>ell“, you </a:t>
            </a:r>
            <a:r>
              <a:rPr lang="en-US" dirty="0"/>
              <a:t>would make the following call: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str.substring</a:t>
            </a:r>
            <a:r>
              <a:rPr lang="en-US" dirty="0" smtClean="0"/>
              <a:t>(1</a:t>
            </a:r>
            <a:r>
              <a:rPr lang="en-US" dirty="0"/>
              <a:t>, 4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from “Hello, World!” if you wanted to select </a:t>
            </a:r>
            <a:r>
              <a:rPr lang="en-US" dirty="0" smtClean="0"/>
              <a:t>just “World!”, </a:t>
            </a:r>
            <a:r>
              <a:rPr lang="en-US" dirty="0"/>
              <a:t>you would make the following call: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 smtClean="0"/>
              <a:t>str.substring</a:t>
            </a:r>
            <a:r>
              <a:rPr lang="en-US" dirty="0" smtClean="0"/>
              <a:t>(7); </a:t>
            </a:r>
            <a:r>
              <a:rPr lang="en-US" dirty="0" smtClean="0">
                <a:solidFill>
                  <a:srgbClr val="00B050"/>
                </a:solidFill>
              </a:rPr>
              <a:t>//goes till the end of string</a:t>
            </a:r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 algn="ctr">
              <a:buNone/>
            </a:pPr>
            <a:r>
              <a:rPr lang="en-US" dirty="0" err="1" smtClean="0"/>
              <a:t>str.substring</a:t>
            </a:r>
            <a:r>
              <a:rPr lang="en-US" dirty="0" smtClean="0"/>
              <a:t>(7, 13)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66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Strings for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9614"/>
            <a:ext cx="8946541" cy="4608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applications will require you to test whether two strings are equal, in the sense </a:t>
            </a:r>
            <a:r>
              <a:rPr lang="en-US" dirty="0" smtClean="0"/>
              <a:t>that </a:t>
            </a:r>
            <a:r>
              <a:rPr lang="en-US" dirty="0"/>
              <a:t>they contain the same characters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Although it seems natural to do so, you cannot use the == operator for this purpose. While it is legal to </a:t>
            </a:r>
            <a:r>
              <a:rPr lang="en-US" dirty="0" smtClean="0"/>
              <a:t>write</a:t>
            </a:r>
          </a:p>
          <a:p>
            <a:pPr marL="0" indent="0" algn="ctr">
              <a:buNone/>
            </a:pPr>
            <a:r>
              <a:rPr lang="en-US" dirty="0">
                <a:latin typeface="Courier" pitchFamily="49" charset="0"/>
              </a:rPr>
              <a:t>if (s1 == s2) </a:t>
            </a:r>
            <a:r>
              <a:rPr lang="en-US" dirty="0" smtClean="0">
                <a:latin typeface="Courier" pitchFamily="49" charset="0"/>
              </a:rPr>
              <a:t>{…}</a:t>
            </a:r>
          </a:p>
          <a:p>
            <a:pPr marL="0" indent="0" algn="ctr">
              <a:buNone/>
            </a:pPr>
            <a:r>
              <a:rPr lang="en-US" dirty="0" smtClean="0"/>
              <a:t>The if test will not have the desired effect.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== checks whether the objects are identical, aka does the reference in memory point to the same address (which would be true for primitive types)</a:t>
            </a:r>
          </a:p>
          <a:p>
            <a:r>
              <a:rPr lang="en-US" dirty="0" smtClean="0"/>
              <a:t>To check if two strings are equal: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if( s1.equals(s2) ) 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95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90956"/>
            <a:ext cx="8946541" cy="4195481"/>
          </a:xfrm>
        </p:spPr>
        <p:txBody>
          <a:bodyPr/>
          <a:lstStyle/>
          <a:p>
            <a:r>
              <a:rPr lang="en-US" dirty="0"/>
              <a:t>Java’s String class includes several methods for searching within a string for a particular character or substring.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</a:t>
            </a:r>
            <a:r>
              <a:rPr lang="en-US" dirty="0" err="1"/>
              <a:t>indexOf</a:t>
            </a:r>
            <a:r>
              <a:rPr lang="en-US" dirty="0"/>
              <a:t> takes either a string or a character and returns the index within the receiving string at which the first instance of that value begins.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string or character does not exist at all, </a:t>
            </a:r>
            <a:r>
              <a:rPr lang="en-US" dirty="0" err="1"/>
              <a:t>indexOf</a:t>
            </a:r>
            <a:r>
              <a:rPr lang="en-US" dirty="0"/>
              <a:t> returns -1. For example, if the variable </a:t>
            </a:r>
            <a:r>
              <a:rPr lang="en-US" dirty="0" err="1"/>
              <a:t>str</a:t>
            </a:r>
            <a:r>
              <a:rPr lang="en-US" dirty="0"/>
              <a:t> contains the string "hello, world":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0" y="5132182"/>
            <a:ext cx="4249285" cy="1308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74" y="5575562"/>
            <a:ext cx="46767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13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18" y="2256906"/>
            <a:ext cx="7253557" cy="3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4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18" y="2256906"/>
            <a:ext cx="7253557" cy="34622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84521" y="2057401"/>
          <a:ext cx="4538518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269259">
                  <a:extLst>
                    <a:ext uri="{9D8B030D-6E8A-4147-A177-3AD203B41FA5}">
                      <a16:colId xmlns:a16="http://schemas.microsoft.com/office/drawing/2014/main" val="1239829386"/>
                    </a:ext>
                  </a:extLst>
                </a:gridCol>
                <a:gridCol w="2269259">
                  <a:extLst>
                    <a:ext uri="{9D8B030D-6E8A-4147-A177-3AD203B41FA5}">
                      <a16:colId xmlns:a16="http://schemas.microsoft.com/office/drawing/2014/main" val="439165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“HOW”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“NEAT”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288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76875" y="2579835"/>
            <a:ext cx="41111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w[0] 			“HOW”</a:t>
            </a:r>
          </a:p>
          <a:p>
            <a:endParaRPr lang="en-US" dirty="0"/>
          </a:p>
          <a:p>
            <a:r>
              <a:rPr lang="en-US" dirty="0" smtClean="0"/>
              <a:t>temp			“H”</a:t>
            </a:r>
          </a:p>
          <a:p>
            <a:endParaRPr lang="en-US" dirty="0"/>
          </a:p>
          <a:p>
            <a:r>
              <a:rPr lang="en-US" dirty="0" smtClean="0"/>
              <a:t>w[1]			“NEAT”</a:t>
            </a:r>
          </a:p>
          <a:p>
            <a:endParaRPr lang="en-US" dirty="0"/>
          </a:p>
          <a:p>
            <a:r>
              <a:rPr lang="en-US" dirty="0" smtClean="0"/>
              <a:t>w[1].substring(0,1)       	“N”</a:t>
            </a:r>
          </a:p>
          <a:p>
            <a:endParaRPr lang="en-US" dirty="0"/>
          </a:p>
          <a:p>
            <a:r>
              <a:rPr lang="en-US" dirty="0" smtClean="0"/>
              <a:t>w[0].substring(1)     	“OW”</a:t>
            </a:r>
          </a:p>
          <a:p>
            <a:endParaRPr lang="en-US" dirty="0"/>
          </a:p>
          <a:p>
            <a:r>
              <a:rPr lang="en-US" dirty="0" smtClean="0"/>
              <a:t>w[1].substring(1)		“EAT”</a:t>
            </a:r>
          </a:p>
        </p:txBody>
      </p:sp>
    </p:spTree>
    <p:extLst>
      <p:ext uri="{BB962C8B-B14F-4D97-AF65-F5344CB8AC3E}">
        <p14:creationId xmlns:p14="http://schemas.microsoft.com/office/powerpoint/2010/main" val="30628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8227" y="764373"/>
            <a:ext cx="9627973" cy="1293028"/>
          </a:xfrm>
        </p:spPr>
        <p:txBody>
          <a:bodyPr/>
          <a:lstStyle/>
          <a:p>
            <a:r>
              <a:rPr lang="en-US" dirty="0" smtClean="0"/>
              <a:t>How to create &amp; use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10474172" cy="4195481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is defined in the Java API’s </a:t>
            </a:r>
            <a:r>
              <a:rPr lang="en-US" dirty="0" err="1" smtClean="0"/>
              <a:t>java.util</a:t>
            </a:r>
            <a:r>
              <a:rPr lang="en-US" dirty="0" smtClean="0"/>
              <a:t> </a:t>
            </a:r>
            <a:r>
              <a:rPr lang="en-US" dirty="0"/>
              <a:t>package - Just like Scanner</a:t>
            </a:r>
            <a:endParaRPr lang="en-US" dirty="0" smtClean="0"/>
          </a:p>
          <a:p>
            <a:pPr lvl="1"/>
            <a:r>
              <a:rPr lang="en-US" dirty="0" smtClean="0"/>
              <a:t>So you must import:</a:t>
            </a:r>
            <a:br>
              <a:rPr lang="en-US" dirty="0" smtClean="0"/>
            </a:br>
            <a:r>
              <a:rPr lang="en-US" dirty="0">
                <a:latin typeface="Courier"/>
              </a:rPr>
              <a:t>import </a:t>
            </a:r>
            <a:r>
              <a:rPr lang="en-US" dirty="0" err="1" smtClean="0">
                <a:latin typeface="Courier"/>
              </a:rPr>
              <a:t>java.util.ArrayList</a:t>
            </a:r>
            <a:r>
              <a:rPr lang="en-US" dirty="0" smtClean="0">
                <a:latin typeface="Courier"/>
              </a:rPr>
              <a:t>;</a:t>
            </a:r>
          </a:p>
          <a:p>
            <a:pPr marL="457200" lvl="1" indent="0">
              <a:buNone/>
            </a:pPr>
            <a:endParaRPr lang="en-US" dirty="0" smtClean="0">
              <a:latin typeface="Courier"/>
            </a:endParaRPr>
          </a:p>
          <a:p>
            <a:r>
              <a:rPr lang="en-US" dirty="0" smtClean="0"/>
              <a:t>To initialize, see syntax:</a:t>
            </a:r>
            <a:endParaRPr lang="en-US" dirty="0" smtClean="0">
              <a:latin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	</a:t>
            </a:r>
            <a:r>
              <a:rPr lang="en-US" dirty="0" err="1" smtClean="0">
                <a:latin typeface="Courier"/>
              </a:rPr>
              <a:t>ArrayList</a:t>
            </a:r>
            <a:r>
              <a:rPr lang="en-US" dirty="0" smtClean="0">
                <a:latin typeface="Courier"/>
              </a:rPr>
              <a:t>&lt;element-type</a:t>
            </a:r>
            <a:r>
              <a:rPr lang="en-US" dirty="0">
                <a:latin typeface="Courier"/>
              </a:rPr>
              <a:t>&gt; </a:t>
            </a:r>
            <a:r>
              <a:rPr lang="en-US" dirty="0" smtClean="0">
                <a:latin typeface="Courier"/>
              </a:rPr>
              <a:t>NAME </a:t>
            </a:r>
            <a:r>
              <a:rPr lang="en-US" dirty="0">
                <a:latin typeface="Courier"/>
              </a:rPr>
              <a:t>= new </a:t>
            </a:r>
            <a:r>
              <a:rPr lang="en-US" dirty="0" err="1">
                <a:latin typeface="Courier"/>
              </a:rPr>
              <a:t>ArrayList</a:t>
            </a:r>
            <a:r>
              <a:rPr lang="en-US" dirty="0" smtClean="0">
                <a:latin typeface="Courier"/>
              </a:rPr>
              <a:t>&lt;&gt;();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smtClean="0"/>
              <a:t>So: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</a:t>
            </a:r>
            <a:r>
              <a:rPr lang="en-US" dirty="0" err="1" smtClean="0">
                <a:latin typeface="Courier"/>
              </a:rPr>
              <a:t>ArrayList</a:t>
            </a:r>
            <a:r>
              <a:rPr lang="en-US" dirty="0" smtClean="0">
                <a:latin typeface="Courier"/>
              </a:rPr>
              <a:t>&lt;String&gt; grades </a:t>
            </a:r>
            <a:r>
              <a:rPr lang="en-US" dirty="0">
                <a:latin typeface="Courier"/>
              </a:rPr>
              <a:t>= new </a:t>
            </a:r>
            <a:r>
              <a:rPr lang="en-US" dirty="0" err="1">
                <a:latin typeface="Courier"/>
              </a:rPr>
              <a:t>ArrayList</a:t>
            </a:r>
            <a:r>
              <a:rPr lang="en-US" dirty="0">
                <a:latin typeface="Courier"/>
              </a:rPr>
              <a:t>&lt;&gt;();</a:t>
            </a:r>
          </a:p>
          <a:p>
            <a:endParaRPr lang="en-US" dirty="0" smtClean="0">
              <a:latin typeface="Courier"/>
            </a:endParaRP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69284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18" y="2256906"/>
            <a:ext cx="7253557" cy="34622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84521" y="2057401"/>
          <a:ext cx="4538518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269259">
                  <a:extLst>
                    <a:ext uri="{9D8B030D-6E8A-4147-A177-3AD203B41FA5}">
                      <a16:colId xmlns:a16="http://schemas.microsoft.com/office/drawing/2014/main" val="1239829386"/>
                    </a:ext>
                  </a:extLst>
                </a:gridCol>
                <a:gridCol w="2269259">
                  <a:extLst>
                    <a:ext uri="{9D8B030D-6E8A-4147-A177-3AD203B41FA5}">
                      <a16:colId xmlns:a16="http://schemas.microsoft.com/office/drawing/2014/main" val="439165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“HOW”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“NEAT”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288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76875" y="2579835"/>
            <a:ext cx="41111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w[0] 			“HOW”</a:t>
            </a:r>
          </a:p>
          <a:p>
            <a:endParaRPr lang="en-US" dirty="0"/>
          </a:p>
          <a:p>
            <a:r>
              <a:rPr lang="en-US" dirty="0" smtClean="0"/>
              <a:t>temp			“H”</a:t>
            </a:r>
          </a:p>
          <a:p>
            <a:endParaRPr lang="en-US" dirty="0"/>
          </a:p>
          <a:p>
            <a:r>
              <a:rPr lang="en-US" dirty="0" smtClean="0"/>
              <a:t>w[1]			“NEAT”</a:t>
            </a:r>
          </a:p>
          <a:p>
            <a:endParaRPr lang="en-US" dirty="0"/>
          </a:p>
          <a:p>
            <a:r>
              <a:rPr lang="en-US" dirty="0" smtClean="0"/>
              <a:t>w[1].substring(0,1)       	“N”</a:t>
            </a:r>
          </a:p>
          <a:p>
            <a:endParaRPr lang="en-US" dirty="0"/>
          </a:p>
          <a:p>
            <a:r>
              <a:rPr lang="en-US" dirty="0" smtClean="0"/>
              <a:t>w[0].substring(1)     	“OW”</a:t>
            </a:r>
          </a:p>
          <a:p>
            <a:endParaRPr lang="en-US" dirty="0"/>
          </a:p>
          <a:p>
            <a:r>
              <a:rPr lang="en-US" dirty="0" smtClean="0"/>
              <a:t>w[1].substring(1)		“EAT”</a:t>
            </a:r>
          </a:p>
        </p:txBody>
      </p:sp>
      <p:sp>
        <p:nvSpPr>
          <p:cNvPr id="7" name="Oval 6"/>
          <p:cNvSpPr/>
          <p:nvPr/>
        </p:nvSpPr>
        <p:spPr>
          <a:xfrm>
            <a:off x="3625653" y="5619402"/>
            <a:ext cx="448887" cy="2992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145603" y="4132869"/>
            <a:ext cx="877074" cy="5388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145603" y="4671752"/>
            <a:ext cx="877074" cy="5388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1221" y="5669279"/>
            <a:ext cx="448887" cy="29925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145603" y="3057093"/>
            <a:ext cx="733607" cy="41762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85017" y="5258793"/>
            <a:ext cx="837660" cy="49072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11846" y="5968538"/>
            <a:ext cx="45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“NOW” +    “ “ +      “HEAT”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7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6" y="2057401"/>
            <a:ext cx="8104476" cy="27704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75631"/>
              </p:ext>
            </p:extLst>
          </p:nvPr>
        </p:nvGraphicFramePr>
        <p:xfrm>
          <a:off x="3378200" y="3257225"/>
          <a:ext cx="8128000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051987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5101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18900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8423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802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6154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135" y="4225996"/>
            <a:ext cx="5216415" cy="601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4135" y="4920589"/>
            <a:ext cx="736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[2-1]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[2-2]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 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1 + 1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8920" y="3625649"/>
            <a:ext cx="73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		1	     2		    3	  	 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00699" y="4273119"/>
            <a:ext cx="25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5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63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6" y="2057401"/>
            <a:ext cx="8104476" cy="27704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40840"/>
              </p:ext>
            </p:extLst>
          </p:nvPr>
        </p:nvGraphicFramePr>
        <p:xfrm>
          <a:off x="3378200" y="3257225"/>
          <a:ext cx="8128000" cy="457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051987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5101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18900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8423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802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6154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135" y="4225996"/>
            <a:ext cx="5216415" cy="601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4135" y="5103674"/>
            <a:ext cx="736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[3-1]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[3-2]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 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2 + 1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8920" y="3625649"/>
            <a:ext cx="73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		1	     2		    3	  	 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00699" y="4273119"/>
            <a:ext cx="25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5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72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6" y="2057401"/>
            <a:ext cx="8104476" cy="27704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14076"/>
              </p:ext>
            </p:extLst>
          </p:nvPr>
        </p:nvGraphicFramePr>
        <p:xfrm>
          <a:off x="3378200" y="3257225"/>
          <a:ext cx="8128000" cy="457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051987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5101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18900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8423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802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6154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135" y="4225996"/>
            <a:ext cx="5216415" cy="601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4135" y="5103674"/>
            <a:ext cx="736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[4-1]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[4-2]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 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= 3 + 2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=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8920" y="3625649"/>
            <a:ext cx="73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		1	     2		    3	  	 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00699" y="4273119"/>
            <a:ext cx="25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5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0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6" y="2057401"/>
            <a:ext cx="8104476" cy="27704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8510"/>
              </p:ext>
            </p:extLst>
          </p:nvPr>
        </p:nvGraphicFramePr>
        <p:xfrm>
          <a:off x="3378200" y="3257225"/>
          <a:ext cx="8128000" cy="457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051987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5101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18900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84239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802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6154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135" y="4225996"/>
            <a:ext cx="5216415" cy="601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38920" y="3625649"/>
            <a:ext cx="73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		1	     2		    3	  	 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00699" y="4273119"/>
            <a:ext cx="25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5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54296" y="3660685"/>
            <a:ext cx="448887" cy="2992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24" y="2439091"/>
            <a:ext cx="11359370" cy="22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35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6" y="2057401"/>
            <a:ext cx="9106852" cy="43943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08218" y="2057401"/>
            <a:ext cx="4821382" cy="33666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8194" y="2576944"/>
            <a:ext cx="5516881" cy="285403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9992" y="3186668"/>
            <a:ext cx="4553426" cy="33792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 smtClean="0"/>
              <a:t>SCRAMBLEWORD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54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SCRAMBLEWORD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30531" y="2460567"/>
            <a:ext cx="10375669" cy="3758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INTENT: Scramble a word by swapping all letter pairs </a:t>
            </a:r>
            <a:b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beginning with “A”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through every letter in word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 if “A” is followed by not “A”, swap letters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 return word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1" y="1913399"/>
            <a:ext cx="9170536" cy="5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3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graded?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35 points total</a:t>
            </a:r>
          </a:p>
          <a:p>
            <a:r>
              <a:rPr lang="en-US" dirty="0" smtClean="0"/>
              <a:t>About 5-10 points for each part that I was looking for: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20" y="3039152"/>
            <a:ext cx="9992780" cy="3316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1047" y="3039152"/>
            <a:ext cx="2310938" cy="568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4153" y="3127837"/>
            <a:ext cx="4992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#2</a:t>
            </a:r>
          </a:p>
          <a:p>
            <a:endParaRPr lang="en-US" dirty="0"/>
          </a:p>
          <a:p>
            <a:r>
              <a:rPr lang="en-US" dirty="0" smtClean="0"/>
              <a:t>#3</a:t>
            </a:r>
          </a:p>
          <a:p>
            <a:endParaRPr lang="en-US" dirty="0"/>
          </a:p>
          <a:p>
            <a:r>
              <a:rPr lang="en-US" dirty="0" smtClean="0"/>
              <a:t>#4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8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 smtClean="0"/>
              <a:t>Scramble or Remove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51" y="1896806"/>
            <a:ext cx="10415328" cy="42183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86647" y="1790442"/>
            <a:ext cx="5941132" cy="41230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5178" y="2163765"/>
            <a:ext cx="4754880" cy="280177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38574" y="2202747"/>
            <a:ext cx="2901964" cy="24119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Generic Types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81" y="2639838"/>
            <a:ext cx="5600700" cy="647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81" y="4268771"/>
            <a:ext cx="5847868" cy="134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30531" y="2460567"/>
            <a:ext cx="10375669" cy="37581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INTENT: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 list by replacing each word with scrambled </a:t>
            </a:r>
            <a:b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version and removing any word unchanged by scrambling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through every word in list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 if scrambled word equals original word, then remove 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 else if not equal, then replace with scrambled word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return list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1" y="1913399"/>
            <a:ext cx="9170536" cy="54716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 smtClean="0"/>
              <a:t>Scramble or 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75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graded?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 points total</a:t>
            </a:r>
          </a:p>
          <a:p>
            <a:r>
              <a:rPr lang="en-US" dirty="0" smtClean="0"/>
              <a:t>About 10 points for each part that I was looking for: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1047" y="3039152"/>
            <a:ext cx="2310938" cy="568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67" y="3232048"/>
            <a:ext cx="10635814" cy="286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3323438"/>
            <a:ext cx="4992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</a:t>
            </a:r>
          </a:p>
          <a:p>
            <a:endParaRPr lang="en-US" dirty="0"/>
          </a:p>
          <a:p>
            <a:r>
              <a:rPr lang="en-US" dirty="0" smtClean="0"/>
              <a:t>#2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#3</a:t>
            </a:r>
          </a:p>
          <a:p>
            <a:endParaRPr lang="en-US" dirty="0"/>
          </a:p>
          <a:p>
            <a:r>
              <a:rPr lang="en-US" dirty="0" smtClean="0"/>
              <a:t>#4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2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Didn’t return the word or wordlist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Created a second </a:t>
            </a:r>
            <a:r>
              <a:rPr lang="en-US" dirty="0" err="1" smtClean="0"/>
              <a:t>ArrayList</a:t>
            </a:r>
            <a:r>
              <a:rPr lang="en-US" dirty="0" smtClean="0"/>
              <a:t>, but wanted you to modify original List</a:t>
            </a:r>
          </a:p>
          <a:p>
            <a:endParaRPr lang="en-US" dirty="0"/>
          </a:p>
          <a:p>
            <a:r>
              <a:rPr lang="en-US" dirty="0" smtClean="0"/>
              <a:t>Didn’t call </a:t>
            </a:r>
            <a:r>
              <a:rPr lang="en-US" dirty="0" err="1" smtClean="0"/>
              <a:t>scrambleWord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Switching between Strings and Character Arrays</a:t>
            </a:r>
          </a:p>
          <a:p>
            <a:pPr lvl="1"/>
            <a:r>
              <a:rPr lang="en-US" dirty="0" smtClean="0"/>
              <a:t>== &amp; != can be used with characters, but not with strings</a:t>
            </a:r>
          </a:p>
          <a:p>
            <a:pPr lvl="1"/>
            <a:r>
              <a:rPr lang="en-US" dirty="0" smtClean="0"/>
              <a:t>Convert character array to string: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Confusing Array vs. </a:t>
            </a:r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1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smtClean="0"/>
              <a:t>MISTAKES</a:t>
            </a:r>
            <a:br>
              <a:rPr lang="en-US" dirty="0" smtClean="0"/>
            </a:br>
            <a:r>
              <a:rPr lang="en-US" dirty="0" smtClean="0"/>
              <a:t>Arrays vs. </a:t>
            </a:r>
            <a:r>
              <a:rPr lang="en-US" dirty="0" err="1" smtClean="0"/>
              <a:t>ArrayLists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656830"/>
              </p:ext>
            </p:extLst>
          </p:nvPr>
        </p:nvGraphicFramePr>
        <p:xfrm>
          <a:off x="1402570" y="2368521"/>
          <a:ext cx="89471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043">
                  <a:extLst>
                    <a:ext uri="{9D8B030D-6E8A-4147-A177-3AD203B41FA5}">
                      <a16:colId xmlns:a16="http://schemas.microsoft.com/office/drawing/2014/main" val="1174411930"/>
                    </a:ext>
                  </a:extLst>
                </a:gridCol>
                <a:gridCol w="3263723">
                  <a:extLst>
                    <a:ext uri="{9D8B030D-6E8A-4147-A177-3AD203B41FA5}">
                      <a16:colId xmlns:a16="http://schemas.microsoft.com/office/drawing/2014/main" val="1065054388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45229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9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at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to get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grades.length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grades.size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5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an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grades.get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double[30]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&lt;Double&gt;()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 an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grades[3] = 90.0;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grades.set</a:t>
                      </a:r>
                      <a:r>
                        <a:rPr lang="en-US" dirty="0" smtClean="0"/>
                        <a:t>(3, 90.0);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776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96291" y="5070763"/>
            <a:ext cx="8778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setting an element: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NOT </a:t>
            </a:r>
            <a:r>
              <a:rPr lang="en-US" sz="3200" dirty="0" err="1" smtClean="0">
                <a:solidFill>
                  <a:srgbClr val="FF0000"/>
                </a:solidFill>
              </a:rPr>
              <a:t>grades.get</a:t>
            </a:r>
            <a:r>
              <a:rPr lang="en-US" sz="3200" dirty="0" smtClean="0">
                <a:solidFill>
                  <a:srgbClr val="FF0000"/>
                </a:solidFill>
              </a:rPr>
              <a:t>(3) = 90.0;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vs. </a:t>
            </a:r>
            <a:r>
              <a:rPr lang="en-US" dirty="0" err="1" smtClean="0"/>
              <a:t>ArrayLists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288381"/>
            <a:ext cx="7724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21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6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0542" y="875608"/>
            <a:ext cx="7715250" cy="304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000" b="1" u="sng"/>
              <a:t>Example</a:t>
            </a:r>
            <a:r>
              <a:rPr lang="en-US" sz="2000" b="1"/>
              <a:t>: Fibonacci Numbers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011" y="2384366"/>
            <a:ext cx="11438313" cy="4315691"/>
          </a:xfrm>
        </p:spPr>
        <p:txBody>
          <a:bodyPr>
            <a:noAutofit/>
          </a:bodyPr>
          <a:lstStyle/>
          <a:p>
            <a:pPr>
              <a:buNone/>
              <a:tabLst>
                <a:tab pos="682625" algn="l"/>
              </a:tabLst>
            </a:pPr>
            <a:r>
              <a:rPr lang="en-US" altLang="en-US" sz="4800" dirty="0"/>
              <a:t>	</a:t>
            </a:r>
            <a:r>
              <a:rPr lang="en-US" altLang="en-US" sz="4000" dirty="0"/>
              <a:t>1.	</a:t>
            </a:r>
            <a:r>
              <a:rPr lang="en-US" altLang="en-US" sz="4000" i="1" dirty="0"/>
              <a:t>The sum of the squares of  two consecutive Fibonacci numbers is another Fibonacci </a:t>
            </a:r>
            <a:r>
              <a:rPr lang="en-US" altLang="en-US" sz="4000" i="1" dirty="0" smtClean="0"/>
              <a:t>number.</a:t>
            </a:r>
          </a:p>
          <a:p>
            <a:pPr>
              <a:buNone/>
              <a:tabLst>
                <a:tab pos="682625" algn="l"/>
              </a:tabLst>
            </a:pPr>
            <a:endParaRPr lang="en-US" altLang="en-US" sz="4000" i="1" dirty="0"/>
          </a:p>
          <a:p>
            <a:pPr>
              <a:buNone/>
              <a:tabLst>
                <a:tab pos="682625" algn="l"/>
              </a:tabLst>
            </a:pPr>
            <a:r>
              <a:rPr lang="en-US" altLang="en-US" sz="4000" i="1" dirty="0"/>
              <a:t>	2.	The sum of the first </a:t>
            </a:r>
            <a:r>
              <a:rPr lang="ja-JP" altLang="en-US" sz="4000" i="1" dirty="0">
                <a:latin typeface="Arial" panose="020B0604020202020204" pitchFamily="34" charset="0"/>
              </a:rPr>
              <a:t>“</a:t>
            </a:r>
            <a:r>
              <a:rPr lang="en-US" altLang="ja-JP" sz="4000" i="1" dirty="0"/>
              <a:t>n</a:t>
            </a:r>
            <a:r>
              <a:rPr lang="ja-JP" altLang="en-US" sz="4000" i="1" dirty="0">
                <a:latin typeface="Arial" panose="020B0604020202020204" pitchFamily="34" charset="0"/>
              </a:rPr>
              <a:t>”</a:t>
            </a:r>
            <a:r>
              <a:rPr lang="en-US" altLang="ja-JP" sz="4000" i="1" dirty="0"/>
              <a:t> Fibonacci numbers is one less than </a:t>
            </a:r>
            <a:r>
              <a:rPr lang="en-US" altLang="ja-JP" sz="4000" i="1" dirty="0" smtClean="0"/>
              <a:t>F</a:t>
            </a:r>
            <a:r>
              <a:rPr lang="en-US" altLang="ja-JP" sz="4000" i="1" baseline="-25000" dirty="0" smtClean="0"/>
              <a:t>n+2</a:t>
            </a:r>
            <a:endParaRPr lang="en-US" altLang="ja-JP" sz="4800" dirty="0"/>
          </a:p>
        </p:txBody>
      </p:sp>
      <p:graphicFrame>
        <p:nvGraphicFramePr>
          <p:cNvPr id="3383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90771"/>
              </p:ext>
            </p:extLst>
          </p:nvPr>
        </p:nvGraphicFramePr>
        <p:xfrm>
          <a:off x="3210098" y="1348046"/>
          <a:ext cx="6096000" cy="103632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109591538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15784397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36291488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45232329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28102098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11272333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41653458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3687145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975133594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161553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2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288" y="952500"/>
            <a:ext cx="7715250" cy="381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u="sng" dirty="0"/>
              <a:t>History of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188" y="1508760"/>
            <a:ext cx="779145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/>
              <a:t>The origin of the Fibonacci numbers and their sequence can be found in a thought experiment posed in 1202. It was related to the population growth of pairs of rabbits under ideal conditions. The objective was to calculate the size of a population of rabbits during each month according to the following rules (</a:t>
            </a:r>
            <a:r>
              <a:rPr lang="en-US" altLang="en-US" sz="2000" i="1" dirty="0"/>
              <a:t>the original experiment was designed to calculate the population after a year</a:t>
            </a:r>
            <a:r>
              <a:rPr lang="en-US" altLang="en-US" sz="2000" dirty="0"/>
              <a:t>):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1. Originally, a newly-born pair of rabbits, one male and one female, are put in a field.</a:t>
            </a:r>
          </a:p>
          <a:p>
            <a:pPr marL="0" indent="0">
              <a:buNone/>
            </a:pPr>
            <a:r>
              <a:rPr lang="en-US" altLang="en-US" sz="2000" dirty="0"/>
              <a:t>2. Rabbits take one month to mature.</a:t>
            </a:r>
          </a:p>
          <a:p>
            <a:pPr marL="0" indent="0">
              <a:buNone/>
            </a:pPr>
            <a:r>
              <a:rPr lang="en-US" altLang="en-US" sz="2000" dirty="0"/>
              <a:t>3. It takes one month for mature rabbits to produce another pair of newly-born rabbits.</a:t>
            </a:r>
          </a:p>
          <a:p>
            <a:pPr marL="0" indent="0">
              <a:buNone/>
            </a:pPr>
            <a:r>
              <a:rPr lang="en-US" altLang="en-US" sz="2000" dirty="0"/>
              <a:t>4. Rabbits never die.</a:t>
            </a:r>
          </a:p>
          <a:p>
            <a:pPr marL="0" indent="0">
              <a:buNone/>
            </a:pPr>
            <a:r>
              <a:rPr lang="en-US" altLang="en-US" sz="2000" dirty="0"/>
              <a:t>5. The female always produces one male and one female rabbit every month from the second month on.</a:t>
            </a:r>
          </a:p>
        </p:txBody>
      </p:sp>
    </p:spTree>
    <p:extLst>
      <p:ext uri="{BB962C8B-B14F-4D97-AF65-F5344CB8AC3E}">
        <p14:creationId xmlns:p14="http://schemas.microsoft.com/office/powerpoint/2010/main" val="22333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879764"/>
            <a:ext cx="7715250" cy="609600"/>
          </a:xfrm>
        </p:spPr>
        <p:txBody>
          <a:bodyPr/>
          <a:lstStyle/>
          <a:p>
            <a:pPr algn="ctr">
              <a:defRPr/>
            </a:pPr>
            <a:r>
              <a:rPr lang="en-US" sz="2800" u="sng" dirty="0"/>
              <a:t>Rabbit Genealogical Tree</a:t>
            </a:r>
          </a:p>
        </p:txBody>
      </p:sp>
      <p:pic>
        <p:nvPicPr>
          <p:cNvPr id="14338" name="Picture 3" descr="Screen Shot 2013-09-18 at 2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10" y="1921627"/>
            <a:ext cx="10244759" cy="424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9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nth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 n)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if it’s the 0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1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then you return 0 or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//any term after, you keep adding the last two terms starting with 0 and 1 until you reach nth sum of terms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//return nth sum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7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get around this problem, Java defines a wrapper class for each of the primitive types: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boolean</a:t>
            </a:r>
            <a:r>
              <a:rPr lang="en-US" dirty="0" smtClean="0"/>
              <a:t> 			Boolean </a:t>
            </a:r>
          </a:p>
          <a:p>
            <a:pPr marL="0" indent="0">
              <a:buNone/>
            </a:pPr>
            <a:r>
              <a:rPr lang="en-US" dirty="0" smtClean="0"/>
              <a:t>		byte 				Byte </a:t>
            </a:r>
          </a:p>
          <a:p>
            <a:pPr marL="0" indent="0">
              <a:buNone/>
            </a:pPr>
            <a:r>
              <a:rPr lang="en-US" dirty="0" smtClean="0"/>
              <a:t>		char 				Character </a:t>
            </a:r>
          </a:p>
          <a:p>
            <a:pPr marL="0" indent="0">
              <a:buNone/>
            </a:pPr>
            <a:r>
              <a:rPr lang="en-US" dirty="0" smtClean="0"/>
              <a:t>		double 			Double </a:t>
            </a:r>
          </a:p>
          <a:p>
            <a:pPr marL="0" indent="0">
              <a:buNone/>
            </a:pPr>
            <a:r>
              <a:rPr lang="en-US" dirty="0" smtClean="0"/>
              <a:t>		float 				Float </a:t>
            </a:r>
          </a:p>
          <a:p>
            <a:pPr marL="0" indent="0">
              <a:buNone/>
            </a:pPr>
            <a:r>
              <a:rPr lang="en-US" dirty="0" smtClean="0"/>
              <a:t>		int 				Integer </a:t>
            </a:r>
          </a:p>
          <a:p>
            <a:pPr marL="0" indent="0">
              <a:buNone/>
            </a:pPr>
            <a:r>
              <a:rPr lang="en-US" dirty="0" smtClean="0"/>
              <a:t>		long 				Long </a:t>
            </a:r>
          </a:p>
          <a:p>
            <a:pPr marL="0" indent="0">
              <a:buNone/>
            </a:pPr>
            <a:r>
              <a:rPr lang="en-US" dirty="0" smtClean="0"/>
              <a:t>		short 				Short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47897" y="2948231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90697" y="3371564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0697" y="3800541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02742" y="4223873"/>
            <a:ext cx="1264355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90697" y="4641560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07252" y="5081818"/>
            <a:ext cx="1837267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68119" y="5522074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99164" y="5934127"/>
            <a:ext cx="1676400" cy="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3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simply be thought of as when a method calls on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13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recursion</a:t>
            </a:r>
            <a:r>
              <a:rPr lang="en-US" altLang="en-US"/>
              <a:t>: The definition of an operation in terms of itself.</a:t>
            </a:r>
          </a:p>
          <a:p>
            <a:pPr lvl="1"/>
            <a:r>
              <a:rPr lang="en-US" altLang="en-US"/>
              <a:t>Solving a problem using recursion depends on solving</a:t>
            </a:r>
            <a:br>
              <a:rPr lang="en-US" altLang="en-US"/>
            </a:br>
            <a:r>
              <a:rPr lang="en-US" altLang="en-US"/>
              <a:t>smaller occurrences of the same problem.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b="1"/>
              <a:t>recursive programming</a:t>
            </a:r>
            <a:r>
              <a:rPr lang="en-US" altLang="en-US"/>
              <a:t>: Writing methods that call themselves to solve problems recursively.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An equally powerful substitute for </a:t>
            </a:r>
            <a:r>
              <a:rPr lang="en-US" altLang="en-US" i="1"/>
              <a:t>iteration</a:t>
            </a:r>
            <a:r>
              <a:rPr lang="en-US" altLang="en-US"/>
              <a:t> (loops)</a:t>
            </a:r>
          </a:p>
          <a:p>
            <a:pPr lvl="1"/>
            <a:r>
              <a:rPr lang="en-US" altLang="en-US"/>
              <a:t>Particularly well-suited to solving certain types of problems</a:t>
            </a:r>
          </a:p>
        </p:txBody>
      </p:sp>
    </p:spTree>
    <p:extLst>
      <p:ext uri="{BB962C8B-B14F-4D97-AF65-F5344CB8AC3E}">
        <p14:creationId xmlns:p14="http://schemas.microsoft.com/office/powerpoint/2010/main" val="897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learn recursion?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"cultural experience" - A different way of thinking of problems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Can solve some kinds of problems better than iteration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Leads to elegant, simplistic, short code (when used well)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Many programming languages ("functional" languages such as Scheme, ML, and Haskell) use recursion exclusively  (no loops)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A key component of the rest of our </a:t>
            </a:r>
            <a:r>
              <a:rPr lang="en-US" altLang="en-US" dirty="0" smtClean="0"/>
              <a:t>assignments!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62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Recursion’s Three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Decide how to take one step.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 </a:t>
            </a:r>
            <a:r>
              <a:rPr lang="en-US" dirty="0"/>
              <a:t>when to stop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Break </a:t>
            </a:r>
            <a:r>
              <a:rPr lang="en-US" dirty="0"/>
              <a:t>the journey down into </a:t>
            </a:r>
            <a:r>
              <a:rPr lang="en-US" dirty="0" smtClean="0"/>
              <a:t>the step </a:t>
            </a:r>
            <a:r>
              <a:rPr lang="en-US" dirty="0"/>
              <a:t>plus a </a:t>
            </a:r>
            <a:r>
              <a:rPr lang="en-US" dirty="0" smtClean="0"/>
              <a:t>smaller, similar </a:t>
            </a:r>
            <a:r>
              <a:rPr lang="en-US" dirty="0"/>
              <a:t>journey.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89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Example/Exercise</a:t>
            </a:r>
            <a:endParaRPr lang="en-US" alt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 a movie theater near the back and you think to yourself, </a:t>
            </a:r>
            <a:br>
              <a:rPr lang="en-US" altLang="en-US" dirty="0" smtClean="0"/>
            </a:br>
            <a:r>
              <a:rPr lang="en-US" altLang="en-US" b="1" i="1" u="sng" dirty="0" smtClean="0"/>
              <a:t>which row am I </a:t>
            </a:r>
            <a:r>
              <a:rPr lang="en-US" altLang="en-US" b="1" i="1" u="sng" dirty="0"/>
              <a:t>i</a:t>
            </a:r>
            <a:r>
              <a:rPr lang="en-US" altLang="en-US" b="1" i="1" u="sng" dirty="0" smtClean="0"/>
              <a:t>n?</a:t>
            </a:r>
            <a:endParaRPr lang="en-US" altLang="en-US" b="1" i="1" u="sng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It’s dark and poor visibility, </a:t>
            </a:r>
            <a:r>
              <a:rPr lang="en-US" altLang="en-US" dirty="0"/>
              <a:t>so you can</a:t>
            </a:r>
            <a:br>
              <a:rPr lang="en-US" altLang="en-US" dirty="0"/>
            </a:br>
            <a:r>
              <a:rPr lang="en-US" altLang="en-US" dirty="0"/>
              <a:t>see only the people right </a:t>
            </a:r>
            <a:r>
              <a:rPr lang="en-US" altLang="en-US" dirty="0" smtClean="0"/>
              <a:t>in front of </a:t>
            </a:r>
            <a:r>
              <a:rPr lang="en-US" altLang="en-US" dirty="0"/>
              <a:t>you.</a:t>
            </a:r>
            <a:br>
              <a:rPr lang="en-US" altLang="en-US" dirty="0"/>
            </a:br>
            <a:r>
              <a:rPr lang="en-US" altLang="en-US" dirty="0" smtClean="0"/>
              <a:t>And </a:t>
            </a:r>
            <a:r>
              <a:rPr lang="en-US" altLang="en-US" dirty="0"/>
              <a:t>you </a:t>
            </a:r>
            <a:r>
              <a:rPr lang="en-US" altLang="en-US" dirty="0" smtClean="0"/>
              <a:t>don’t really want to count</a:t>
            </a:r>
            <a:r>
              <a:rPr lang="en-US" altLang="en-US" dirty="0"/>
              <a:t>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But you are allowed to ask</a:t>
            </a:r>
            <a:br>
              <a:rPr lang="en-US" altLang="en-US" dirty="0"/>
            </a:br>
            <a:r>
              <a:rPr lang="en-US" altLang="en-US" dirty="0"/>
              <a:t>questions of the person next to you.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How can we solve this problem?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i="1" dirty="0"/>
              <a:t>recursively </a:t>
            </a:r>
            <a:r>
              <a:rPr lang="en-US" altLang="en-US" dirty="0"/>
              <a:t>)</a:t>
            </a:r>
          </a:p>
        </p:txBody>
      </p:sp>
      <p:pic>
        <p:nvPicPr>
          <p:cNvPr id="354309" name="Picture 5" descr="behindme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4"/>
          <a:stretch/>
        </p:blipFill>
        <p:spPr bwMode="auto">
          <a:xfrm>
            <a:off x="7391400" y="2844800"/>
            <a:ext cx="489065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7880465" y="2707641"/>
            <a:ext cx="2821479" cy="698269"/>
          </a:xfrm>
          <a:prstGeom prst="wedgeRectCallout">
            <a:avLst>
              <a:gd name="adj1" fmla="val -51474"/>
              <a:gd name="adj2" fmla="val 982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How many rows in front of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idea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5698375" cy="4024125"/>
          </a:xfrm>
        </p:spPr>
        <p:txBody>
          <a:bodyPr/>
          <a:lstStyle/>
          <a:p>
            <a:r>
              <a:rPr lang="en-US" altLang="en-US" dirty="0"/>
              <a:t>Recursion is all about breaking a big problem into smaller occurrences of that same problem.</a:t>
            </a:r>
          </a:p>
          <a:p>
            <a:pPr lvl="1">
              <a:buFontTx/>
              <a:buNone/>
            </a:pPr>
            <a:endParaRPr lang="en-US" altLang="en-US" sz="800" dirty="0"/>
          </a:p>
          <a:p>
            <a:pPr lvl="1"/>
            <a:r>
              <a:rPr lang="en-US" altLang="en-US" dirty="0"/>
              <a:t>Each person can solve a small part of the problem.</a:t>
            </a:r>
          </a:p>
          <a:p>
            <a:pPr lvl="2"/>
            <a:r>
              <a:rPr lang="en-US" altLang="en-US" dirty="0"/>
              <a:t>What is a small version of the problem that would be easy to answer?</a:t>
            </a:r>
          </a:p>
          <a:p>
            <a:pPr lvl="2"/>
            <a:r>
              <a:rPr lang="en-US" altLang="en-US" dirty="0"/>
              <a:t>What information from a neighbor might help me</a:t>
            </a:r>
            <a:r>
              <a:rPr lang="en-US" altLang="en-US" dirty="0" smtClean="0"/>
              <a:t>?</a:t>
            </a:r>
          </a:p>
          <a:p>
            <a:pPr lvl="2"/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SO, what’s the first step?</a:t>
            </a:r>
            <a:endParaRPr lang="en-US" altLang="en-US" dirty="0"/>
          </a:p>
        </p:txBody>
      </p:sp>
      <p:pic>
        <p:nvPicPr>
          <p:cNvPr id="355333" name="Picture 5" descr="behindm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7"/>
          <a:stretch>
            <a:fillRect/>
          </a:stretch>
        </p:blipFill>
        <p:spPr bwMode="auto">
          <a:xfrm>
            <a:off x="6697663" y="2194560"/>
            <a:ext cx="480853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5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algorithm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Number of </a:t>
            </a:r>
            <a:r>
              <a:rPr lang="en-US" altLang="en-US" dirty="0" smtClean="0"/>
              <a:t>rows in front of you:</a:t>
            </a:r>
            <a:endParaRPr lang="en-US" altLang="en-US" dirty="0"/>
          </a:p>
          <a:p>
            <a:pPr lvl="1"/>
            <a:r>
              <a:rPr lang="en-US" altLang="en-US" dirty="0"/>
              <a:t>If there is someone </a:t>
            </a:r>
            <a:r>
              <a:rPr lang="en-US" altLang="en-US" dirty="0" smtClean="0"/>
              <a:t>in front of you,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ask him/her </a:t>
            </a:r>
            <a:r>
              <a:rPr lang="en-US" altLang="en-US" dirty="0" smtClean="0"/>
              <a:t>which row they’re in</a:t>
            </a:r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/>
              <a:t>When </a:t>
            </a:r>
            <a:r>
              <a:rPr lang="en-US" altLang="en-US" dirty="0"/>
              <a:t>they respond with a value </a:t>
            </a:r>
            <a:r>
              <a:rPr lang="en-US" altLang="en-US" b="1" dirty="0"/>
              <a:t>N</a:t>
            </a:r>
            <a:r>
              <a:rPr lang="en-US" altLang="en-US" dirty="0"/>
              <a:t>, then </a:t>
            </a:r>
            <a:r>
              <a:rPr lang="en-US" altLang="en-US" dirty="0" smtClean="0"/>
              <a:t>you </a:t>
            </a:r>
            <a:r>
              <a:rPr lang="en-US" altLang="en-US" dirty="0"/>
              <a:t>will answer </a:t>
            </a:r>
            <a:r>
              <a:rPr lang="en-US" altLang="en-US" b="1" dirty="0"/>
              <a:t>N + 1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When does it stop?</a:t>
            </a:r>
            <a:endParaRPr lang="en-US" altLang="en-US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203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algorithm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Number of </a:t>
            </a:r>
            <a:r>
              <a:rPr lang="en-US" altLang="en-US" dirty="0" smtClean="0"/>
              <a:t>rows in front of you:</a:t>
            </a:r>
            <a:endParaRPr lang="en-US" altLang="en-US" dirty="0"/>
          </a:p>
          <a:p>
            <a:pPr lvl="1"/>
            <a:r>
              <a:rPr lang="en-US" altLang="en-US" dirty="0"/>
              <a:t>If there is someone </a:t>
            </a:r>
            <a:r>
              <a:rPr lang="en-US" altLang="en-US" dirty="0" smtClean="0"/>
              <a:t>in front of you,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ask him/her </a:t>
            </a:r>
            <a:r>
              <a:rPr lang="en-US" altLang="en-US" dirty="0" smtClean="0"/>
              <a:t>which row they’re in</a:t>
            </a:r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/>
              <a:t>When </a:t>
            </a:r>
            <a:r>
              <a:rPr lang="en-US" altLang="en-US" dirty="0"/>
              <a:t>they respond with a value </a:t>
            </a:r>
            <a:r>
              <a:rPr lang="en-US" altLang="en-US" b="1" dirty="0"/>
              <a:t>N</a:t>
            </a:r>
            <a:r>
              <a:rPr lang="en-US" altLang="en-US" dirty="0"/>
              <a:t>, then </a:t>
            </a:r>
            <a:r>
              <a:rPr lang="en-US" altLang="en-US" dirty="0" smtClean="0"/>
              <a:t>you </a:t>
            </a:r>
            <a:r>
              <a:rPr lang="en-US" altLang="en-US" dirty="0"/>
              <a:t>will answer </a:t>
            </a:r>
            <a:r>
              <a:rPr lang="en-US" altLang="en-US" b="1" dirty="0"/>
              <a:t>N + 1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When does it stop?</a:t>
            </a:r>
          </a:p>
          <a:p>
            <a:pPr lvl="2"/>
            <a:r>
              <a:rPr lang="en-US" altLang="en-US" dirty="0"/>
              <a:t>When </a:t>
            </a:r>
            <a:r>
              <a:rPr lang="en-US" altLang="en-US" dirty="0" smtClean="0"/>
              <a:t>you reach the person in the first row, there’s no one in front of them so clearly they would answer that they’re in </a:t>
            </a:r>
            <a:r>
              <a:rPr lang="en-US" altLang="en-US" sz="2400" b="1" i="1" u="sng" dirty="0" smtClean="0">
                <a:solidFill>
                  <a:srgbClr val="FF0000"/>
                </a:solidFill>
              </a:rPr>
              <a:t>row 1</a:t>
            </a:r>
            <a:r>
              <a:rPr lang="en-US" altLang="en-US" dirty="0" smtClean="0"/>
              <a:t>!</a:t>
            </a:r>
            <a:endParaRPr lang="en-US" altLang="en-US" dirty="0"/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124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and cases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 recursive algorithm involves at least 2 cases:</a:t>
            </a:r>
          </a:p>
          <a:p>
            <a:pPr lvl="1">
              <a:buFontTx/>
              <a:buNone/>
            </a:pPr>
            <a:endParaRPr lang="en-US" altLang="en-US" sz="800"/>
          </a:p>
          <a:p>
            <a:pPr lvl="1"/>
            <a:r>
              <a:rPr lang="en-US" altLang="en-US" b="1"/>
              <a:t>base case</a:t>
            </a:r>
            <a:r>
              <a:rPr lang="en-US" altLang="en-US"/>
              <a:t>: A simple occurrence that can be answered directly.</a:t>
            </a:r>
            <a:endParaRPr lang="en-US" altLang="en-US" i="1"/>
          </a:p>
          <a:p>
            <a:pPr lvl="1"/>
            <a:endParaRPr lang="en-US" altLang="en-US" i="1"/>
          </a:p>
          <a:p>
            <a:pPr lvl="1"/>
            <a:r>
              <a:rPr lang="en-US" altLang="en-US" b="1"/>
              <a:t>recursive case</a:t>
            </a:r>
            <a:r>
              <a:rPr lang="en-US" altLang="en-US"/>
              <a:t>: A more complex occurrence of the problem that cannot be directly answered, but can instead be described in terms of smaller occurrences of the same problem.</a:t>
            </a:r>
          </a:p>
          <a:p>
            <a:pPr lvl="1"/>
            <a:endParaRPr lang="en-US" altLang="en-US" i="1"/>
          </a:p>
          <a:p>
            <a:pPr lvl="1"/>
            <a:endParaRPr lang="en-US" altLang="en-US"/>
          </a:p>
          <a:p>
            <a:pPr lvl="1"/>
            <a:r>
              <a:rPr lang="en-US" altLang="en-US"/>
              <a:t>Some recursive algorithms have more than one base or recursive case, but all have at least one of each.</a:t>
            </a:r>
          </a:p>
          <a:p>
            <a:pPr lvl="1"/>
            <a:r>
              <a:rPr lang="en-US" altLang="en-US"/>
              <a:t>A crucial part of recursive programming is identifying these cases.</a:t>
            </a:r>
          </a:p>
        </p:txBody>
      </p:sp>
    </p:spTree>
    <p:extLst>
      <p:ext uri="{BB962C8B-B14F-4D97-AF65-F5344CB8AC3E}">
        <p14:creationId xmlns:p14="http://schemas.microsoft.com/office/powerpoint/2010/main" val="21960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in Java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Consider the following method to print a line of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 characters: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Prints a line containing the given number of stars.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Precondition: n &gt;= 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printStars(int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for (int i = 0; i &lt;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System.out.println();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end the line of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Write a recursive version of this method (that calls itself).</a:t>
            </a:r>
          </a:p>
          <a:p>
            <a:pPr lvl="1"/>
            <a:r>
              <a:rPr lang="en-US" altLang="en-US"/>
              <a:t>Solve the problem </a:t>
            </a:r>
            <a:r>
              <a:rPr lang="en-US" altLang="en-US" u="sng"/>
              <a:t>without using any loops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Hint: Your solution should print just one star at a time.</a:t>
            </a:r>
          </a:p>
        </p:txBody>
      </p:sp>
    </p:spTree>
    <p:extLst>
      <p:ext uri="{BB962C8B-B14F-4D97-AF65-F5344CB8AC3E}">
        <p14:creationId xmlns:p14="http://schemas.microsoft.com/office/powerpoint/2010/main" val="127964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5723" y="498366"/>
            <a:ext cx="8610600" cy="1293028"/>
          </a:xfrm>
        </p:spPr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</a:t>
            </a:r>
            <a:r>
              <a:rPr lang="en-US" altLang="en-US" dirty="0" err="1" smtClean="0"/>
              <a:t>methodS</a:t>
            </a:r>
            <a:endParaRPr lang="en-US" altLang="en-US" dirty="0"/>
          </a:p>
        </p:txBody>
      </p:sp>
      <p:graphicFrame>
        <p:nvGraphicFramePr>
          <p:cNvPr id="177411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32674"/>
              </p:ext>
            </p:extLst>
          </p:nvPr>
        </p:nvGraphicFramePr>
        <p:xfrm>
          <a:off x="766155" y="1949336"/>
          <a:ext cx="10922924" cy="4450080"/>
        </p:xfrm>
        <a:graphic>
          <a:graphicData uri="http://schemas.openxmlformats.org/drawingml/2006/table">
            <a:tbl>
              <a:tblPr/>
              <a:tblGrid>
                <a:gridCol w="3800268">
                  <a:extLst>
                    <a:ext uri="{9D8B030D-6E8A-4147-A177-3AD203B41FA5}">
                      <a16:colId xmlns:a16="http://schemas.microsoft.com/office/drawing/2014/main" val="335019431"/>
                    </a:ext>
                  </a:extLst>
                </a:gridCol>
                <a:gridCol w="7122656">
                  <a:extLst>
                    <a:ext uri="{9D8B030D-6E8A-4147-A177-3AD203B41FA5}">
                      <a16:colId xmlns:a16="http://schemas.microsoft.com/office/drawing/2014/main" val="1323678841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911336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at given index, shifting subsequent values right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22058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6854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3136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or false, depending on whether the value is found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029641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068639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left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853778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13151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290507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such as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34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basic case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are the cases to consider?</a:t>
            </a:r>
          </a:p>
          <a:p>
            <a:pPr lvl="1"/>
            <a:r>
              <a:rPr lang="en-US" altLang="en-US"/>
              <a:t>What is a very easy number of stars to print without a loop?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printStars(int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>
                <a:latin typeface="Courier New" panose="02070309020205020404" pitchFamily="49" charset="0"/>
              </a:rPr>
              <a:t>if (n == 1)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>
                <a:latin typeface="Courier New" panose="02070309020205020404" pitchFamily="49" charset="0"/>
              </a:rPr>
              <a:t>}</a:t>
            </a:r>
            <a:r>
              <a:rPr lang="en-US" altLang="en-US">
                <a:latin typeface="Courier New" panose="02070309020205020404" pitchFamily="49" charset="0"/>
              </a:rPr>
              <a:t>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  <a:endParaRPr lang="en-US" altLang="en-US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6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in Java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Consider the following method to print a line of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 characters: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Prints a line containing the given number of stars.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Precondition: n &gt;= 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printStars(int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for (int i = 0; i &lt;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System.out.println();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end the line of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Write a recursive version of this method (that calls itself).</a:t>
            </a:r>
          </a:p>
          <a:p>
            <a:pPr lvl="1"/>
            <a:r>
              <a:rPr lang="en-US" altLang="en-US"/>
              <a:t>Solve the problem </a:t>
            </a:r>
            <a:r>
              <a:rPr lang="en-US" altLang="en-US" u="sng"/>
              <a:t>without using any loops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Hint: Your solution should print just one star at a time.</a:t>
            </a:r>
          </a:p>
        </p:txBody>
      </p:sp>
    </p:spTree>
    <p:extLst>
      <p:ext uri="{BB962C8B-B14F-4D97-AF65-F5344CB8AC3E}">
        <p14:creationId xmlns:p14="http://schemas.microsoft.com/office/powerpoint/2010/main" val="3867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basic case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are the cases to consider?</a:t>
            </a:r>
          </a:p>
          <a:p>
            <a:pPr lvl="1"/>
            <a:r>
              <a:rPr lang="en-US" altLang="en-US"/>
              <a:t>What is a very easy number of stars to print without a loop?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printStars(int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>
                <a:latin typeface="Courier New" panose="02070309020205020404" pitchFamily="49" charset="0"/>
              </a:rPr>
              <a:t>if (n == 1)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>
                <a:latin typeface="Courier New" panose="02070309020205020404" pitchFamily="49" charset="0"/>
              </a:rPr>
              <a:t>}</a:t>
            </a:r>
            <a:r>
              <a:rPr lang="en-US" altLang="en-US">
                <a:latin typeface="Courier New" panose="02070309020205020404" pitchFamily="49" charset="0"/>
              </a:rPr>
              <a:t>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  <a:endParaRPr lang="en-US" altLang="en-US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5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more cases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Handling additional cases, with no loops (in a bad way):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printStars(int n)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if (n == 1)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if (</a:t>
            </a:r>
            <a:r>
              <a:rPr lang="en-US" altLang="en-US" b="1">
                <a:latin typeface="Courier New" panose="02070309020205020404" pitchFamily="49" charset="0"/>
              </a:rPr>
              <a:t>n == 2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if (</a:t>
            </a:r>
            <a:r>
              <a:rPr lang="en-US" altLang="en-US" b="1">
                <a:latin typeface="Courier New" panose="02070309020205020404" pitchFamily="49" charset="0"/>
              </a:rPr>
              <a:t>n == 3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if (</a:t>
            </a:r>
            <a:r>
              <a:rPr lang="en-US" altLang="en-US" b="1">
                <a:latin typeface="Courier New" panose="02070309020205020404" pitchFamily="49" charset="0"/>
              </a:rPr>
              <a:t>n == 4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...</a:t>
            </a:r>
            <a:endParaRPr lang="en-US" altLang="en-US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2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more cases 2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Taking advantage of the repeated pattern (somewhat better):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printStars(int n)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if (n == 1)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if (n == 2)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printStars(1);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prints "*"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if (n == 3)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printStars(2);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prints "**"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if (n == 4)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printStars(3);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prints "***"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...</a:t>
            </a:r>
            <a:endParaRPr lang="en-US" altLang="en-US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3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recursion properly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Condensing the recursive cases into a single case: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printStars(int n)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if (n == 1)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case; print one more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printStars(n - 1);</a:t>
            </a:r>
            <a:endParaRPr lang="en-US" altLang="en-US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  <a:endParaRPr lang="en-US" altLang="en-US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2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"Recursion Zen"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 real, even simpler, base case is an </a:t>
            </a:r>
            <a:r>
              <a:rPr lang="en-US" altLang="en-US" dirty="0">
                <a:latin typeface="Courier New" panose="02070309020205020404" pitchFamily="49" charset="0"/>
              </a:rPr>
              <a:t>n</a:t>
            </a:r>
            <a:r>
              <a:rPr lang="en-US" altLang="en-US" dirty="0"/>
              <a:t> of 0, not 1: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printStars</a:t>
            </a:r>
            <a:r>
              <a:rPr lang="en-US" altLang="en-US" dirty="0">
                <a:latin typeface="Courier New" panose="02070309020205020404" pitchFamily="49" charset="0"/>
              </a:rPr>
              <a:t>(int n)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(n ==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end the line of output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 else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case; print one more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printStars</a:t>
            </a:r>
            <a:r>
              <a:rPr lang="en-US" altLang="en-US" b="1" dirty="0">
                <a:latin typeface="Courier New" panose="02070309020205020404" pitchFamily="49" charset="0"/>
              </a:rPr>
              <a:t>(n - 1);</a:t>
            </a: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 smtClean="0"/>
              <a:t>There is an art of properly identifying the best set of cases for a recursive algorithm and expressing them elegantly.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66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011" y="2384366"/>
            <a:ext cx="11438313" cy="4315691"/>
          </a:xfrm>
        </p:spPr>
        <p:txBody>
          <a:bodyPr>
            <a:noAutofit/>
          </a:bodyPr>
          <a:lstStyle/>
          <a:p>
            <a:pPr>
              <a:buNone/>
              <a:tabLst>
                <a:tab pos="682625" algn="l"/>
              </a:tabLst>
            </a:pPr>
            <a:r>
              <a:rPr lang="en-US" altLang="en-US" sz="4800" dirty="0"/>
              <a:t>	</a:t>
            </a:r>
            <a:r>
              <a:rPr lang="en-US" altLang="en-US" sz="4000" dirty="0"/>
              <a:t>1.	</a:t>
            </a:r>
            <a:r>
              <a:rPr lang="en-US" altLang="en-US" sz="4000" i="1" dirty="0"/>
              <a:t>The sum of the squares of  two consecutive Fibonacci numbers is another Fibonacci </a:t>
            </a:r>
            <a:r>
              <a:rPr lang="en-US" altLang="en-US" sz="4000" i="1" dirty="0" smtClean="0"/>
              <a:t>number.</a:t>
            </a:r>
          </a:p>
          <a:p>
            <a:pPr>
              <a:buNone/>
              <a:tabLst>
                <a:tab pos="682625" algn="l"/>
              </a:tabLst>
            </a:pPr>
            <a:endParaRPr lang="en-US" altLang="en-US" sz="4000" i="1" dirty="0"/>
          </a:p>
          <a:p>
            <a:pPr>
              <a:buNone/>
              <a:tabLst>
                <a:tab pos="682625" algn="l"/>
              </a:tabLst>
            </a:pPr>
            <a:r>
              <a:rPr lang="en-US" altLang="en-US" sz="4000" i="1" dirty="0"/>
              <a:t>	2.	The sum of the first </a:t>
            </a:r>
            <a:r>
              <a:rPr lang="ja-JP" altLang="en-US" sz="4000" i="1" dirty="0">
                <a:latin typeface="Arial" panose="020B0604020202020204" pitchFamily="34" charset="0"/>
              </a:rPr>
              <a:t>“</a:t>
            </a:r>
            <a:r>
              <a:rPr lang="en-US" altLang="ja-JP" sz="4000" i="1" dirty="0"/>
              <a:t>n</a:t>
            </a:r>
            <a:r>
              <a:rPr lang="ja-JP" altLang="en-US" sz="4000" i="1" dirty="0">
                <a:latin typeface="Arial" panose="020B0604020202020204" pitchFamily="34" charset="0"/>
              </a:rPr>
              <a:t>”</a:t>
            </a:r>
            <a:r>
              <a:rPr lang="en-US" altLang="ja-JP" sz="4000" i="1" dirty="0"/>
              <a:t> Fibonacci numbers is one less than </a:t>
            </a:r>
            <a:r>
              <a:rPr lang="en-US" altLang="ja-JP" sz="4000" i="1" dirty="0" smtClean="0"/>
              <a:t>F</a:t>
            </a:r>
            <a:r>
              <a:rPr lang="en-US" altLang="ja-JP" sz="4000" i="1" baseline="-25000" dirty="0" smtClean="0"/>
              <a:t>n+2</a:t>
            </a:r>
            <a:endParaRPr lang="en-US" altLang="ja-JP" sz="4800" dirty="0"/>
          </a:p>
        </p:txBody>
      </p:sp>
      <p:graphicFrame>
        <p:nvGraphicFramePr>
          <p:cNvPr id="33836" name="Group 44"/>
          <p:cNvGraphicFramePr>
            <a:graphicFrameLocks noGrp="1"/>
          </p:cNvGraphicFramePr>
          <p:nvPr/>
        </p:nvGraphicFramePr>
        <p:xfrm>
          <a:off x="3210098" y="1348046"/>
          <a:ext cx="6096000" cy="103632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109591538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15784397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36291488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45232329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28102098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11272333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41653458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3687145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975133594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161553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2115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795848" y="18248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Back to Fibonacci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you think of the Fibonacci problem recursively?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Find the nth term of the Fibonacci sequence.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Decide how to take one step.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when to stop.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Break the journey down into the step plus a smaller, similar journey.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19035"/>
              </p:ext>
            </p:extLst>
          </p:nvPr>
        </p:nvGraphicFramePr>
        <p:xfrm>
          <a:off x="4639886" y="1021081"/>
          <a:ext cx="6096000" cy="103632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109591538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15784397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36291488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45232329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28102098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11272333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41653458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3687145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975133594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</a:t>
                      </a:r>
                      <a:r>
                        <a:rPr kumimoji="0" lang="en-US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161553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-84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-84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-84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2115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Back to Fibonacci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293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371" y="1241368"/>
            <a:ext cx="7753350" cy="762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/>
              <a:t>The underlying problem with the recursive method is that it performs lots of redundant calculations.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93571" y="2231969"/>
            <a:ext cx="7696200" cy="4303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  <a:tab pos="1146175" algn="l"/>
                <a:tab pos="1374775" algn="l"/>
                <a:tab pos="1601788" algn="l"/>
                <a:tab pos="1828800" algn="l"/>
                <a:tab pos="2057400" algn="l"/>
                <a:tab pos="2284413" algn="l"/>
                <a:tab pos="2511425" algn="l"/>
                <a:tab pos="2738438" algn="l"/>
                <a:tab pos="2976563" algn="l"/>
                <a:tab pos="3203575" algn="l"/>
                <a:tab pos="3430588" algn="l"/>
                <a:tab pos="3657600" algn="l"/>
                <a:tab pos="3886200" algn="l"/>
                <a:tab pos="4113213" algn="l"/>
                <a:tab pos="4340225" algn="l"/>
                <a:tab pos="4568825" algn="l"/>
                <a:tab pos="4805363" algn="l"/>
                <a:tab pos="5032375" algn="l"/>
              </a:tabLs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27013" algn="l"/>
                <a:tab pos="1146175" algn="l"/>
                <a:tab pos="1374775" algn="l"/>
                <a:tab pos="1601788" algn="l"/>
                <a:tab pos="1828800" algn="l"/>
                <a:tab pos="2057400" algn="l"/>
                <a:tab pos="2284413" algn="l"/>
                <a:tab pos="2511425" algn="l"/>
                <a:tab pos="2738438" algn="l"/>
                <a:tab pos="2976563" algn="l"/>
                <a:tab pos="3203575" algn="l"/>
                <a:tab pos="3430588" algn="l"/>
                <a:tab pos="3657600" algn="l"/>
                <a:tab pos="3886200" algn="l"/>
                <a:tab pos="4113213" algn="l"/>
                <a:tab pos="4340225" algn="l"/>
                <a:tab pos="4568825" algn="l"/>
                <a:tab pos="4805363" algn="l"/>
                <a:tab pos="5032375" algn="l"/>
              </a:tabLs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27013" algn="l"/>
                <a:tab pos="1146175" algn="l"/>
                <a:tab pos="1374775" algn="l"/>
                <a:tab pos="1601788" algn="l"/>
                <a:tab pos="1828800" algn="l"/>
                <a:tab pos="2057400" algn="l"/>
                <a:tab pos="2284413" algn="l"/>
                <a:tab pos="2511425" algn="l"/>
                <a:tab pos="2738438" algn="l"/>
                <a:tab pos="2976563" algn="l"/>
                <a:tab pos="3203575" algn="l"/>
                <a:tab pos="3430588" algn="l"/>
                <a:tab pos="3657600" algn="l"/>
                <a:tab pos="3886200" algn="l"/>
                <a:tab pos="4113213" algn="l"/>
                <a:tab pos="4340225" algn="l"/>
                <a:tab pos="4568825" algn="l"/>
                <a:tab pos="4805363" algn="l"/>
                <a:tab pos="5032375" algn="l"/>
              </a:tabLs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27013" algn="l"/>
                <a:tab pos="1146175" algn="l"/>
                <a:tab pos="1374775" algn="l"/>
                <a:tab pos="1601788" algn="l"/>
                <a:tab pos="1828800" algn="l"/>
                <a:tab pos="2057400" algn="l"/>
                <a:tab pos="2284413" algn="l"/>
                <a:tab pos="2511425" algn="l"/>
                <a:tab pos="2738438" algn="l"/>
                <a:tab pos="2976563" algn="l"/>
                <a:tab pos="3203575" algn="l"/>
                <a:tab pos="3430588" algn="l"/>
                <a:tab pos="3657600" algn="l"/>
                <a:tab pos="3886200" algn="l"/>
                <a:tab pos="4113213" algn="l"/>
                <a:tab pos="4340225" algn="l"/>
                <a:tab pos="4568825" algn="l"/>
                <a:tab pos="4805363" algn="l"/>
                <a:tab pos="5032375" algn="l"/>
              </a:tabLs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27013" algn="l"/>
                <a:tab pos="1146175" algn="l"/>
                <a:tab pos="1374775" algn="l"/>
                <a:tab pos="1601788" algn="l"/>
                <a:tab pos="1828800" algn="l"/>
                <a:tab pos="2057400" algn="l"/>
                <a:tab pos="2284413" algn="l"/>
                <a:tab pos="2511425" algn="l"/>
                <a:tab pos="2738438" algn="l"/>
                <a:tab pos="2976563" algn="l"/>
                <a:tab pos="3203575" algn="l"/>
                <a:tab pos="3430588" algn="l"/>
                <a:tab pos="3657600" algn="l"/>
                <a:tab pos="3886200" algn="l"/>
                <a:tab pos="4113213" algn="l"/>
                <a:tab pos="4340225" algn="l"/>
                <a:tab pos="4568825" algn="l"/>
                <a:tab pos="4805363" algn="l"/>
                <a:tab pos="5032375" algn="l"/>
              </a:tabLs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1146175" algn="l"/>
                <a:tab pos="1374775" algn="l"/>
                <a:tab pos="1601788" algn="l"/>
                <a:tab pos="1828800" algn="l"/>
                <a:tab pos="2057400" algn="l"/>
                <a:tab pos="2284413" algn="l"/>
                <a:tab pos="2511425" algn="l"/>
                <a:tab pos="2738438" algn="l"/>
                <a:tab pos="2976563" algn="l"/>
                <a:tab pos="3203575" algn="l"/>
                <a:tab pos="3430588" algn="l"/>
                <a:tab pos="3657600" algn="l"/>
                <a:tab pos="3886200" algn="l"/>
                <a:tab pos="4113213" algn="l"/>
                <a:tab pos="4340225" algn="l"/>
                <a:tab pos="4568825" algn="l"/>
                <a:tab pos="4805363" algn="l"/>
                <a:tab pos="5032375" algn="l"/>
              </a:tabLs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1146175" algn="l"/>
                <a:tab pos="1374775" algn="l"/>
                <a:tab pos="1601788" algn="l"/>
                <a:tab pos="1828800" algn="l"/>
                <a:tab pos="2057400" algn="l"/>
                <a:tab pos="2284413" algn="l"/>
                <a:tab pos="2511425" algn="l"/>
                <a:tab pos="2738438" algn="l"/>
                <a:tab pos="2976563" algn="l"/>
                <a:tab pos="3203575" algn="l"/>
                <a:tab pos="3430588" algn="l"/>
                <a:tab pos="3657600" algn="l"/>
                <a:tab pos="3886200" algn="l"/>
                <a:tab pos="4113213" algn="l"/>
                <a:tab pos="4340225" algn="l"/>
                <a:tab pos="4568825" algn="l"/>
                <a:tab pos="4805363" algn="l"/>
                <a:tab pos="5032375" algn="l"/>
              </a:tabLs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1146175" algn="l"/>
                <a:tab pos="1374775" algn="l"/>
                <a:tab pos="1601788" algn="l"/>
                <a:tab pos="1828800" algn="l"/>
                <a:tab pos="2057400" algn="l"/>
                <a:tab pos="2284413" algn="l"/>
                <a:tab pos="2511425" algn="l"/>
                <a:tab pos="2738438" algn="l"/>
                <a:tab pos="2976563" algn="l"/>
                <a:tab pos="3203575" algn="l"/>
                <a:tab pos="3430588" algn="l"/>
                <a:tab pos="3657600" algn="l"/>
                <a:tab pos="3886200" algn="l"/>
                <a:tab pos="4113213" algn="l"/>
                <a:tab pos="4340225" algn="l"/>
                <a:tab pos="4568825" algn="l"/>
                <a:tab pos="4805363" algn="l"/>
                <a:tab pos="5032375" algn="l"/>
              </a:tabLs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1146175" algn="l"/>
                <a:tab pos="1374775" algn="l"/>
                <a:tab pos="1601788" algn="l"/>
                <a:tab pos="1828800" algn="l"/>
                <a:tab pos="2057400" algn="l"/>
                <a:tab pos="2284413" algn="l"/>
                <a:tab pos="2511425" algn="l"/>
                <a:tab pos="2738438" algn="l"/>
                <a:tab pos="2976563" algn="l"/>
                <a:tab pos="3203575" algn="l"/>
                <a:tab pos="3430588" algn="l"/>
                <a:tab pos="3657600" algn="l"/>
                <a:tab pos="3886200" algn="l"/>
                <a:tab pos="4113213" algn="l"/>
                <a:tab pos="4340225" algn="l"/>
                <a:tab pos="4568825" algn="l"/>
                <a:tab pos="4805363" algn="l"/>
                <a:tab pos="5032375" algn="l"/>
              </a:tabLs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•	</a:t>
            </a:r>
            <a:r>
              <a:rPr lang="en-US" altLang="en-US" b="1" u="sng"/>
              <a:t>Example:</a:t>
            </a:r>
            <a:r>
              <a:rPr lang="en-US" altLang="en-US"/>
              <a:t> on a reasonably fast computer, to recursively compute F</a:t>
            </a:r>
            <a:r>
              <a:rPr lang="en-US" altLang="en-US" baseline="-25000"/>
              <a:t>40</a:t>
            </a:r>
            <a:r>
              <a:rPr lang="en-US" altLang="en-US"/>
              <a:t> takes almost a minute.  A lot of time considering 	that the calculation requires only 39 additions.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•	Example: to compute 	F</a:t>
            </a:r>
            <a:r>
              <a:rPr lang="en-US" altLang="en-US" baseline="-25000"/>
              <a:t>5</a:t>
            </a:r>
            <a:r>
              <a:rPr lang="en-US" altLang="en-US"/>
              <a:t>									F</a:t>
            </a:r>
            <a:r>
              <a:rPr lang="en-US" altLang="en-US" baseline="-25000"/>
              <a:t>5</a:t>
            </a:r>
            <a:r>
              <a:rPr lang="en-US" altLang="en-US"/>
              <a:t> 		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					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									F</a:t>
            </a:r>
            <a:r>
              <a:rPr lang="en-US" altLang="en-US" baseline="-25000"/>
              <a:t>4</a:t>
            </a:r>
            <a:r>
              <a:rPr lang="en-US" altLang="en-US"/>
              <a:t>							F</a:t>
            </a:r>
            <a:r>
              <a:rPr lang="en-US" altLang="en-US" baseline="-25000"/>
              <a:t>3</a:t>
            </a:r>
          </a:p>
          <a:p>
            <a:pPr>
              <a:spcBef>
                <a:spcPct val="50000"/>
              </a:spcBef>
            </a:pPr>
            <a:endParaRPr lang="en-US" altLang="en-US" baseline="-25000"/>
          </a:p>
          <a:p>
            <a:pPr>
              <a:spcBef>
                <a:spcPct val="50000"/>
              </a:spcBef>
            </a:pPr>
            <a:r>
              <a:rPr lang="en-US" altLang="en-US" baseline="-25000"/>
              <a:t>								</a:t>
            </a:r>
            <a:r>
              <a:rPr lang="en-US" altLang="en-US"/>
              <a:t>F</a:t>
            </a:r>
            <a:r>
              <a:rPr lang="en-US" altLang="en-US" baseline="-25000"/>
              <a:t>3</a:t>
            </a:r>
            <a:r>
              <a:rPr lang="en-US" altLang="en-US"/>
              <a:t>				F</a:t>
            </a:r>
            <a:r>
              <a:rPr lang="en-US" altLang="en-US" baseline="-25000"/>
              <a:t>2</a:t>
            </a:r>
            <a:r>
              <a:rPr lang="en-US" altLang="en-US"/>
              <a:t>			F</a:t>
            </a:r>
            <a:r>
              <a:rPr lang="en-US" altLang="en-US" baseline="-25000"/>
              <a:t>2</a:t>
            </a:r>
            <a:r>
              <a:rPr lang="en-US" altLang="en-US"/>
              <a:t>				F</a:t>
            </a:r>
            <a:r>
              <a:rPr lang="en-US" altLang="en-US" baseline="-25000"/>
              <a:t>1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 baseline="-25000"/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baseline="-25000"/>
              <a:t>							</a:t>
            </a:r>
            <a:r>
              <a:rPr lang="en-US" altLang="en-US"/>
              <a:t>F</a:t>
            </a:r>
            <a:r>
              <a:rPr lang="en-US" altLang="en-US" baseline="-25000"/>
              <a:t>2</a:t>
            </a:r>
            <a:r>
              <a:rPr lang="en-US" altLang="en-US"/>
              <a:t>		F</a:t>
            </a:r>
            <a:r>
              <a:rPr lang="en-US" altLang="en-US" baseline="-25000"/>
              <a:t>1</a:t>
            </a:r>
            <a:r>
              <a:rPr lang="en-US" altLang="en-US"/>
              <a:t>		F</a:t>
            </a:r>
            <a:r>
              <a:rPr lang="en-US" altLang="en-US" baseline="-25000"/>
              <a:t>1</a:t>
            </a:r>
            <a:r>
              <a:rPr lang="en-US" altLang="en-US"/>
              <a:t>		F</a:t>
            </a:r>
            <a:r>
              <a:rPr lang="en-US" altLang="en-US" baseline="-25000"/>
              <a:t>0</a:t>
            </a:r>
            <a:r>
              <a:rPr lang="en-US" altLang="en-US"/>
              <a:t>	F</a:t>
            </a:r>
            <a:r>
              <a:rPr lang="en-US" altLang="en-US" baseline="-25000"/>
              <a:t>1</a:t>
            </a:r>
            <a:r>
              <a:rPr lang="en-US" altLang="en-US"/>
              <a:t>		F</a:t>
            </a:r>
            <a:r>
              <a:rPr lang="en-US" altLang="en-US" baseline="-25000"/>
              <a:t>0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							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					F</a:t>
            </a:r>
            <a:r>
              <a:rPr lang="en-US" altLang="en-US" baseline="-25000"/>
              <a:t>1</a:t>
            </a:r>
            <a:r>
              <a:rPr lang="en-US" altLang="en-US"/>
              <a:t>		F</a:t>
            </a:r>
            <a:r>
              <a:rPr lang="en-US" altLang="en-US" baseline="-25000"/>
              <a:t>0</a:t>
            </a:r>
            <a:r>
              <a:rPr lang="en-US" altLang="en-US"/>
              <a:t>	</a:t>
            </a:r>
            <a:r>
              <a:rPr lang="en-US" altLang="en-US" baseline="-25000"/>
              <a:t>		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It turns out that the number of recursive calls is larger than the Fibonacci number we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re trying to calculate - and it has 	an exponential growth rate.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•	Example:  n=40, F</a:t>
            </a:r>
            <a:r>
              <a:rPr lang="en-US" altLang="en-US" baseline="-25000"/>
              <a:t>40</a:t>
            </a:r>
            <a:r>
              <a:rPr lang="en-US" altLang="en-US"/>
              <a:t> = 102,334,155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The total number of recursive calls is greater than - 300,000,000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93971" y="2917768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479771" y="2917768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5336771" y="345116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793971" y="345116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6936971" y="345116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7394171" y="345116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>
            <a:off x="5031971" y="3908368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5336772" y="3908369"/>
            <a:ext cx="112713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5962247" y="3911543"/>
            <a:ext cx="150813" cy="27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6232121" y="3927419"/>
            <a:ext cx="127000" cy="25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6635347" y="3911543"/>
            <a:ext cx="150813" cy="27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6929034" y="3940118"/>
            <a:ext cx="112712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4814485" y="4375094"/>
            <a:ext cx="14287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5108172" y="4394143"/>
            <a:ext cx="123825" cy="350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4622396" y="4154431"/>
            <a:ext cx="838200" cy="9144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5808260" y="3746444"/>
            <a:ext cx="733425" cy="80327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6509935" y="3728982"/>
            <a:ext cx="733425" cy="80327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7470372" y="4822768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ea typeface="ＭＳ Ｐゴシック" charset="0"/>
              </a:rPr>
              <a:t>REDUNDANT!!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H="1" flipV="1">
            <a:off x="6403571" y="4441768"/>
            <a:ext cx="1143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 flipV="1">
            <a:off x="5412971" y="4746568"/>
            <a:ext cx="2133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 flipH="1" flipV="1">
            <a:off x="7089371" y="4441768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6274984" y="3155893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" charset="0"/>
                <a:ea typeface="ＭＳ Ｐゴシック" charset="0"/>
              </a:rPr>
              <a:t>+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165571" y="3655956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" charset="0"/>
                <a:ea typeface="ＭＳ Ｐゴシック" charset="0"/>
              </a:rPr>
              <a:t>+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6062259" y="4036956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" charset="0"/>
                <a:ea typeface="ＭＳ Ｐゴシック" charset="0"/>
              </a:rPr>
              <a:t>+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6717896" y="4062356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" charset="0"/>
                <a:ea typeface="ＭＳ Ｐゴシック" charset="0"/>
              </a:rPr>
              <a:t>+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5130396" y="3997268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" charset="0"/>
                <a:ea typeface="ＭＳ Ｐゴシック" charset="0"/>
              </a:rPr>
              <a:t>+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4879571" y="4565593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" charset="0"/>
                <a:ea typeface="ＭＳ Ｐゴシック" charset="0"/>
              </a:rPr>
              <a:t>+</a:t>
            </a:r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6400396" y="2973332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7300509" y="3501968"/>
            <a:ext cx="0" cy="173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6836959" y="3925831"/>
            <a:ext cx="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6162271" y="3938531"/>
            <a:ext cx="0" cy="14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 flipH="1">
            <a:off x="5012921" y="4414782"/>
            <a:ext cx="12700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5263746" y="3925832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687" y="496309"/>
            <a:ext cx="8610600" cy="1293028"/>
          </a:xfrm>
        </p:spPr>
        <p:txBody>
          <a:bodyPr/>
          <a:lstStyle/>
          <a:p>
            <a:r>
              <a:rPr lang="en-US" dirty="0" smtClean="0"/>
              <a:t>Removing Elements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871" y="1789337"/>
            <a:ext cx="8946541" cy="4195481"/>
          </a:xfrm>
        </p:spPr>
        <p:txBody>
          <a:bodyPr/>
          <a:lstStyle/>
          <a:p>
            <a:r>
              <a:rPr lang="en-US" dirty="0"/>
              <a:t>We need to be careful removing elements from an </a:t>
            </a:r>
            <a:r>
              <a:rPr lang="en-US" dirty="0" err="1"/>
              <a:t>ArrayList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Remember </a:t>
            </a:r>
            <a:r>
              <a:rPr lang="en-US" dirty="0"/>
              <a:t>– when we remove elements, the entire </a:t>
            </a:r>
            <a:r>
              <a:rPr lang="en-US" dirty="0" err="1"/>
              <a:t>ArrayList</a:t>
            </a:r>
            <a:r>
              <a:rPr lang="en-US" dirty="0"/>
              <a:t> shifts into the position of the removed element: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remove(6</a:t>
            </a:r>
            <a:r>
              <a:rPr lang="en-US" dirty="0"/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140" y="4066531"/>
            <a:ext cx="7067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090" y="2832279"/>
            <a:ext cx="708660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502" y="5467350"/>
            <a:ext cx="67437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560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7193" y="1612669"/>
            <a:ext cx="7715250" cy="762000"/>
          </a:xfrm>
        </p:spPr>
        <p:txBody>
          <a:bodyPr/>
          <a:lstStyle/>
          <a:p>
            <a:pPr algn="ctr">
              <a:defRPr/>
            </a:pPr>
            <a:r>
              <a:rPr lang="en-US" smtClean="0">
                <a:ea typeface="+mj-ea"/>
                <a:cs typeface="+mj-cs"/>
              </a:rPr>
              <a:t>Still Another Example: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762000"/>
            <a:ext cx="7772400" cy="52578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/>
          </a:p>
          <a:p>
            <a:pPr>
              <a:buFont typeface="Monotype Sorts" charset="0"/>
              <a:buNone/>
              <a:defRPr/>
            </a:pPr>
            <a:r>
              <a:rPr lang="en-US" sz="2000" dirty="0"/>
              <a:t>	</a:t>
            </a:r>
          </a:p>
          <a:p>
            <a:pPr>
              <a:buFont typeface="Monotype Sorts" charset="0"/>
              <a:buNone/>
              <a:defRPr/>
            </a:pPr>
            <a:endParaRPr lang="en-US" sz="1600" dirty="0"/>
          </a:p>
          <a:p>
            <a:pPr>
              <a:buFont typeface="Monotype Sorts" charset="0"/>
              <a:buNone/>
              <a:defRPr/>
            </a:pPr>
            <a:endParaRPr lang="en-US" sz="2000" dirty="0"/>
          </a:p>
          <a:p>
            <a:pPr>
              <a:buFont typeface="Monotype Sorts" charset="0"/>
              <a:buNone/>
              <a:defRPr/>
            </a:pPr>
            <a:endParaRPr lang="en-US" sz="2000" dirty="0"/>
          </a:p>
          <a:p>
            <a:pPr>
              <a:buFont typeface="Monotype Sorts" charset="0"/>
              <a:buNone/>
              <a:defRPr/>
            </a:pPr>
            <a:r>
              <a:rPr lang="en-US" sz="2000" dirty="0"/>
              <a:t> </a:t>
            </a:r>
          </a:p>
        </p:txBody>
      </p:sp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2781993" y="3593869"/>
            <a:ext cx="70104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sz="1500">
                <a:latin typeface="Courier" pitchFamily="49" charset="0"/>
              </a:rPr>
              <a:t>public int whoKnows(int[] x, int n)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500">
                <a:latin typeface="Courier" pitchFamily="49" charset="0"/>
              </a:rPr>
              <a:t>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500">
                <a:latin typeface="Courier" pitchFamily="49" charset="0"/>
              </a:rPr>
              <a:t>   if (n == 1)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500">
                <a:latin typeface="Courier" pitchFamily="49" charset="0"/>
              </a:rPr>
              <a:t>	    return x[0];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500">
                <a:latin typeface="Courier" pitchFamily="49" charset="0"/>
              </a:rPr>
              <a:t>       else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500">
                <a:latin typeface="Courier" pitchFamily="49" charset="0"/>
              </a:rPr>
              <a:t>            return Math.min(x[n-1], whoKnows(x, n-1));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500">
                <a:latin typeface="Courier" pitchFamily="49" charset="0"/>
              </a:rPr>
              <a:t>}</a:t>
            </a:r>
          </a:p>
          <a:p>
            <a:endParaRPr lang="en-US" altLang="en-US" sz="1500"/>
          </a:p>
        </p:txBody>
      </p:sp>
      <p:sp>
        <p:nvSpPr>
          <p:cNvPr id="2" name="Rectangle 1"/>
          <p:cNvSpPr/>
          <p:nvPr/>
        </p:nvSpPr>
        <p:spPr>
          <a:xfrm>
            <a:off x="2559585" y="2668867"/>
            <a:ext cx="7550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What does the following java method do?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739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19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recursive method </a:t>
            </a:r>
            <a:r>
              <a:rPr lang="en-US" altLang="en-US">
                <a:latin typeface="Courier New" panose="02070309020205020404" pitchFamily="49" charset="0"/>
              </a:rPr>
              <a:t>pow</a:t>
            </a:r>
            <a:r>
              <a:rPr lang="en-US" altLang="en-US"/>
              <a:t> accepts an integer base and exponent and returns the base raised to that exponent.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pow(3, 4)</a:t>
            </a:r>
            <a:r>
              <a:rPr lang="en-US" altLang="en-US"/>
              <a:t> returns 81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Solve the problem recursively and without using loops.</a:t>
            </a:r>
          </a:p>
        </p:txBody>
      </p:sp>
    </p:spTree>
    <p:extLst>
      <p:ext uri="{BB962C8B-B14F-4D97-AF65-F5344CB8AC3E}">
        <p14:creationId xmlns:p14="http://schemas.microsoft.com/office/powerpoint/2010/main" val="24276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pow</a:t>
            </a:r>
            <a:r>
              <a:rPr lang="en-US" altLang="en-US"/>
              <a:t> solution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Returns base ^ exponent.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Precondition: exponent &gt;= 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int pow(int base, int exponent)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if (exponent == 0)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any number to 0th power is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return 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case:  x^y = x * x^(y-1)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return base * pow(base, exponent - 1);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089775" algn="l"/>
              </a:tabLst>
            </a:pPr>
            <a:r>
              <a:rPr lang="en-US" altLang="en-US"/>
              <a:t>Write a recursive method </a:t>
            </a:r>
            <a:r>
              <a:rPr lang="en-US" altLang="en-US">
                <a:latin typeface="Courier New" panose="02070309020205020404" pitchFamily="49" charset="0"/>
              </a:rPr>
              <a:t>isPalindrome</a:t>
            </a:r>
            <a:r>
              <a:rPr lang="en-US" altLang="en-US"/>
              <a:t> accepts a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and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if it reads the same forwards as backwards.</a:t>
            </a:r>
          </a:p>
          <a:p>
            <a:pPr lvl="1">
              <a:tabLst>
                <a:tab pos="7089775" algn="l"/>
              </a:tabLst>
            </a:pPr>
            <a:endParaRPr lang="en-US" altLang="en-US" sz="1200">
              <a:latin typeface="Courier New" panose="02070309020205020404" pitchFamily="49" charset="0"/>
            </a:endParaRPr>
          </a:p>
          <a:p>
            <a:pPr lvl="1">
              <a:tabLst>
                <a:tab pos="70897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isPalindrome("madam")</a:t>
            </a: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tabLst>
                <a:tab pos="70897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isPalindrome("racecar")</a:t>
            </a: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tabLst>
                <a:tab pos="70897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isPalindrome("step on no pets")</a:t>
            </a: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tabLst>
                <a:tab pos="70897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isPalindrome("able was I ere I saw elba")</a:t>
            </a: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r>
              <a:rPr lang="en-US" altLang="en-US"/>
              <a:t> </a:t>
            </a:r>
          </a:p>
          <a:p>
            <a:pPr lvl="1">
              <a:tabLst>
                <a:tab pos="70897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isPalindrome("Java")</a:t>
            </a: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tabLst>
                <a:tab pos="70897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isPalindrome("rotater")</a:t>
            </a: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tabLst>
                <a:tab pos="70897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isPalindrome("byebye")</a:t>
            </a: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tabLst>
                <a:tab pos="70897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isPalindrome("notion")</a:t>
            </a: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8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Returns true if the given string reads the same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forwards as backwards.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Trivially true for empty or 1-letter strings.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boolean isPalindrome(String 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if (s.length() &lt; 2)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return true;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base case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char first = s.charAt(0);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char last  = s.charAt(s.length() - 1);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if (first != last)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return false;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}          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recursive case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String middle = s.substring(1, s.length() - 1);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return isPalindrome(middle);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2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 2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Returns true if the given string reads the same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forwards as backwards.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Trivially true for empty or 1-letter strings.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boolean isPalindrome(String 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if (s.length() &lt; 2)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return true;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base case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return </a:t>
            </a:r>
            <a:r>
              <a:rPr lang="en-US" altLang="en-US" sz="1800">
                <a:latin typeface="Courier New" panose="02070309020205020404" pitchFamily="49" charset="0"/>
              </a:rPr>
              <a:t>s.charAt(0) == s.charAt(s.length() - 1)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&amp;&amp; </a:t>
            </a:r>
            <a:r>
              <a:rPr lang="en-US" altLang="en-US" sz="1800">
                <a:latin typeface="Courier New" panose="02070309020205020404" pitchFamily="49" charset="0"/>
              </a:rPr>
              <a:t>isPalindrome(s.substring(1, s.length() - 1));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4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5260975" algn="l"/>
              </a:tabLst>
            </a:pPr>
            <a:r>
              <a:rPr lang="en-US" altLang="en-US"/>
              <a:t>Write a recursive method </a:t>
            </a:r>
            <a:r>
              <a:rPr lang="en-US" altLang="en-US">
                <a:latin typeface="Courier New" panose="02070309020205020404" pitchFamily="49" charset="0"/>
              </a:rPr>
              <a:t>reverseLines</a:t>
            </a:r>
            <a:r>
              <a:rPr lang="en-US" altLang="en-US"/>
              <a:t> that accepts a file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and prints the lines of the file in reverse order.</a:t>
            </a:r>
            <a:endParaRPr lang="en-US" altLang="en-US" sz="800"/>
          </a:p>
          <a:p>
            <a:pPr lvl="1">
              <a:tabLst>
                <a:tab pos="5260975" algn="l"/>
              </a:tabLst>
            </a:pPr>
            <a:endParaRPr lang="en-US" altLang="en-US" sz="800"/>
          </a:p>
          <a:p>
            <a:pPr lvl="1">
              <a:tabLst>
                <a:tab pos="5260975" algn="l"/>
              </a:tabLst>
            </a:pPr>
            <a:r>
              <a:rPr lang="en-US" altLang="en-US"/>
              <a:t>Example input file:	Expected console output:</a:t>
            </a:r>
          </a:p>
          <a:p>
            <a:pPr lvl="1">
              <a:buNone/>
              <a:tabLst>
                <a:tab pos="5260975" algn="l"/>
              </a:tabLst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buNone/>
              <a:tabLst>
                <a:tab pos="52609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Roses are red,	Are belong to you.</a:t>
            </a:r>
          </a:p>
          <a:p>
            <a:pPr lvl="1">
              <a:buNone/>
              <a:tabLst>
                <a:tab pos="52609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Violets are blue.	All my base</a:t>
            </a:r>
          </a:p>
          <a:p>
            <a:pPr lvl="1">
              <a:buNone/>
              <a:tabLst>
                <a:tab pos="52609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All my base	Violets are blue.</a:t>
            </a:r>
          </a:p>
          <a:p>
            <a:pPr lvl="1">
              <a:buNone/>
              <a:tabLst>
                <a:tab pos="52609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Are belong to you.	Roses are red,</a:t>
            </a:r>
          </a:p>
          <a:p>
            <a:pPr lvl="1">
              <a:lnSpc>
                <a:spcPct val="80000"/>
              </a:lnSpc>
              <a:buNone/>
              <a:tabLst>
                <a:tab pos="5260975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5260975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tabLst>
                <a:tab pos="5260975" algn="l"/>
              </a:tabLst>
            </a:pPr>
            <a:r>
              <a:rPr lang="en-US" altLang="en-US"/>
              <a:t>What are the cases to consider?</a:t>
            </a:r>
          </a:p>
          <a:p>
            <a:pPr lvl="2">
              <a:tabLst>
                <a:tab pos="5260975" algn="l"/>
              </a:tabLst>
            </a:pPr>
            <a:r>
              <a:rPr lang="en-US" altLang="en-US"/>
              <a:t>How can we solve a small part of the problem at a time?</a:t>
            </a:r>
          </a:p>
          <a:p>
            <a:pPr lvl="2">
              <a:tabLst>
                <a:tab pos="5260975" algn="l"/>
              </a:tabLst>
            </a:pPr>
            <a:r>
              <a:rPr lang="en-US" altLang="en-US"/>
              <a:t>What is a file that is very easy to reverse?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1257300" y="2926080"/>
            <a:ext cx="3276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>
            <a:off x="4829695" y="383909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Reversal pseudocode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Reversing the lines of a file:</a:t>
            </a:r>
          </a:p>
          <a:p>
            <a:pPr lvl="1"/>
            <a:r>
              <a:rPr lang="en-US" altLang="en-US"/>
              <a:t>Read a line L from the file.</a:t>
            </a:r>
          </a:p>
          <a:p>
            <a:pPr lvl="1"/>
            <a:r>
              <a:rPr lang="en-US" altLang="en-US"/>
              <a:t>Print the rest of the lines in reverse order.</a:t>
            </a:r>
          </a:p>
          <a:p>
            <a:pPr lvl="1"/>
            <a:r>
              <a:rPr lang="en-US" altLang="en-US"/>
              <a:t>Print the line L.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sz="2300"/>
              <a:t>If only we had a way to reverse the rest of the lines of the file....</a:t>
            </a:r>
          </a:p>
        </p:txBody>
      </p:sp>
    </p:spTree>
    <p:extLst>
      <p:ext uri="{BB962C8B-B14F-4D97-AF65-F5344CB8AC3E}">
        <p14:creationId xmlns:p14="http://schemas.microsoft.com/office/powerpoint/2010/main" val="36774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Reversal solution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reverseLines(Scanner input)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if (input.hasNextLine())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String line = input.nextLine();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reverseLines(input);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System.out.println(line);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Where is the base case?</a:t>
            </a:r>
          </a:p>
        </p:txBody>
      </p:sp>
    </p:spTree>
    <p:extLst>
      <p:ext uri="{BB962C8B-B14F-4D97-AF65-F5344CB8AC3E}">
        <p14:creationId xmlns:p14="http://schemas.microsoft.com/office/powerpoint/2010/main" val="18013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TWO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1" y="1928552"/>
            <a:ext cx="10873159" cy="42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354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522</TotalTime>
  <Words>4555</Words>
  <Application>Microsoft Office PowerPoint</Application>
  <PresentationFormat>Widescreen</PresentationFormat>
  <Paragraphs>1134</Paragraphs>
  <Slides>89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4" baseType="lpstr">
      <vt:lpstr>MS PGothic</vt:lpstr>
      <vt:lpstr>MS PGothic</vt:lpstr>
      <vt:lpstr>Arial</vt:lpstr>
      <vt:lpstr>Calibri</vt:lpstr>
      <vt:lpstr>Century Gothic</vt:lpstr>
      <vt:lpstr>Courier</vt:lpstr>
      <vt:lpstr>Courier New</vt:lpstr>
      <vt:lpstr>Monotype Sorts</vt:lpstr>
      <vt:lpstr>Symbol</vt:lpstr>
      <vt:lpstr>Tahoma</vt:lpstr>
      <vt:lpstr>Times</vt:lpstr>
      <vt:lpstr>Times New Roman</vt:lpstr>
      <vt:lpstr>Verdana</vt:lpstr>
      <vt:lpstr>Wingdings</vt:lpstr>
      <vt:lpstr>Vapor Trail</vt:lpstr>
      <vt:lpstr>Class Nine</vt:lpstr>
      <vt:lpstr>Problem One</vt:lpstr>
      <vt:lpstr>Problem One</vt:lpstr>
      <vt:lpstr>How to create &amp; use ArrayLists</vt:lpstr>
      <vt:lpstr>ArrayList Generic Types</vt:lpstr>
      <vt:lpstr>ArrayList Generic Types</vt:lpstr>
      <vt:lpstr>ArrayList methodS</vt:lpstr>
      <vt:lpstr>Removing Elements from a list</vt:lpstr>
      <vt:lpstr>Problem TWO</vt:lpstr>
      <vt:lpstr>PowerPoint Presentation</vt:lpstr>
      <vt:lpstr>Array Initialization</vt:lpstr>
      <vt:lpstr>PowerPoint Presentation</vt:lpstr>
      <vt:lpstr>PowerPoint Presentation</vt:lpstr>
      <vt:lpstr>Don’t go out of bounds!</vt:lpstr>
      <vt:lpstr>PowerPoint Presentation</vt:lpstr>
      <vt:lpstr>Problem TWO</vt:lpstr>
      <vt:lpstr>Problem TWO</vt:lpstr>
      <vt:lpstr>Problem TWO</vt:lpstr>
      <vt:lpstr>Problem TWO</vt:lpstr>
      <vt:lpstr>Process of Elimination</vt:lpstr>
      <vt:lpstr>Process of Elimination</vt:lpstr>
      <vt:lpstr>Problem TWO</vt:lpstr>
      <vt:lpstr>Loops:</vt:lpstr>
      <vt:lpstr>Nesting</vt:lpstr>
      <vt:lpstr>Problem THREE</vt:lpstr>
      <vt:lpstr>Problem THREE</vt:lpstr>
      <vt:lpstr>Problem THREE</vt:lpstr>
      <vt:lpstr>Problem THREE</vt:lpstr>
      <vt:lpstr>PROBLEM FOUR</vt:lpstr>
      <vt:lpstr>Java's primitive types</vt:lpstr>
      <vt:lpstr>Strings are not a primitive type</vt:lpstr>
      <vt:lpstr>String Concatenation</vt:lpstr>
      <vt:lpstr>PowerPoint Presentation</vt:lpstr>
      <vt:lpstr>Extracting Substrings</vt:lpstr>
      <vt:lpstr>Extracting Substrings</vt:lpstr>
      <vt:lpstr>Checking Strings for Equality</vt:lpstr>
      <vt:lpstr>Searching a String</vt:lpstr>
      <vt:lpstr>PROBLEM FOUR</vt:lpstr>
      <vt:lpstr>PROBLEM FOUR</vt:lpstr>
      <vt:lpstr>PROBLEM FOUR</vt:lpstr>
      <vt:lpstr>PROBLEM FIVE</vt:lpstr>
      <vt:lpstr>PROBLEM FIVE</vt:lpstr>
      <vt:lpstr>PROBLEM FIVE</vt:lpstr>
      <vt:lpstr>PROBLEM FIVE</vt:lpstr>
      <vt:lpstr>FREE RESPONSE</vt:lpstr>
      <vt:lpstr>SCRAMBLEWORD</vt:lpstr>
      <vt:lpstr>SCRAMBLEWORD</vt:lpstr>
      <vt:lpstr>How graded?</vt:lpstr>
      <vt:lpstr>Scramble or Remove</vt:lpstr>
      <vt:lpstr>Scramble or Remove</vt:lpstr>
      <vt:lpstr>How graded?</vt:lpstr>
      <vt:lpstr>COMMON MISTAKES</vt:lpstr>
      <vt:lpstr>COMMON MISTAKES Arrays vs. ArrayLists</vt:lpstr>
      <vt:lpstr>Arrays vs. ArrayLists</vt:lpstr>
      <vt:lpstr>Fibonacci Sequence</vt:lpstr>
      <vt:lpstr>Example: Fibonacci Numbers</vt:lpstr>
      <vt:lpstr>History of Fibonacci Numbers</vt:lpstr>
      <vt:lpstr>Rabbit Genealogical Tree</vt:lpstr>
      <vt:lpstr>Finding the nth term</vt:lpstr>
      <vt:lpstr>Recursion</vt:lpstr>
      <vt:lpstr>Recursion</vt:lpstr>
      <vt:lpstr>Why learn recursion?</vt:lpstr>
      <vt:lpstr>Recursion’s Three Steps</vt:lpstr>
      <vt:lpstr>Example/Exercise</vt:lpstr>
      <vt:lpstr>The idea</vt:lpstr>
      <vt:lpstr>Recursive algorithm</vt:lpstr>
      <vt:lpstr>Recursive algorithm</vt:lpstr>
      <vt:lpstr>Recursion and cases</vt:lpstr>
      <vt:lpstr>Recursion in Java</vt:lpstr>
      <vt:lpstr>A basic case</vt:lpstr>
      <vt:lpstr>Recursion in Java</vt:lpstr>
      <vt:lpstr>A basic case</vt:lpstr>
      <vt:lpstr>Handling more cases</vt:lpstr>
      <vt:lpstr>Handling more cases 2</vt:lpstr>
      <vt:lpstr>Using recursion properly</vt:lpstr>
      <vt:lpstr>"Recursion Zen"</vt:lpstr>
      <vt:lpstr>PowerPoint Presentation</vt:lpstr>
      <vt:lpstr>PowerPoint Presentation</vt:lpstr>
      <vt:lpstr>The underlying problem with the recursive method is that it performs lots of redundant calculations.</vt:lpstr>
      <vt:lpstr>Still Another Example:</vt:lpstr>
      <vt:lpstr>Other Exercises</vt:lpstr>
      <vt:lpstr>Exercise</vt:lpstr>
      <vt:lpstr>pow solution</vt:lpstr>
      <vt:lpstr>Exercise</vt:lpstr>
      <vt:lpstr>Exercise solution</vt:lpstr>
      <vt:lpstr>Exercise solution 2</vt:lpstr>
      <vt:lpstr>Exercise</vt:lpstr>
      <vt:lpstr>Reversal pseudocode</vt:lpstr>
      <vt:lpstr>Reversal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Two Review</dc:title>
  <dc:creator>Denzil Sikka</dc:creator>
  <cp:lastModifiedBy>Denzil Sikka</cp:lastModifiedBy>
  <cp:revision>43</cp:revision>
  <dcterms:created xsi:type="dcterms:W3CDTF">2015-02-25T20:49:41Z</dcterms:created>
  <dcterms:modified xsi:type="dcterms:W3CDTF">2015-03-04T23:44:41Z</dcterms:modified>
</cp:coreProperties>
</file>