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97"/>
  </p:notesMasterIdLst>
  <p:sldIdLst>
    <p:sldId id="256" r:id="rId2"/>
    <p:sldId id="258" r:id="rId3"/>
    <p:sldId id="259" r:id="rId4"/>
    <p:sldId id="285" r:id="rId5"/>
    <p:sldId id="286" r:id="rId6"/>
    <p:sldId id="287" r:id="rId7"/>
    <p:sldId id="288" r:id="rId8"/>
    <p:sldId id="289" r:id="rId9"/>
    <p:sldId id="290" r:id="rId10"/>
    <p:sldId id="352" r:id="rId11"/>
    <p:sldId id="353" r:id="rId12"/>
    <p:sldId id="291" r:id="rId13"/>
    <p:sldId id="292" r:id="rId14"/>
    <p:sldId id="293" r:id="rId15"/>
    <p:sldId id="294" r:id="rId16"/>
    <p:sldId id="295" r:id="rId17"/>
    <p:sldId id="296" r:id="rId18"/>
    <p:sldId id="297" r:id="rId19"/>
    <p:sldId id="298" r:id="rId20"/>
    <p:sldId id="301" r:id="rId21"/>
    <p:sldId id="302" r:id="rId22"/>
    <p:sldId id="303" r:id="rId23"/>
    <p:sldId id="304" r:id="rId24"/>
    <p:sldId id="305" r:id="rId25"/>
    <p:sldId id="308" r:id="rId26"/>
    <p:sldId id="309" r:id="rId27"/>
    <p:sldId id="310" r:id="rId28"/>
    <p:sldId id="311" r:id="rId29"/>
    <p:sldId id="312" r:id="rId30"/>
    <p:sldId id="313" r:id="rId31"/>
    <p:sldId id="314" r:id="rId32"/>
    <p:sldId id="315" r:id="rId33"/>
    <p:sldId id="382" r:id="rId34"/>
    <p:sldId id="383" r:id="rId35"/>
    <p:sldId id="384" r:id="rId36"/>
    <p:sldId id="392" r:id="rId37"/>
    <p:sldId id="387" r:id="rId38"/>
    <p:sldId id="388" r:id="rId39"/>
    <p:sldId id="393" r:id="rId40"/>
    <p:sldId id="316" r:id="rId41"/>
    <p:sldId id="394" r:id="rId42"/>
    <p:sldId id="306" r:id="rId43"/>
    <p:sldId id="318" r:id="rId44"/>
    <p:sldId id="341" r:id="rId45"/>
    <p:sldId id="327" r:id="rId46"/>
    <p:sldId id="351" r:id="rId47"/>
    <p:sldId id="340" r:id="rId48"/>
    <p:sldId id="319" r:id="rId49"/>
    <p:sldId id="321" r:id="rId50"/>
    <p:sldId id="342" r:id="rId51"/>
    <p:sldId id="343" r:id="rId52"/>
    <p:sldId id="322" r:id="rId53"/>
    <p:sldId id="323" r:id="rId54"/>
    <p:sldId id="324" r:id="rId55"/>
    <p:sldId id="325"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6" r:id="rId69"/>
    <p:sldId id="347" r:id="rId70"/>
    <p:sldId id="348" r:id="rId71"/>
    <p:sldId id="355" r:id="rId72"/>
    <p:sldId id="354" r:id="rId73"/>
    <p:sldId id="358" r:id="rId74"/>
    <p:sldId id="357" r:id="rId75"/>
    <p:sldId id="360" r:id="rId76"/>
    <p:sldId id="359" r:id="rId77"/>
    <p:sldId id="361" r:id="rId78"/>
    <p:sldId id="363" r:id="rId79"/>
    <p:sldId id="362" r:id="rId80"/>
    <p:sldId id="364" r:id="rId81"/>
    <p:sldId id="365" r:id="rId82"/>
    <p:sldId id="366" r:id="rId83"/>
    <p:sldId id="367" r:id="rId84"/>
    <p:sldId id="368" r:id="rId85"/>
    <p:sldId id="369" r:id="rId86"/>
    <p:sldId id="370" r:id="rId87"/>
    <p:sldId id="371" r:id="rId88"/>
    <p:sldId id="372" r:id="rId89"/>
    <p:sldId id="373" r:id="rId90"/>
    <p:sldId id="375" r:id="rId91"/>
    <p:sldId id="376" r:id="rId92"/>
    <p:sldId id="377" r:id="rId93"/>
    <p:sldId id="378" r:id="rId94"/>
    <p:sldId id="380" r:id="rId95"/>
    <p:sldId id="374"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9444" autoAdjust="0"/>
  </p:normalViewPr>
  <p:slideViewPr>
    <p:cSldViewPr snapToGrid="0">
      <p:cViewPr varScale="1">
        <p:scale>
          <a:sx n="76" d="100"/>
          <a:sy n="76" d="100"/>
        </p:scale>
        <p:origin x="10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ED0C69-41FE-4BDC-B751-90910B12817A}" type="datetimeFigureOut">
              <a:rPr lang="en-US" smtClean="0"/>
              <a:t>3/11/2015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8C065-CBF2-4C19-B7B8-580AC87D0997}" type="slidenum">
              <a:rPr lang="en-US" smtClean="0"/>
              <a:t>‹#›</a:t>
            </a:fld>
            <a:endParaRPr lang="en-US"/>
          </a:p>
        </p:txBody>
      </p:sp>
    </p:spTree>
    <p:extLst>
      <p:ext uri="{BB962C8B-B14F-4D97-AF65-F5344CB8AC3E}">
        <p14:creationId xmlns:p14="http://schemas.microsoft.com/office/powerpoint/2010/main" val="323767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beginnersbook.com/2013/04/oops-concepts/"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A5AD7758-A2B6-438E-BD59-322B0A7C2A0D}" type="slidenum">
              <a:rPr lang="en-GB" altLang="en-US">
                <a:solidFill>
                  <a:srgbClr val="000000"/>
                </a:solidFill>
                <a:latin typeface="Times New Roman" panose="02020603050405020304" pitchFamily="18" charset="0"/>
                <a:ea typeface="Arial Unicode MS" panose="020B0604020202020204" pitchFamily="34" charset="-128"/>
              </a:rPr>
              <a:pPr eaLnBrk="1" hangingPunct="1"/>
              <a:t>2</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4813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48132"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70374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31</a:t>
            </a:fld>
            <a:endParaRPr lang="en-US"/>
          </a:p>
        </p:txBody>
      </p:sp>
    </p:spTree>
    <p:extLst>
      <p:ext uri="{BB962C8B-B14F-4D97-AF65-F5344CB8AC3E}">
        <p14:creationId xmlns:p14="http://schemas.microsoft.com/office/powerpoint/2010/main" val="2629921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32</a:t>
            </a:fld>
            <a:endParaRPr lang="en-US"/>
          </a:p>
        </p:txBody>
      </p:sp>
    </p:spTree>
    <p:extLst>
      <p:ext uri="{BB962C8B-B14F-4D97-AF65-F5344CB8AC3E}">
        <p14:creationId xmlns:p14="http://schemas.microsoft.com/office/powerpoint/2010/main" val="2956399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40</a:t>
            </a:fld>
            <a:endParaRPr lang="en-US"/>
          </a:p>
        </p:txBody>
      </p:sp>
    </p:spTree>
    <p:extLst>
      <p:ext uri="{BB962C8B-B14F-4D97-AF65-F5344CB8AC3E}">
        <p14:creationId xmlns:p14="http://schemas.microsoft.com/office/powerpoint/2010/main" val="3413282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41</a:t>
            </a:fld>
            <a:endParaRPr lang="en-US"/>
          </a:p>
        </p:txBody>
      </p:sp>
    </p:spTree>
    <p:extLst>
      <p:ext uri="{BB962C8B-B14F-4D97-AF65-F5344CB8AC3E}">
        <p14:creationId xmlns:p14="http://schemas.microsoft.com/office/powerpoint/2010/main" val="1776870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8B41D5E2-8F6A-4194-8D85-71D6961870ED}" type="slidenum">
              <a:rPr lang="en-GB" altLang="en-US">
                <a:solidFill>
                  <a:srgbClr val="000000"/>
                </a:solidFill>
                <a:latin typeface="Times New Roman" panose="02020603050405020304" pitchFamily="18" charset="0"/>
                <a:ea typeface="Arial Unicode MS" panose="020B0604020202020204" pitchFamily="34" charset="-128"/>
              </a:rPr>
              <a:pPr eaLnBrk="1" hangingPunct="1"/>
              <a:t>45</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5222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52228"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57905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22ACF762-1D6D-4D7B-B9E0-BDA064A7D11A}" type="slidenum">
              <a:rPr lang="en-GB" altLang="en-US">
                <a:solidFill>
                  <a:srgbClr val="000000"/>
                </a:solidFill>
                <a:latin typeface="Times New Roman" panose="02020603050405020304" pitchFamily="18" charset="0"/>
                <a:ea typeface="Arial Unicode MS" panose="020B0604020202020204" pitchFamily="34" charset="-128"/>
              </a:rPr>
              <a:pPr eaLnBrk="1" hangingPunct="1"/>
              <a:t>46</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6758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67588" name="Rectangle 2"/>
          <p:cNvSpPr>
            <a:spLocks noGrp="1" noChangeArrowheads="1"/>
          </p:cNvSpPr>
          <p:nvPr>
            <p:ph type="body"/>
          </p:nvPr>
        </p:nvSpPr>
        <p:spPr>
          <a:xfrm>
            <a:off x="685800" y="4343400"/>
            <a:ext cx="548005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78606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8E2D9F13-4566-4A44-8DFE-3FE35575067A}" type="slidenum">
              <a:rPr lang="en-GB" altLang="en-US">
                <a:solidFill>
                  <a:srgbClr val="000000"/>
                </a:solidFill>
                <a:latin typeface="Times New Roman" panose="02020603050405020304" pitchFamily="18" charset="0"/>
                <a:ea typeface="Arial Unicode MS" panose="020B0604020202020204" pitchFamily="34" charset="-128"/>
              </a:rPr>
              <a:pPr eaLnBrk="1" hangingPunct="1"/>
              <a:t>47</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5939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59396"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74850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E09AB831-DA98-4161-B474-DD4B05532645}" type="slidenum">
              <a:rPr lang="en-GB" altLang="en-US">
                <a:solidFill>
                  <a:srgbClr val="000000"/>
                </a:solidFill>
                <a:latin typeface="Times New Roman" panose="02020603050405020304" pitchFamily="18" charset="0"/>
                <a:ea typeface="Arial Unicode MS" panose="020B0604020202020204" pitchFamily="34" charset="-128"/>
              </a:rPr>
              <a:pPr eaLnBrk="1" hangingPunct="1"/>
              <a:t>54</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5529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55300" name="Rectangle 2"/>
          <p:cNvSpPr>
            <a:spLocks noGrp="1" noChangeArrowheads="1"/>
          </p:cNvSpPr>
          <p:nvPr>
            <p:ph type="body"/>
          </p:nvPr>
        </p:nvSpPr>
        <p:spPr>
          <a:xfrm>
            <a:off x="685800" y="4343400"/>
            <a:ext cx="548163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4445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AD4EA00D-8650-463E-B2D5-DA8BDE4D9110}" type="slidenum">
              <a:rPr lang="en-GB" altLang="en-US">
                <a:solidFill>
                  <a:srgbClr val="000000"/>
                </a:solidFill>
                <a:latin typeface="Times New Roman" panose="02020603050405020304" pitchFamily="18" charset="0"/>
                <a:ea typeface="Arial Unicode MS" panose="020B0604020202020204" pitchFamily="34" charset="-128"/>
              </a:rPr>
              <a:pPr eaLnBrk="1" hangingPunct="1"/>
              <a:t>55</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563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56324" name="Rectangle 2"/>
          <p:cNvSpPr>
            <a:spLocks noGrp="1" noChangeArrowheads="1"/>
          </p:cNvSpPr>
          <p:nvPr>
            <p:ph type="body"/>
          </p:nvPr>
        </p:nvSpPr>
        <p:spPr>
          <a:xfrm>
            <a:off x="685800" y="4343400"/>
            <a:ext cx="548163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44369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EDAB2124-E69B-4749-9D19-528EECFD0EB5}" type="slidenum">
              <a:rPr lang="en-GB" altLang="en-US">
                <a:solidFill>
                  <a:srgbClr val="000000"/>
                </a:solidFill>
                <a:latin typeface="Times New Roman" panose="02020603050405020304" pitchFamily="18" charset="0"/>
                <a:ea typeface="Arial Unicode MS" panose="020B0604020202020204" pitchFamily="34" charset="-128"/>
              </a:rPr>
              <a:pPr eaLnBrk="1" hangingPunct="1"/>
              <a:t>56</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6861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68612"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4554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0F793933-A508-47A8-9162-841B1D783AA6}" type="slidenum">
              <a:rPr lang="en-GB" altLang="en-US">
                <a:solidFill>
                  <a:srgbClr val="000000"/>
                </a:solidFill>
                <a:latin typeface="Times New Roman" panose="02020603050405020304" pitchFamily="18" charset="0"/>
                <a:ea typeface="Arial Unicode MS" panose="020B0604020202020204" pitchFamily="34" charset="-128"/>
              </a:rPr>
              <a:pPr eaLnBrk="1" hangingPunct="1"/>
              <a:t>3</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4915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49156"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07613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162CCAFB-03EC-46E9-9FAD-64A06784CA9E}" type="slidenum">
              <a:rPr lang="en-GB" altLang="en-US">
                <a:solidFill>
                  <a:srgbClr val="000000"/>
                </a:solidFill>
                <a:latin typeface="Times New Roman" panose="02020603050405020304" pitchFamily="18" charset="0"/>
                <a:ea typeface="Arial Unicode MS" panose="020B0604020202020204" pitchFamily="34" charset="-128"/>
              </a:rPr>
              <a:pPr eaLnBrk="1" hangingPunct="1"/>
              <a:t>57</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6963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69636"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34322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42B37E83-461F-4E80-B0C8-3ED16DDC00E1}" type="slidenum">
              <a:rPr lang="en-GB" altLang="en-US">
                <a:solidFill>
                  <a:srgbClr val="000000"/>
                </a:solidFill>
                <a:latin typeface="Times New Roman" panose="02020603050405020304" pitchFamily="18" charset="0"/>
                <a:ea typeface="Arial Unicode MS" panose="020B0604020202020204" pitchFamily="34" charset="-128"/>
              </a:rPr>
              <a:pPr eaLnBrk="1" hangingPunct="1"/>
              <a:t>58</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7065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70660"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71267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EF40E02E-0B3B-4417-BFC2-2103F963FD41}" type="slidenum">
              <a:rPr lang="en-GB" altLang="en-US">
                <a:solidFill>
                  <a:srgbClr val="000000"/>
                </a:solidFill>
                <a:latin typeface="Times New Roman" panose="02020603050405020304" pitchFamily="18" charset="0"/>
                <a:ea typeface="Arial Unicode MS" panose="020B0604020202020204" pitchFamily="34" charset="-128"/>
              </a:rPr>
              <a:pPr eaLnBrk="1" hangingPunct="1"/>
              <a:t>59</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7168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71684"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2672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9BFA957F-E947-4B66-98DA-BAEC8D8C94B4}" type="slidenum">
              <a:rPr lang="en-GB" altLang="en-US">
                <a:solidFill>
                  <a:srgbClr val="000000"/>
                </a:solidFill>
                <a:latin typeface="Times New Roman" panose="02020603050405020304" pitchFamily="18" charset="0"/>
                <a:ea typeface="Arial Unicode MS" panose="020B0604020202020204" pitchFamily="34" charset="-128"/>
              </a:rPr>
              <a:pPr eaLnBrk="1" hangingPunct="1"/>
              <a:t>60</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7270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72708"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8234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458BC914-38EA-4E97-AC7D-CE66A0E50107}" type="slidenum">
              <a:rPr lang="en-GB" altLang="en-US">
                <a:solidFill>
                  <a:srgbClr val="000000"/>
                </a:solidFill>
                <a:latin typeface="Times New Roman" panose="02020603050405020304" pitchFamily="18" charset="0"/>
                <a:ea typeface="Arial Unicode MS" panose="020B0604020202020204" pitchFamily="34" charset="-128"/>
              </a:rPr>
              <a:pPr eaLnBrk="1" hangingPunct="1"/>
              <a:t>61</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7373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73732"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04539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76231E78-57DC-447E-9D4A-B0C986103CB1}" type="slidenum">
              <a:rPr lang="en-GB" altLang="en-US">
                <a:solidFill>
                  <a:srgbClr val="000000"/>
                </a:solidFill>
                <a:latin typeface="Times New Roman" panose="02020603050405020304" pitchFamily="18" charset="0"/>
                <a:ea typeface="Arial Unicode MS" panose="020B0604020202020204" pitchFamily="34" charset="-128"/>
              </a:rPr>
              <a:pPr eaLnBrk="1" hangingPunct="1"/>
              <a:t>62</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7475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74756"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2938519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FD1CA542-8FEC-46B9-B367-43182F554F11}" type="slidenum">
              <a:rPr lang="en-GB" altLang="en-US">
                <a:solidFill>
                  <a:srgbClr val="000000"/>
                </a:solidFill>
                <a:latin typeface="Times New Roman" panose="02020603050405020304" pitchFamily="18" charset="0"/>
                <a:ea typeface="Arial Unicode MS" panose="020B0604020202020204" pitchFamily="34" charset="-128"/>
              </a:rPr>
              <a:pPr eaLnBrk="1" hangingPunct="1"/>
              <a:t>68</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5734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57348" name="Rectangle 2"/>
          <p:cNvSpPr>
            <a:spLocks noGrp="1" noChangeArrowheads="1"/>
          </p:cNvSpPr>
          <p:nvPr>
            <p:ph type="body"/>
          </p:nvPr>
        </p:nvSpPr>
        <p:spPr>
          <a:xfrm>
            <a:off x="685800" y="4343400"/>
            <a:ext cx="5483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18821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can be times when it's useful to have values that are shared across all instances of a particular class. </a:t>
            </a:r>
            <a:r>
              <a:rPr lang="en-US" sz="1200" b="0" i="0" u="sng" kern="1200" dirty="0" smtClean="0">
                <a:solidFill>
                  <a:schemeClr val="tx1"/>
                </a:solidFill>
                <a:effectLst/>
                <a:latin typeface="+mn-lt"/>
                <a:ea typeface="+mn-ea"/>
                <a:cs typeface="+mn-cs"/>
              </a:rPr>
              <a:t>Static fields</a:t>
            </a:r>
            <a:r>
              <a:rPr lang="en-US" sz="1200" b="0" i="0" kern="1200" dirty="0" smtClean="0">
                <a:solidFill>
                  <a:schemeClr val="tx1"/>
                </a:solidFill>
                <a:effectLst/>
                <a:latin typeface="+mn-lt"/>
                <a:ea typeface="+mn-ea"/>
                <a:cs typeface="+mn-cs"/>
              </a:rPr>
              <a:t> enable this to happen by belonging to the class and not to the actual objects.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Normally fields and methods defined in a class can only be used when an object of that class type has been created.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if the static modifier is included in a field or method declaration, no instance of the class is required for it to be used. The field or method is associated with the class and not an individual object. </a:t>
            </a:r>
            <a:endParaRPr lang="en-US" dirty="0" smtClean="0"/>
          </a:p>
          <a:p>
            <a:endParaRPr lang="en-US" dirty="0" smtClean="0"/>
          </a:p>
          <a:p>
            <a:endParaRPr lang="en-US" dirty="0" smtClean="0"/>
          </a:p>
          <a:p>
            <a:r>
              <a:rPr lang="en-US" dirty="0" smtClean="0"/>
              <a:t>public class Baby { static </a:t>
            </a:r>
            <a:r>
              <a:rPr lang="en-US" dirty="0" err="1" smtClean="0"/>
              <a:t>int</a:t>
            </a:r>
            <a:r>
              <a:rPr lang="en-US" dirty="0" smtClean="0"/>
              <a:t> </a:t>
            </a:r>
            <a:r>
              <a:rPr lang="en-US" dirty="0" err="1" smtClean="0"/>
              <a:t>numBabiesMade</a:t>
            </a:r>
            <a:r>
              <a:rPr lang="en-US" dirty="0" smtClean="0"/>
              <a:t> = 0; } </a:t>
            </a:r>
            <a:r>
              <a:rPr lang="en-US" dirty="0" err="1" smtClean="0"/>
              <a:t>Baby.numBabiesMade</a:t>
            </a:r>
            <a:r>
              <a:rPr lang="en-US" dirty="0" smtClean="0"/>
              <a:t> = 100; Baby b1 = new Baby(); Baby b2 = new Baby(); </a:t>
            </a:r>
            <a:r>
              <a:rPr lang="en-US" dirty="0" err="1" smtClean="0"/>
              <a:t>Baby.numBabiesMade</a:t>
            </a:r>
            <a:r>
              <a:rPr lang="en-US" dirty="0" smtClean="0"/>
              <a:t> = 2;</a:t>
            </a:r>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72</a:t>
            </a:fld>
            <a:endParaRPr lang="en-US"/>
          </a:p>
        </p:txBody>
      </p:sp>
    </p:spTree>
    <p:extLst>
      <p:ext uri="{BB962C8B-B14F-4D97-AF65-F5344CB8AC3E}">
        <p14:creationId xmlns:p14="http://schemas.microsoft.com/office/powerpoint/2010/main" val="1120879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use of a static field means that each object does not need to know about the other objects to know the what number baby it is or how many babies in the world there are.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Static</a:t>
            </a:r>
            <a:r>
              <a:rPr lang="en-US" sz="1200" b="0" i="0" kern="1200" baseline="0" dirty="0" smtClean="0">
                <a:solidFill>
                  <a:schemeClr val="tx1"/>
                </a:solidFill>
                <a:effectLst/>
                <a:latin typeface="+mn-lt"/>
                <a:ea typeface="+mn-ea"/>
                <a:cs typeface="+mn-cs"/>
              </a:rPr>
              <a:t> is also useful if we wanted to give each baby a unique id number based on when they were born.</a:t>
            </a:r>
            <a:endParaRPr lang="en-US" sz="1200" b="0" i="0" kern="1200" dirty="0" smtClean="0">
              <a:solidFill>
                <a:schemeClr val="tx1"/>
              </a:solidFill>
              <a:effectLst/>
              <a:latin typeface="+mn-lt"/>
              <a:ea typeface="+mn-ea"/>
              <a:cs typeface="+mn-cs"/>
            </a:endParaRPr>
          </a:p>
          <a:p>
            <a:endParaRPr lang="en-US" dirty="0" smtClean="0"/>
          </a:p>
          <a:p>
            <a:r>
              <a:rPr lang="en-US" dirty="0" smtClean="0"/>
              <a:t>public class Baby { static </a:t>
            </a:r>
            <a:r>
              <a:rPr lang="en-US" dirty="0" err="1" smtClean="0"/>
              <a:t>int</a:t>
            </a:r>
            <a:r>
              <a:rPr lang="en-US" dirty="0" smtClean="0"/>
              <a:t> </a:t>
            </a:r>
            <a:r>
              <a:rPr lang="en-US" dirty="0" err="1" smtClean="0"/>
              <a:t>numBabiesMade</a:t>
            </a:r>
            <a:r>
              <a:rPr lang="en-US" dirty="0" smtClean="0"/>
              <a:t> = 0; } </a:t>
            </a:r>
            <a:r>
              <a:rPr lang="en-US" dirty="0" err="1" smtClean="0"/>
              <a:t>Baby.numBabiesMade</a:t>
            </a:r>
            <a:r>
              <a:rPr lang="en-US" dirty="0" smtClean="0"/>
              <a:t> = 100; Baby b1 = new Baby(); Baby b2 = new Baby(); </a:t>
            </a:r>
            <a:r>
              <a:rPr lang="en-US" dirty="0" err="1" smtClean="0"/>
              <a:t>Baby.numBabiesMade</a:t>
            </a:r>
            <a:r>
              <a:rPr lang="en-US" dirty="0" smtClean="0"/>
              <a:t> = 2;</a:t>
            </a:r>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73</a:t>
            </a:fld>
            <a:endParaRPr lang="en-US"/>
          </a:p>
        </p:txBody>
      </p:sp>
    </p:spTree>
    <p:extLst>
      <p:ext uri="{BB962C8B-B14F-4D97-AF65-F5344CB8AC3E}">
        <p14:creationId xmlns:p14="http://schemas.microsoft.com/office/powerpoint/2010/main" val="512158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value that is declared static has no associated instance. It exists for </a:t>
            </a:r>
            <a:r>
              <a:rPr lang="en-US" sz="1200" b="0" i="1" kern="1200" dirty="0" smtClean="0">
                <a:solidFill>
                  <a:schemeClr val="tx1"/>
                </a:solidFill>
                <a:effectLst/>
                <a:latin typeface="+mn-lt"/>
                <a:ea typeface="+mn-ea"/>
                <a:cs typeface="+mn-cs"/>
              </a:rPr>
              <a:t>every</a:t>
            </a:r>
            <a:r>
              <a:rPr lang="en-US" sz="1200" b="0" i="0" kern="1200" dirty="0" smtClean="0">
                <a:solidFill>
                  <a:schemeClr val="tx1"/>
                </a:solidFill>
                <a:effectLst/>
                <a:latin typeface="+mn-lt"/>
                <a:ea typeface="+mn-ea"/>
                <a:cs typeface="+mn-cs"/>
              </a:rPr>
              <a:t> instance, and is only declared in a single place in memory. If it ever gets changed, it will change for every instance of that class.</a:t>
            </a:r>
          </a:p>
          <a:p>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74</a:t>
            </a:fld>
            <a:endParaRPr lang="en-US"/>
          </a:p>
        </p:txBody>
      </p:sp>
    </p:spTree>
    <p:extLst>
      <p:ext uri="{BB962C8B-B14F-4D97-AF65-F5344CB8AC3E}">
        <p14:creationId xmlns:p14="http://schemas.microsoft.com/office/powerpoint/2010/main" val="994344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 behind object oriented programming?</a:t>
            </a:r>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4</a:t>
            </a:fld>
            <a:endParaRPr lang="en-US"/>
          </a:p>
        </p:txBody>
      </p:sp>
    </p:spTree>
    <p:extLst>
      <p:ext uri="{BB962C8B-B14F-4D97-AF65-F5344CB8AC3E}">
        <p14:creationId xmlns:p14="http://schemas.microsoft.com/office/powerpoint/2010/main" val="2581968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most OO languages, when you define a method inside a class, it becomes an </a:t>
            </a:r>
            <a:r>
              <a:rPr lang="en-US" sz="1200" b="1" i="0" kern="1200" dirty="0" smtClean="0">
                <a:solidFill>
                  <a:schemeClr val="tx1"/>
                </a:solidFill>
                <a:effectLst/>
                <a:latin typeface="+mn-lt"/>
                <a:ea typeface="+mn-ea"/>
                <a:cs typeface="+mn-cs"/>
              </a:rPr>
              <a:t>Instance Method</a:t>
            </a:r>
            <a:r>
              <a:rPr lang="en-US" sz="1200" b="0" i="0" kern="1200" dirty="0" smtClean="0">
                <a:solidFill>
                  <a:schemeClr val="tx1"/>
                </a:solidFill>
                <a:effectLst/>
                <a:latin typeface="+mn-lt"/>
                <a:ea typeface="+mn-ea"/>
                <a:cs typeface="+mn-cs"/>
              </a:rPr>
              <a:t>. When you create a new </a:t>
            </a:r>
            <a:r>
              <a:rPr lang="en-US" sz="1200" b="0" i="1" kern="1200" dirty="0" smtClean="0">
                <a:solidFill>
                  <a:schemeClr val="tx1"/>
                </a:solidFill>
                <a:effectLst/>
                <a:latin typeface="+mn-lt"/>
                <a:ea typeface="+mn-ea"/>
                <a:cs typeface="+mn-cs"/>
              </a:rPr>
              <a:t>instance</a:t>
            </a:r>
            <a:r>
              <a:rPr lang="en-US" sz="1200" b="0" i="0" kern="1200" dirty="0" smtClean="0">
                <a:solidFill>
                  <a:schemeClr val="tx1"/>
                </a:solidFill>
                <a:effectLst/>
                <a:latin typeface="+mn-lt"/>
                <a:ea typeface="+mn-ea"/>
                <a:cs typeface="+mn-cs"/>
              </a:rPr>
              <a:t> of that class, via the new keyword, you initialize a new set of data unique to just that instance. The methods belonging to that instance can then work with the data you defined on it.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Static Methods</a:t>
            </a:r>
            <a:r>
              <a:rPr lang="en-US" sz="1200" b="0" i="0" kern="1200" dirty="0" smtClean="0">
                <a:solidFill>
                  <a:schemeClr val="tx1"/>
                </a:solidFill>
                <a:effectLst/>
                <a:latin typeface="+mn-lt"/>
                <a:ea typeface="+mn-ea"/>
                <a:cs typeface="+mn-cs"/>
              </a:rPr>
              <a:t>, by contrast, are ignorant of individual class instances. The static method is similar to a free function in C or C++. It isn't tied to a specific instantiation of the class. This is why they cannot access instance values. There's no instance to take a value from!</a:t>
            </a:r>
          </a:p>
          <a:p>
            <a:endParaRPr lang="en-US" dirty="0" smtClean="0"/>
          </a:p>
          <a:p>
            <a:pPr fontAlgn="base"/>
            <a:r>
              <a:rPr lang="en-US" sz="1200" b="1" i="0" kern="1200" dirty="0" smtClean="0">
                <a:solidFill>
                  <a:schemeClr val="tx1"/>
                </a:solidFill>
                <a:effectLst/>
                <a:latin typeface="+mn-lt"/>
                <a:ea typeface="+mn-ea"/>
                <a:cs typeface="+mn-cs"/>
              </a:rPr>
              <a:t>Static Data</a:t>
            </a:r>
            <a:r>
              <a:rPr lang="en-US" sz="1200" b="0" i="0" kern="1200" dirty="0" smtClean="0">
                <a:solidFill>
                  <a:schemeClr val="tx1"/>
                </a:solidFill>
                <a:effectLst/>
                <a:latin typeface="+mn-lt"/>
                <a:ea typeface="+mn-ea"/>
                <a:cs typeface="+mn-cs"/>
              </a:rPr>
              <a:t> is similar to a static method. A value that is declared static has no associated instance. It exists for </a:t>
            </a:r>
            <a:r>
              <a:rPr lang="en-US" sz="1200" b="0" i="1" kern="1200" dirty="0" smtClean="0">
                <a:solidFill>
                  <a:schemeClr val="tx1"/>
                </a:solidFill>
                <a:effectLst/>
                <a:latin typeface="+mn-lt"/>
                <a:ea typeface="+mn-ea"/>
                <a:cs typeface="+mn-cs"/>
              </a:rPr>
              <a:t>every</a:t>
            </a:r>
            <a:r>
              <a:rPr lang="en-US" sz="1200" b="0" i="0" kern="1200" dirty="0" smtClean="0">
                <a:solidFill>
                  <a:schemeClr val="tx1"/>
                </a:solidFill>
                <a:effectLst/>
                <a:latin typeface="+mn-lt"/>
                <a:ea typeface="+mn-ea"/>
                <a:cs typeface="+mn-cs"/>
              </a:rPr>
              <a:t> instance, and is only declared in a single place in memory. If it ever gets changed, it will change for every instance of that class.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Static Method</a:t>
            </a:r>
            <a:r>
              <a:rPr lang="en-US" sz="1200" b="0" i="0" kern="1200" dirty="0" smtClean="0">
                <a:solidFill>
                  <a:schemeClr val="tx1"/>
                </a:solidFill>
                <a:effectLst/>
                <a:latin typeface="+mn-lt"/>
                <a:ea typeface="+mn-ea"/>
                <a:cs typeface="+mn-cs"/>
              </a:rPr>
              <a:t> can access </a:t>
            </a:r>
            <a:r>
              <a:rPr lang="en-US" sz="1200" b="1" i="0" kern="1200" dirty="0" smtClean="0">
                <a:solidFill>
                  <a:schemeClr val="tx1"/>
                </a:solidFill>
                <a:effectLst/>
                <a:latin typeface="+mn-lt"/>
                <a:ea typeface="+mn-ea"/>
                <a:cs typeface="+mn-cs"/>
              </a:rPr>
              <a:t>Static Data</a:t>
            </a:r>
            <a:r>
              <a:rPr lang="en-US" sz="1200" b="0" i="0" kern="1200" dirty="0" smtClean="0">
                <a:solidFill>
                  <a:schemeClr val="tx1"/>
                </a:solidFill>
                <a:effectLst/>
                <a:latin typeface="+mn-lt"/>
                <a:ea typeface="+mn-ea"/>
                <a:cs typeface="+mn-cs"/>
              </a:rPr>
              <a:t> because they both exist independently of specific instances of a class.</a:t>
            </a:r>
          </a:p>
          <a:p>
            <a:endParaRPr lang="en-US" dirty="0" smtClean="0"/>
          </a:p>
          <a:p>
            <a:r>
              <a:rPr lang="en-US" sz="1200" b="0" i="0" kern="1200" dirty="0" smtClean="0">
                <a:solidFill>
                  <a:schemeClr val="tx1"/>
                </a:solidFill>
                <a:effectLst/>
                <a:latin typeface="+mn-lt"/>
                <a:ea typeface="+mn-ea"/>
                <a:cs typeface="+mn-cs"/>
              </a:rPr>
              <a:t>a static method </a:t>
            </a:r>
            <a:r>
              <a:rPr lang="en-US" sz="1200" b="0" i="1" kern="1200" dirty="0"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capable of working with non-static data, but it must be passed explicitly.</a:t>
            </a:r>
            <a:endParaRPr lang="en-US" dirty="0" smtClean="0"/>
          </a:p>
          <a:p>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75</a:t>
            </a:fld>
            <a:endParaRPr lang="en-US"/>
          </a:p>
        </p:txBody>
      </p:sp>
    </p:spTree>
    <p:extLst>
      <p:ext uri="{BB962C8B-B14F-4D97-AF65-F5344CB8AC3E}">
        <p14:creationId xmlns:p14="http://schemas.microsoft.com/office/powerpoint/2010/main" val="1544981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Java is a </a:t>
            </a:r>
            <a:r>
              <a:rPr lang="en-US" sz="1200" b="0" i="0" u="sng" kern="1200" dirty="0" smtClean="0">
                <a:solidFill>
                  <a:schemeClr val="tx1"/>
                </a:solidFill>
                <a:effectLst/>
                <a:latin typeface="+mn-lt"/>
                <a:ea typeface="+mn-ea"/>
                <a:cs typeface="+mn-cs"/>
                <a:hlinkClick r:id="rId3"/>
              </a:rPr>
              <a:t>Object Oriented Programming(OOP) language</a:t>
            </a:r>
            <a:r>
              <a:rPr lang="en-US" sz="1200" b="0" i="0" kern="1200" dirty="0" smtClean="0">
                <a:solidFill>
                  <a:schemeClr val="tx1"/>
                </a:solidFill>
                <a:effectLst/>
                <a:latin typeface="+mn-lt"/>
                <a:ea typeface="+mn-ea"/>
                <a:cs typeface="+mn-cs"/>
              </a:rPr>
              <a:t>, which means we need an object to access any method or variable inside or outside the </a:t>
            </a:r>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The one exception is static. This is</a:t>
            </a:r>
            <a:r>
              <a:rPr lang="en-US" sz="1200" b="0" i="0" kern="1200" baseline="0" dirty="0" smtClean="0">
                <a:solidFill>
                  <a:schemeClr val="tx1"/>
                </a:solidFill>
                <a:effectLst/>
                <a:latin typeface="+mn-lt"/>
                <a:ea typeface="+mn-ea"/>
                <a:cs typeface="+mn-cs"/>
              </a:rPr>
              <a:t> so you can have objects that exist outside of classes, something that all instances of a class can share</a:t>
            </a:r>
          </a:p>
          <a:p>
            <a:pPr fontAlgn="base"/>
            <a:endParaRPr lang="en-US" sz="1200" b="0" i="0" kern="1200" baseline="0" dirty="0" smtClean="0">
              <a:solidFill>
                <a:schemeClr val="tx1"/>
              </a:solidFill>
              <a:effectLst/>
              <a:latin typeface="+mn-lt"/>
              <a:ea typeface="+mn-ea"/>
              <a:cs typeface="+mn-cs"/>
            </a:endParaRPr>
          </a:p>
          <a:p>
            <a:pPr fontAlgn="base"/>
            <a:r>
              <a:rPr lang="en-US" sz="1200" b="0" i="0" kern="1200" baseline="0" dirty="0" smtClean="0">
                <a:solidFill>
                  <a:schemeClr val="tx1"/>
                </a:solidFill>
                <a:effectLst/>
                <a:latin typeface="+mn-lt"/>
                <a:ea typeface="+mn-ea"/>
                <a:cs typeface="+mn-cs"/>
              </a:rPr>
              <a:t>We don’t want static methods to be referencing non-static items because non-static items are dependent on objects while the whole point of static is that they are independent of instances and will have consistent behavior and values for all non-static methods and data that references it.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You can't call something that doesn't exist. Since you haven't created an object, the non-static method doesn't exist yet. A static method (by definition) always exists.</a:t>
            </a:r>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76</a:t>
            </a:fld>
            <a:endParaRPr lang="en-US"/>
          </a:p>
        </p:txBody>
      </p:sp>
    </p:spTree>
    <p:extLst>
      <p:ext uri="{BB962C8B-B14F-4D97-AF65-F5344CB8AC3E}">
        <p14:creationId xmlns:p14="http://schemas.microsoft.com/office/powerpoint/2010/main" val="4244131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public </a:t>
            </a:r>
            <a:r>
              <a:rPr lang="en-US" sz="1200" b="1" i="0"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void keywords mean the Java virtual machine (JVM) interpreter can call the program's </a:t>
            </a:r>
            <a:r>
              <a:rPr lang="en-US" sz="1200" b="1" i="0" kern="1200" dirty="0" smtClean="0">
                <a:solidFill>
                  <a:schemeClr val="tx1"/>
                </a:solidFill>
                <a:effectLst/>
                <a:latin typeface="+mn-lt"/>
                <a:ea typeface="+mn-ea"/>
                <a:cs typeface="+mn-cs"/>
              </a:rPr>
              <a:t>main</a:t>
            </a:r>
            <a:r>
              <a:rPr lang="en-US" sz="1200" b="0" i="0" kern="1200" dirty="0" smtClean="0">
                <a:solidFill>
                  <a:schemeClr val="tx1"/>
                </a:solidFill>
                <a:effectLst/>
                <a:latin typeface="+mn-lt"/>
                <a:ea typeface="+mn-ea"/>
                <a:cs typeface="+mn-cs"/>
              </a:rPr>
              <a:t> method to start the program (public) without creating an instance of the class (</a:t>
            </a:r>
            <a:r>
              <a:rPr lang="en-US" sz="1200" b="1" i="0"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and the program does not return data to the Java VM interpreter (void) when it ends.</a:t>
            </a:r>
          </a:p>
          <a:p>
            <a:pPr fontAlgn="base"/>
            <a:endParaRPr lang="en-US" dirty="0" smtClean="0"/>
          </a:p>
          <a:p>
            <a:r>
              <a:rPr lang="en-US" sz="1200" b="0" i="0" kern="1200" dirty="0" smtClean="0">
                <a:solidFill>
                  <a:schemeClr val="tx1"/>
                </a:solidFill>
                <a:effectLst/>
                <a:latin typeface="+mn-lt"/>
                <a:ea typeface="+mn-ea"/>
                <a:cs typeface="+mn-cs"/>
              </a:rPr>
              <a:t>The method is static because otherwise there would be ambiguity: which constructor should be called? Especially if your class looks like this:</a:t>
            </a:r>
          </a:p>
          <a:p>
            <a:r>
              <a:rPr lang="en-US" sz="1200" kern="1200" dirty="0" smtClean="0">
                <a:solidFill>
                  <a:schemeClr val="tx1"/>
                </a:solidFill>
                <a:effectLst/>
                <a:latin typeface="+mn-lt"/>
                <a:ea typeface="+mn-ea"/>
                <a:cs typeface="+mn-cs"/>
              </a:rPr>
              <a:t>public class </a:t>
            </a:r>
            <a:r>
              <a:rPr lang="en-US" sz="1200" kern="1200" dirty="0" err="1" smtClean="0">
                <a:solidFill>
                  <a:schemeClr val="tx1"/>
                </a:solidFill>
                <a:effectLst/>
                <a:latin typeface="+mn-lt"/>
                <a:ea typeface="+mn-ea"/>
                <a:cs typeface="+mn-cs"/>
              </a:rPr>
              <a:t>JavaClass</a:t>
            </a:r>
            <a:r>
              <a:rPr lang="en-US" sz="1200" kern="1200" dirty="0" smtClean="0">
                <a:solidFill>
                  <a:schemeClr val="tx1"/>
                </a:solidFill>
                <a:effectLst/>
                <a:latin typeface="+mn-lt"/>
                <a:ea typeface="+mn-ea"/>
                <a:cs typeface="+mn-cs"/>
              </a:rPr>
              <a:t>{ protected </a:t>
            </a:r>
            <a:r>
              <a:rPr lang="en-US" sz="1200" kern="1200" dirty="0" err="1" smtClean="0">
                <a:solidFill>
                  <a:schemeClr val="tx1"/>
                </a:solidFill>
                <a:effectLst/>
                <a:latin typeface="+mn-lt"/>
                <a:ea typeface="+mn-ea"/>
                <a:cs typeface="+mn-cs"/>
              </a:rPr>
              <a:t>JavaClass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x){} public void main(String[] </a:t>
            </a:r>
            <a:r>
              <a:rPr lang="en-US" sz="1200" kern="1200" dirty="0" err="1" smtClean="0">
                <a:solidFill>
                  <a:schemeClr val="tx1"/>
                </a:solidFill>
                <a:effectLst/>
                <a:latin typeface="+mn-lt"/>
                <a:ea typeface="+mn-ea"/>
                <a:cs typeface="+mn-cs"/>
              </a:rPr>
              <a:t>args</a:t>
            </a:r>
            <a:r>
              <a:rPr lang="en-US" sz="120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Should the JVM call </a:t>
            </a:r>
            <a:r>
              <a:rPr lang="en-US" sz="1200" b="1" i="1" kern="1200" dirty="0" smtClean="0">
                <a:solidFill>
                  <a:schemeClr val="tx1"/>
                </a:solidFill>
                <a:effectLst/>
                <a:latin typeface="+mn-lt"/>
                <a:ea typeface="+mn-ea"/>
                <a:cs typeface="+mn-cs"/>
              </a:rPr>
              <a:t>new </a:t>
            </a:r>
            <a:r>
              <a:rPr lang="en-US" sz="1200" b="1" i="1" kern="1200" dirty="0" err="1" smtClean="0">
                <a:solidFill>
                  <a:schemeClr val="tx1"/>
                </a:solidFill>
                <a:effectLst/>
                <a:latin typeface="+mn-lt"/>
                <a:ea typeface="+mn-ea"/>
                <a:cs typeface="+mn-cs"/>
              </a:rPr>
              <a:t>JavaClass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What should it pass for x?</a:t>
            </a:r>
          </a:p>
          <a:p>
            <a:r>
              <a:rPr lang="en-US" sz="1200" b="0" i="0" kern="1200" dirty="0" smtClean="0">
                <a:solidFill>
                  <a:schemeClr val="tx1"/>
                </a:solidFill>
                <a:effectLst/>
                <a:latin typeface="+mn-lt"/>
                <a:ea typeface="+mn-ea"/>
                <a:cs typeface="+mn-cs"/>
              </a:rPr>
              <a:t>If not, should the JVM instantiate </a:t>
            </a:r>
            <a:r>
              <a:rPr lang="en-US" sz="1200" b="1" i="1" kern="1200" dirty="0" err="1" smtClean="0">
                <a:solidFill>
                  <a:schemeClr val="tx1"/>
                </a:solidFill>
                <a:effectLst/>
                <a:latin typeface="+mn-lt"/>
                <a:ea typeface="+mn-ea"/>
                <a:cs typeface="+mn-cs"/>
              </a:rPr>
              <a:t>JavaClass</a:t>
            </a:r>
            <a:r>
              <a:rPr lang="en-US" sz="1200" b="0" i="0" kern="1200" dirty="0" smtClean="0">
                <a:solidFill>
                  <a:schemeClr val="tx1"/>
                </a:solidFill>
                <a:effectLst/>
                <a:latin typeface="+mn-lt"/>
                <a:ea typeface="+mn-ea"/>
                <a:cs typeface="+mn-cs"/>
              </a:rPr>
              <a:t> without running any constructor method? I think it shouldn't, because that will special-case your entire class - sometimes you have an instance that hasn't been initialized, and you have to check for it in every method that could be called.</a:t>
            </a:r>
          </a:p>
          <a:p>
            <a:r>
              <a:rPr lang="en-US" sz="1200" b="0" i="0" kern="1200" dirty="0" smtClean="0">
                <a:solidFill>
                  <a:schemeClr val="tx1"/>
                </a:solidFill>
                <a:effectLst/>
                <a:latin typeface="+mn-lt"/>
                <a:ea typeface="+mn-ea"/>
                <a:cs typeface="+mn-cs"/>
              </a:rPr>
              <a:t>There are just too many edge cases and ambiguities for it to make sense for the JVM to have to instantiate a class before the entry point is called. That's why </a:t>
            </a:r>
            <a:r>
              <a:rPr lang="en-US" sz="1200" b="1" i="0" kern="1200" dirty="0" smtClean="0">
                <a:solidFill>
                  <a:schemeClr val="tx1"/>
                </a:solidFill>
                <a:effectLst/>
                <a:latin typeface="+mn-lt"/>
                <a:ea typeface="+mn-ea"/>
                <a:cs typeface="+mn-cs"/>
              </a:rPr>
              <a:t>main</a:t>
            </a:r>
            <a:r>
              <a:rPr lang="en-US" sz="1200" b="0" i="0" kern="1200" dirty="0" smtClean="0">
                <a:solidFill>
                  <a:schemeClr val="tx1"/>
                </a:solidFill>
                <a:effectLst/>
                <a:latin typeface="+mn-lt"/>
                <a:ea typeface="+mn-ea"/>
                <a:cs typeface="+mn-cs"/>
              </a:rPr>
              <a:t> is static.</a:t>
            </a:r>
          </a:p>
          <a:p>
            <a:pPr fontAlgn="base"/>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77</a:t>
            </a:fld>
            <a:endParaRPr lang="en-US"/>
          </a:p>
        </p:txBody>
      </p:sp>
    </p:spTree>
    <p:extLst>
      <p:ext uri="{BB962C8B-B14F-4D97-AF65-F5344CB8AC3E}">
        <p14:creationId xmlns:p14="http://schemas.microsoft.com/office/powerpoint/2010/main" val="2824778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What are we doing with these</a:t>
            </a:r>
            <a:r>
              <a:rPr lang="en-US" baseline="0" dirty="0" smtClean="0"/>
              <a:t> keywords? We controlling the access of information</a:t>
            </a:r>
          </a:p>
          <a:p>
            <a:pPr fontAlgn="base"/>
            <a:endParaRPr lang="en-US" baseline="0" dirty="0" smtClean="0"/>
          </a:p>
          <a:p>
            <a:pPr fontAlgn="base"/>
            <a:r>
              <a:rPr lang="en-US" dirty="0" smtClean="0"/>
              <a:t>It’s like protecting private information</a:t>
            </a:r>
          </a:p>
          <a:p>
            <a:pPr fontAlgn="base"/>
            <a:r>
              <a:rPr lang="en-US" dirty="0" smtClean="0"/>
              <a:t>Clarify how others should use your class</a:t>
            </a:r>
          </a:p>
        </p:txBody>
      </p:sp>
      <p:sp>
        <p:nvSpPr>
          <p:cNvPr id="4" name="Slide Number Placeholder 3"/>
          <p:cNvSpPr>
            <a:spLocks noGrp="1"/>
          </p:cNvSpPr>
          <p:nvPr>
            <p:ph type="sldNum" sz="quarter" idx="10"/>
          </p:nvPr>
        </p:nvSpPr>
        <p:spPr/>
        <p:txBody>
          <a:bodyPr/>
          <a:lstStyle/>
          <a:p>
            <a:fld id="{4618C065-CBF2-4C19-B7B8-580AC87D0997}" type="slidenum">
              <a:rPr lang="en-US" smtClean="0"/>
              <a:t>78</a:t>
            </a:fld>
            <a:endParaRPr lang="en-US"/>
          </a:p>
        </p:txBody>
      </p:sp>
    </p:spTree>
    <p:extLst>
      <p:ext uri="{BB962C8B-B14F-4D97-AF65-F5344CB8AC3E}">
        <p14:creationId xmlns:p14="http://schemas.microsoft.com/office/powerpoint/2010/main" val="383065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56F80F4B-BB05-4971-953F-A92FC096F5CF}" type="slidenum">
              <a:rPr lang="en-GB" altLang="en-US">
                <a:solidFill>
                  <a:srgbClr val="000000"/>
                </a:solidFill>
                <a:latin typeface="Times New Roman" panose="02020603050405020304" pitchFamily="18" charset="0"/>
                <a:ea typeface="Arial Unicode MS" panose="020B0604020202020204" pitchFamily="34" charset="-128"/>
              </a:rPr>
              <a:pPr eaLnBrk="1" hangingPunct="1"/>
              <a:t>10</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6349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63492" name="Rectangle 2"/>
          <p:cNvSpPr>
            <a:spLocks noGrp="1" noChangeArrowheads="1"/>
          </p:cNvSpPr>
          <p:nvPr>
            <p:ph type="body"/>
          </p:nvPr>
        </p:nvSpPr>
        <p:spPr>
          <a:xfrm>
            <a:off x="685800" y="4343400"/>
            <a:ext cx="548005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57374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ea typeface="MS Gothic" panose="020B0609070205080204" pitchFamily="49" charset="-128"/>
              </a:defRPr>
            </a:lvl9pPr>
          </a:lstStyle>
          <a:p>
            <a:pPr eaLnBrk="1" hangingPunct="1"/>
            <a:fld id="{14A18B4C-B606-4EE1-B513-2FBBEB966907}" type="slidenum">
              <a:rPr lang="en-GB" altLang="en-US">
                <a:solidFill>
                  <a:srgbClr val="000000"/>
                </a:solidFill>
                <a:latin typeface="Times New Roman" panose="02020603050405020304" pitchFamily="18" charset="0"/>
                <a:ea typeface="Arial Unicode MS" panose="020B0604020202020204" pitchFamily="34" charset="-128"/>
              </a:rPr>
              <a:pPr eaLnBrk="1" hangingPunct="1"/>
              <a:t>11</a:t>
            </a:fld>
            <a:endParaRPr lang="en-GB" altLang="en-US">
              <a:solidFill>
                <a:srgbClr val="000000"/>
              </a:solidFill>
              <a:latin typeface="Times New Roman" panose="02020603050405020304" pitchFamily="18" charset="0"/>
              <a:ea typeface="Arial Unicode MS" panose="020B0604020202020204" pitchFamily="34" charset="-128"/>
            </a:endParaRPr>
          </a:p>
        </p:txBody>
      </p:sp>
      <p:sp>
        <p:nvSpPr>
          <p:cNvPr id="6451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64516" name="Rectangle 2"/>
          <p:cNvSpPr>
            <a:spLocks noGrp="1" noChangeArrowheads="1"/>
          </p:cNvSpPr>
          <p:nvPr>
            <p:ph type="body"/>
          </p:nvPr>
        </p:nvSpPr>
        <p:spPr>
          <a:xfrm>
            <a:off x="685800" y="4343400"/>
            <a:ext cx="548005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84586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way to do this is with something called a </a:t>
            </a:r>
            <a:r>
              <a:rPr lang="en-US" sz="1200" b="1" i="0" kern="1200" dirty="0" smtClean="0">
                <a:solidFill>
                  <a:schemeClr val="tx1"/>
                </a:solidFill>
                <a:effectLst/>
                <a:latin typeface="+mn-lt"/>
                <a:ea typeface="+mn-ea"/>
                <a:cs typeface="+mn-cs"/>
              </a:rPr>
              <a:t>constructor</a:t>
            </a:r>
            <a:r>
              <a:rPr lang="en-US" sz="1200" b="0" i="0" kern="1200" dirty="0" smtClean="0">
                <a:solidFill>
                  <a:schemeClr val="tx1"/>
                </a:solidFill>
                <a:effectLst/>
                <a:latin typeface="+mn-lt"/>
                <a:ea typeface="+mn-ea"/>
                <a:cs typeface="+mn-cs"/>
              </a:rPr>
              <a:t>. This is a method you can use to set initial values for field variables. When the object is created, Java calls the constructor first. Any code you have in your constructor will then get executed. You don't need to make any special calls to a constructor method - they happen automatically when you create a new object.</a:t>
            </a:r>
          </a:p>
          <a:p>
            <a:r>
              <a:rPr lang="en-US" sz="1200" b="0" i="0" kern="1200" dirty="0" smtClean="0">
                <a:solidFill>
                  <a:schemeClr val="tx1"/>
                </a:solidFill>
                <a:effectLst/>
                <a:latin typeface="+mn-lt"/>
                <a:ea typeface="+mn-ea"/>
                <a:cs typeface="+mn-cs"/>
              </a:rPr>
              <a:t>Constructor methods take the same name as the class.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27</a:t>
            </a:fld>
            <a:endParaRPr lang="en-US"/>
          </a:p>
        </p:txBody>
      </p:sp>
    </p:spTree>
    <p:extLst>
      <p:ext uri="{BB962C8B-B14F-4D97-AF65-F5344CB8AC3E}">
        <p14:creationId xmlns:p14="http://schemas.microsoft.com/office/powerpoint/2010/main" val="34084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way to do this is with something called a </a:t>
            </a:r>
            <a:r>
              <a:rPr lang="en-US" sz="1200" b="1" i="0" kern="1200" dirty="0" smtClean="0">
                <a:solidFill>
                  <a:schemeClr val="tx1"/>
                </a:solidFill>
                <a:effectLst/>
                <a:latin typeface="+mn-lt"/>
                <a:ea typeface="+mn-ea"/>
                <a:cs typeface="+mn-cs"/>
              </a:rPr>
              <a:t>constructor</a:t>
            </a:r>
            <a:r>
              <a:rPr lang="en-US" sz="1200" b="0" i="0" kern="1200" dirty="0" smtClean="0">
                <a:solidFill>
                  <a:schemeClr val="tx1"/>
                </a:solidFill>
                <a:effectLst/>
                <a:latin typeface="+mn-lt"/>
                <a:ea typeface="+mn-ea"/>
                <a:cs typeface="+mn-cs"/>
              </a:rPr>
              <a:t>. This is a method you can use to set initial values for field variables. When the object is created, Java calls the constructor first. Any code you have in your constructor will then get executed. You don't need to make any special calls to a constructor method - they happen automatically when you create a new object.</a:t>
            </a:r>
          </a:p>
          <a:p>
            <a:r>
              <a:rPr lang="en-US" sz="1200" b="0" i="0" kern="1200" dirty="0" smtClean="0">
                <a:solidFill>
                  <a:schemeClr val="tx1"/>
                </a:solidFill>
                <a:effectLst/>
                <a:latin typeface="+mn-lt"/>
                <a:ea typeface="+mn-ea"/>
                <a:cs typeface="+mn-cs"/>
              </a:rPr>
              <a:t>Constructor methods take the same name as the class. </a:t>
            </a:r>
          </a:p>
          <a:p>
            <a:endParaRPr lang="en-US" dirty="0" smtClean="0"/>
          </a:p>
          <a:p>
            <a:endParaRPr lang="en-US" dirty="0" smtClean="0"/>
          </a:p>
          <a:p>
            <a:r>
              <a:rPr lang="en-US" dirty="0" smtClean="0"/>
              <a:t>In our classes so far, the</a:t>
            </a:r>
            <a:r>
              <a:rPr lang="en-US" baseline="0" dirty="0" smtClean="0"/>
              <a:t> default constructor that does nothing is happening.</a:t>
            </a:r>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28</a:t>
            </a:fld>
            <a:endParaRPr lang="en-US"/>
          </a:p>
        </p:txBody>
      </p:sp>
    </p:spTree>
    <p:extLst>
      <p:ext uri="{BB962C8B-B14F-4D97-AF65-F5344CB8AC3E}">
        <p14:creationId xmlns:p14="http://schemas.microsoft.com/office/powerpoint/2010/main" val="104568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29</a:t>
            </a:fld>
            <a:endParaRPr lang="en-US"/>
          </a:p>
        </p:txBody>
      </p:sp>
    </p:spTree>
    <p:extLst>
      <p:ext uri="{BB962C8B-B14F-4D97-AF65-F5344CB8AC3E}">
        <p14:creationId xmlns:p14="http://schemas.microsoft.com/office/powerpoint/2010/main" val="117290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8C065-CBF2-4C19-B7B8-580AC87D0997}" type="slidenum">
              <a:rPr lang="en-US" smtClean="0"/>
              <a:t>30</a:t>
            </a:fld>
            <a:endParaRPr lang="en-US"/>
          </a:p>
        </p:txBody>
      </p:sp>
    </p:spTree>
    <p:extLst>
      <p:ext uri="{BB962C8B-B14F-4D97-AF65-F5344CB8AC3E}">
        <p14:creationId xmlns:p14="http://schemas.microsoft.com/office/powerpoint/2010/main" val="190676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C5CB178-AE5A-4E01-9F11-8143D2FA3C4F}" type="datetimeFigureOut">
              <a:rPr lang="en-US" smtClean="0"/>
              <a:t>3/11/2015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4CA7C33-4A6D-4DDA-AC75-FB42B54FB48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74806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CB178-AE5A-4E01-9F11-8143D2FA3C4F}"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A7C33-4A6D-4DDA-AC75-FB42B54FB486}" type="slidenum">
              <a:rPr lang="en-US" smtClean="0"/>
              <a:t>‹#›</a:t>
            </a:fld>
            <a:endParaRPr lang="en-US"/>
          </a:p>
        </p:txBody>
      </p:sp>
    </p:spTree>
    <p:extLst>
      <p:ext uri="{BB962C8B-B14F-4D97-AF65-F5344CB8AC3E}">
        <p14:creationId xmlns:p14="http://schemas.microsoft.com/office/powerpoint/2010/main" val="313102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CB178-AE5A-4E01-9F11-8143D2FA3C4F}"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A7C33-4A6D-4DDA-AC75-FB42B54FB486}" type="slidenum">
              <a:rPr lang="en-US" smtClean="0"/>
              <a:t>‹#›</a:t>
            </a:fld>
            <a:endParaRPr lang="en-US"/>
          </a:p>
        </p:txBody>
      </p:sp>
    </p:spTree>
    <p:extLst>
      <p:ext uri="{BB962C8B-B14F-4D97-AF65-F5344CB8AC3E}">
        <p14:creationId xmlns:p14="http://schemas.microsoft.com/office/powerpoint/2010/main" val="242135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CB178-AE5A-4E01-9F11-8143D2FA3C4F}"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A7C33-4A6D-4DDA-AC75-FB42B54FB486}" type="slidenum">
              <a:rPr lang="en-US" smtClean="0"/>
              <a:t>‹#›</a:t>
            </a:fld>
            <a:endParaRPr lang="en-US"/>
          </a:p>
        </p:txBody>
      </p:sp>
    </p:spTree>
    <p:extLst>
      <p:ext uri="{BB962C8B-B14F-4D97-AF65-F5344CB8AC3E}">
        <p14:creationId xmlns:p14="http://schemas.microsoft.com/office/powerpoint/2010/main" val="155127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5CB178-AE5A-4E01-9F11-8143D2FA3C4F}"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A7C33-4A6D-4DDA-AC75-FB42B54FB48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821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5CB178-AE5A-4E01-9F11-8143D2FA3C4F}"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A7C33-4A6D-4DDA-AC75-FB42B54FB486}" type="slidenum">
              <a:rPr lang="en-US" smtClean="0"/>
              <a:t>‹#›</a:t>
            </a:fld>
            <a:endParaRPr lang="en-US"/>
          </a:p>
        </p:txBody>
      </p:sp>
    </p:spTree>
    <p:extLst>
      <p:ext uri="{BB962C8B-B14F-4D97-AF65-F5344CB8AC3E}">
        <p14:creationId xmlns:p14="http://schemas.microsoft.com/office/powerpoint/2010/main" val="124058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5CB178-AE5A-4E01-9F11-8143D2FA3C4F}" type="datetimeFigureOut">
              <a:rPr lang="en-US" smtClean="0"/>
              <a:t>3/11/2015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A7C33-4A6D-4DDA-AC75-FB42B54FB486}" type="slidenum">
              <a:rPr lang="en-US" smtClean="0"/>
              <a:t>‹#›</a:t>
            </a:fld>
            <a:endParaRPr lang="en-US"/>
          </a:p>
        </p:txBody>
      </p:sp>
    </p:spTree>
    <p:extLst>
      <p:ext uri="{BB962C8B-B14F-4D97-AF65-F5344CB8AC3E}">
        <p14:creationId xmlns:p14="http://schemas.microsoft.com/office/powerpoint/2010/main" val="115477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5CB178-AE5A-4E01-9F11-8143D2FA3C4F}" type="datetimeFigureOut">
              <a:rPr lang="en-US" smtClean="0"/>
              <a:t>3/11/2015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A7C33-4A6D-4DDA-AC75-FB42B54FB486}" type="slidenum">
              <a:rPr lang="en-US" smtClean="0"/>
              <a:t>‹#›</a:t>
            </a:fld>
            <a:endParaRPr lang="en-US"/>
          </a:p>
        </p:txBody>
      </p:sp>
    </p:spTree>
    <p:extLst>
      <p:ext uri="{BB962C8B-B14F-4D97-AF65-F5344CB8AC3E}">
        <p14:creationId xmlns:p14="http://schemas.microsoft.com/office/powerpoint/2010/main" val="2645133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CB178-AE5A-4E01-9F11-8143D2FA3C4F}" type="datetimeFigureOut">
              <a:rPr lang="en-US" smtClean="0"/>
              <a:t>3/11/2015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A7C33-4A6D-4DDA-AC75-FB42B54FB486}" type="slidenum">
              <a:rPr lang="en-US" smtClean="0"/>
              <a:t>‹#›</a:t>
            </a:fld>
            <a:endParaRPr lang="en-US"/>
          </a:p>
        </p:txBody>
      </p:sp>
    </p:spTree>
    <p:extLst>
      <p:ext uri="{BB962C8B-B14F-4D97-AF65-F5344CB8AC3E}">
        <p14:creationId xmlns:p14="http://schemas.microsoft.com/office/powerpoint/2010/main" val="134743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5CB178-AE5A-4E01-9F11-8143D2FA3C4F}"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A7C33-4A6D-4DDA-AC75-FB42B54FB486}" type="slidenum">
              <a:rPr lang="en-US" smtClean="0"/>
              <a:t>‹#›</a:t>
            </a:fld>
            <a:endParaRPr lang="en-US"/>
          </a:p>
        </p:txBody>
      </p:sp>
    </p:spTree>
    <p:extLst>
      <p:ext uri="{BB962C8B-B14F-4D97-AF65-F5344CB8AC3E}">
        <p14:creationId xmlns:p14="http://schemas.microsoft.com/office/powerpoint/2010/main" val="207823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5CB178-AE5A-4E01-9F11-8143D2FA3C4F}"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A7C33-4A6D-4DDA-AC75-FB42B54FB486}" type="slidenum">
              <a:rPr lang="en-US" smtClean="0"/>
              <a:t>‹#›</a:t>
            </a:fld>
            <a:endParaRPr lang="en-US"/>
          </a:p>
        </p:txBody>
      </p:sp>
    </p:spTree>
    <p:extLst>
      <p:ext uri="{BB962C8B-B14F-4D97-AF65-F5344CB8AC3E}">
        <p14:creationId xmlns:p14="http://schemas.microsoft.com/office/powerpoint/2010/main" val="240420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C5CB178-AE5A-4E01-9F11-8143D2FA3C4F}" type="datetimeFigureOut">
              <a:rPr lang="en-US" smtClean="0"/>
              <a:t>3/11/2015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4CA7C33-4A6D-4DDA-AC75-FB42B54FB486}" type="slidenum">
              <a:rPr lang="en-US" smtClean="0"/>
              <a:t>‹#›</a:t>
            </a:fld>
            <a:endParaRPr lang="en-US"/>
          </a:p>
        </p:txBody>
      </p:sp>
    </p:spTree>
    <p:extLst>
      <p:ext uri="{BB962C8B-B14F-4D97-AF65-F5344CB8AC3E}">
        <p14:creationId xmlns:p14="http://schemas.microsoft.com/office/powerpoint/2010/main" val="4216479715"/>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5.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docs.oracle.com/javase/8/docs/api/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docs.oracle.com/javase/8/docs/api/java/awt/Graphic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697046" cy="4041648"/>
          </a:xfrm>
        </p:spPr>
        <p:txBody>
          <a:bodyPr/>
          <a:lstStyle/>
          <a:p>
            <a:r>
              <a:rPr lang="en-US" dirty="0" smtClean="0"/>
              <a:t>Class Ten – </a:t>
            </a:r>
            <a:br>
              <a:rPr lang="en-US" dirty="0" smtClean="0"/>
            </a:br>
            <a:r>
              <a:rPr lang="en-US" dirty="0" smtClean="0"/>
              <a:t>Object </a:t>
            </a:r>
            <a:r>
              <a:rPr lang="en-US" dirty="0"/>
              <a:t>Oriented </a:t>
            </a:r>
            <a:r>
              <a:rPr lang="en-US" dirty="0" smtClean="0"/>
              <a:t>Programming</a:t>
            </a:r>
            <a:endParaRPr lang="en-US" dirty="0"/>
          </a:p>
        </p:txBody>
      </p:sp>
      <p:sp>
        <p:nvSpPr>
          <p:cNvPr id="3" name="Subtitle 2"/>
          <p:cNvSpPr>
            <a:spLocks noGrp="1"/>
          </p:cNvSpPr>
          <p:nvPr>
            <p:ph type="subTitle" idx="1"/>
          </p:nvPr>
        </p:nvSpPr>
        <p:spPr/>
        <p:txBody>
          <a:bodyPr/>
          <a:lstStyle/>
          <a:p>
            <a:r>
              <a:rPr lang="en-US" dirty="0" smtClean="0"/>
              <a:t>Classes, References vs. Values, Static types and methods</a:t>
            </a:r>
            <a:endParaRPr lang="en-US" dirty="0"/>
          </a:p>
        </p:txBody>
      </p:sp>
    </p:spTree>
    <p:extLst>
      <p:ext uri="{BB962C8B-B14F-4D97-AF65-F5344CB8AC3E}">
        <p14:creationId xmlns:p14="http://schemas.microsoft.com/office/powerpoint/2010/main" val="1669814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Grp="1" noChangeArrowheads="1"/>
          </p:cNvSpPr>
          <p:nvPr>
            <p:ph type="title"/>
          </p:nvPr>
        </p:nvSpPr>
        <p:spPr>
          <a:xfrm>
            <a:off x="1981200" y="277814"/>
            <a:ext cx="8229600" cy="1139825"/>
          </a:xfrm>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Big idea: Abstraction</a:t>
            </a:r>
          </a:p>
        </p:txBody>
      </p:sp>
      <p:sp>
        <p:nvSpPr>
          <p:cNvPr id="7170" name="Rectangle 2"/>
          <p:cNvSpPr>
            <a:spLocks noGrp="1" noChangeArrowheads="1"/>
          </p:cNvSpPr>
          <p:nvPr>
            <p:ph idx="1"/>
          </p:nvPr>
        </p:nvSpPr>
        <p:spPr>
          <a:xfrm>
            <a:off x="603250" y="1871198"/>
            <a:ext cx="8229600" cy="4530725"/>
          </a:xfrm>
        </p:spPr>
        <p:txBody>
          <a:bodyPr/>
          <a:lstStyle/>
          <a:p>
            <a:pPr>
              <a:lnSpc>
                <a:spcPct val="100000"/>
              </a:lnSpc>
              <a:spcBef>
                <a:spcPts val="62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500" b="1" dirty="0"/>
              <a:t>abstraction</a:t>
            </a:r>
            <a:r>
              <a:rPr lang="en-GB" altLang="en-US" sz="2500" dirty="0"/>
              <a:t>: A distancing between ideas and details.</a:t>
            </a:r>
          </a:p>
          <a:p>
            <a:pPr lvl="1">
              <a:lnSpc>
                <a:spcPct val="100000"/>
              </a:lnSpc>
              <a:spcBef>
                <a:spcPts val="5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200" dirty="0"/>
              <a:t>How do objects provide a level of abstraction?</a:t>
            </a:r>
          </a:p>
          <a:p>
            <a:pPr>
              <a:lnSpc>
                <a:spcPct val="100000"/>
              </a:lnSpc>
              <a:spcBef>
                <a:spcPts val="62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500" dirty="0"/>
          </a:p>
          <a:p>
            <a:pPr>
              <a:lnSpc>
                <a:spcPct val="100000"/>
              </a:lnSpc>
              <a:spcBef>
                <a:spcPts val="62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500" dirty="0"/>
              <a:t>You use abstraction every day!</a:t>
            </a:r>
          </a:p>
          <a:p>
            <a:pPr lvl="1">
              <a:lnSpc>
                <a:spcPct val="100000"/>
              </a:lnSpc>
              <a:spcBef>
                <a:spcPts val="5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200" dirty="0"/>
              <a:t>Do YOU know how your iPod works?</a:t>
            </a:r>
          </a:p>
          <a:p>
            <a:pPr>
              <a:lnSpc>
                <a:spcPct val="100000"/>
              </a:lnSpc>
              <a:spcBef>
                <a:spcPts val="55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p:txBody>
      </p:sp>
      <p:sp>
        <p:nvSpPr>
          <p:cNvPr id="16"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D7650B9C-0B6D-4E84-AA0D-A645A6FDEA95}" type="slidenum">
              <a:rPr lang="en-GB" altLang="en-US">
                <a:solidFill>
                  <a:srgbClr val="000000"/>
                </a:solidFill>
                <a:latin typeface="Garamond" panose="02020404030301010803" pitchFamily="18" charset="0"/>
                <a:ea typeface="Arial Unicode MS" panose="020B0604020202020204" pitchFamily="34" charset="-128"/>
              </a:rPr>
              <a:pPr eaLnBrk="1" hangingPunct="1"/>
              <a:t>10</a:t>
            </a:fld>
            <a:endParaRPr lang="en-GB" altLang="en-US">
              <a:solidFill>
                <a:srgbClr val="000000"/>
              </a:solidFill>
              <a:latin typeface="Garamond" panose="02020404030301010803" pitchFamily="18" charset="0"/>
              <a:ea typeface="Arial Unicode MS" panose="020B0604020202020204" pitchFamily="34" charset="-128"/>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l="5751" t="5925" r="10794" b="3209"/>
          <a:stretch>
            <a:fillRect/>
          </a:stretch>
        </p:blipFill>
        <p:spPr bwMode="auto">
          <a:xfrm>
            <a:off x="8795731" y="847725"/>
            <a:ext cx="15367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2" name="Group 4"/>
          <p:cNvGrpSpPr>
            <a:grpSpLocks/>
          </p:cNvGrpSpPr>
          <p:nvPr/>
        </p:nvGrpSpPr>
        <p:grpSpPr bwMode="auto">
          <a:xfrm>
            <a:off x="5544531" y="3657600"/>
            <a:ext cx="5408613" cy="3200400"/>
            <a:chOff x="2160" y="2094"/>
            <a:chExt cx="3407" cy="2016"/>
          </a:xfrm>
        </p:grpSpPr>
        <p:grpSp>
          <p:nvGrpSpPr>
            <p:cNvPr id="26631" name="Group 5"/>
            <p:cNvGrpSpPr>
              <a:grpSpLocks/>
            </p:cNvGrpSpPr>
            <p:nvPr/>
          </p:nvGrpSpPr>
          <p:grpSpPr bwMode="auto">
            <a:xfrm>
              <a:off x="2328" y="2478"/>
              <a:ext cx="3143" cy="1316"/>
              <a:chOff x="2328" y="2478"/>
              <a:chExt cx="3143" cy="1316"/>
            </a:xfrm>
          </p:grpSpPr>
          <p:pic>
            <p:nvPicPr>
              <p:cNvPr id="2663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 y="2478"/>
                <a:ext cx="1680" cy="1317"/>
              </a:xfrm>
              <a:prstGeom prst="rect">
                <a:avLst/>
              </a:pr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pic>
          <p:pic>
            <p:nvPicPr>
              <p:cNvPr id="2663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2" y="2484"/>
                <a:ext cx="1560" cy="1311"/>
              </a:xfrm>
              <a:prstGeom prst="rect">
                <a:avLst/>
              </a:prstGeom>
              <a:noFill/>
              <a:ln w="9360">
                <a:solidFill>
                  <a:srgbClr val="A50021"/>
                </a:solidFill>
                <a:miter lim="800000"/>
                <a:headEnd/>
                <a:tailEnd/>
              </a:ln>
              <a:extLst>
                <a:ext uri="{909E8E84-426E-40DD-AFC4-6F175D3DCCD1}">
                  <a14:hiddenFill xmlns:a14="http://schemas.microsoft.com/office/drawing/2010/main">
                    <a:solidFill>
                      <a:srgbClr val="FFFFFF"/>
                    </a:solidFill>
                  </a14:hiddenFill>
                </a:ext>
              </a:extLst>
            </p:spPr>
          </p:pic>
        </p:grpSp>
        <p:sp>
          <p:nvSpPr>
            <p:cNvPr id="26632" name="Text Box 8"/>
            <p:cNvSpPr txBox="1">
              <a:spLocks noChangeArrowheads="1"/>
            </p:cNvSpPr>
            <p:nvPr/>
          </p:nvSpPr>
          <p:spPr bwMode="auto">
            <a:xfrm>
              <a:off x="3888" y="2094"/>
              <a:ext cx="1056"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661988" indent="-325438"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8000"/>
                </a:spcBef>
                <a:buClr>
                  <a:srgbClr val="3B812F"/>
                </a:buClr>
                <a:buSzPct val="60000"/>
              </a:pPr>
              <a:r>
                <a:rPr lang="en-GB" altLang="en-US" sz="12800" b="1" i="1">
                  <a:solidFill>
                    <a:srgbClr val="990000"/>
                  </a:solidFill>
                  <a:latin typeface="Courier New" panose="02070309020205020404" pitchFamily="49" charset="0"/>
                </a:rPr>
                <a:t>?</a:t>
              </a:r>
            </a:p>
          </p:txBody>
        </p:sp>
        <p:sp>
          <p:nvSpPr>
            <p:cNvPr id="26633" name="Text Box 9"/>
            <p:cNvSpPr txBox="1">
              <a:spLocks noChangeArrowheads="1"/>
            </p:cNvSpPr>
            <p:nvPr/>
          </p:nvSpPr>
          <p:spPr bwMode="auto">
            <a:xfrm>
              <a:off x="2160" y="2706"/>
              <a:ext cx="1056"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661988" indent="-325438"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8000"/>
                </a:spcBef>
                <a:buClr>
                  <a:srgbClr val="3B812F"/>
                </a:buClr>
                <a:buSzPct val="60000"/>
              </a:pPr>
              <a:r>
                <a:rPr lang="en-GB" altLang="en-US" sz="12800" b="1" i="1">
                  <a:solidFill>
                    <a:srgbClr val="990000"/>
                  </a:solidFill>
                  <a:latin typeface="Courier New" panose="02070309020205020404" pitchFamily="49" charset="0"/>
                </a:rPr>
                <a:t>?</a:t>
              </a:r>
            </a:p>
          </p:txBody>
        </p:sp>
        <p:sp>
          <p:nvSpPr>
            <p:cNvPr id="26634" name="Text Box 10"/>
            <p:cNvSpPr txBox="1">
              <a:spLocks noChangeArrowheads="1"/>
            </p:cNvSpPr>
            <p:nvPr/>
          </p:nvSpPr>
          <p:spPr bwMode="auto">
            <a:xfrm>
              <a:off x="4512" y="2658"/>
              <a:ext cx="1056"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661988" indent="-325438"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8000"/>
                </a:spcBef>
                <a:buClr>
                  <a:srgbClr val="3B812F"/>
                </a:buClr>
                <a:buSzPct val="60000"/>
              </a:pPr>
              <a:r>
                <a:rPr lang="en-GB" altLang="en-US" sz="12800" b="1" i="1" dirty="0">
                  <a:solidFill>
                    <a:srgbClr val="990000"/>
                  </a:solidFill>
                  <a:latin typeface="Courier New" panose="02070309020205020404" pitchFamily="49" charset="0"/>
                </a:rPr>
                <a:t>?</a:t>
              </a:r>
            </a:p>
          </p:txBody>
        </p:sp>
        <p:sp>
          <p:nvSpPr>
            <p:cNvPr id="26635" name="Text Box 11"/>
            <p:cNvSpPr txBox="1">
              <a:spLocks noChangeArrowheads="1"/>
            </p:cNvSpPr>
            <p:nvPr/>
          </p:nvSpPr>
          <p:spPr bwMode="auto">
            <a:xfrm>
              <a:off x="3312" y="2946"/>
              <a:ext cx="1056"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661988" indent="-325438"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8000"/>
                </a:spcBef>
                <a:buClr>
                  <a:srgbClr val="3B812F"/>
                </a:buClr>
                <a:buSzPct val="60000"/>
              </a:pPr>
              <a:r>
                <a:rPr lang="en-GB" altLang="en-US" sz="12800" b="1" i="1">
                  <a:solidFill>
                    <a:srgbClr val="990000"/>
                  </a:solidFill>
                  <a:latin typeface="Courier New" panose="02070309020205020404" pitchFamily="49" charset="0"/>
                </a:rPr>
                <a:t>?</a:t>
              </a:r>
            </a:p>
          </p:txBody>
        </p:sp>
        <p:sp>
          <p:nvSpPr>
            <p:cNvPr id="26636" name="Text Box 12"/>
            <p:cNvSpPr txBox="1">
              <a:spLocks noChangeArrowheads="1"/>
            </p:cNvSpPr>
            <p:nvPr/>
          </p:nvSpPr>
          <p:spPr bwMode="auto">
            <a:xfrm>
              <a:off x="2832" y="2190"/>
              <a:ext cx="1056"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661988" indent="-325438"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661988" algn="l"/>
                  <a:tab pos="1119188" algn="l"/>
                  <a:tab pos="1576388" algn="l"/>
                  <a:tab pos="2033588" algn="l"/>
                  <a:tab pos="2490788" algn="l"/>
                  <a:tab pos="2947988" algn="l"/>
                  <a:tab pos="3405188" algn="l"/>
                  <a:tab pos="3862388" algn="l"/>
                  <a:tab pos="4319588" algn="l"/>
                  <a:tab pos="4776788" algn="l"/>
                  <a:tab pos="5233988" algn="l"/>
                  <a:tab pos="5691188" algn="l"/>
                  <a:tab pos="6148388" algn="l"/>
                  <a:tab pos="6605588" algn="l"/>
                  <a:tab pos="7062788" algn="l"/>
                  <a:tab pos="7519988" algn="l"/>
                  <a:tab pos="7977188" algn="l"/>
                  <a:tab pos="8434388" algn="l"/>
                  <a:tab pos="8891588" algn="l"/>
                  <a:tab pos="9348788" algn="l"/>
                  <a:tab pos="9805988"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8000"/>
                </a:spcBef>
                <a:buClr>
                  <a:srgbClr val="3B812F"/>
                </a:buClr>
                <a:buSzPct val="60000"/>
              </a:pPr>
              <a:r>
                <a:rPr lang="en-GB" altLang="en-US" sz="12800" b="1" i="1" dirty="0">
                  <a:solidFill>
                    <a:srgbClr val="990000"/>
                  </a:solidFill>
                  <a:latin typeface="Courier New" panose="02070309020205020404" pitchFamily="49" charset="0"/>
                </a:rPr>
                <a:t>?</a:t>
              </a:r>
            </a:p>
          </p:txBody>
        </p:sp>
      </p:grpSp>
    </p:spTree>
    <p:extLst>
      <p:ext uri="{BB962C8B-B14F-4D97-AF65-F5344CB8AC3E}">
        <p14:creationId xmlns:p14="http://schemas.microsoft.com/office/powerpoint/2010/main" val="394476965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7170">
                                            <p:txEl>
                                              <p:pRg st="3" end="3"/>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7170">
                                            <p:txEl>
                                              <p:pRg st="4" end="4"/>
                                            </p:txEl>
                                          </p:spTgt>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fill="hold" nodeType="afterEffect">
                                  <p:stCondLst>
                                    <p:cond delay="0"/>
                                  </p:stCondLst>
                                  <p:childTnLst>
                                    <p:set>
                                      <p:cBhvr>
                                        <p:cTn id="11" dur="1" fill="hold">
                                          <p:stCondLst>
                                            <p:cond delay="0"/>
                                          </p:stCondLst>
                                        </p:cTn>
                                        <p:tgtEl>
                                          <p:spTgt spid="7171"/>
                                        </p:tgtEl>
                                        <p:attrNameLst>
                                          <p:attrName>style.visibility</p:attrName>
                                        </p:attrNameLst>
                                      </p:cBhvr>
                                      <p:to>
                                        <p:strVal val="visible"/>
                                      </p:to>
                                    </p:set>
                                  </p:childTnLst>
                                  <p:subTnLst>
                                    <p:set>
                                      <p:cBhvr override="childStyle">
                                        <p:cTn dur="1" fill="hold" display="0" masterRel="nextClick" afterEffect="1"/>
                                        <p:tgtEl>
                                          <p:spTgt spid="7171"/>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a:xfrm>
            <a:off x="1905002" y="-73025"/>
            <a:ext cx="8229600" cy="1139825"/>
          </a:xfrm>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t>Classes are like blueprints</a:t>
            </a:r>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554" y="1364625"/>
            <a:ext cx="2133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7654" name="Text Box 10"/>
          <p:cNvSpPr txBox="1">
            <a:spLocks noChangeArrowheads="1"/>
          </p:cNvSpPr>
          <p:nvPr/>
        </p:nvSpPr>
        <p:spPr bwMode="auto">
          <a:xfrm>
            <a:off x="3913094" y="1387475"/>
            <a:ext cx="2209800" cy="222125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80000"/>
              </a:lnSpc>
              <a:spcBef>
                <a:spcPts val="875"/>
              </a:spcBef>
            </a:pPr>
            <a:r>
              <a:rPr lang="en-GB" altLang="en-US" sz="1400" b="1" u="sng" dirty="0" smtClean="0">
                <a:solidFill>
                  <a:srgbClr val="000000"/>
                </a:solidFill>
                <a:latin typeface="Tahoma" panose="020B0604030504040204" pitchFamily="34" charset="0"/>
                <a:cs typeface="Times New Roman" panose="02020603050405020304" pitchFamily="18" charset="0"/>
              </a:rPr>
              <a:t>Baby class blueprint</a:t>
            </a:r>
            <a:endParaRPr lang="en-GB" altLang="en-US" sz="1400" b="1" u="sng" dirty="0">
              <a:solidFill>
                <a:srgbClr val="000000"/>
              </a:solidFill>
              <a:latin typeface="Tahoma" panose="020B0604030504040204" pitchFamily="34" charset="0"/>
              <a:cs typeface="Times New Roman" panose="02020603050405020304" pitchFamily="18" charset="0"/>
            </a:endParaRPr>
          </a:p>
          <a:p>
            <a:pPr eaLnBrk="1" hangingPunct="1">
              <a:lnSpc>
                <a:spcPct val="80000"/>
              </a:lnSpc>
              <a:spcBef>
                <a:spcPts val="875"/>
              </a:spcBef>
            </a:pPr>
            <a:r>
              <a:rPr lang="en-GB" altLang="en-US" sz="1400" dirty="0">
                <a:solidFill>
                  <a:srgbClr val="000000"/>
                </a:solidFill>
                <a:latin typeface="Tahoma" panose="020B0604030504040204" pitchFamily="34" charset="0"/>
                <a:cs typeface="Times New Roman" panose="02020603050405020304" pitchFamily="18" charset="0"/>
              </a:rPr>
              <a:t>state:</a:t>
            </a:r>
            <a:br>
              <a:rPr lang="en-GB" altLang="en-US" sz="1400" dirty="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name.</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a:solidFill>
                  <a:srgbClr val="000000"/>
                </a:solidFill>
                <a:latin typeface="Tahoma" panose="020B0604030504040204" pitchFamily="34" charset="0"/>
                <a:cs typeface="Times New Roman" panose="02020603050405020304" pitchFamily="18" charset="0"/>
              </a:rPr>
              <a:t>w</a:t>
            </a:r>
            <a:r>
              <a:rPr lang="en-GB" altLang="en-US" sz="1400" dirty="0" smtClean="0">
                <a:solidFill>
                  <a:srgbClr val="000000"/>
                </a:solidFill>
                <a:latin typeface="Tahoma" panose="020B0604030504040204" pitchFamily="34" charset="0"/>
                <a:cs typeface="Times New Roman" panose="02020603050405020304" pitchFamily="18" charset="0"/>
              </a:rPr>
              <a:t>eight,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decibels, </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err="1" smtClean="0">
                <a:solidFill>
                  <a:srgbClr val="000000"/>
                </a:solidFill>
                <a:latin typeface="Tahoma" panose="020B0604030504040204" pitchFamily="34" charset="0"/>
                <a:cs typeface="Times New Roman" panose="02020603050405020304" pitchFamily="18" charset="0"/>
              </a:rPr>
              <a:t>numPoops</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gender, etc.</a:t>
            </a:r>
          </a:p>
          <a:p>
            <a:pPr eaLnBrk="1" hangingPunct="1">
              <a:lnSpc>
                <a:spcPct val="80000"/>
              </a:lnSpc>
              <a:spcBef>
                <a:spcPts val="875"/>
              </a:spcBef>
            </a:pPr>
            <a:r>
              <a:rPr lang="en-GB" altLang="en-US" sz="1400" dirty="0" err="1" smtClean="0">
                <a:solidFill>
                  <a:srgbClr val="000000"/>
                </a:solidFill>
                <a:latin typeface="Tahoma" panose="020B0604030504040204" pitchFamily="34" charset="0"/>
                <a:cs typeface="Times New Roman" panose="02020603050405020304" pitchFamily="18" charset="0"/>
              </a:rPr>
              <a:t>behavior</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err="1" smtClean="0">
                <a:solidFill>
                  <a:srgbClr val="000000"/>
                </a:solidFill>
                <a:latin typeface="Tahoma" panose="020B0604030504040204" pitchFamily="34" charset="0"/>
                <a:cs typeface="Times New Roman" panose="02020603050405020304" pitchFamily="18" charset="0"/>
              </a:rPr>
              <a:t>sayHi</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eat,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poop,</a:t>
            </a:r>
          </a:p>
        </p:txBody>
      </p:sp>
      <p:sp>
        <p:nvSpPr>
          <p:cNvPr id="13" name="Text Box 10"/>
          <p:cNvSpPr txBox="1">
            <a:spLocks noChangeArrowheads="1"/>
          </p:cNvSpPr>
          <p:nvPr/>
        </p:nvSpPr>
        <p:spPr bwMode="auto">
          <a:xfrm>
            <a:off x="1055595" y="4186864"/>
            <a:ext cx="2209800" cy="222125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80000"/>
              </a:lnSpc>
              <a:spcBef>
                <a:spcPts val="875"/>
              </a:spcBef>
            </a:pPr>
            <a:r>
              <a:rPr lang="en-GB" altLang="en-US" sz="1400" b="1" u="sng" dirty="0" smtClean="0">
                <a:solidFill>
                  <a:srgbClr val="000000"/>
                </a:solidFill>
                <a:latin typeface="Tahoma" panose="020B0604030504040204" pitchFamily="34" charset="0"/>
                <a:cs typeface="Times New Roman" panose="02020603050405020304" pitchFamily="18" charset="0"/>
              </a:rPr>
              <a:t>Baby One</a:t>
            </a:r>
            <a:endParaRPr lang="en-GB" altLang="en-US" sz="1400" b="1" u="sng" dirty="0">
              <a:solidFill>
                <a:srgbClr val="000000"/>
              </a:solidFill>
              <a:latin typeface="Tahoma" panose="020B0604030504040204" pitchFamily="34" charset="0"/>
              <a:cs typeface="Times New Roman" panose="02020603050405020304" pitchFamily="18" charset="0"/>
            </a:endParaRPr>
          </a:p>
          <a:p>
            <a:pPr eaLnBrk="1" hangingPunct="1">
              <a:lnSpc>
                <a:spcPct val="80000"/>
              </a:lnSpc>
              <a:spcBef>
                <a:spcPts val="875"/>
              </a:spcBef>
            </a:pPr>
            <a:r>
              <a:rPr lang="en-GB" altLang="en-US" sz="1400" dirty="0">
                <a:solidFill>
                  <a:srgbClr val="000000"/>
                </a:solidFill>
                <a:latin typeface="Tahoma" panose="020B0604030504040204" pitchFamily="34" charset="0"/>
                <a:cs typeface="Times New Roman" panose="02020603050405020304" pitchFamily="18" charset="0"/>
              </a:rPr>
              <a:t>state:</a:t>
            </a:r>
            <a:br>
              <a:rPr lang="en-GB" altLang="en-US" sz="1400" dirty="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name.</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a:solidFill>
                  <a:srgbClr val="000000"/>
                </a:solidFill>
                <a:latin typeface="Tahoma" panose="020B0604030504040204" pitchFamily="34" charset="0"/>
                <a:cs typeface="Times New Roman" panose="02020603050405020304" pitchFamily="18" charset="0"/>
              </a:rPr>
              <a:t>w</a:t>
            </a:r>
            <a:r>
              <a:rPr lang="en-GB" altLang="en-US" sz="1400" dirty="0" smtClean="0">
                <a:solidFill>
                  <a:srgbClr val="000000"/>
                </a:solidFill>
                <a:latin typeface="Tahoma" panose="020B0604030504040204" pitchFamily="34" charset="0"/>
                <a:cs typeface="Times New Roman" panose="02020603050405020304" pitchFamily="18" charset="0"/>
              </a:rPr>
              <a:t>eight,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decibels, </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err="1" smtClean="0">
                <a:solidFill>
                  <a:srgbClr val="000000"/>
                </a:solidFill>
                <a:latin typeface="Tahoma" panose="020B0604030504040204" pitchFamily="34" charset="0"/>
                <a:cs typeface="Times New Roman" panose="02020603050405020304" pitchFamily="18" charset="0"/>
              </a:rPr>
              <a:t>numPoops</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gender, etc.</a:t>
            </a:r>
          </a:p>
          <a:p>
            <a:pPr eaLnBrk="1" hangingPunct="1">
              <a:lnSpc>
                <a:spcPct val="80000"/>
              </a:lnSpc>
              <a:spcBef>
                <a:spcPts val="875"/>
              </a:spcBef>
            </a:pPr>
            <a:r>
              <a:rPr lang="en-GB" altLang="en-US" sz="1400" dirty="0" err="1" smtClean="0">
                <a:solidFill>
                  <a:srgbClr val="000000"/>
                </a:solidFill>
                <a:latin typeface="Tahoma" panose="020B0604030504040204" pitchFamily="34" charset="0"/>
                <a:cs typeface="Times New Roman" panose="02020603050405020304" pitchFamily="18" charset="0"/>
              </a:rPr>
              <a:t>behavior</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err="1" smtClean="0">
                <a:solidFill>
                  <a:srgbClr val="000000"/>
                </a:solidFill>
                <a:latin typeface="Tahoma" panose="020B0604030504040204" pitchFamily="34" charset="0"/>
                <a:cs typeface="Times New Roman" panose="02020603050405020304" pitchFamily="18" charset="0"/>
              </a:rPr>
              <a:t>sayHi</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eat,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poop,</a:t>
            </a:r>
          </a:p>
        </p:txBody>
      </p:sp>
      <p:sp>
        <p:nvSpPr>
          <p:cNvPr id="15" name="Line 8"/>
          <p:cNvSpPr>
            <a:spLocks noChangeShapeType="1"/>
          </p:cNvSpPr>
          <p:nvPr/>
        </p:nvSpPr>
        <p:spPr bwMode="auto">
          <a:xfrm flipH="1">
            <a:off x="2187387" y="2850776"/>
            <a:ext cx="1725705" cy="13360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10"/>
          <p:cNvSpPr txBox="1">
            <a:spLocks noChangeArrowheads="1"/>
          </p:cNvSpPr>
          <p:nvPr/>
        </p:nvSpPr>
        <p:spPr bwMode="auto">
          <a:xfrm>
            <a:off x="4549364" y="4186864"/>
            <a:ext cx="2209800" cy="222125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80000"/>
              </a:lnSpc>
              <a:spcBef>
                <a:spcPts val="875"/>
              </a:spcBef>
            </a:pPr>
            <a:r>
              <a:rPr lang="en-GB" altLang="en-US" sz="1400" b="1" u="sng" dirty="0" smtClean="0">
                <a:solidFill>
                  <a:srgbClr val="000000"/>
                </a:solidFill>
                <a:latin typeface="Tahoma" panose="020B0604030504040204" pitchFamily="34" charset="0"/>
                <a:cs typeface="Times New Roman" panose="02020603050405020304" pitchFamily="18" charset="0"/>
              </a:rPr>
              <a:t>Baby Two</a:t>
            </a:r>
            <a:endParaRPr lang="en-GB" altLang="en-US" sz="1400" b="1" u="sng" dirty="0">
              <a:solidFill>
                <a:srgbClr val="000000"/>
              </a:solidFill>
              <a:latin typeface="Tahoma" panose="020B0604030504040204" pitchFamily="34" charset="0"/>
              <a:cs typeface="Times New Roman" panose="02020603050405020304" pitchFamily="18" charset="0"/>
            </a:endParaRPr>
          </a:p>
          <a:p>
            <a:pPr eaLnBrk="1" hangingPunct="1">
              <a:lnSpc>
                <a:spcPct val="80000"/>
              </a:lnSpc>
              <a:spcBef>
                <a:spcPts val="875"/>
              </a:spcBef>
            </a:pPr>
            <a:r>
              <a:rPr lang="en-GB" altLang="en-US" sz="1400" dirty="0">
                <a:solidFill>
                  <a:srgbClr val="000000"/>
                </a:solidFill>
                <a:latin typeface="Tahoma" panose="020B0604030504040204" pitchFamily="34" charset="0"/>
                <a:cs typeface="Times New Roman" panose="02020603050405020304" pitchFamily="18" charset="0"/>
              </a:rPr>
              <a:t>state:</a:t>
            </a:r>
            <a:br>
              <a:rPr lang="en-GB" altLang="en-US" sz="1400" dirty="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name.</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a:solidFill>
                  <a:srgbClr val="000000"/>
                </a:solidFill>
                <a:latin typeface="Tahoma" panose="020B0604030504040204" pitchFamily="34" charset="0"/>
                <a:cs typeface="Times New Roman" panose="02020603050405020304" pitchFamily="18" charset="0"/>
              </a:rPr>
              <a:t>w</a:t>
            </a:r>
            <a:r>
              <a:rPr lang="en-GB" altLang="en-US" sz="1400" dirty="0" smtClean="0">
                <a:solidFill>
                  <a:srgbClr val="000000"/>
                </a:solidFill>
                <a:latin typeface="Tahoma" panose="020B0604030504040204" pitchFamily="34" charset="0"/>
                <a:cs typeface="Times New Roman" panose="02020603050405020304" pitchFamily="18" charset="0"/>
              </a:rPr>
              <a:t>eight,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decibels, </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err="1" smtClean="0">
                <a:solidFill>
                  <a:srgbClr val="000000"/>
                </a:solidFill>
                <a:latin typeface="Tahoma" panose="020B0604030504040204" pitchFamily="34" charset="0"/>
                <a:cs typeface="Times New Roman" panose="02020603050405020304" pitchFamily="18" charset="0"/>
              </a:rPr>
              <a:t>numPoops</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gender, etc.</a:t>
            </a:r>
          </a:p>
          <a:p>
            <a:pPr eaLnBrk="1" hangingPunct="1">
              <a:lnSpc>
                <a:spcPct val="80000"/>
              </a:lnSpc>
              <a:spcBef>
                <a:spcPts val="875"/>
              </a:spcBef>
            </a:pPr>
            <a:r>
              <a:rPr lang="en-GB" altLang="en-US" sz="1400" dirty="0" err="1" smtClean="0">
                <a:solidFill>
                  <a:srgbClr val="000000"/>
                </a:solidFill>
                <a:latin typeface="Tahoma" panose="020B0604030504040204" pitchFamily="34" charset="0"/>
                <a:cs typeface="Times New Roman" panose="02020603050405020304" pitchFamily="18" charset="0"/>
              </a:rPr>
              <a:t>behavior</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err="1" smtClean="0">
                <a:solidFill>
                  <a:srgbClr val="000000"/>
                </a:solidFill>
                <a:latin typeface="Tahoma" panose="020B0604030504040204" pitchFamily="34" charset="0"/>
                <a:cs typeface="Times New Roman" panose="02020603050405020304" pitchFamily="18" charset="0"/>
              </a:rPr>
              <a:t>sayHi</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eat,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poop,</a:t>
            </a:r>
          </a:p>
        </p:txBody>
      </p:sp>
      <p:sp>
        <p:nvSpPr>
          <p:cNvPr id="17" name="Text Box 10"/>
          <p:cNvSpPr txBox="1">
            <a:spLocks noChangeArrowheads="1"/>
          </p:cNvSpPr>
          <p:nvPr/>
        </p:nvSpPr>
        <p:spPr bwMode="auto">
          <a:xfrm>
            <a:off x="7912364" y="4186864"/>
            <a:ext cx="2209800" cy="222125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80000"/>
              </a:lnSpc>
              <a:spcBef>
                <a:spcPts val="875"/>
              </a:spcBef>
            </a:pPr>
            <a:r>
              <a:rPr lang="en-GB" altLang="en-US" sz="1400" b="1" u="sng" dirty="0" smtClean="0">
                <a:solidFill>
                  <a:srgbClr val="000000"/>
                </a:solidFill>
                <a:latin typeface="Tahoma" panose="020B0604030504040204" pitchFamily="34" charset="0"/>
                <a:cs typeface="Times New Roman" panose="02020603050405020304" pitchFamily="18" charset="0"/>
              </a:rPr>
              <a:t>Baby Three</a:t>
            </a:r>
            <a:endParaRPr lang="en-GB" altLang="en-US" sz="1400" b="1" u="sng" dirty="0">
              <a:solidFill>
                <a:srgbClr val="000000"/>
              </a:solidFill>
              <a:latin typeface="Tahoma" panose="020B0604030504040204" pitchFamily="34" charset="0"/>
              <a:cs typeface="Times New Roman" panose="02020603050405020304" pitchFamily="18" charset="0"/>
            </a:endParaRPr>
          </a:p>
          <a:p>
            <a:pPr eaLnBrk="1" hangingPunct="1">
              <a:lnSpc>
                <a:spcPct val="80000"/>
              </a:lnSpc>
              <a:spcBef>
                <a:spcPts val="875"/>
              </a:spcBef>
            </a:pPr>
            <a:r>
              <a:rPr lang="en-GB" altLang="en-US" sz="1400" dirty="0">
                <a:solidFill>
                  <a:srgbClr val="000000"/>
                </a:solidFill>
                <a:latin typeface="Tahoma" panose="020B0604030504040204" pitchFamily="34" charset="0"/>
                <a:cs typeface="Times New Roman" panose="02020603050405020304" pitchFamily="18" charset="0"/>
              </a:rPr>
              <a:t>state:</a:t>
            </a:r>
            <a:br>
              <a:rPr lang="en-GB" altLang="en-US" sz="1400" dirty="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name.</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a:solidFill>
                  <a:srgbClr val="000000"/>
                </a:solidFill>
                <a:latin typeface="Tahoma" panose="020B0604030504040204" pitchFamily="34" charset="0"/>
                <a:cs typeface="Times New Roman" panose="02020603050405020304" pitchFamily="18" charset="0"/>
              </a:rPr>
              <a:t>w</a:t>
            </a:r>
            <a:r>
              <a:rPr lang="en-GB" altLang="en-US" sz="1400" dirty="0" smtClean="0">
                <a:solidFill>
                  <a:srgbClr val="000000"/>
                </a:solidFill>
                <a:latin typeface="Tahoma" panose="020B0604030504040204" pitchFamily="34" charset="0"/>
                <a:cs typeface="Times New Roman" panose="02020603050405020304" pitchFamily="18" charset="0"/>
              </a:rPr>
              <a:t>eight,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decibels, </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err="1" smtClean="0">
                <a:solidFill>
                  <a:srgbClr val="000000"/>
                </a:solidFill>
                <a:latin typeface="Tahoma" panose="020B0604030504040204" pitchFamily="34" charset="0"/>
                <a:cs typeface="Times New Roman" panose="02020603050405020304" pitchFamily="18" charset="0"/>
              </a:rPr>
              <a:t>numPoops</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gender, etc.</a:t>
            </a:r>
          </a:p>
          <a:p>
            <a:pPr eaLnBrk="1" hangingPunct="1">
              <a:lnSpc>
                <a:spcPct val="80000"/>
              </a:lnSpc>
              <a:spcBef>
                <a:spcPts val="875"/>
              </a:spcBef>
            </a:pPr>
            <a:r>
              <a:rPr lang="en-GB" altLang="en-US" sz="1400" dirty="0" err="1" smtClean="0">
                <a:solidFill>
                  <a:srgbClr val="000000"/>
                </a:solidFill>
                <a:latin typeface="Tahoma" panose="020B0604030504040204" pitchFamily="34" charset="0"/>
                <a:cs typeface="Times New Roman" panose="02020603050405020304" pitchFamily="18" charset="0"/>
              </a:rPr>
              <a:t>behavior</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a:t>
            </a:r>
            <a:r>
              <a:rPr lang="en-GB" altLang="en-US" sz="1400" dirty="0" err="1" smtClean="0">
                <a:solidFill>
                  <a:srgbClr val="000000"/>
                </a:solidFill>
                <a:latin typeface="Tahoma" panose="020B0604030504040204" pitchFamily="34" charset="0"/>
                <a:cs typeface="Times New Roman" panose="02020603050405020304" pitchFamily="18" charset="0"/>
              </a:rPr>
              <a:t>sayHi</a:t>
            </a:r>
            <a:r>
              <a:rPr lang="en-GB" altLang="en-US" sz="1400" dirty="0" smtClean="0">
                <a:solidFill>
                  <a:srgbClr val="000000"/>
                </a:solidFill>
                <a:latin typeface="Tahoma" panose="020B0604030504040204" pitchFamily="34" charset="0"/>
                <a:cs typeface="Times New Roman" panose="02020603050405020304" pitchFamily="18" charset="0"/>
              </a:rPr>
              <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eat,</a:t>
            </a:r>
            <a:br>
              <a:rPr lang="en-GB" altLang="en-US" sz="1400" dirty="0" smtClean="0">
                <a:solidFill>
                  <a:srgbClr val="000000"/>
                </a:solidFill>
                <a:latin typeface="Tahoma" panose="020B0604030504040204" pitchFamily="34" charset="0"/>
                <a:cs typeface="Times New Roman" panose="02020603050405020304" pitchFamily="18" charset="0"/>
              </a:rPr>
            </a:br>
            <a:r>
              <a:rPr lang="en-GB" altLang="en-US" sz="1400" dirty="0" smtClean="0">
                <a:solidFill>
                  <a:srgbClr val="000000"/>
                </a:solidFill>
                <a:latin typeface="Tahoma" panose="020B0604030504040204" pitchFamily="34" charset="0"/>
                <a:cs typeface="Times New Roman" panose="02020603050405020304" pitchFamily="18" charset="0"/>
              </a:rPr>
              <a:t>    poop,</a:t>
            </a:r>
          </a:p>
        </p:txBody>
      </p:sp>
      <p:sp>
        <p:nvSpPr>
          <p:cNvPr id="19" name="Line 8"/>
          <p:cNvSpPr>
            <a:spLocks noChangeShapeType="1"/>
          </p:cNvSpPr>
          <p:nvPr/>
        </p:nvSpPr>
        <p:spPr bwMode="auto">
          <a:xfrm>
            <a:off x="5197060" y="3608725"/>
            <a:ext cx="289339" cy="578139"/>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8"/>
          <p:cNvSpPr>
            <a:spLocks noChangeShapeType="1"/>
          </p:cNvSpPr>
          <p:nvPr/>
        </p:nvSpPr>
        <p:spPr bwMode="auto">
          <a:xfrm>
            <a:off x="6101261" y="2561706"/>
            <a:ext cx="2851563" cy="162515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933470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smtClean="0">
                <a:solidFill>
                  <a:srgbClr val="FF0000"/>
                </a:solidFill>
              </a:rPr>
              <a:t>class</a:t>
            </a:r>
            <a:r>
              <a:rPr lang="en-US" dirty="0" smtClean="0"/>
              <a:t>es?</a:t>
            </a:r>
            <a:endParaRPr lang="en-US" dirty="0"/>
          </a:p>
        </p:txBody>
      </p:sp>
      <p:pic>
        <p:nvPicPr>
          <p:cNvPr id="5" name="Picture 4"/>
          <p:cNvPicPr>
            <a:picLocks noChangeAspect="1"/>
          </p:cNvPicPr>
          <p:nvPr/>
        </p:nvPicPr>
        <p:blipFill>
          <a:blip r:embed="rId2"/>
          <a:stretch>
            <a:fillRect/>
          </a:stretch>
        </p:blipFill>
        <p:spPr>
          <a:xfrm>
            <a:off x="1392050" y="2340349"/>
            <a:ext cx="8905875" cy="2571750"/>
          </a:xfrm>
          <a:prstGeom prst="rect">
            <a:avLst/>
          </a:prstGeom>
        </p:spPr>
      </p:pic>
    </p:spTree>
    <p:extLst>
      <p:ext uri="{BB962C8B-B14F-4D97-AF65-F5344CB8AC3E}">
        <p14:creationId xmlns:p14="http://schemas.microsoft.com/office/powerpoint/2010/main" val="181185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smtClean="0">
                <a:solidFill>
                  <a:srgbClr val="FF0000"/>
                </a:solidFill>
              </a:rPr>
              <a:t>class</a:t>
            </a:r>
            <a:r>
              <a:rPr lang="en-US" dirty="0" smtClean="0"/>
              <a:t>es?</a:t>
            </a:r>
            <a:endParaRPr lang="en-US" dirty="0"/>
          </a:p>
        </p:txBody>
      </p:sp>
      <p:pic>
        <p:nvPicPr>
          <p:cNvPr id="3" name="Picture 2"/>
          <p:cNvPicPr>
            <a:picLocks noChangeAspect="1"/>
          </p:cNvPicPr>
          <p:nvPr/>
        </p:nvPicPr>
        <p:blipFill>
          <a:blip r:embed="rId2"/>
          <a:stretch>
            <a:fillRect/>
          </a:stretch>
        </p:blipFill>
        <p:spPr>
          <a:xfrm>
            <a:off x="1626679" y="1981479"/>
            <a:ext cx="8963025" cy="4257675"/>
          </a:xfrm>
          <a:prstGeom prst="rect">
            <a:avLst/>
          </a:prstGeom>
        </p:spPr>
      </p:pic>
    </p:spTree>
    <p:extLst>
      <p:ext uri="{BB962C8B-B14F-4D97-AF65-F5344CB8AC3E}">
        <p14:creationId xmlns:p14="http://schemas.microsoft.com/office/powerpoint/2010/main" val="371201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smtClean="0">
                <a:solidFill>
                  <a:srgbClr val="FF0000"/>
                </a:solidFill>
              </a:rPr>
              <a:t>class</a:t>
            </a:r>
            <a:r>
              <a:rPr lang="en-US" dirty="0" smtClean="0"/>
              <a:t>es?</a:t>
            </a:r>
            <a:endParaRPr lang="en-US" dirty="0"/>
          </a:p>
        </p:txBody>
      </p:sp>
      <p:pic>
        <p:nvPicPr>
          <p:cNvPr id="3" name="Picture 2"/>
          <p:cNvPicPr>
            <a:picLocks noChangeAspect="1"/>
          </p:cNvPicPr>
          <p:nvPr/>
        </p:nvPicPr>
        <p:blipFill>
          <a:blip r:embed="rId2"/>
          <a:stretch>
            <a:fillRect/>
          </a:stretch>
        </p:blipFill>
        <p:spPr>
          <a:xfrm>
            <a:off x="1626679" y="1981479"/>
            <a:ext cx="8963025" cy="4257675"/>
          </a:xfrm>
          <a:prstGeom prst="rect">
            <a:avLst/>
          </a:prstGeom>
        </p:spPr>
      </p:pic>
    </p:spTree>
    <p:extLst>
      <p:ext uri="{BB962C8B-B14F-4D97-AF65-F5344CB8AC3E}">
        <p14:creationId xmlns:p14="http://schemas.microsoft.com/office/powerpoint/2010/main" val="304156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smtClean="0">
                <a:solidFill>
                  <a:srgbClr val="FF0000"/>
                </a:solidFill>
              </a:rPr>
              <a:t>class</a:t>
            </a:r>
            <a:r>
              <a:rPr lang="en-US" dirty="0" smtClean="0"/>
              <a:t>es?</a:t>
            </a:r>
            <a:endParaRPr lang="en-US" dirty="0"/>
          </a:p>
        </p:txBody>
      </p:sp>
      <p:pic>
        <p:nvPicPr>
          <p:cNvPr id="4" name="Picture 3"/>
          <p:cNvPicPr>
            <a:picLocks noChangeAspect="1"/>
          </p:cNvPicPr>
          <p:nvPr/>
        </p:nvPicPr>
        <p:blipFill>
          <a:blip r:embed="rId2"/>
          <a:stretch>
            <a:fillRect/>
          </a:stretch>
        </p:blipFill>
        <p:spPr>
          <a:xfrm>
            <a:off x="1626679" y="2276195"/>
            <a:ext cx="8963025" cy="3990975"/>
          </a:xfrm>
          <a:prstGeom prst="rect">
            <a:avLst/>
          </a:prstGeom>
        </p:spPr>
      </p:pic>
    </p:spTree>
    <p:extLst>
      <p:ext uri="{BB962C8B-B14F-4D97-AF65-F5344CB8AC3E}">
        <p14:creationId xmlns:p14="http://schemas.microsoft.com/office/powerpoint/2010/main" val="2635771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smtClean="0">
                <a:solidFill>
                  <a:srgbClr val="FF0000"/>
                </a:solidFill>
              </a:rPr>
              <a:t>class</a:t>
            </a:r>
            <a:r>
              <a:rPr lang="en-US" dirty="0" smtClean="0"/>
              <a:t>es?</a:t>
            </a:r>
            <a:endParaRPr lang="en-US" dirty="0"/>
          </a:p>
        </p:txBody>
      </p:sp>
      <p:pic>
        <p:nvPicPr>
          <p:cNvPr id="3" name="Picture 2"/>
          <p:cNvPicPr>
            <a:picLocks noChangeAspect="1"/>
          </p:cNvPicPr>
          <p:nvPr/>
        </p:nvPicPr>
        <p:blipFill>
          <a:blip r:embed="rId2"/>
          <a:stretch>
            <a:fillRect/>
          </a:stretch>
        </p:blipFill>
        <p:spPr>
          <a:xfrm>
            <a:off x="1688592" y="2200835"/>
            <a:ext cx="8839200" cy="3962400"/>
          </a:xfrm>
          <a:prstGeom prst="rect">
            <a:avLst/>
          </a:prstGeom>
        </p:spPr>
      </p:pic>
    </p:spTree>
    <p:extLst>
      <p:ext uri="{BB962C8B-B14F-4D97-AF65-F5344CB8AC3E}">
        <p14:creationId xmlns:p14="http://schemas.microsoft.com/office/powerpoint/2010/main" val="259800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smtClean="0">
                <a:solidFill>
                  <a:srgbClr val="FF0000"/>
                </a:solidFill>
              </a:rPr>
              <a:t>class</a:t>
            </a:r>
            <a:r>
              <a:rPr lang="en-US" dirty="0" smtClean="0"/>
              <a:t>es?</a:t>
            </a:r>
            <a:endParaRPr lang="en-US" dirty="0"/>
          </a:p>
        </p:txBody>
      </p:sp>
      <p:pic>
        <p:nvPicPr>
          <p:cNvPr id="4" name="Picture 3"/>
          <p:cNvPicPr>
            <a:picLocks noChangeAspect="1"/>
          </p:cNvPicPr>
          <p:nvPr/>
        </p:nvPicPr>
        <p:blipFill>
          <a:blip r:embed="rId2"/>
          <a:stretch>
            <a:fillRect/>
          </a:stretch>
        </p:blipFill>
        <p:spPr>
          <a:xfrm>
            <a:off x="2118758" y="2044006"/>
            <a:ext cx="7978868" cy="4694445"/>
          </a:xfrm>
          <a:prstGeom prst="rect">
            <a:avLst/>
          </a:prstGeom>
        </p:spPr>
      </p:pic>
    </p:spTree>
    <p:extLst>
      <p:ext uri="{BB962C8B-B14F-4D97-AF65-F5344CB8AC3E}">
        <p14:creationId xmlns:p14="http://schemas.microsoft.com/office/powerpoint/2010/main" val="60495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Defining Classes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2908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a baby!</a:t>
            </a:r>
            <a:endParaRPr lang="en-US" dirty="0"/>
          </a:p>
        </p:txBody>
      </p:sp>
      <p:pic>
        <p:nvPicPr>
          <p:cNvPr id="13" name="Picture 12"/>
          <p:cNvPicPr>
            <a:picLocks noChangeAspect="1"/>
          </p:cNvPicPr>
          <p:nvPr/>
        </p:nvPicPr>
        <p:blipFill>
          <a:blip r:embed="rId2"/>
          <a:stretch>
            <a:fillRect/>
          </a:stretch>
        </p:blipFill>
        <p:spPr>
          <a:xfrm>
            <a:off x="2172261" y="1691322"/>
            <a:ext cx="6915150" cy="4810125"/>
          </a:xfrm>
          <a:prstGeom prst="rect">
            <a:avLst/>
          </a:prstGeom>
        </p:spPr>
      </p:pic>
    </p:spTree>
    <p:extLst>
      <p:ext uri="{BB962C8B-B14F-4D97-AF65-F5344CB8AC3E}">
        <p14:creationId xmlns:p14="http://schemas.microsoft.com/office/powerpoint/2010/main" val="191777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a:xfrm>
            <a:off x="690282" y="1851213"/>
            <a:ext cx="10560424" cy="4530725"/>
          </a:xfrm>
        </p:spPr>
        <p:txBody>
          <a:bodyPr/>
          <a:lstStyle/>
          <a:p>
            <a:pPr marL="490538" indent="-490538">
              <a:lnSpc>
                <a:spcPct val="100000"/>
              </a:lnSpc>
              <a:buFont typeface="Wingdings" charset="2"/>
              <a:buChar char=""/>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Lst>
              <a:defRPr/>
            </a:pPr>
            <a:r>
              <a:rPr lang="en-GB" b="1" dirty="0" smtClean="0"/>
              <a:t>data type</a:t>
            </a:r>
            <a:r>
              <a:rPr lang="en-GB" dirty="0" smtClean="0"/>
              <a:t>: A category of data values.</a:t>
            </a:r>
          </a:p>
          <a:p>
            <a:pPr marL="758825" lvl="1" indent="-417513">
              <a:lnSpc>
                <a:spcPct val="100000"/>
              </a:lnSpc>
              <a:buFont typeface="Wingdings" charset="2"/>
              <a:buChar char=""/>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Lst>
              <a:defRPr/>
            </a:pPr>
            <a:r>
              <a:rPr lang="en-GB" dirty="0" smtClean="0"/>
              <a:t>Example: integer, real number, string</a:t>
            </a:r>
          </a:p>
          <a:p>
            <a:pPr marL="758825" lvl="1" indent="-417513">
              <a:lnSpc>
                <a:spcPct val="100000"/>
              </a:lnSpc>
              <a:buNone/>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Lst>
              <a:defRPr/>
            </a:pPr>
            <a:endParaRPr lang="en-GB" dirty="0" smtClean="0"/>
          </a:p>
          <a:p>
            <a:pPr marL="490538" indent="-490538">
              <a:lnSpc>
                <a:spcPct val="100000"/>
              </a:lnSpc>
              <a:buFont typeface="Wingdings" charset="2"/>
              <a:buChar char=""/>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Lst>
              <a:defRPr/>
            </a:pPr>
            <a:r>
              <a:rPr lang="en-GB" dirty="0" smtClean="0"/>
              <a:t>Java data types are divided into two sets: </a:t>
            </a:r>
          </a:p>
          <a:p>
            <a:pPr marL="758825" lvl="1" indent="-417513">
              <a:lnSpc>
                <a:spcPct val="100000"/>
              </a:lnSpc>
              <a:buFont typeface="Wingdings" charset="2"/>
              <a:buChar char=""/>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Lst>
              <a:defRPr/>
            </a:pPr>
            <a:r>
              <a:rPr lang="en-GB" b="1" dirty="0" smtClean="0"/>
              <a:t>primitive types</a:t>
            </a:r>
            <a:r>
              <a:rPr lang="en-GB" dirty="0" smtClean="0"/>
              <a:t>: Java's 8 built-in </a:t>
            </a:r>
            <a:r>
              <a:rPr lang="en-GB" i="1" dirty="0" smtClean="0"/>
              <a:t>simple</a:t>
            </a:r>
            <a:r>
              <a:rPr lang="en-GB" dirty="0" smtClean="0"/>
              <a:t> data types for numbers, text characters, and logic.</a:t>
            </a:r>
          </a:p>
          <a:p>
            <a:pPr marL="1047750" lvl="2" indent="-379413">
              <a:lnSpc>
                <a:spcPct val="100000"/>
              </a:lnSpc>
              <a:buFont typeface="Wingdings" charset="2"/>
              <a:buChar char=""/>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Lst>
              <a:defRPr/>
            </a:pPr>
            <a:r>
              <a:rPr lang="en-GB" dirty="0" err="1" smtClean="0">
                <a:latin typeface="Courier New" pitchFamily="49" charset="0"/>
              </a:rPr>
              <a:t>boolean</a:t>
            </a:r>
            <a:r>
              <a:rPr lang="en-GB" dirty="0" smtClean="0">
                <a:latin typeface="Courier New" pitchFamily="49" charset="0"/>
              </a:rPr>
              <a:t>, char, byte, short, </a:t>
            </a:r>
            <a:r>
              <a:rPr lang="en-GB" dirty="0" err="1" smtClean="0">
                <a:latin typeface="Courier New" pitchFamily="49" charset="0"/>
              </a:rPr>
              <a:t>int</a:t>
            </a:r>
            <a:r>
              <a:rPr lang="en-GB" dirty="0" smtClean="0">
                <a:latin typeface="Courier New" pitchFamily="49" charset="0"/>
              </a:rPr>
              <a:t>, long, float, double</a:t>
            </a:r>
          </a:p>
          <a:p>
            <a:pPr marL="758825" lvl="1" indent="-417513">
              <a:lnSpc>
                <a:spcPct val="100000"/>
              </a:lnSpc>
              <a:buFont typeface="Wingdings" charset="2"/>
              <a:buChar char=""/>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Lst>
              <a:defRPr/>
            </a:pPr>
            <a:r>
              <a:rPr lang="en-GB" b="1" dirty="0" smtClean="0"/>
              <a:t>object types</a:t>
            </a:r>
            <a:r>
              <a:rPr lang="en-GB" dirty="0" smtClean="0"/>
              <a:t>: All other types!</a:t>
            </a:r>
          </a:p>
          <a:p>
            <a:pPr marL="1111250" lvl="2" indent="-417513">
              <a:lnSpc>
                <a:spcPct val="100000"/>
              </a:lnSpc>
              <a:buFont typeface="Wingdings" charset="2"/>
              <a:buChar char=""/>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Lst>
              <a:defRPr/>
            </a:pPr>
            <a:r>
              <a:rPr lang="en-GB" dirty="0" smtClean="0"/>
              <a:t>e.g., </a:t>
            </a:r>
            <a:r>
              <a:rPr lang="en-GB" dirty="0" smtClean="0">
                <a:latin typeface="Courier New" pitchFamily="49" charset="0"/>
                <a:cs typeface="Courier New" pitchFamily="49" charset="0"/>
              </a:rPr>
              <a:t>Scanner, System, String, Math</a:t>
            </a:r>
          </a:p>
        </p:txBody>
      </p:sp>
      <p:sp>
        <p:nvSpPr>
          <p:cNvPr id="6"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26B5D621-B5D2-40FA-A96D-E58AEF5F813C}" type="slidenum">
              <a:rPr lang="en-GB" altLang="en-US">
                <a:solidFill>
                  <a:srgbClr val="000000"/>
                </a:solidFill>
                <a:latin typeface="Garamond" panose="02020404030301010803" pitchFamily="18" charset="0"/>
                <a:ea typeface="Arial Unicode MS" panose="020B0604020202020204" pitchFamily="34" charset="-128"/>
              </a:rPr>
              <a:pPr eaLnBrk="1" hangingPunct="1"/>
              <a:t>2</a:t>
            </a:fld>
            <a:endParaRPr lang="en-GB" altLang="en-US">
              <a:solidFill>
                <a:srgbClr val="000000"/>
              </a:solidFill>
              <a:latin typeface="Garamond" panose="02020404030301010803" pitchFamily="18" charset="0"/>
              <a:ea typeface="Arial Unicode MS" panose="020B0604020202020204" pitchFamily="34" charset="-128"/>
            </a:endParaRPr>
          </a:p>
        </p:txBody>
      </p:sp>
      <p:sp>
        <p:nvSpPr>
          <p:cNvPr id="2" name="Title 1"/>
          <p:cNvSpPr>
            <a:spLocks noGrp="1"/>
          </p:cNvSpPr>
          <p:nvPr>
            <p:ph type="title"/>
          </p:nvPr>
        </p:nvSpPr>
        <p:spPr/>
        <p:txBody>
          <a:bodyPr/>
          <a:lstStyle/>
          <a:p>
            <a:r>
              <a:rPr lang="en-US" dirty="0" smtClean="0"/>
              <a:t>Recall: data types</a:t>
            </a:r>
            <a:endParaRPr lang="en-US" dirty="0"/>
          </a:p>
        </p:txBody>
      </p:sp>
    </p:spTree>
    <p:extLst>
      <p:ext uri="{BB962C8B-B14F-4D97-AF65-F5344CB8AC3E}">
        <p14:creationId xmlns:p14="http://schemas.microsoft.com/office/powerpoint/2010/main" val="27203506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defining classes, remember…</a:t>
            </a:r>
            <a:endParaRPr lang="en-US" dirty="0"/>
          </a:p>
        </p:txBody>
      </p:sp>
      <p:pic>
        <p:nvPicPr>
          <p:cNvPr id="4" name="Picture 3"/>
          <p:cNvPicPr>
            <a:picLocks noChangeAspect="1"/>
          </p:cNvPicPr>
          <p:nvPr/>
        </p:nvPicPr>
        <p:blipFill>
          <a:blip r:embed="rId2"/>
          <a:stretch>
            <a:fillRect/>
          </a:stretch>
        </p:blipFill>
        <p:spPr>
          <a:xfrm>
            <a:off x="2036254" y="2082332"/>
            <a:ext cx="8143875" cy="3876675"/>
          </a:xfrm>
          <a:prstGeom prst="rect">
            <a:avLst/>
          </a:prstGeom>
        </p:spPr>
      </p:pic>
    </p:spTree>
    <p:extLst>
      <p:ext uri="{BB962C8B-B14F-4D97-AF65-F5344CB8AC3E}">
        <p14:creationId xmlns:p14="http://schemas.microsoft.com/office/powerpoint/2010/main" val="4254668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fields</a:t>
            </a:r>
            <a:endParaRPr lang="en-US" dirty="0"/>
          </a:p>
        </p:txBody>
      </p:sp>
      <p:pic>
        <p:nvPicPr>
          <p:cNvPr id="3" name="Picture 2"/>
          <p:cNvPicPr>
            <a:picLocks noChangeAspect="1"/>
          </p:cNvPicPr>
          <p:nvPr/>
        </p:nvPicPr>
        <p:blipFill>
          <a:blip r:embed="rId2"/>
          <a:stretch>
            <a:fillRect/>
          </a:stretch>
        </p:blipFill>
        <p:spPr>
          <a:xfrm>
            <a:off x="2255329" y="1691322"/>
            <a:ext cx="7705725" cy="4791075"/>
          </a:xfrm>
          <a:prstGeom prst="rect">
            <a:avLst/>
          </a:prstGeom>
        </p:spPr>
      </p:pic>
    </p:spTree>
    <p:extLst>
      <p:ext uri="{BB962C8B-B14F-4D97-AF65-F5344CB8AC3E}">
        <p14:creationId xmlns:p14="http://schemas.microsoft.com/office/powerpoint/2010/main" val="466693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fields</a:t>
            </a:r>
            <a:endParaRPr lang="en-US" dirty="0"/>
          </a:p>
        </p:txBody>
      </p:sp>
      <p:pic>
        <p:nvPicPr>
          <p:cNvPr id="4" name="Picture 3"/>
          <p:cNvPicPr>
            <a:picLocks noChangeAspect="1"/>
          </p:cNvPicPr>
          <p:nvPr/>
        </p:nvPicPr>
        <p:blipFill>
          <a:blip r:embed="rId2"/>
          <a:stretch>
            <a:fillRect/>
          </a:stretch>
        </p:blipFill>
        <p:spPr>
          <a:xfrm>
            <a:off x="2726817" y="1691322"/>
            <a:ext cx="6762750" cy="4772025"/>
          </a:xfrm>
          <a:prstGeom prst="rect">
            <a:avLst/>
          </a:prstGeom>
        </p:spPr>
      </p:pic>
    </p:spTree>
    <p:extLst>
      <p:ext uri="{BB962C8B-B14F-4D97-AF65-F5344CB8AC3E}">
        <p14:creationId xmlns:p14="http://schemas.microsoft.com/office/powerpoint/2010/main" val="282601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fields </a:t>
            </a:r>
            <a:r>
              <a:rPr lang="en-US" dirty="0" smtClean="0">
                <a:solidFill>
                  <a:srgbClr val="FF0000"/>
                </a:solidFill>
              </a:rPr>
              <a:t>– add a field?</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2726817" y="1691322"/>
            <a:ext cx="6762750" cy="4772025"/>
          </a:xfrm>
          <a:prstGeom prst="rect">
            <a:avLst/>
          </a:prstGeom>
        </p:spPr>
      </p:pic>
      <p:sp>
        <p:nvSpPr>
          <p:cNvPr id="5" name="TextBox 4"/>
          <p:cNvSpPr txBox="1"/>
          <p:nvPr/>
        </p:nvSpPr>
        <p:spPr>
          <a:xfrm>
            <a:off x="3364040" y="5127812"/>
            <a:ext cx="4572000" cy="369332"/>
          </a:xfrm>
          <a:prstGeom prst="rect">
            <a:avLst/>
          </a:prstGeom>
          <a:noFill/>
        </p:spPr>
        <p:txBody>
          <a:bodyPr wrap="square" rtlCol="0">
            <a:spAutoFit/>
          </a:bodyPr>
          <a:lstStyle/>
          <a:p>
            <a:r>
              <a:rPr lang="en-US" dirty="0" smtClean="0">
                <a:solidFill>
                  <a:srgbClr val="00B050"/>
                </a:solidFill>
              </a:rPr>
              <a:t>//Add a list of siblings that are babies?</a:t>
            </a:r>
            <a:endParaRPr lang="en-US" dirty="0">
              <a:solidFill>
                <a:srgbClr val="00B050"/>
              </a:solidFill>
            </a:endParaRPr>
          </a:p>
        </p:txBody>
      </p:sp>
      <p:pic>
        <p:nvPicPr>
          <p:cNvPr id="6" name="Picture 5"/>
          <p:cNvPicPr>
            <a:picLocks noChangeAspect="1"/>
          </p:cNvPicPr>
          <p:nvPr/>
        </p:nvPicPr>
        <p:blipFill>
          <a:blip r:embed="rId3"/>
          <a:stretch>
            <a:fillRect/>
          </a:stretch>
        </p:blipFill>
        <p:spPr>
          <a:xfrm>
            <a:off x="3364040" y="4632342"/>
            <a:ext cx="3132078" cy="495470"/>
          </a:xfrm>
          <a:prstGeom prst="rect">
            <a:avLst/>
          </a:prstGeom>
        </p:spPr>
      </p:pic>
    </p:spTree>
    <p:extLst>
      <p:ext uri="{BB962C8B-B14F-4D97-AF65-F5344CB8AC3E}">
        <p14:creationId xmlns:p14="http://schemas.microsoft.com/office/powerpoint/2010/main" val="4066167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fields </a:t>
            </a:r>
            <a:r>
              <a:rPr lang="en-US" dirty="0" smtClean="0">
                <a:solidFill>
                  <a:srgbClr val="FF0000"/>
                </a:solidFill>
              </a:rPr>
              <a:t>– add a field?</a:t>
            </a:r>
            <a:endParaRPr lang="en-US" dirty="0">
              <a:solidFill>
                <a:srgbClr val="FF0000"/>
              </a:solidFill>
            </a:endParaRPr>
          </a:p>
        </p:txBody>
      </p:sp>
      <p:sp>
        <p:nvSpPr>
          <p:cNvPr id="5" name="TextBox 4"/>
          <p:cNvSpPr txBox="1"/>
          <p:nvPr/>
        </p:nvSpPr>
        <p:spPr>
          <a:xfrm>
            <a:off x="3364040" y="5127812"/>
            <a:ext cx="4572000" cy="369332"/>
          </a:xfrm>
          <a:prstGeom prst="rect">
            <a:avLst/>
          </a:prstGeom>
          <a:noFill/>
        </p:spPr>
        <p:txBody>
          <a:bodyPr wrap="square" rtlCol="0">
            <a:spAutoFit/>
          </a:bodyPr>
          <a:lstStyle/>
          <a:p>
            <a:r>
              <a:rPr lang="en-US" dirty="0" smtClean="0">
                <a:solidFill>
                  <a:srgbClr val="00B050"/>
                </a:solidFill>
              </a:rPr>
              <a:t>//Add a list of siblings that are babies?</a:t>
            </a:r>
            <a:endParaRPr lang="en-US" dirty="0">
              <a:solidFill>
                <a:srgbClr val="00B050"/>
              </a:solidFill>
            </a:endParaRPr>
          </a:p>
        </p:txBody>
      </p:sp>
      <p:pic>
        <p:nvPicPr>
          <p:cNvPr id="6" name="Picture 5"/>
          <p:cNvPicPr>
            <a:picLocks noChangeAspect="1"/>
          </p:cNvPicPr>
          <p:nvPr/>
        </p:nvPicPr>
        <p:blipFill>
          <a:blip r:embed="rId2"/>
          <a:stretch>
            <a:fillRect/>
          </a:stretch>
        </p:blipFill>
        <p:spPr>
          <a:xfrm>
            <a:off x="3364040" y="4632342"/>
            <a:ext cx="3132078" cy="495470"/>
          </a:xfrm>
          <a:prstGeom prst="rect">
            <a:avLst/>
          </a:prstGeom>
        </p:spPr>
      </p:pic>
      <p:pic>
        <p:nvPicPr>
          <p:cNvPr id="3" name="Picture 2"/>
          <p:cNvPicPr>
            <a:picLocks noChangeAspect="1"/>
          </p:cNvPicPr>
          <p:nvPr/>
        </p:nvPicPr>
        <p:blipFill>
          <a:blip r:embed="rId3"/>
          <a:stretch>
            <a:fillRect/>
          </a:stretch>
        </p:blipFill>
        <p:spPr>
          <a:xfrm>
            <a:off x="2956952" y="1844768"/>
            <a:ext cx="5991225" cy="4638675"/>
          </a:xfrm>
          <a:prstGeom prst="rect">
            <a:avLst/>
          </a:prstGeom>
        </p:spPr>
      </p:pic>
    </p:spTree>
    <p:extLst>
      <p:ext uri="{BB962C8B-B14F-4D97-AF65-F5344CB8AC3E}">
        <p14:creationId xmlns:p14="http://schemas.microsoft.com/office/powerpoint/2010/main" val="3834049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solidFill>
                  <a:srgbClr val="FF0000"/>
                </a:solidFill>
              </a:rPr>
              <a:t>– how do you make a baby?</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2872068" y="1792558"/>
            <a:ext cx="5981700" cy="800100"/>
          </a:xfrm>
          <a:prstGeom prst="rect">
            <a:avLst/>
          </a:prstGeom>
        </p:spPr>
      </p:pic>
      <p:sp>
        <p:nvSpPr>
          <p:cNvPr id="7" name="Title 1"/>
          <p:cNvSpPr txBox="1">
            <a:spLocks/>
          </p:cNvSpPr>
          <p:nvPr/>
        </p:nvSpPr>
        <p:spPr>
          <a:xfrm>
            <a:off x="1136366" y="3303494"/>
            <a:ext cx="9692640" cy="3276599"/>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smtClean="0"/>
              <a:t>This is like making any other object:</a:t>
            </a:r>
          </a:p>
          <a:p>
            <a:pPr algn="ctr"/>
            <a:r>
              <a:rPr lang="en-US" sz="2400" dirty="0" smtClean="0">
                <a:solidFill>
                  <a:srgbClr val="FF0000"/>
                </a:solidFill>
              </a:rPr>
              <a:t/>
            </a:r>
            <a:br>
              <a:rPr lang="en-US" sz="2400" dirty="0" smtClean="0">
                <a:solidFill>
                  <a:srgbClr val="FF0000"/>
                </a:solidFill>
              </a:rPr>
            </a:br>
            <a:r>
              <a:rPr lang="en-US" sz="2400" dirty="0" err="1" smtClean="0">
                <a:solidFill>
                  <a:srgbClr val="437EFF"/>
                </a:solidFill>
              </a:rPr>
              <a:t>ObjectType</a:t>
            </a:r>
            <a:r>
              <a:rPr lang="en-US" sz="2400" dirty="0" smtClean="0">
                <a:solidFill>
                  <a:srgbClr val="437EFF"/>
                </a:solidFill>
              </a:rPr>
              <a:t> </a:t>
            </a:r>
            <a:r>
              <a:rPr lang="en-US" sz="2400" dirty="0" smtClean="0"/>
              <a:t>name</a:t>
            </a:r>
            <a:r>
              <a:rPr lang="en-US" sz="2400" dirty="0" smtClean="0">
                <a:solidFill>
                  <a:srgbClr val="FF0000"/>
                </a:solidFill>
              </a:rPr>
              <a:t> = </a:t>
            </a:r>
            <a:r>
              <a:rPr lang="en-US" sz="2400" dirty="0" smtClean="0">
                <a:solidFill>
                  <a:srgbClr val="437EFF"/>
                </a:solidFill>
              </a:rPr>
              <a:t>new</a:t>
            </a:r>
            <a:r>
              <a:rPr lang="en-US" sz="2400" dirty="0" smtClean="0">
                <a:solidFill>
                  <a:srgbClr val="FF0000"/>
                </a:solidFill>
              </a:rPr>
              <a:t> </a:t>
            </a:r>
            <a:r>
              <a:rPr lang="en-US" sz="2400" dirty="0" err="1" smtClean="0"/>
              <a:t>ClassType</a:t>
            </a:r>
            <a:r>
              <a:rPr lang="en-US" sz="2400" dirty="0" smtClean="0"/>
              <a:t>();</a:t>
            </a:r>
          </a:p>
          <a:p>
            <a:pPr algn="ctr"/>
            <a:endParaRPr lang="en-US" sz="2400" dirty="0" smtClean="0">
              <a:solidFill>
                <a:srgbClr val="437EFF"/>
              </a:solidFill>
            </a:endParaRPr>
          </a:p>
          <a:p>
            <a:pPr algn="ctr"/>
            <a:r>
              <a:rPr lang="en-US" sz="2400" dirty="0" smtClean="0">
                <a:solidFill>
                  <a:srgbClr val="437EFF"/>
                </a:solidFill>
              </a:rPr>
              <a:t>String </a:t>
            </a:r>
            <a:r>
              <a:rPr lang="en-US" sz="2400" dirty="0" smtClean="0"/>
              <a:t>name</a:t>
            </a:r>
            <a:r>
              <a:rPr lang="en-US" sz="2400" dirty="0" smtClean="0">
                <a:solidFill>
                  <a:srgbClr val="FF0000"/>
                </a:solidFill>
              </a:rPr>
              <a:t> </a:t>
            </a:r>
            <a:r>
              <a:rPr lang="en-US" sz="2400" dirty="0">
                <a:solidFill>
                  <a:srgbClr val="FF0000"/>
                </a:solidFill>
              </a:rPr>
              <a:t>= </a:t>
            </a:r>
            <a:r>
              <a:rPr lang="en-US" sz="2400" dirty="0">
                <a:solidFill>
                  <a:srgbClr val="437EFF"/>
                </a:solidFill>
              </a:rPr>
              <a:t>new</a:t>
            </a:r>
            <a:r>
              <a:rPr lang="en-US" sz="2400" dirty="0">
                <a:solidFill>
                  <a:srgbClr val="FF0000"/>
                </a:solidFill>
              </a:rPr>
              <a:t> </a:t>
            </a:r>
            <a:r>
              <a:rPr lang="en-US" sz="2400" dirty="0" smtClean="0"/>
              <a:t>String(“Denzil”);</a:t>
            </a:r>
          </a:p>
          <a:p>
            <a:pPr algn="ctr"/>
            <a:endParaRPr lang="en-US" sz="2400" dirty="0" smtClean="0"/>
          </a:p>
          <a:p>
            <a:pPr algn="ctr"/>
            <a:r>
              <a:rPr lang="en-US" sz="2400" dirty="0" smtClean="0">
                <a:solidFill>
                  <a:srgbClr val="437EFF"/>
                </a:solidFill>
              </a:rPr>
              <a:t>Scanner </a:t>
            </a:r>
            <a:r>
              <a:rPr lang="en-US" sz="2400" dirty="0" smtClean="0"/>
              <a:t>list </a:t>
            </a:r>
            <a:r>
              <a:rPr lang="en-US" sz="2400" dirty="0"/>
              <a:t>= </a:t>
            </a:r>
            <a:r>
              <a:rPr lang="en-US" sz="2400" dirty="0">
                <a:solidFill>
                  <a:srgbClr val="437EFF"/>
                </a:solidFill>
              </a:rPr>
              <a:t>new</a:t>
            </a:r>
            <a:r>
              <a:rPr lang="en-US" sz="2400" dirty="0"/>
              <a:t> </a:t>
            </a:r>
            <a:r>
              <a:rPr lang="en-US" sz="2400" dirty="0" smtClean="0"/>
              <a:t>Scanner(System.in);</a:t>
            </a:r>
          </a:p>
          <a:p>
            <a:pPr algn="ctr"/>
            <a:endParaRPr lang="en-US" sz="2400" dirty="0"/>
          </a:p>
          <a:p>
            <a:pPr algn="ctr"/>
            <a:r>
              <a:rPr lang="en-US" sz="2400" dirty="0" err="1" smtClean="0">
                <a:solidFill>
                  <a:srgbClr val="437EFF"/>
                </a:solidFill>
              </a:rPr>
              <a:t>ArrayList</a:t>
            </a:r>
            <a:r>
              <a:rPr lang="en-US" sz="2400" dirty="0" smtClean="0">
                <a:solidFill>
                  <a:srgbClr val="437EFF"/>
                </a:solidFill>
              </a:rPr>
              <a:t> </a:t>
            </a:r>
            <a:r>
              <a:rPr lang="en-US" sz="2400" dirty="0" smtClean="0"/>
              <a:t>list = </a:t>
            </a:r>
            <a:r>
              <a:rPr lang="en-US" sz="2400" dirty="0" smtClean="0">
                <a:solidFill>
                  <a:srgbClr val="437EFF"/>
                </a:solidFill>
              </a:rPr>
              <a:t>new</a:t>
            </a:r>
            <a:r>
              <a:rPr lang="en-US" sz="2400" dirty="0" smtClean="0"/>
              <a:t> </a:t>
            </a:r>
            <a:r>
              <a:rPr lang="en-US" sz="2400" dirty="0" err="1" smtClean="0"/>
              <a:t>ArrayList</a:t>
            </a:r>
            <a:r>
              <a:rPr lang="en-US" sz="2400" dirty="0" smtClean="0"/>
              <a:t>();</a:t>
            </a:r>
          </a:p>
          <a:p>
            <a:pPr algn="ctr"/>
            <a:endParaRPr lang="en-US" sz="2400" dirty="0"/>
          </a:p>
          <a:p>
            <a:pPr algn="ctr"/>
            <a:endParaRPr lang="en-US" sz="2400" dirty="0"/>
          </a:p>
          <a:p>
            <a:pPr algn="ctr"/>
            <a:endParaRPr lang="en-US" sz="2400" dirty="0"/>
          </a:p>
        </p:txBody>
      </p:sp>
    </p:spTree>
    <p:extLst>
      <p:ext uri="{BB962C8B-B14F-4D97-AF65-F5344CB8AC3E}">
        <p14:creationId xmlns:p14="http://schemas.microsoft.com/office/powerpoint/2010/main" val="3828829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solidFill>
                  <a:srgbClr val="FF0000"/>
                </a:solidFill>
              </a:rPr>
              <a:t>– what about name? gender?</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2872068" y="3029687"/>
            <a:ext cx="5981700" cy="800100"/>
          </a:xfrm>
          <a:prstGeom prst="rect">
            <a:avLst/>
          </a:prstGeom>
        </p:spPr>
      </p:pic>
    </p:spTree>
    <p:extLst>
      <p:ext uri="{BB962C8B-B14F-4D97-AF65-F5344CB8AC3E}">
        <p14:creationId xmlns:p14="http://schemas.microsoft.com/office/powerpoint/2010/main" val="3590671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solidFill>
                  <a:srgbClr val="FF0000"/>
                </a:solidFill>
              </a:rPr>
              <a:t>– Constructors</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2241042" y="1691322"/>
            <a:ext cx="7734300" cy="4791075"/>
          </a:xfrm>
          <a:prstGeom prst="rect">
            <a:avLst/>
          </a:prstGeom>
        </p:spPr>
      </p:pic>
    </p:spTree>
    <p:extLst>
      <p:ext uri="{BB962C8B-B14F-4D97-AF65-F5344CB8AC3E}">
        <p14:creationId xmlns:p14="http://schemas.microsoft.com/office/powerpoint/2010/main" val="1068242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solidFill>
                  <a:srgbClr val="FF0000"/>
                </a:solidFill>
              </a:rPr>
              <a:t>– Constructors</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1781736" y="1945342"/>
            <a:ext cx="7696200" cy="4114800"/>
          </a:xfrm>
          <a:prstGeom prst="rect">
            <a:avLst/>
          </a:prstGeom>
        </p:spPr>
      </p:pic>
    </p:spTree>
    <p:extLst>
      <p:ext uri="{BB962C8B-B14F-4D97-AF65-F5344CB8AC3E}">
        <p14:creationId xmlns:p14="http://schemas.microsoft.com/office/powerpoint/2010/main" val="1215651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solidFill>
                  <a:srgbClr val="FF0000"/>
                </a:solidFill>
              </a:rPr>
              <a:t>– Constructors</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2088642" y="2054598"/>
            <a:ext cx="8039100" cy="3752850"/>
          </a:xfrm>
          <a:prstGeom prst="rect">
            <a:avLst/>
          </a:prstGeom>
        </p:spPr>
      </p:pic>
    </p:spTree>
    <p:extLst>
      <p:ext uri="{BB962C8B-B14F-4D97-AF65-F5344CB8AC3E}">
        <p14:creationId xmlns:p14="http://schemas.microsoft.com/office/powerpoint/2010/main" val="308001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a:xfrm>
            <a:off x="762000" y="1725707"/>
            <a:ext cx="10744200" cy="4530725"/>
          </a:xfrm>
        </p:spPr>
        <p:txBody>
          <a:bodyPr>
            <a:normAutofit/>
          </a:bodyPr>
          <a:lstStyle/>
          <a:p>
            <a:pPr>
              <a:spcBef>
                <a:spcPts val="52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100" dirty="0"/>
              <a:t>So far, we have seen: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dirty="0"/>
              <a:t>variables</a:t>
            </a:r>
            <a:r>
              <a:rPr lang="en-GB" altLang="en-US" dirty="0"/>
              <a:t>, which represent data (categorized by </a:t>
            </a:r>
            <a:r>
              <a:rPr lang="en-GB" altLang="en-US" b="1" dirty="0"/>
              <a:t>types</a:t>
            </a:r>
            <a:r>
              <a:rPr lang="en-GB" altLang="en-US" dirty="0"/>
              <a:t>)</a:t>
            </a:r>
            <a:r>
              <a:rPr lang="ar-SA" altLang="en-US" dirty="0">
                <a:cs typeface="Arial" panose="020B0604020202020204" pitchFamily="34" charset="0"/>
              </a:rPr>
              <a:t>‏</a:t>
            </a:r>
            <a:endParaRPr lang="en-GB" altLang="en-US"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dirty="0"/>
              <a:t>methods</a:t>
            </a:r>
            <a:r>
              <a:rPr lang="en-GB" altLang="en-US" dirty="0"/>
              <a:t>, which represent </a:t>
            </a:r>
            <a:r>
              <a:rPr lang="en-GB" altLang="en-US" dirty="0" err="1"/>
              <a:t>behavior</a:t>
            </a:r>
            <a:endParaRPr lang="en-GB" altLang="en-US" dirty="0"/>
          </a:p>
          <a:p>
            <a:pPr>
              <a:spcBef>
                <a:spcPts val="52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100" dirty="0"/>
          </a:p>
          <a:p>
            <a:pPr>
              <a:spcBef>
                <a:spcPts val="52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100" b="1" dirty="0"/>
              <a:t>object:</a:t>
            </a:r>
            <a:r>
              <a:rPr lang="en-GB" altLang="en-US" sz="2100" dirty="0"/>
              <a:t> An variable that contains </a:t>
            </a:r>
            <a:r>
              <a:rPr lang="en-GB" altLang="en-US" sz="2100" i="1" u="sng" dirty="0"/>
              <a:t>data</a:t>
            </a:r>
            <a:r>
              <a:rPr lang="en-GB" altLang="en-US" sz="2100" u="sng" dirty="0"/>
              <a:t> </a:t>
            </a:r>
            <a:r>
              <a:rPr lang="en-GB" altLang="en-US" sz="2100" b="1" i="1" u="sng" dirty="0"/>
              <a:t>and </a:t>
            </a:r>
            <a:r>
              <a:rPr lang="en-GB" altLang="en-US" sz="2100" i="1" u="sng" dirty="0" err="1"/>
              <a:t>behavior</a:t>
            </a:r>
            <a:r>
              <a:rPr lang="en-GB" altLang="en-US" sz="2100"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There are variables inside the object, representing its data.</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There are methods inside the object, representing its </a:t>
            </a:r>
            <a:r>
              <a:rPr lang="en-GB" altLang="en-US" dirty="0" err="1"/>
              <a:t>behavior</a:t>
            </a:r>
            <a:r>
              <a:rPr lang="en-GB" altLang="en-US" dirty="0"/>
              <a:t>.</a:t>
            </a:r>
          </a:p>
          <a:p>
            <a:pPr>
              <a:spcBef>
                <a:spcPts val="52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100" dirty="0"/>
          </a:p>
          <a:p>
            <a:pPr>
              <a:spcBef>
                <a:spcPts val="52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100" b="1" dirty="0"/>
              <a:t>class:</a:t>
            </a:r>
          </a:p>
          <a:p>
            <a:pPr lvl="1">
              <a:spcBef>
                <a:spcPts val="4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900" dirty="0"/>
              <a:t>Basic building block of Java programs (what we have seen so far)</a:t>
            </a:r>
            <a:r>
              <a:rPr lang="ar-SA" altLang="en-US" sz="1900" dirty="0">
                <a:cs typeface="Arial" panose="020B0604020202020204" pitchFamily="34" charset="0"/>
              </a:rPr>
              <a:t>‏</a:t>
            </a:r>
            <a:endParaRPr lang="en-GB" altLang="en-US" sz="1900" dirty="0"/>
          </a:p>
          <a:p>
            <a:pPr lvl="1">
              <a:spcBef>
                <a:spcPts val="4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900" dirty="0"/>
              <a:t>	AND</a:t>
            </a:r>
          </a:p>
          <a:p>
            <a:pPr lvl="1">
              <a:spcBef>
                <a:spcPts val="4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900" dirty="0"/>
              <a:t>Data types for objects</a:t>
            </a:r>
          </a:p>
          <a:p>
            <a:pPr lvl="1">
              <a:spcBef>
                <a:spcPts val="4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900" dirty="0"/>
          </a:p>
        </p:txBody>
      </p:sp>
      <p:sp>
        <p:nvSpPr>
          <p:cNvPr id="6"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E5533870-324E-420A-8135-E996B25377A0}" type="slidenum">
              <a:rPr lang="en-GB" altLang="en-US">
                <a:solidFill>
                  <a:srgbClr val="000000"/>
                </a:solidFill>
                <a:latin typeface="Garamond" panose="02020404030301010803" pitchFamily="18" charset="0"/>
                <a:ea typeface="Arial Unicode MS" panose="020B0604020202020204" pitchFamily="34" charset="-128"/>
              </a:rPr>
              <a:pPr eaLnBrk="1" hangingPunct="1"/>
              <a:t>3</a:t>
            </a:fld>
            <a:endParaRPr lang="en-GB" altLang="en-US">
              <a:solidFill>
                <a:srgbClr val="000000"/>
              </a:solidFill>
              <a:latin typeface="Garamond" panose="02020404030301010803" pitchFamily="18" charset="0"/>
              <a:ea typeface="Arial Unicode MS" panose="020B0604020202020204" pitchFamily="34" charset="-128"/>
            </a:endParaRPr>
          </a:p>
        </p:txBody>
      </p:sp>
      <p:sp>
        <p:nvSpPr>
          <p:cNvPr id="2" name="Title 1"/>
          <p:cNvSpPr>
            <a:spLocks noGrp="1"/>
          </p:cNvSpPr>
          <p:nvPr>
            <p:ph type="title"/>
          </p:nvPr>
        </p:nvSpPr>
        <p:spPr/>
        <p:txBody>
          <a:bodyPr/>
          <a:lstStyle/>
          <a:p>
            <a:r>
              <a:rPr lang="en-US" dirty="0" smtClean="0"/>
              <a:t>Object Types</a:t>
            </a:r>
            <a:endParaRPr lang="en-US" dirty="0"/>
          </a:p>
        </p:txBody>
      </p:sp>
    </p:spTree>
    <p:extLst>
      <p:ext uri="{BB962C8B-B14F-4D97-AF65-F5344CB8AC3E}">
        <p14:creationId xmlns:p14="http://schemas.microsoft.com/office/powerpoint/2010/main" val="386411700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6">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solidFill>
                  <a:srgbClr val="FF0000"/>
                </a:solidFill>
              </a:rPr>
              <a:t>– Methods</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2572310" y="2035549"/>
            <a:ext cx="7334250" cy="3790950"/>
          </a:xfrm>
          <a:prstGeom prst="rect">
            <a:avLst/>
          </a:prstGeom>
        </p:spPr>
      </p:pic>
    </p:spTree>
    <p:extLst>
      <p:ext uri="{BB962C8B-B14F-4D97-AF65-F5344CB8AC3E}">
        <p14:creationId xmlns:p14="http://schemas.microsoft.com/office/powerpoint/2010/main" val="2283636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solidFill>
                  <a:srgbClr val="FF0000"/>
                </a:solidFill>
              </a:rPr>
              <a:t>– Methods</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2141237" y="1691322"/>
            <a:ext cx="7933910" cy="4820604"/>
          </a:xfrm>
          <a:prstGeom prst="rect">
            <a:avLst/>
          </a:prstGeom>
        </p:spPr>
      </p:pic>
    </p:spTree>
    <p:extLst>
      <p:ext uri="{BB962C8B-B14F-4D97-AF65-F5344CB8AC3E}">
        <p14:creationId xmlns:p14="http://schemas.microsoft.com/office/powerpoint/2010/main" val="2615597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solidFill>
                  <a:srgbClr val="FF0000"/>
                </a:solidFill>
              </a:rPr>
              <a:t>– Methods</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2769679" y="1691322"/>
            <a:ext cx="6677025" cy="4533900"/>
          </a:xfrm>
          <a:prstGeom prst="rect">
            <a:avLst/>
          </a:prstGeom>
        </p:spPr>
      </p:pic>
      <p:sp>
        <p:nvSpPr>
          <p:cNvPr id="8" name="Rectangle 7"/>
          <p:cNvSpPr/>
          <p:nvPr/>
        </p:nvSpPr>
        <p:spPr>
          <a:xfrm>
            <a:off x="3334871" y="2169459"/>
            <a:ext cx="6111832" cy="3711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3580839" y="4999668"/>
            <a:ext cx="4381026" cy="730171"/>
          </a:xfrm>
          <a:prstGeom prst="rect">
            <a:avLst/>
          </a:prstGeom>
        </p:spPr>
      </p:pic>
      <p:pic>
        <p:nvPicPr>
          <p:cNvPr id="10" name="Picture 9"/>
          <p:cNvPicPr>
            <a:picLocks noChangeAspect="1"/>
          </p:cNvPicPr>
          <p:nvPr/>
        </p:nvPicPr>
        <p:blipFill>
          <a:blip r:embed="rId5"/>
          <a:stretch>
            <a:fillRect/>
          </a:stretch>
        </p:blipFill>
        <p:spPr>
          <a:xfrm>
            <a:off x="3617403" y="3783652"/>
            <a:ext cx="4912219" cy="1216015"/>
          </a:xfrm>
          <a:prstGeom prst="rect">
            <a:avLst/>
          </a:prstGeom>
        </p:spPr>
      </p:pic>
      <p:pic>
        <p:nvPicPr>
          <p:cNvPr id="11" name="Picture 10"/>
          <p:cNvPicPr>
            <a:picLocks noChangeAspect="1"/>
          </p:cNvPicPr>
          <p:nvPr/>
        </p:nvPicPr>
        <p:blipFill>
          <a:blip r:embed="rId6"/>
          <a:stretch>
            <a:fillRect/>
          </a:stretch>
        </p:blipFill>
        <p:spPr>
          <a:xfrm>
            <a:off x="3580839" y="2203280"/>
            <a:ext cx="2533090" cy="1470826"/>
          </a:xfrm>
          <a:prstGeom prst="rect">
            <a:avLst/>
          </a:prstGeom>
        </p:spPr>
      </p:pic>
    </p:spTree>
    <p:extLst>
      <p:ext uri="{BB962C8B-B14F-4D97-AF65-F5344CB8AC3E}">
        <p14:creationId xmlns:p14="http://schemas.microsoft.com/office/powerpoint/2010/main" val="2213822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63388" y="152400"/>
            <a:ext cx="9242612" cy="1143000"/>
          </a:xfrm>
        </p:spPr>
        <p:txBody>
          <a:bodyPr>
            <a:normAutofit fontScale="90000"/>
          </a:bodyPr>
          <a:lstStyle/>
          <a:p>
            <a:r>
              <a:rPr lang="en-US" altLang="en-US" dirty="0">
                <a:solidFill>
                  <a:srgbClr val="FF0000"/>
                </a:solidFill>
              </a:rPr>
              <a:t>Overloading</a:t>
            </a:r>
            <a:r>
              <a:rPr lang="en-US" altLang="en-US" dirty="0"/>
              <a:t> Methods and Constructors</a:t>
            </a:r>
          </a:p>
        </p:txBody>
      </p:sp>
      <p:sp>
        <p:nvSpPr>
          <p:cNvPr id="7171" name="Rectangle 3"/>
          <p:cNvSpPr>
            <a:spLocks noGrp="1" noChangeArrowheads="1"/>
          </p:cNvSpPr>
          <p:nvPr>
            <p:ph type="body" idx="1"/>
          </p:nvPr>
        </p:nvSpPr>
        <p:spPr/>
        <p:txBody>
          <a:bodyPr>
            <a:normAutofit/>
          </a:bodyPr>
          <a:lstStyle/>
          <a:p>
            <a:pPr>
              <a:lnSpc>
                <a:spcPct val="90000"/>
              </a:lnSpc>
            </a:pPr>
            <a:r>
              <a:rPr lang="en-US" altLang="en-US" sz="2800" dirty="0"/>
              <a:t>Two or more methods in a class may have the same name as long as their parameter lists are different.  </a:t>
            </a:r>
          </a:p>
          <a:p>
            <a:pPr>
              <a:lnSpc>
                <a:spcPct val="90000"/>
              </a:lnSpc>
            </a:pPr>
            <a:r>
              <a:rPr lang="en-US" altLang="en-US" sz="2800" dirty="0"/>
              <a:t>When this occurs, it is called method overloading.  This also applies to constructors.</a:t>
            </a:r>
          </a:p>
          <a:p>
            <a:pPr>
              <a:lnSpc>
                <a:spcPct val="90000"/>
              </a:lnSpc>
            </a:pPr>
            <a:r>
              <a:rPr lang="en-US" altLang="en-US" sz="2800" dirty="0"/>
              <a:t>Method overloading is important because sometimes you need several different ways to perform the same operation.</a:t>
            </a:r>
          </a:p>
        </p:txBody>
      </p:sp>
    </p:spTree>
    <p:extLst>
      <p:ext uri="{BB962C8B-B14F-4D97-AF65-F5344CB8AC3E}">
        <p14:creationId xmlns:p14="http://schemas.microsoft.com/office/powerpoint/2010/main" val="1559462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Overloaded Method </a:t>
            </a:r>
            <a:r>
              <a:rPr lang="en-US" altLang="en-US">
                <a:latin typeface="Courier New" panose="02070309020205020404" pitchFamily="49" charset="0"/>
              </a:rPr>
              <a:t>add</a:t>
            </a:r>
          </a:p>
        </p:txBody>
      </p:sp>
      <p:sp>
        <p:nvSpPr>
          <p:cNvPr id="8195" name="Rectangle 3"/>
          <p:cNvSpPr>
            <a:spLocks noGrp="1" noChangeArrowheads="1"/>
          </p:cNvSpPr>
          <p:nvPr>
            <p:ph type="body" idx="1"/>
          </p:nvPr>
        </p:nvSpPr>
        <p:spPr/>
        <p:txBody>
          <a:bodyPr>
            <a:normAutofit fontScale="85000" lnSpcReduction="20000"/>
          </a:bodyPr>
          <a:lstStyle/>
          <a:p>
            <a:pPr>
              <a:buFont typeface="Wingdings" panose="05000000000000000000" pitchFamily="2" charset="2"/>
              <a:buNone/>
            </a:pPr>
            <a:r>
              <a:rPr lang="en-US" altLang="en-US" sz="1900" b="1">
                <a:latin typeface="Courier New" panose="02070309020205020404" pitchFamily="49" charset="0"/>
              </a:rPr>
              <a:t>public int add(int num1, int num2)</a:t>
            </a:r>
          </a:p>
          <a:p>
            <a:pPr>
              <a:buFont typeface="Wingdings" panose="05000000000000000000" pitchFamily="2" charset="2"/>
              <a:buNone/>
            </a:pPr>
            <a:r>
              <a:rPr lang="en-US" altLang="en-US" sz="1900" b="1">
                <a:latin typeface="Courier New" panose="02070309020205020404" pitchFamily="49" charset="0"/>
              </a:rPr>
              <a:t>{</a:t>
            </a:r>
          </a:p>
          <a:p>
            <a:pPr>
              <a:buFont typeface="Wingdings" panose="05000000000000000000" pitchFamily="2" charset="2"/>
              <a:buNone/>
            </a:pPr>
            <a:r>
              <a:rPr lang="en-US" altLang="en-US" sz="1900" b="1">
                <a:latin typeface="Courier New" panose="02070309020205020404" pitchFamily="49" charset="0"/>
              </a:rPr>
              <a:t>	int sum = num1 + num2;</a:t>
            </a:r>
          </a:p>
          <a:p>
            <a:pPr>
              <a:buFont typeface="Wingdings" panose="05000000000000000000" pitchFamily="2" charset="2"/>
              <a:buNone/>
            </a:pPr>
            <a:r>
              <a:rPr lang="en-US" altLang="en-US" sz="1900" b="1">
                <a:latin typeface="Courier New" panose="02070309020205020404" pitchFamily="49" charset="0"/>
              </a:rPr>
              <a:t>	return sum;</a:t>
            </a:r>
          </a:p>
          <a:p>
            <a:pPr>
              <a:buFont typeface="Wingdings" panose="05000000000000000000" pitchFamily="2" charset="2"/>
              <a:buNone/>
            </a:pPr>
            <a:r>
              <a:rPr lang="en-US" altLang="en-US" sz="1900" b="1">
                <a:latin typeface="Courier New" panose="02070309020205020404" pitchFamily="49" charset="0"/>
              </a:rPr>
              <a:t>}</a:t>
            </a:r>
          </a:p>
          <a:p>
            <a:pPr>
              <a:buFont typeface="Wingdings" panose="05000000000000000000" pitchFamily="2" charset="2"/>
              <a:buNone/>
            </a:pPr>
            <a:endParaRPr lang="en-US" altLang="en-US" sz="1900" b="1">
              <a:latin typeface="Courier New" panose="02070309020205020404" pitchFamily="49" charset="0"/>
            </a:endParaRPr>
          </a:p>
          <a:p>
            <a:pPr>
              <a:buFont typeface="Wingdings" panose="05000000000000000000" pitchFamily="2" charset="2"/>
              <a:buNone/>
            </a:pPr>
            <a:r>
              <a:rPr lang="en-US" altLang="en-US" sz="1900" b="1">
                <a:latin typeface="Courier New" panose="02070309020205020404" pitchFamily="49" charset="0"/>
              </a:rPr>
              <a:t>public String add (String str1, String str2)</a:t>
            </a:r>
          </a:p>
          <a:p>
            <a:pPr>
              <a:buFont typeface="Wingdings" panose="05000000000000000000" pitchFamily="2" charset="2"/>
              <a:buNone/>
            </a:pPr>
            <a:r>
              <a:rPr lang="en-US" altLang="en-US" sz="1900" b="1">
                <a:latin typeface="Courier New" panose="02070309020205020404" pitchFamily="49" charset="0"/>
              </a:rPr>
              <a:t>{</a:t>
            </a:r>
          </a:p>
          <a:p>
            <a:pPr>
              <a:buFont typeface="Wingdings" panose="05000000000000000000" pitchFamily="2" charset="2"/>
              <a:buNone/>
            </a:pPr>
            <a:r>
              <a:rPr lang="en-US" altLang="en-US" sz="1900" b="1">
                <a:latin typeface="Courier New" panose="02070309020205020404" pitchFamily="49" charset="0"/>
              </a:rPr>
              <a:t>	String combined = str1 + str2;</a:t>
            </a:r>
          </a:p>
          <a:p>
            <a:pPr>
              <a:buFont typeface="Wingdings" panose="05000000000000000000" pitchFamily="2" charset="2"/>
              <a:buNone/>
            </a:pPr>
            <a:r>
              <a:rPr lang="en-US" altLang="en-US" sz="1900" b="1">
                <a:latin typeface="Courier New" panose="02070309020205020404" pitchFamily="49" charset="0"/>
              </a:rPr>
              <a:t>	return combined;</a:t>
            </a:r>
          </a:p>
          <a:p>
            <a:pPr>
              <a:buFont typeface="Wingdings" panose="05000000000000000000" pitchFamily="2" charset="2"/>
              <a:buNone/>
            </a:pPr>
            <a:r>
              <a:rPr lang="en-US" altLang="en-US" sz="1900" b="1">
                <a:latin typeface="Courier New" panose="02070309020205020404" pitchFamily="49" charset="0"/>
              </a:rPr>
              <a:t>}</a:t>
            </a:r>
          </a:p>
        </p:txBody>
      </p:sp>
    </p:spTree>
    <p:extLst>
      <p:ext uri="{BB962C8B-B14F-4D97-AF65-F5344CB8AC3E}">
        <p14:creationId xmlns:p14="http://schemas.microsoft.com/office/powerpoint/2010/main" val="577570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Method Signature and Binding</a:t>
            </a:r>
          </a:p>
        </p:txBody>
      </p:sp>
      <p:sp>
        <p:nvSpPr>
          <p:cNvPr id="9219" name="Rectangle 3"/>
          <p:cNvSpPr>
            <a:spLocks noGrp="1" noChangeArrowheads="1"/>
          </p:cNvSpPr>
          <p:nvPr>
            <p:ph type="body" idx="1"/>
          </p:nvPr>
        </p:nvSpPr>
        <p:spPr/>
        <p:txBody>
          <a:bodyPr/>
          <a:lstStyle/>
          <a:p>
            <a:pPr>
              <a:lnSpc>
                <a:spcPct val="90000"/>
              </a:lnSpc>
            </a:pPr>
            <a:r>
              <a:rPr lang="en-US" altLang="en-US" sz="2600" dirty="0"/>
              <a:t>A method signature consists of the method’s name and the data types of the method’s parameters, in the order that they appear.  The return type is </a:t>
            </a:r>
            <a:r>
              <a:rPr lang="en-US" altLang="en-US" sz="2600" u="sng" dirty="0"/>
              <a:t>not</a:t>
            </a:r>
            <a:r>
              <a:rPr lang="en-US" altLang="en-US" sz="2600" dirty="0"/>
              <a:t> part of the signature.</a:t>
            </a:r>
          </a:p>
          <a:p>
            <a:pPr lvl="1">
              <a:lnSpc>
                <a:spcPct val="90000"/>
              </a:lnSpc>
              <a:buFont typeface="Wingdings" panose="05000000000000000000" pitchFamily="2" charset="2"/>
              <a:buNone/>
            </a:pPr>
            <a:r>
              <a:rPr lang="en-US" altLang="en-US" sz="1700" dirty="0">
                <a:latin typeface="Courier New" panose="02070309020205020404" pitchFamily="49" charset="0"/>
              </a:rPr>
              <a:t>add(</a:t>
            </a:r>
            <a:r>
              <a:rPr lang="en-US" altLang="en-US" sz="1700" dirty="0" err="1">
                <a:latin typeface="Courier New" panose="02070309020205020404" pitchFamily="49" charset="0"/>
              </a:rPr>
              <a:t>int</a:t>
            </a:r>
            <a:r>
              <a:rPr lang="en-US" altLang="en-US" sz="1700" dirty="0">
                <a:latin typeface="Courier New" panose="02070309020205020404" pitchFamily="49" charset="0"/>
              </a:rPr>
              <a:t>, </a:t>
            </a:r>
            <a:r>
              <a:rPr lang="en-US" altLang="en-US" sz="1700" dirty="0" err="1">
                <a:latin typeface="Courier New" panose="02070309020205020404" pitchFamily="49" charset="0"/>
              </a:rPr>
              <a:t>int</a:t>
            </a:r>
            <a:r>
              <a:rPr lang="en-US" altLang="en-US" sz="1700" dirty="0">
                <a:latin typeface="Courier New" panose="02070309020205020404" pitchFamily="49" charset="0"/>
              </a:rPr>
              <a:t>)</a:t>
            </a:r>
          </a:p>
          <a:p>
            <a:pPr lvl="1">
              <a:lnSpc>
                <a:spcPct val="90000"/>
              </a:lnSpc>
              <a:buFont typeface="Wingdings" panose="05000000000000000000" pitchFamily="2" charset="2"/>
              <a:buNone/>
            </a:pPr>
            <a:r>
              <a:rPr lang="en-US" altLang="en-US" sz="1700" dirty="0">
                <a:latin typeface="Courier New" panose="02070309020205020404" pitchFamily="49" charset="0"/>
              </a:rPr>
              <a:t>add(String, String)</a:t>
            </a:r>
          </a:p>
          <a:p>
            <a:pPr>
              <a:lnSpc>
                <a:spcPct val="90000"/>
              </a:lnSpc>
            </a:pPr>
            <a:r>
              <a:rPr lang="en-US" altLang="en-US" sz="2600" dirty="0"/>
              <a:t>The process of matching a method call with the correct method is known as </a:t>
            </a:r>
            <a:r>
              <a:rPr lang="en-US" altLang="en-US" sz="2600" dirty="0">
                <a:solidFill>
                  <a:srgbClr val="FF0000"/>
                </a:solidFill>
              </a:rPr>
              <a:t>binding</a:t>
            </a:r>
            <a:r>
              <a:rPr lang="en-US" altLang="en-US" sz="2600" dirty="0"/>
              <a:t>.  The </a:t>
            </a:r>
            <a:r>
              <a:rPr lang="en-US" altLang="en-US" sz="2600" dirty="0" err="1"/>
              <a:t>compilier</a:t>
            </a:r>
            <a:r>
              <a:rPr lang="en-US" altLang="en-US" sz="2600" dirty="0"/>
              <a:t> uses the method signature to determine which version of the overloaded method to bind the call to.</a:t>
            </a:r>
          </a:p>
        </p:txBody>
      </p:sp>
      <p:sp>
        <p:nvSpPr>
          <p:cNvPr id="9220" name="Text Box 4"/>
          <p:cNvSpPr txBox="1">
            <a:spLocks noChangeArrowheads="1"/>
          </p:cNvSpPr>
          <p:nvPr/>
        </p:nvSpPr>
        <p:spPr bwMode="auto">
          <a:xfrm>
            <a:off x="6400800" y="3048001"/>
            <a:ext cx="2514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2400" i="1">
                <a:solidFill>
                  <a:schemeClr val="hlink"/>
                </a:solidFill>
                <a:latin typeface="Times New Roman" panose="02020603050405020304" pitchFamily="18" charset="0"/>
              </a:rPr>
              <a:t>Signatures of the </a:t>
            </a:r>
            <a:r>
              <a:rPr lang="en-US" altLang="en-US" sz="2000">
                <a:solidFill>
                  <a:schemeClr val="hlink"/>
                </a:solidFill>
                <a:latin typeface="Courier New" panose="02070309020205020404" pitchFamily="49" charset="0"/>
              </a:rPr>
              <a:t>add</a:t>
            </a:r>
            <a:r>
              <a:rPr lang="en-US" altLang="en-US" sz="2400" i="1">
                <a:solidFill>
                  <a:schemeClr val="hlink"/>
                </a:solidFill>
                <a:latin typeface="Times New Roman" panose="02020603050405020304" pitchFamily="18" charset="0"/>
              </a:rPr>
              <a:t> methods of previous slide</a:t>
            </a:r>
          </a:p>
        </p:txBody>
      </p:sp>
      <p:sp>
        <p:nvSpPr>
          <p:cNvPr id="9221" name="Line 5"/>
          <p:cNvSpPr>
            <a:spLocks noChangeShapeType="1"/>
          </p:cNvSpPr>
          <p:nvPr/>
        </p:nvSpPr>
        <p:spPr bwMode="auto">
          <a:xfrm flipV="1">
            <a:off x="4800600" y="3581400"/>
            <a:ext cx="1676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22" name="Line 6"/>
          <p:cNvSpPr>
            <a:spLocks noChangeShapeType="1"/>
          </p:cNvSpPr>
          <p:nvPr/>
        </p:nvSpPr>
        <p:spPr bwMode="auto">
          <a:xfrm flipV="1">
            <a:off x="5105400" y="3581400"/>
            <a:ext cx="1371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466387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solidFill>
                  <a:srgbClr val="FF0000"/>
                </a:solidFill>
              </a:rPr>
              <a:t>– Constructors</a:t>
            </a:r>
            <a:endParaRPr lang="en-US" dirty="0">
              <a:solidFill>
                <a:srgbClr val="FF0000"/>
              </a:solidFill>
            </a:endParaRPr>
          </a:p>
        </p:txBody>
      </p:sp>
      <p:pic>
        <p:nvPicPr>
          <p:cNvPr id="3" name="Picture 2"/>
          <p:cNvPicPr>
            <a:picLocks noChangeAspect="1"/>
          </p:cNvPicPr>
          <p:nvPr/>
        </p:nvPicPr>
        <p:blipFill>
          <a:blip r:embed="rId2"/>
          <a:stretch>
            <a:fillRect/>
          </a:stretch>
        </p:blipFill>
        <p:spPr>
          <a:xfrm>
            <a:off x="2241042" y="1691322"/>
            <a:ext cx="7734300" cy="4791075"/>
          </a:xfrm>
          <a:prstGeom prst="rect">
            <a:avLst/>
          </a:prstGeom>
        </p:spPr>
      </p:pic>
    </p:spTree>
    <p:extLst>
      <p:ext uri="{BB962C8B-B14F-4D97-AF65-F5344CB8AC3E}">
        <p14:creationId xmlns:p14="http://schemas.microsoft.com/office/powerpoint/2010/main" val="919781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3400" dirty="0" err="1" smtClean="0"/>
              <a:t>BankAccount</a:t>
            </a:r>
            <a:r>
              <a:rPr lang="en-US" altLang="en-US" sz="3400" dirty="0" smtClean="0"/>
              <a:t> </a:t>
            </a:r>
            <a:r>
              <a:rPr lang="en-US" altLang="en-US" sz="3400" dirty="0"/>
              <a:t>Example</a:t>
            </a:r>
            <a:br>
              <a:rPr lang="en-US" altLang="en-US" sz="3400" dirty="0"/>
            </a:br>
            <a:endParaRPr lang="en-US" altLang="en-US" sz="3400" dirty="0"/>
          </a:p>
        </p:txBody>
      </p:sp>
      <p:sp>
        <p:nvSpPr>
          <p:cNvPr id="12292" name="Rectangle 4"/>
          <p:cNvSpPr>
            <a:spLocks noChangeArrowheads="1"/>
          </p:cNvSpPr>
          <p:nvPr/>
        </p:nvSpPr>
        <p:spPr bwMode="auto">
          <a:xfrm>
            <a:off x="5715000" y="1219200"/>
            <a:ext cx="4648200" cy="464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i="1">
              <a:latin typeface="Times New Roman" panose="02020603050405020304" pitchFamily="18" charset="0"/>
            </a:endParaRPr>
          </a:p>
        </p:txBody>
      </p:sp>
      <p:sp>
        <p:nvSpPr>
          <p:cNvPr id="12293" name="Text Box 5"/>
          <p:cNvSpPr txBox="1">
            <a:spLocks noChangeArrowheads="1"/>
          </p:cNvSpPr>
          <p:nvPr/>
        </p:nvSpPr>
        <p:spPr bwMode="auto">
          <a:xfrm>
            <a:off x="5715000" y="1295400"/>
            <a:ext cx="457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600">
                <a:latin typeface="Courier New" panose="02070309020205020404" pitchFamily="49" charset="0"/>
              </a:rPr>
              <a:t>BankAccount</a:t>
            </a:r>
          </a:p>
        </p:txBody>
      </p:sp>
      <p:sp>
        <p:nvSpPr>
          <p:cNvPr id="12294" name="Line 6"/>
          <p:cNvSpPr>
            <a:spLocks noChangeShapeType="1"/>
          </p:cNvSpPr>
          <p:nvPr/>
        </p:nvSpPr>
        <p:spPr bwMode="auto">
          <a:xfrm>
            <a:off x="5715000" y="16764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295" name="Text Box 7"/>
          <p:cNvSpPr txBox="1">
            <a:spLocks noChangeArrowheads="1"/>
          </p:cNvSpPr>
          <p:nvPr/>
        </p:nvSpPr>
        <p:spPr bwMode="auto">
          <a:xfrm>
            <a:off x="5791200" y="1676400"/>
            <a:ext cx="411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600">
                <a:latin typeface="Courier New" panose="02070309020205020404" pitchFamily="49" charset="0"/>
              </a:rPr>
              <a:t>-balance:double</a:t>
            </a:r>
          </a:p>
        </p:txBody>
      </p:sp>
      <p:sp>
        <p:nvSpPr>
          <p:cNvPr id="12296" name="Line 8"/>
          <p:cNvSpPr>
            <a:spLocks noChangeShapeType="1"/>
          </p:cNvSpPr>
          <p:nvPr/>
        </p:nvSpPr>
        <p:spPr bwMode="auto">
          <a:xfrm>
            <a:off x="5715000" y="20574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297" name="Text Box 9"/>
          <p:cNvSpPr txBox="1">
            <a:spLocks noChangeArrowheads="1"/>
          </p:cNvSpPr>
          <p:nvPr/>
        </p:nvSpPr>
        <p:spPr bwMode="auto">
          <a:xfrm>
            <a:off x="5715000" y="2209801"/>
            <a:ext cx="46482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600">
                <a:latin typeface="Courier New" panose="02070309020205020404" pitchFamily="49" charset="0"/>
              </a:rPr>
              <a:t>+BankAccount():</a:t>
            </a:r>
          </a:p>
          <a:p>
            <a:pPr eaLnBrk="1" hangingPunct="1">
              <a:spcBef>
                <a:spcPct val="50000"/>
              </a:spcBef>
            </a:pPr>
            <a:r>
              <a:rPr lang="en-US" altLang="en-US" sz="1600">
                <a:latin typeface="Courier New" panose="02070309020205020404" pitchFamily="49" charset="0"/>
              </a:rPr>
              <a:t>+BankAccount(startBalance:double):</a:t>
            </a:r>
          </a:p>
          <a:p>
            <a:pPr eaLnBrk="1" hangingPunct="1">
              <a:spcBef>
                <a:spcPct val="50000"/>
              </a:spcBef>
            </a:pPr>
            <a:r>
              <a:rPr lang="en-US" altLang="en-US" sz="1600">
                <a:latin typeface="Courier New" panose="02070309020205020404" pitchFamily="49" charset="0"/>
              </a:rPr>
              <a:t>+BankAccount(strString):</a:t>
            </a:r>
          </a:p>
          <a:p>
            <a:pPr eaLnBrk="1" hangingPunct="1">
              <a:spcBef>
                <a:spcPct val="50000"/>
              </a:spcBef>
            </a:pPr>
            <a:r>
              <a:rPr lang="en-US" altLang="en-US" sz="1600">
                <a:latin typeface="Courier New" panose="02070309020205020404" pitchFamily="49" charset="0"/>
              </a:rPr>
              <a:t>+deposit(amount:double):void</a:t>
            </a:r>
          </a:p>
          <a:p>
            <a:pPr eaLnBrk="1" hangingPunct="1">
              <a:spcBef>
                <a:spcPct val="50000"/>
              </a:spcBef>
            </a:pPr>
            <a:r>
              <a:rPr lang="en-US" altLang="en-US" sz="1600">
                <a:latin typeface="Courier New" panose="02070309020205020404" pitchFamily="49" charset="0"/>
              </a:rPr>
              <a:t>+deposit(str:String):void</a:t>
            </a:r>
          </a:p>
          <a:p>
            <a:pPr eaLnBrk="1" hangingPunct="1">
              <a:spcBef>
                <a:spcPct val="50000"/>
              </a:spcBef>
            </a:pPr>
            <a:r>
              <a:rPr lang="en-US" altLang="en-US" sz="1600">
                <a:latin typeface="Courier New" panose="02070309020205020404" pitchFamily="49" charset="0"/>
              </a:rPr>
              <a:t>+withdraw(amount:double):void</a:t>
            </a:r>
          </a:p>
          <a:p>
            <a:pPr eaLnBrk="1" hangingPunct="1">
              <a:spcBef>
                <a:spcPct val="50000"/>
              </a:spcBef>
            </a:pPr>
            <a:r>
              <a:rPr lang="en-US" altLang="en-US" sz="1600">
                <a:latin typeface="Courier New" panose="02070309020205020404" pitchFamily="49" charset="0"/>
              </a:rPr>
              <a:t>+withdraw(str:String):void</a:t>
            </a:r>
          </a:p>
          <a:p>
            <a:pPr eaLnBrk="1" hangingPunct="1">
              <a:spcBef>
                <a:spcPct val="50000"/>
              </a:spcBef>
            </a:pPr>
            <a:r>
              <a:rPr lang="en-US" altLang="en-US" sz="1600">
                <a:latin typeface="Courier New" panose="02070309020205020404" pitchFamily="49" charset="0"/>
              </a:rPr>
              <a:t>+setBalance(b:double):void</a:t>
            </a:r>
          </a:p>
          <a:p>
            <a:pPr eaLnBrk="1" hangingPunct="1">
              <a:spcBef>
                <a:spcPct val="50000"/>
              </a:spcBef>
            </a:pPr>
            <a:r>
              <a:rPr lang="en-US" altLang="en-US" sz="1600">
                <a:latin typeface="Courier New" panose="02070309020205020404" pitchFamily="49" charset="0"/>
              </a:rPr>
              <a:t>+setBalance(str:String):void</a:t>
            </a:r>
          </a:p>
          <a:p>
            <a:pPr eaLnBrk="1" hangingPunct="1">
              <a:spcBef>
                <a:spcPct val="50000"/>
              </a:spcBef>
            </a:pPr>
            <a:r>
              <a:rPr lang="en-US" altLang="en-US" sz="1600">
                <a:latin typeface="Courier New" panose="02070309020205020404" pitchFamily="49" charset="0"/>
              </a:rPr>
              <a:t>+getBalance():double</a:t>
            </a:r>
          </a:p>
        </p:txBody>
      </p:sp>
      <p:sp>
        <p:nvSpPr>
          <p:cNvPr id="12298" name="Text Box 10"/>
          <p:cNvSpPr txBox="1">
            <a:spLocks noChangeArrowheads="1"/>
          </p:cNvSpPr>
          <p:nvPr/>
        </p:nvSpPr>
        <p:spPr bwMode="auto">
          <a:xfrm>
            <a:off x="2057401" y="2590801"/>
            <a:ext cx="2727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a:latin typeface="Times New Roman" panose="02020603050405020304" pitchFamily="18" charset="0"/>
              </a:rPr>
              <a:t>Overloaded Constructors</a:t>
            </a:r>
          </a:p>
        </p:txBody>
      </p:sp>
      <p:sp>
        <p:nvSpPr>
          <p:cNvPr id="12299" name="Text Box 11"/>
          <p:cNvSpPr txBox="1">
            <a:spLocks noChangeArrowheads="1"/>
          </p:cNvSpPr>
          <p:nvPr/>
        </p:nvSpPr>
        <p:spPr bwMode="auto">
          <a:xfrm>
            <a:off x="1738313" y="3444876"/>
            <a:ext cx="3421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a:latin typeface="Times New Roman" panose="02020603050405020304" pitchFamily="18" charset="0"/>
              </a:rPr>
              <a:t>Overloaded </a:t>
            </a:r>
            <a:r>
              <a:rPr lang="en-US" altLang="en-US" sz="2000">
                <a:latin typeface="Courier New" panose="02070309020205020404" pitchFamily="49" charset="0"/>
              </a:rPr>
              <a:t>deposit</a:t>
            </a:r>
            <a:r>
              <a:rPr lang="en-US" altLang="en-US" sz="2000">
                <a:latin typeface="Times New Roman" panose="02020603050405020304" pitchFamily="18" charset="0"/>
              </a:rPr>
              <a:t> methods</a:t>
            </a:r>
          </a:p>
        </p:txBody>
      </p:sp>
      <p:sp>
        <p:nvSpPr>
          <p:cNvPr id="12300" name="Text Box 12"/>
          <p:cNvSpPr txBox="1">
            <a:spLocks noChangeArrowheads="1"/>
          </p:cNvSpPr>
          <p:nvPr/>
        </p:nvSpPr>
        <p:spPr bwMode="auto">
          <a:xfrm>
            <a:off x="1676401" y="4191001"/>
            <a:ext cx="3573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a:latin typeface="Times New Roman" panose="02020603050405020304" pitchFamily="18" charset="0"/>
              </a:rPr>
              <a:t>Overloaded </a:t>
            </a:r>
            <a:r>
              <a:rPr lang="en-US" altLang="en-US" sz="2000">
                <a:latin typeface="Courier New" panose="02070309020205020404" pitchFamily="49" charset="0"/>
              </a:rPr>
              <a:t>withdraw</a:t>
            </a:r>
            <a:r>
              <a:rPr lang="en-US" altLang="en-US" sz="2000">
                <a:latin typeface="Times New Roman" panose="02020603050405020304" pitchFamily="18" charset="0"/>
              </a:rPr>
              <a:t> methods</a:t>
            </a:r>
          </a:p>
        </p:txBody>
      </p:sp>
      <p:sp>
        <p:nvSpPr>
          <p:cNvPr id="12301" name="Text Box 13"/>
          <p:cNvSpPr txBox="1">
            <a:spLocks noChangeArrowheads="1"/>
          </p:cNvSpPr>
          <p:nvPr/>
        </p:nvSpPr>
        <p:spPr bwMode="auto">
          <a:xfrm>
            <a:off x="1524001" y="4953001"/>
            <a:ext cx="3878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a:latin typeface="Times New Roman" panose="02020603050405020304" pitchFamily="18" charset="0"/>
              </a:rPr>
              <a:t>Overloaded </a:t>
            </a:r>
            <a:r>
              <a:rPr lang="en-US" altLang="en-US" sz="2000">
                <a:latin typeface="Courier New" panose="02070309020205020404" pitchFamily="49" charset="0"/>
              </a:rPr>
              <a:t>setBalance</a:t>
            </a:r>
            <a:r>
              <a:rPr lang="en-US" altLang="en-US" sz="2000">
                <a:latin typeface="Times New Roman" panose="02020603050405020304" pitchFamily="18" charset="0"/>
              </a:rPr>
              <a:t> methods</a:t>
            </a:r>
          </a:p>
        </p:txBody>
      </p:sp>
      <p:sp>
        <p:nvSpPr>
          <p:cNvPr id="12302" name="Line 14"/>
          <p:cNvSpPr>
            <a:spLocks noChangeShapeType="1"/>
          </p:cNvSpPr>
          <p:nvPr/>
        </p:nvSpPr>
        <p:spPr bwMode="auto">
          <a:xfrm flipV="1">
            <a:off x="5334000" y="49530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3" name="Line 15"/>
          <p:cNvSpPr>
            <a:spLocks noChangeShapeType="1"/>
          </p:cNvSpPr>
          <p:nvPr/>
        </p:nvSpPr>
        <p:spPr bwMode="auto">
          <a:xfrm>
            <a:off x="5334000" y="5029200"/>
            <a:ext cx="457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4" name="Line 16"/>
          <p:cNvSpPr>
            <a:spLocks noChangeShapeType="1"/>
          </p:cNvSpPr>
          <p:nvPr/>
        </p:nvSpPr>
        <p:spPr bwMode="auto">
          <a:xfrm flipV="1">
            <a:off x="5257800" y="4267200"/>
            <a:ext cx="381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5" name="Line 17"/>
          <p:cNvSpPr>
            <a:spLocks noChangeShapeType="1"/>
          </p:cNvSpPr>
          <p:nvPr/>
        </p:nvSpPr>
        <p:spPr bwMode="auto">
          <a:xfrm>
            <a:off x="5257800" y="4419600"/>
            <a:ext cx="381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6" name="Line 18"/>
          <p:cNvSpPr>
            <a:spLocks noChangeShapeType="1"/>
          </p:cNvSpPr>
          <p:nvPr/>
        </p:nvSpPr>
        <p:spPr bwMode="auto">
          <a:xfrm flipV="1">
            <a:off x="5181600" y="35052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7" name="Line 19"/>
          <p:cNvSpPr>
            <a:spLocks noChangeShapeType="1"/>
          </p:cNvSpPr>
          <p:nvPr/>
        </p:nvSpPr>
        <p:spPr bwMode="auto">
          <a:xfrm>
            <a:off x="5181600" y="36576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8" name="Line 20"/>
          <p:cNvSpPr>
            <a:spLocks noChangeShapeType="1"/>
          </p:cNvSpPr>
          <p:nvPr/>
        </p:nvSpPr>
        <p:spPr bwMode="auto">
          <a:xfrm flipV="1">
            <a:off x="4724400" y="24384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9" name="Line 21"/>
          <p:cNvSpPr>
            <a:spLocks noChangeShapeType="1"/>
          </p:cNvSpPr>
          <p:nvPr/>
        </p:nvSpPr>
        <p:spPr bwMode="auto">
          <a:xfrm flipV="1">
            <a:off x="4724400" y="2743200"/>
            <a:ext cx="914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10" name="Line 22"/>
          <p:cNvSpPr>
            <a:spLocks noChangeShapeType="1"/>
          </p:cNvSpPr>
          <p:nvPr/>
        </p:nvSpPr>
        <p:spPr bwMode="auto">
          <a:xfrm>
            <a:off x="4724400" y="2819400"/>
            <a:ext cx="914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918070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975001" y="161365"/>
            <a:ext cx="8595360" cy="4351337"/>
          </a:xfrm>
        </p:spPr>
        <p:txBody>
          <a:bodyPr>
            <a:noAutofit/>
          </a:bodyPr>
          <a:lstStyle/>
          <a:p>
            <a:pPr>
              <a:lnSpc>
                <a:spcPct val="80000"/>
              </a:lnSpc>
              <a:buFont typeface="Wingdings" panose="05000000000000000000" pitchFamily="2" charset="2"/>
              <a:buNone/>
            </a:pPr>
            <a:r>
              <a:rPr lang="en-US" altLang="en-US" sz="2400" noProof="1"/>
              <a:t>public class </a:t>
            </a:r>
            <a:r>
              <a:rPr lang="en-US" altLang="en-US" sz="2400" noProof="1" smtClean="0"/>
              <a:t>BankAccount {</a:t>
            </a:r>
            <a:endParaRPr lang="en-US" altLang="en-US" sz="2400" noProof="1"/>
          </a:p>
          <a:p>
            <a:pPr>
              <a:lnSpc>
                <a:spcPct val="80000"/>
              </a:lnSpc>
              <a:buFont typeface="Wingdings" panose="05000000000000000000" pitchFamily="2" charset="2"/>
              <a:buNone/>
            </a:pPr>
            <a:r>
              <a:rPr lang="en-US" altLang="en-US" sz="2400" noProof="1"/>
              <a:t>   private double balance;      // Account balance</a:t>
            </a:r>
          </a:p>
          <a:p>
            <a:pPr>
              <a:lnSpc>
                <a:spcPct val="80000"/>
              </a:lnSpc>
              <a:buFont typeface="Wingdings" panose="05000000000000000000" pitchFamily="2" charset="2"/>
              <a:buNone/>
            </a:pPr>
            <a:r>
              <a:rPr lang="en-US" altLang="en-US" sz="2400" noProof="1"/>
              <a:t>   public BankAccount()</a:t>
            </a:r>
            <a:r>
              <a:rPr lang="en-US" altLang="en-US" sz="2400" dirty="0"/>
              <a:t> </a:t>
            </a:r>
            <a:r>
              <a:rPr lang="en-US" altLang="en-US" sz="2400" noProof="1"/>
              <a:t>{</a:t>
            </a:r>
          </a:p>
          <a:p>
            <a:pPr>
              <a:lnSpc>
                <a:spcPct val="80000"/>
              </a:lnSpc>
              <a:buFont typeface="Wingdings" panose="05000000000000000000" pitchFamily="2" charset="2"/>
              <a:buNone/>
            </a:pPr>
            <a:r>
              <a:rPr lang="en-US" altLang="en-US" sz="2400" noProof="1"/>
              <a:t>      balance = 0.0;</a:t>
            </a:r>
          </a:p>
          <a:p>
            <a:pPr>
              <a:lnSpc>
                <a:spcPct val="80000"/>
              </a:lnSpc>
              <a:buFont typeface="Wingdings" panose="05000000000000000000" pitchFamily="2" charset="2"/>
              <a:buNone/>
            </a:pPr>
            <a:r>
              <a:rPr lang="en-US" altLang="en-US" sz="2400" noProof="1"/>
              <a:t>   }</a:t>
            </a:r>
          </a:p>
          <a:p>
            <a:pPr>
              <a:lnSpc>
                <a:spcPct val="80000"/>
              </a:lnSpc>
              <a:buFont typeface="Wingdings" panose="05000000000000000000" pitchFamily="2" charset="2"/>
              <a:buNone/>
            </a:pPr>
            <a:r>
              <a:rPr lang="en-US" altLang="en-US" sz="2400" noProof="1"/>
              <a:t>   public BankAccount(double startBalance) {</a:t>
            </a:r>
          </a:p>
          <a:p>
            <a:pPr>
              <a:lnSpc>
                <a:spcPct val="80000"/>
              </a:lnSpc>
              <a:buFont typeface="Wingdings" panose="05000000000000000000" pitchFamily="2" charset="2"/>
              <a:buNone/>
            </a:pPr>
            <a:r>
              <a:rPr lang="en-US" altLang="en-US" sz="2400" noProof="1"/>
              <a:t>      balance = startBalance;</a:t>
            </a:r>
          </a:p>
          <a:p>
            <a:pPr>
              <a:lnSpc>
                <a:spcPct val="80000"/>
              </a:lnSpc>
              <a:buFont typeface="Wingdings" panose="05000000000000000000" pitchFamily="2" charset="2"/>
              <a:buNone/>
            </a:pPr>
            <a:r>
              <a:rPr lang="en-US" altLang="en-US" sz="2400" noProof="1"/>
              <a:t>   }</a:t>
            </a:r>
          </a:p>
          <a:p>
            <a:pPr>
              <a:lnSpc>
                <a:spcPct val="80000"/>
              </a:lnSpc>
              <a:buFont typeface="Wingdings" panose="05000000000000000000" pitchFamily="2" charset="2"/>
              <a:buNone/>
            </a:pPr>
            <a:r>
              <a:rPr lang="en-US" altLang="en-US" sz="2400" dirty="0"/>
              <a:t>   </a:t>
            </a:r>
            <a:r>
              <a:rPr lang="en-US" altLang="en-US" sz="2400" noProof="1"/>
              <a:t>public BankAccount(String str)</a:t>
            </a:r>
            <a:r>
              <a:rPr lang="en-US" altLang="en-US" sz="2400" dirty="0"/>
              <a:t> </a:t>
            </a:r>
            <a:r>
              <a:rPr lang="en-US" altLang="en-US" sz="2400" noProof="1"/>
              <a:t> {</a:t>
            </a:r>
          </a:p>
          <a:p>
            <a:pPr>
              <a:lnSpc>
                <a:spcPct val="80000"/>
              </a:lnSpc>
              <a:buFont typeface="Wingdings" panose="05000000000000000000" pitchFamily="2" charset="2"/>
              <a:buNone/>
            </a:pPr>
            <a:r>
              <a:rPr lang="en-US" altLang="en-US" sz="2400" noProof="1"/>
              <a:t>      balance = Double.parseDouble(str);</a:t>
            </a:r>
          </a:p>
          <a:p>
            <a:pPr>
              <a:lnSpc>
                <a:spcPct val="80000"/>
              </a:lnSpc>
              <a:buFont typeface="Wingdings" panose="05000000000000000000" pitchFamily="2" charset="2"/>
              <a:buNone/>
            </a:pPr>
            <a:r>
              <a:rPr lang="en-US" altLang="en-US" sz="2400" noProof="1"/>
              <a:t>   </a:t>
            </a:r>
            <a:r>
              <a:rPr lang="en-US" altLang="en-US" sz="2400" noProof="1" smtClean="0"/>
              <a:t>}</a:t>
            </a:r>
            <a:br>
              <a:rPr lang="en-US" altLang="en-US" sz="2400" noProof="1" smtClean="0"/>
            </a:br>
            <a:r>
              <a:rPr lang="en-US" altLang="en-US" sz="2400" noProof="1" smtClean="0"/>
              <a:t>….</a:t>
            </a:r>
            <a:br>
              <a:rPr lang="en-US" altLang="en-US" sz="2400" noProof="1" smtClean="0"/>
            </a:br>
            <a:r>
              <a:rPr lang="en-US" altLang="en-US" sz="2400" noProof="1" smtClean="0"/>
              <a:t>….</a:t>
            </a:r>
          </a:p>
          <a:p>
            <a:pPr>
              <a:lnSpc>
                <a:spcPct val="80000"/>
              </a:lnSpc>
              <a:buFont typeface="Wingdings" panose="05000000000000000000" pitchFamily="2" charset="2"/>
              <a:buNone/>
            </a:pPr>
            <a:r>
              <a:rPr lang="en-US" altLang="en-US" sz="2400" noProof="1"/>
              <a:t>}</a:t>
            </a:r>
            <a:endParaRPr lang="en-US" altLang="en-US" sz="2400" dirty="0"/>
          </a:p>
          <a:p>
            <a:pPr>
              <a:lnSpc>
                <a:spcPct val="80000"/>
              </a:lnSpc>
              <a:buFont typeface="Wingdings" panose="05000000000000000000" pitchFamily="2" charset="2"/>
              <a:buNone/>
            </a:pPr>
            <a:r>
              <a:rPr lang="en-US" altLang="en-US" sz="2400" dirty="0"/>
              <a:t>   </a:t>
            </a:r>
            <a:endParaRPr lang="en-US" altLang="en-US" sz="2400" noProof="1"/>
          </a:p>
        </p:txBody>
      </p:sp>
    </p:spTree>
    <p:extLst>
      <p:ext uri="{BB962C8B-B14F-4D97-AF65-F5344CB8AC3E}">
        <p14:creationId xmlns:p14="http://schemas.microsoft.com/office/powerpoint/2010/main" val="2149733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975001" y="161365"/>
            <a:ext cx="8595360" cy="4351337"/>
          </a:xfrm>
        </p:spPr>
        <p:txBody>
          <a:bodyPr>
            <a:noAutofit/>
          </a:bodyPr>
          <a:lstStyle/>
          <a:p>
            <a:pPr>
              <a:lnSpc>
                <a:spcPct val="80000"/>
              </a:lnSpc>
              <a:buFont typeface="Wingdings" panose="05000000000000000000" pitchFamily="2" charset="2"/>
              <a:buNone/>
            </a:pPr>
            <a:r>
              <a:rPr lang="en-US" altLang="en-US" sz="2400" noProof="1"/>
              <a:t>public class </a:t>
            </a:r>
            <a:r>
              <a:rPr lang="en-US" altLang="en-US" sz="2400" noProof="1" smtClean="0"/>
              <a:t>BankAccount {</a:t>
            </a:r>
            <a:endParaRPr lang="en-US" altLang="en-US" sz="2400" noProof="1"/>
          </a:p>
          <a:p>
            <a:pPr>
              <a:lnSpc>
                <a:spcPct val="80000"/>
              </a:lnSpc>
              <a:buFont typeface="Wingdings" panose="05000000000000000000" pitchFamily="2" charset="2"/>
              <a:buNone/>
            </a:pPr>
            <a:r>
              <a:rPr lang="en-US" altLang="en-US" sz="2400" noProof="1"/>
              <a:t>   private double balance;      // Account balance</a:t>
            </a:r>
          </a:p>
          <a:p>
            <a:pPr>
              <a:lnSpc>
                <a:spcPct val="80000"/>
              </a:lnSpc>
              <a:buFont typeface="Wingdings" panose="05000000000000000000" pitchFamily="2" charset="2"/>
              <a:buNone/>
            </a:pPr>
            <a:r>
              <a:rPr lang="en-US" altLang="en-US" sz="2400" noProof="1"/>
              <a:t>   </a:t>
            </a:r>
            <a:r>
              <a:rPr lang="en-US" altLang="en-US" sz="2400" noProof="1" smtClean="0"/>
              <a:t>….</a:t>
            </a:r>
            <a:br>
              <a:rPr lang="en-US" altLang="en-US" sz="2400" noProof="1" smtClean="0"/>
            </a:br>
            <a:r>
              <a:rPr lang="en-US" altLang="en-US" sz="2400" noProof="1" smtClean="0"/>
              <a:t> ….</a:t>
            </a:r>
          </a:p>
          <a:p>
            <a:pPr>
              <a:lnSpc>
                <a:spcPct val="80000"/>
              </a:lnSpc>
              <a:buFont typeface="Wingdings" panose="05000000000000000000" pitchFamily="2" charset="2"/>
              <a:buNone/>
            </a:pPr>
            <a:r>
              <a:rPr lang="en-US" altLang="en-US" sz="2400" noProof="1" smtClean="0"/>
              <a:t/>
            </a:r>
            <a:br>
              <a:rPr lang="en-US" altLang="en-US" sz="2400" noProof="1" smtClean="0"/>
            </a:br>
            <a:r>
              <a:rPr lang="en-US" altLang="en-US" sz="2400" noProof="1" smtClean="0"/>
              <a:t> </a:t>
            </a:r>
            <a:r>
              <a:rPr lang="en-US" altLang="en-US" sz="2400" noProof="1"/>
              <a:t>public void deposit(double amount)</a:t>
            </a:r>
            <a:r>
              <a:rPr lang="en-US" altLang="en-US" sz="2400" dirty="0"/>
              <a:t> </a:t>
            </a:r>
            <a:r>
              <a:rPr lang="en-US" altLang="en-US" sz="2400" noProof="1"/>
              <a:t> {</a:t>
            </a:r>
          </a:p>
          <a:p>
            <a:pPr>
              <a:lnSpc>
                <a:spcPct val="80000"/>
              </a:lnSpc>
              <a:buFont typeface="Wingdings" panose="05000000000000000000" pitchFamily="2" charset="2"/>
              <a:buNone/>
            </a:pPr>
            <a:r>
              <a:rPr lang="en-US" altLang="en-US" sz="2400" noProof="1"/>
              <a:t>      balance += amount;</a:t>
            </a:r>
          </a:p>
          <a:p>
            <a:pPr>
              <a:lnSpc>
                <a:spcPct val="80000"/>
              </a:lnSpc>
              <a:buFont typeface="Wingdings" panose="05000000000000000000" pitchFamily="2" charset="2"/>
              <a:buNone/>
            </a:pPr>
            <a:r>
              <a:rPr lang="en-US" altLang="en-US" sz="2400" noProof="1"/>
              <a:t>   }</a:t>
            </a:r>
            <a:endParaRPr lang="en-US" altLang="en-US" sz="2400" dirty="0"/>
          </a:p>
          <a:p>
            <a:pPr>
              <a:lnSpc>
                <a:spcPct val="80000"/>
              </a:lnSpc>
              <a:buFont typeface="Wingdings" panose="05000000000000000000" pitchFamily="2" charset="2"/>
              <a:buNone/>
            </a:pPr>
            <a:r>
              <a:rPr lang="en-US" altLang="en-US" sz="2400" dirty="0"/>
              <a:t>   </a:t>
            </a:r>
            <a:r>
              <a:rPr lang="en-US" altLang="en-US" sz="2400" noProof="1"/>
              <a:t>public void deposit(String str)</a:t>
            </a:r>
            <a:r>
              <a:rPr lang="en-US" altLang="en-US" sz="2400" dirty="0"/>
              <a:t> </a:t>
            </a:r>
            <a:r>
              <a:rPr lang="en-US" altLang="en-US" sz="2400" noProof="1"/>
              <a:t>{</a:t>
            </a:r>
          </a:p>
          <a:p>
            <a:pPr>
              <a:lnSpc>
                <a:spcPct val="80000"/>
              </a:lnSpc>
              <a:buFont typeface="Wingdings" panose="05000000000000000000" pitchFamily="2" charset="2"/>
              <a:buNone/>
            </a:pPr>
            <a:r>
              <a:rPr lang="en-US" altLang="en-US" sz="2400" noProof="1"/>
              <a:t>      balance += Double.parseDouble(str);</a:t>
            </a:r>
          </a:p>
          <a:p>
            <a:pPr>
              <a:lnSpc>
                <a:spcPct val="80000"/>
              </a:lnSpc>
              <a:buFont typeface="Wingdings" panose="05000000000000000000" pitchFamily="2" charset="2"/>
              <a:buNone/>
            </a:pPr>
            <a:r>
              <a:rPr lang="en-US" altLang="en-US" sz="2400" noProof="1"/>
              <a:t>   }</a:t>
            </a:r>
          </a:p>
          <a:p>
            <a:pPr>
              <a:lnSpc>
                <a:spcPct val="80000"/>
              </a:lnSpc>
              <a:buFont typeface="Wingdings" panose="05000000000000000000" pitchFamily="2" charset="2"/>
              <a:buNone/>
            </a:pPr>
            <a:endParaRPr lang="en-US" altLang="en-US" sz="2400" noProof="1" smtClean="0"/>
          </a:p>
          <a:p>
            <a:pPr>
              <a:lnSpc>
                <a:spcPct val="80000"/>
              </a:lnSpc>
              <a:buFont typeface="Wingdings" panose="05000000000000000000" pitchFamily="2" charset="2"/>
              <a:buNone/>
            </a:pPr>
            <a:r>
              <a:rPr lang="en-US" altLang="en-US" sz="2400" noProof="1"/>
              <a:t>}</a:t>
            </a:r>
            <a:endParaRPr lang="en-US" altLang="en-US" sz="2400" dirty="0"/>
          </a:p>
          <a:p>
            <a:pPr>
              <a:lnSpc>
                <a:spcPct val="80000"/>
              </a:lnSpc>
              <a:buFont typeface="Wingdings" panose="05000000000000000000" pitchFamily="2" charset="2"/>
              <a:buNone/>
            </a:pPr>
            <a:r>
              <a:rPr lang="en-US" altLang="en-US" sz="2400" dirty="0"/>
              <a:t>   </a:t>
            </a:r>
            <a:endParaRPr lang="en-US" altLang="en-US" sz="2400" noProof="1"/>
          </a:p>
        </p:txBody>
      </p:sp>
    </p:spTree>
    <p:extLst>
      <p:ext uri="{BB962C8B-B14F-4D97-AF65-F5344CB8AC3E}">
        <p14:creationId xmlns:p14="http://schemas.microsoft.com/office/powerpoint/2010/main" val="314547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pic>
        <p:nvPicPr>
          <p:cNvPr id="7" name="Picture 6"/>
          <p:cNvPicPr>
            <a:picLocks noChangeAspect="1"/>
          </p:cNvPicPr>
          <p:nvPr/>
        </p:nvPicPr>
        <p:blipFill>
          <a:blip r:embed="rId3"/>
          <a:stretch>
            <a:fillRect/>
          </a:stretch>
        </p:blipFill>
        <p:spPr>
          <a:xfrm>
            <a:off x="1933459" y="2796988"/>
            <a:ext cx="3288481" cy="2090737"/>
          </a:xfrm>
          <a:prstGeom prst="rect">
            <a:avLst/>
          </a:prstGeom>
        </p:spPr>
      </p:pic>
      <p:pic>
        <p:nvPicPr>
          <p:cNvPr id="8" name="Picture 7"/>
          <p:cNvPicPr>
            <a:picLocks noChangeAspect="1"/>
          </p:cNvPicPr>
          <p:nvPr/>
        </p:nvPicPr>
        <p:blipFill>
          <a:blip r:embed="rId4"/>
          <a:stretch>
            <a:fillRect/>
          </a:stretch>
        </p:blipFill>
        <p:spPr>
          <a:xfrm>
            <a:off x="7181569" y="3344395"/>
            <a:ext cx="1343025" cy="742950"/>
          </a:xfrm>
          <a:prstGeom prst="rect">
            <a:avLst/>
          </a:prstGeom>
        </p:spPr>
      </p:pic>
    </p:spTree>
    <p:extLst>
      <p:ext uri="{BB962C8B-B14F-4D97-AF65-F5344CB8AC3E}">
        <p14:creationId xmlns:p14="http://schemas.microsoft.com/office/powerpoint/2010/main" val="780796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Instances</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1818435" y="2162175"/>
            <a:ext cx="8124825" cy="3143250"/>
          </a:xfrm>
          <a:prstGeom prst="rect">
            <a:avLst/>
          </a:prstGeom>
        </p:spPr>
      </p:pic>
      <p:sp>
        <p:nvSpPr>
          <p:cNvPr id="5" name="TextBox 4"/>
          <p:cNvSpPr txBox="1"/>
          <p:nvPr/>
        </p:nvSpPr>
        <p:spPr>
          <a:xfrm>
            <a:off x="1810872" y="5233709"/>
            <a:ext cx="8275824" cy="430887"/>
          </a:xfrm>
          <a:prstGeom prst="rect">
            <a:avLst/>
          </a:prstGeom>
          <a:noFill/>
        </p:spPr>
        <p:txBody>
          <a:bodyPr wrap="square" rtlCol="0">
            <a:spAutoFit/>
          </a:bodyPr>
          <a:lstStyle/>
          <a:p>
            <a:r>
              <a:rPr lang="en-US" sz="2200" dirty="0" smtClean="0">
                <a:solidFill>
                  <a:srgbClr val="437EFF"/>
                </a:solidFill>
                <a:latin typeface="Courier New" panose="02070309020205020404" pitchFamily="49" charset="0"/>
                <a:cs typeface="Courier New" panose="02070309020205020404" pitchFamily="49" charset="0"/>
              </a:rPr>
              <a:t>Baby</a:t>
            </a:r>
            <a:r>
              <a:rPr lang="en-US" sz="2200" dirty="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jane</a:t>
            </a:r>
            <a:r>
              <a:rPr lang="en-US" sz="2200" dirty="0" smtClean="0">
                <a:latin typeface="Courier New" panose="02070309020205020404" pitchFamily="49" charset="0"/>
                <a:cs typeface="Courier New" panose="02070309020205020404" pitchFamily="49" charset="0"/>
              </a:rPr>
              <a:t> = </a:t>
            </a:r>
            <a:r>
              <a:rPr lang="en-US" sz="2200" dirty="0" smtClean="0">
                <a:solidFill>
                  <a:srgbClr val="437EFF"/>
                </a:solidFill>
                <a:latin typeface="Courier New" panose="02070309020205020404" pitchFamily="49" charset="0"/>
                <a:cs typeface="Courier New" panose="02070309020205020404" pitchFamily="49" charset="0"/>
              </a:rPr>
              <a:t>new</a:t>
            </a:r>
            <a:r>
              <a:rPr lang="en-US" sz="2200" dirty="0" smtClean="0">
                <a:latin typeface="Courier New" panose="02070309020205020404" pitchFamily="49" charset="0"/>
                <a:cs typeface="Courier New" panose="02070309020205020404" pitchFamily="49" charset="0"/>
              </a:rPr>
              <a:t> Baby (</a:t>
            </a:r>
            <a:r>
              <a:rPr lang="en-US" sz="2200" dirty="0" smtClean="0">
                <a:solidFill>
                  <a:srgbClr val="437EFF"/>
                </a:solidFill>
                <a:latin typeface="Courier New" panose="02070309020205020404" pitchFamily="49" charset="0"/>
                <a:cs typeface="Courier New" panose="02070309020205020404" pitchFamily="49" charset="0"/>
              </a:rPr>
              <a:t>true</a:t>
            </a:r>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976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84595" y="0"/>
            <a:ext cx="8039100" cy="3752850"/>
          </a:xfrm>
          <a:prstGeom prst="rect">
            <a:avLst/>
          </a:prstGeom>
        </p:spPr>
      </p:pic>
      <p:sp>
        <p:nvSpPr>
          <p:cNvPr id="4" name="Rectangle 3"/>
          <p:cNvSpPr/>
          <p:nvPr/>
        </p:nvSpPr>
        <p:spPr>
          <a:xfrm>
            <a:off x="2617694" y="2289007"/>
            <a:ext cx="7171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1805267" y="3286125"/>
            <a:ext cx="7318427" cy="1775262"/>
          </a:xfrm>
          <a:prstGeom prst="rect">
            <a:avLst/>
          </a:prstGeom>
        </p:spPr>
      </p:pic>
      <p:sp>
        <p:nvSpPr>
          <p:cNvPr id="7" name="Rectangle 6"/>
          <p:cNvSpPr/>
          <p:nvPr/>
        </p:nvSpPr>
        <p:spPr>
          <a:xfrm>
            <a:off x="806824" y="3137647"/>
            <a:ext cx="860611" cy="1039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23883" y="3334155"/>
            <a:ext cx="5907741" cy="1370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17694" y="3869862"/>
            <a:ext cx="5907741" cy="1370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86143" y="2122412"/>
            <a:ext cx="1539127" cy="539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stretch>
            <a:fillRect/>
          </a:stretch>
        </p:blipFill>
        <p:spPr>
          <a:xfrm>
            <a:off x="2823882" y="3137647"/>
            <a:ext cx="869577" cy="890281"/>
          </a:xfrm>
          <a:prstGeom prst="rect">
            <a:avLst/>
          </a:prstGeom>
        </p:spPr>
      </p:pic>
      <p:pic>
        <p:nvPicPr>
          <p:cNvPr id="12" name="Picture 11"/>
          <p:cNvPicPr>
            <a:picLocks noChangeAspect="1"/>
          </p:cNvPicPr>
          <p:nvPr/>
        </p:nvPicPr>
        <p:blipFill>
          <a:blip r:embed="rId6"/>
          <a:stretch>
            <a:fillRect/>
          </a:stretch>
        </p:blipFill>
        <p:spPr>
          <a:xfrm>
            <a:off x="2689412" y="3773031"/>
            <a:ext cx="1344706" cy="896470"/>
          </a:xfrm>
          <a:prstGeom prst="rect">
            <a:avLst/>
          </a:prstGeom>
        </p:spPr>
      </p:pic>
      <p:pic>
        <p:nvPicPr>
          <p:cNvPr id="13" name="Picture 12"/>
          <p:cNvPicPr>
            <a:picLocks noChangeAspect="1"/>
          </p:cNvPicPr>
          <p:nvPr/>
        </p:nvPicPr>
        <p:blipFill>
          <a:blip r:embed="rId7"/>
          <a:stretch>
            <a:fillRect/>
          </a:stretch>
        </p:blipFill>
        <p:spPr>
          <a:xfrm>
            <a:off x="3960029" y="4251675"/>
            <a:ext cx="560556" cy="467130"/>
          </a:xfrm>
          <a:prstGeom prst="rect">
            <a:avLst/>
          </a:prstGeom>
        </p:spPr>
      </p:pic>
      <p:pic>
        <p:nvPicPr>
          <p:cNvPr id="16" name="Picture 15"/>
          <p:cNvPicPr>
            <a:picLocks noChangeAspect="1"/>
          </p:cNvPicPr>
          <p:nvPr/>
        </p:nvPicPr>
        <p:blipFill>
          <a:blip r:embed="rId8"/>
          <a:stretch>
            <a:fillRect/>
          </a:stretch>
        </p:blipFill>
        <p:spPr>
          <a:xfrm>
            <a:off x="2823882" y="3271917"/>
            <a:ext cx="2966246" cy="378051"/>
          </a:xfrm>
          <a:prstGeom prst="rect">
            <a:avLst/>
          </a:prstGeom>
        </p:spPr>
      </p:pic>
      <p:pic>
        <p:nvPicPr>
          <p:cNvPr id="17" name="Picture 16"/>
          <p:cNvPicPr>
            <a:picLocks noChangeAspect="1"/>
          </p:cNvPicPr>
          <p:nvPr/>
        </p:nvPicPr>
        <p:blipFill>
          <a:blip r:embed="rId9"/>
          <a:stretch>
            <a:fillRect/>
          </a:stretch>
        </p:blipFill>
        <p:spPr>
          <a:xfrm>
            <a:off x="2653553" y="3641547"/>
            <a:ext cx="3864778" cy="475665"/>
          </a:xfrm>
          <a:prstGeom prst="rect">
            <a:avLst/>
          </a:prstGeom>
        </p:spPr>
      </p:pic>
      <p:sp>
        <p:nvSpPr>
          <p:cNvPr id="18" name="TextBox 17"/>
          <p:cNvSpPr txBox="1"/>
          <p:nvPr/>
        </p:nvSpPr>
        <p:spPr>
          <a:xfrm>
            <a:off x="2617694" y="4173756"/>
            <a:ext cx="5199529" cy="1569660"/>
          </a:xfrm>
          <a:prstGeom prst="rect">
            <a:avLst/>
          </a:prstGeom>
          <a:solidFill>
            <a:schemeClr val="bg1"/>
          </a:solidFill>
        </p:spPr>
        <p:txBody>
          <a:bodyPr wrap="square" rtlCol="0">
            <a:spAutoFit/>
          </a:bodyPr>
          <a:lstStyle/>
          <a:p>
            <a:r>
              <a:rPr lang="en-US" sz="2400" dirty="0" smtClean="0">
                <a:latin typeface="Courier New" panose="02070309020205020404" pitchFamily="49" charset="0"/>
                <a:cs typeface="Courier New" panose="02070309020205020404" pitchFamily="49" charset="0"/>
              </a:rPr>
              <a:t>if(</a:t>
            </a:r>
            <a:r>
              <a:rPr lang="en-US" sz="2400" dirty="0" err="1" smtClean="0">
                <a:latin typeface="Courier New" panose="02070309020205020404" pitchFamily="49" charset="0"/>
                <a:cs typeface="Courier New" panose="02070309020205020404" pitchFamily="49" charset="0"/>
              </a:rPr>
              <a:t>isMale</a:t>
            </a:r>
            <a:r>
              <a:rPr lang="en-US" sz="2400" dirty="0" smtClean="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name = “John Doe”;</a:t>
            </a:r>
          </a:p>
          <a:p>
            <a:r>
              <a:rPr lang="en-US" sz="2400" dirty="0" smtClean="0">
                <a:latin typeface="Courier New" panose="02070309020205020404" pitchFamily="49" charset="0"/>
                <a:cs typeface="Courier New" panose="02070309020205020404" pitchFamily="49" charset="0"/>
              </a:rPr>
              <a:t>else</a:t>
            </a:r>
          </a:p>
          <a:p>
            <a:r>
              <a:rPr lang="en-US" sz="2400" dirty="0" smtClean="0">
                <a:latin typeface="Courier New" panose="02070309020205020404" pitchFamily="49" charset="0"/>
                <a:cs typeface="Courier New" panose="02070309020205020404" pitchFamily="49" charset="0"/>
              </a:rPr>
              <a:t>	name = “Jane Doe”;</a:t>
            </a:r>
            <a:endParaRPr lang="en-US" sz="2400" dirty="0">
              <a:latin typeface="Courier New" panose="02070309020205020404" pitchFamily="49" charset="0"/>
              <a:cs typeface="Courier New" panose="02070309020205020404" pitchFamily="49" charset="0"/>
            </a:endParaRPr>
          </a:p>
        </p:txBody>
      </p:sp>
      <p:sp>
        <p:nvSpPr>
          <p:cNvPr id="19" name="Rectangle 18"/>
          <p:cNvSpPr/>
          <p:nvPr/>
        </p:nvSpPr>
        <p:spPr>
          <a:xfrm>
            <a:off x="1009651" y="4660458"/>
            <a:ext cx="1539127" cy="539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731624" y="3160359"/>
            <a:ext cx="1539127" cy="539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016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a:t>
            </a:r>
            <a:r>
              <a:rPr lang="en-US" dirty="0" smtClean="0">
                <a:solidFill>
                  <a:srgbClr val="FF0000"/>
                </a:solidFill>
              </a:rPr>
              <a:t>Accessing Field</a:t>
            </a:r>
            <a:endParaRPr lang="en-US" dirty="0"/>
          </a:p>
        </p:txBody>
      </p:sp>
      <p:pic>
        <p:nvPicPr>
          <p:cNvPr id="3" name="Picture 2"/>
          <p:cNvPicPr>
            <a:picLocks noChangeAspect="1"/>
          </p:cNvPicPr>
          <p:nvPr/>
        </p:nvPicPr>
        <p:blipFill>
          <a:blip r:embed="rId2"/>
          <a:stretch>
            <a:fillRect/>
          </a:stretch>
        </p:blipFill>
        <p:spPr>
          <a:xfrm>
            <a:off x="2274379" y="2062162"/>
            <a:ext cx="7667625" cy="3952875"/>
          </a:xfrm>
          <a:prstGeom prst="rect">
            <a:avLst/>
          </a:prstGeom>
        </p:spPr>
      </p:pic>
    </p:spTree>
    <p:extLst>
      <p:ext uri="{BB962C8B-B14F-4D97-AF65-F5344CB8AC3E}">
        <p14:creationId xmlns:p14="http://schemas.microsoft.com/office/powerpoint/2010/main" val="889511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a:t>
            </a:r>
            <a:r>
              <a:rPr lang="en-US" dirty="0" smtClean="0">
                <a:solidFill>
                  <a:srgbClr val="FF0000"/>
                </a:solidFill>
              </a:rPr>
              <a:t>Calling Methods</a:t>
            </a:r>
            <a:endParaRPr lang="en-US" dirty="0"/>
          </a:p>
        </p:txBody>
      </p:sp>
      <p:pic>
        <p:nvPicPr>
          <p:cNvPr id="4" name="Picture 3"/>
          <p:cNvPicPr>
            <a:picLocks noChangeAspect="1"/>
          </p:cNvPicPr>
          <p:nvPr/>
        </p:nvPicPr>
        <p:blipFill>
          <a:blip r:embed="rId2"/>
          <a:stretch>
            <a:fillRect/>
          </a:stretch>
        </p:blipFill>
        <p:spPr>
          <a:xfrm>
            <a:off x="2131504" y="2003612"/>
            <a:ext cx="7953375" cy="3962400"/>
          </a:xfrm>
          <a:prstGeom prst="rect">
            <a:avLst/>
          </a:prstGeom>
        </p:spPr>
      </p:pic>
    </p:spTree>
    <p:extLst>
      <p:ext uri="{BB962C8B-B14F-4D97-AF65-F5344CB8AC3E}">
        <p14:creationId xmlns:p14="http://schemas.microsoft.com/office/powerpoint/2010/main" val="1870877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take an example from a Java Class!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5175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idx="1"/>
          </p:nvPr>
        </p:nvSpPr>
        <p:spPr/>
        <p:txBody>
          <a:bodyPr/>
          <a:lstStyle/>
          <a:p>
            <a:pPr>
              <a:lnSpc>
                <a:spcPct val="10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a:t>Data stored in each </a:t>
            </a:r>
            <a:r>
              <a:rPr lang="en-GB" altLang="en-US" sz="2300">
                <a:latin typeface="Courier New" panose="02070309020205020404" pitchFamily="49" charset="0"/>
              </a:rPr>
              <a:t>Point</a:t>
            </a:r>
            <a:r>
              <a:rPr lang="en-GB" altLang="en-US" sz="2300"/>
              <a:t> object:</a:t>
            </a:r>
          </a:p>
          <a:p>
            <a:pPr>
              <a:lnSpc>
                <a:spcPct val="100000"/>
              </a:lnSpc>
              <a:spcBef>
                <a:spcPts val="5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300"/>
          </a:p>
          <a:p>
            <a:pPr>
              <a:lnSpc>
                <a:spcPct val="100000"/>
              </a:lnSpc>
              <a:spcBef>
                <a:spcPts val="7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800"/>
          </a:p>
          <a:p>
            <a:pPr>
              <a:lnSpc>
                <a:spcPct val="100000"/>
              </a:lnSpc>
              <a:spcBef>
                <a:spcPts val="7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800"/>
          </a:p>
          <a:p>
            <a:pPr>
              <a:lnSpc>
                <a:spcPct val="10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a:t>Useful methods in each </a:t>
            </a:r>
            <a:r>
              <a:rPr lang="en-GB" altLang="en-US" sz="2300">
                <a:latin typeface="Courier New" panose="02070309020205020404" pitchFamily="49" charset="0"/>
              </a:rPr>
              <a:t>Point</a:t>
            </a:r>
            <a:r>
              <a:rPr lang="en-GB" altLang="en-US" sz="2300"/>
              <a:t> object:</a:t>
            </a:r>
          </a:p>
        </p:txBody>
      </p:sp>
      <p:sp>
        <p:nvSpPr>
          <p:cNvPr id="37"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D1467E50-CF0B-42C0-A03A-824113C7EDEB}" type="slidenum">
              <a:rPr lang="en-GB" altLang="en-US">
                <a:solidFill>
                  <a:srgbClr val="000000"/>
                </a:solidFill>
                <a:latin typeface="Garamond" panose="02020404030301010803" pitchFamily="18" charset="0"/>
                <a:ea typeface="Arial Unicode MS" panose="020B0604020202020204" pitchFamily="34" charset="-128"/>
              </a:rPr>
              <a:pPr eaLnBrk="1" hangingPunct="1"/>
              <a:t>45</a:t>
            </a:fld>
            <a:endParaRPr lang="en-GB" altLang="en-US">
              <a:solidFill>
                <a:srgbClr val="000000"/>
              </a:solidFill>
              <a:latin typeface="Garamond" panose="02020404030301010803" pitchFamily="18" charset="0"/>
              <a:ea typeface="Arial Unicode MS" panose="020B0604020202020204" pitchFamily="34" charset="-128"/>
            </a:endParaRPr>
          </a:p>
        </p:txBody>
      </p:sp>
      <p:grpSp>
        <p:nvGrpSpPr>
          <p:cNvPr id="8197" name="Group 3"/>
          <p:cNvGrpSpPr>
            <a:grpSpLocks/>
          </p:cNvGrpSpPr>
          <p:nvPr/>
        </p:nvGrpSpPr>
        <p:grpSpPr bwMode="auto">
          <a:xfrm>
            <a:off x="1828800" y="2720050"/>
            <a:ext cx="8534400" cy="1014412"/>
            <a:chOff x="192" y="1329"/>
            <a:chExt cx="5376" cy="639"/>
          </a:xfrm>
        </p:grpSpPr>
        <p:sp>
          <p:nvSpPr>
            <p:cNvPr id="8215" name="Rectangle 4"/>
            <p:cNvSpPr>
              <a:spLocks noChangeArrowheads="1"/>
            </p:cNvSpPr>
            <p:nvPr/>
          </p:nvSpPr>
          <p:spPr bwMode="auto">
            <a:xfrm>
              <a:off x="1824" y="1755"/>
              <a:ext cx="37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450"/>
                </a:spcBef>
                <a:buClr>
                  <a:srgbClr val="CC9900"/>
                </a:buClr>
                <a:buSzPct val="65000"/>
              </a:pPr>
              <a:r>
                <a:rPr lang="en-GB" altLang="en-US">
                  <a:solidFill>
                    <a:srgbClr val="000000"/>
                  </a:solidFill>
                </a:rPr>
                <a:t>the point's y-coordinate</a:t>
              </a:r>
            </a:p>
          </p:txBody>
        </p:sp>
        <p:sp>
          <p:nvSpPr>
            <p:cNvPr id="8216" name="Rectangle 5"/>
            <p:cNvSpPr>
              <a:spLocks noChangeArrowheads="1"/>
            </p:cNvSpPr>
            <p:nvPr/>
          </p:nvSpPr>
          <p:spPr bwMode="auto">
            <a:xfrm>
              <a:off x="192" y="1755"/>
              <a:ext cx="16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450"/>
                </a:spcBef>
                <a:buClr>
                  <a:srgbClr val="CC9900"/>
                </a:buClr>
                <a:buSzPct val="65000"/>
              </a:pPr>
              <a:r>
                <a:rPr lang="en-GB" altLang="en-US">
                  <a:solidFill>
                    <a:srgbClr val="000000"/>
                  </a:solidFill>
                  <a:latin typeface="Courier New" panose="02070309020205020404" pitchFamily="49" charset="0"/>
                </a:rPr>
                <a:t>y</a:t>
              </a:r>
            </a:p>
          </p:txBody>
        </p:sp>
        <p:sp>
          <p:nvSpPr>
            <p:cNvPr id="8217" name="Rectangle 6"/>
            <p:cNvSpPr>
              <a:spLocks noChangeArrowheads="1"/>
            </p:cNvSpPr>
            <p:nvPr/>
          </p:nvSpPr>
          <p:spPr bwMode="auto">
            <a:xfrm>
              <a:off x="1824" y="1542"/>
              <a:ext cx="37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450"/>
                </a:spcBef>
                <a:buClr>
                  <a:srgbClr val="CC9900"/>
                </a:buClr>
                <a:buSzPct val="65000"/>
              </a:pPr>
              <a:r>
                <a:rPr lang="en-GB" altLang="en-US">
                  <a:solidFill>
                    <a:srgbClr val="000000"/>
                  </a:solidFill>
                </a:rPr>
                <a:t>the point's x-coordinate</a:t>
              </a:r>
            </a:p>
          </p:txBody>
        </p:sp>
        <p:sp>
          <p:nvSpPr>
            <p:cNvPr id="8218" name="Rectangle 7"/>
            <p:cNvSpPr>
              <a:spLocks noChangeArrowheads="1"/>
            </p:cNvSpPr>
            <p:nvPr/>
          </p:nvSpPr>
          <p:spPr bwMode="auto">
            <a:xfrm>
              <a:off x="192" y="1542"/>
              <a:ext cx="16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450"/>
                </a:spcBef>
                <a:buClr>
                  <a:srgbClr val="CC9900"/>
                </a:buClr>
                <a:buSzPct val="65000"/>
              </a:pPr>
              <a:r>
                <a:rPr lang="en-GB" altLang="en-US">
                  <a:solidFill>
                    <a:srgbClr val="000000"/>
                  </a:solidFill>
                  <a:latin typeface="Courier New" panose="02070309020205020404" pitchFamily="49" charset="0"/>
                </a:rPr>
                <a:t>x</a:t>
              </a:r>
            </a:p>
          </p:txBody>
        </p:sp>
        <p:sp>
          <p:nvSpPr>
            <p:cNvPr id="8219" name="Rectangle 8"/>
            <p:cNvSpPr>
              <a:spLocks noChangeArrowheads="1"/>
            </p:cNvSpPr>
            <p:nvPr/>
          </p:nvSpPr>
          <p:spPr bwMode="auto">
            <a:xfrm>
              <a:off x="1824" y="1329"/>
              <a:ext cx="37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90000"/>
                </a:lnSpc>
                <a:spcBef>
                  <a:spcPts val="450"/>
                </a:spcBef>
                <a:buClr>
                  <a:srgbClr val="CC9900"/>
                </a:buClr>
                <a:buSzPct val="65000"/>
              </a:pPr>
              <a:r>
                <a:rPr lang="en-GB" altLang="en-US" b="1">
                  <a:solidFill>
                    <a:srgbClr val="000000"/>
                  </a:solidFill>
                </a:rPr>
                <a:t>Description</a:t>
              </a:r>
            </a:p>
          </p:txBody>
        </p:sp>
        <p:sp>
          <p:nvSpPr>
            <p:cNvPr id="8220" name="Rectangle 9"/>
            <p:cNvSpPr>
              <a:spLocks noChangeArrowheads="1"/>
            </p:cNvSpPr>
            <p:nvPr/>
          </p:nvSpPr>
          <p:spPr bwMode="auto">
            <a:xfrm>
              <a:off x="192" y="1329"/>
              <a:ext cx="16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90000"/>
                </a:lnSpc>
                <a:spcBef>
                  <a:spcPts val="450"/>
                </a:spcBef>
                <a:buClr>
                  <a:srgbClr val="CC9900"/>
                </a:buClr>
                <a:buSzPct val="65000"/>
              </a:pPr>
              <a:r>
                <a:rPr lang="en-GB" altLang="en-US" b="1">
                  <a:solidFill>
                    <a:srgbClr val="000000"/>
                  </a:solidFill>
                </a:rPr>
                <a:t>Field name</a:t>
              </a:r>
            </a:p>
          </p:txBody>
        </p:sp>
        <p:sp>
          <p:nvSpPr>
            <p:cNvPr id="8221" name="Line 10"/>
            <p:cNvSpPr>
              <a:spLocks noChangeShapeType="1"/>
            </p:cNvSpPr>
            <p:nvPr/>
          </p:nvSpPr>
          <p:spPr bwMode="auto">
            <a:xfrm>
              <a:off x="192" y="1329"/>
              <a:ext cx="5376"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22" name="Line 11"/>
            <p:cNvSpPr>
              <a:spLocks noChangeShapeType="1"/>
            </p:cNvSpPr>
            <p:nvPr/>
          </p:nvSpPr>
          <p:spPr bwMode="auto">
            <a:xfrm>
              <a:off x="192" y="1542"/>
              <a:ext cx="5376"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23" name="Line 12"/>
            <p:cNvSpPr>
              <a:spLocks noChangeShapeType="1"/>
            </p:cNvSpPr>
            <p:nvPr/>
          </p:nvSpPr>
          <p:spPr bwMode="auto">
            <a:xfrm>
              <a:off x="192" y="1968"/>
              <a:ext cx="5376"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24" name="Line 13"/>
            <p:cNvSpPr>
              <a:spLocks noChangeShapeType="1"/>
            </p:cNvSpPr>
            <p:nvPr/>
          </p:nvSpPr>
          <p:spPr bwMode="auto">
            <a:xfrm>
              <a:off x="192" y="1329"/>
              <a:ext cx="1" cy="639"/>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25" name="Line 14"/>
            <p:cNvSpPr>
              <a:spLocks noChangeShapeType="1"/>
            </p:cNvSpPr>
            <p:nvPr/>
          </p:nvSpPr>
          <p:spPr bwMode="auto">
            <a:xfrm>
              <a:off x="1824" y="1329"/>
              <a:ext cx="1" cy="63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26" name="Line 15"/>
            <p:cNvSpPr>
              <a:spLocks noChangeShapeType="1"/>
            </p:cNvSpPr>
            <p:nvPr/>
          </p:nvSpPr>
          <p:spPr bwMode="auto">
            <a:xfrm>
              <a:off x="5568" y="1329"/>
              <a:ext cx="1" cy="639"/>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27" name="Line 16"/>
            <p:cNvSpPr>
              <a:spLocks noChangeShapeType="1"/>
            </p:cNvSpPr>
            <p:nvPr/>
          </p:nvSpPr>
          <p:spPr bwMode="auto">
            <a:xfrm>
              <a:off x="192" y="1755"/>
              <a:ext cx="5376"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98" name="Group 17"/>
          <p:cNvGrpSpPr>
            <a:grpSpLocks/>
          </p:cNvGrpSpPr>
          <p:nvPr/>
        </p:nvGrpSpPr>
        <p:grpSpPr bwMode="auto">
          <a:xfrm>
            <a:off x="1828800" y="4675691"/>
            <a:ext cx="8534400" cy="1352550"/>
            <a:chOff x="192" y="2496"/>
            <a:chExt cx="5376" cy="852"/>
          </a:xfrm>
        </p:grpSpPr>
        <p:sp>
          <p:nvSpPr>
            <p:cNvPr id="8199" name="Rectangle 18"/>
            <p:cNvSpPr>
              <a:spLocks noChangeArrowheads="1"/>
            </p:cNvSpPr>
            <p:nvPr/>
          </p:nvSpPr>
          <p:spPr bwMode="auto">
            <a:xfrm>
              <a:off x="1824" y="2709"/>
              <a:ext cx="37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450"/>
                </a:spcBef>
                <a:buClr>
                  <a:srgbClr val="CC9900"/>
                </a:buClr>
                <a:buSzPct val="65000"/>
              </a:pPr>
              <a:r>
                <a:rPr lang="en-GB" altLang="en-US">
                  <a:solidFill>
                    <a:srgbClr val="000000"/>
                  </a:solidFill>
                </a:rPr>
                <a:t>how far away the point is from point </a:t>
              </a:r>
              <a:r>
                <a:rPr lang="en-GB" altLang="en-US" i="1">
                  <a:solidFill>
                    <a:srgbClr val="000000"/>
                  </a:solidFill>
                </a:rPr>
                <a:t>p</a:t>
              </a:r>
            </a:p>
          </p:txBody>
        </p:sp>
        <p:sp>
          <p:nvSpPr>
            <p:cNvPr id="8200" name="Rectangle 19"/>
            <p:cNvSpPr>
              <a:spLocks noChangeArrowheads="1"/>
            </p:cNvSpPr>
            <p:nvPr/>
          </p:nvSpPr>
          <p:spPr bwMode="auto">
            <a:xfrm>
              <a:off x="192" y="2709"/>
              <a:ext cx="16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450"/>
                </a:spcBef>
                <a:buClr>
                  <a:srgbClr val="CC9900"/>
                </a:buClr>
                <a:buSzPct val="65000"/>
              </a:pPr>
              <a:r>
                <a:rPr lang="en-GB" altLang="en-US">
                  <a:solidFill>
                    <a:srgbClr val="000000"/>
                  </a:solidFill>
                  <a:latin typeface="Courier New" panose="02070309020205020404" pitchFamily="49" charset="0"/>
                </a:rPr>
                <a:t>distance(</a:t>
              </a:r>
              <a:r>
                <a:rPr lang="en-GB" altLang="en-US" i="1">
                  <a:solidFill>
                    <a:srgbClr val="000000"/>
                  </a:solidFill>
                </a:rPr>
                <a:t>p</a:t>
              </a:r>
              <a:r>
                <a:rPr lang="en-GB" altLang="en-US">
                  <a:solidFill>
                    <a:srgbClr val="000000"/>
                  </a:solidFill>
                  <a:latin typeface="Courier New" panose="02070309020205020404" pitchFamily="49" charset="0"/>
                </a:rPr>
                <a:t>)</a:t>
              </a:r>
              <a:r>
                <a:rPr lang="ar-SA" altLang="en-US">
                  <a:solidFill>
                    <a:srgbClr val="000000"/>
                  </a:solidFill>
                  <a:latin typeface="Courier New" panose="02070309020205020404" pitchFamily="49" charset="0"/>
                  <a:cs typeface="Courier New" panose="02070309020205020404" pitchFamily="49" charset="0"/>
                </a:rPr>
                <a:t>‏</a:t>
              </a:r>
              <a:endParaRPr lang="en-GB" altLang="en-US">
                <a:solidFill>
                  <a:srgbClr val="000000"/>
                </a:solidFill>
                <a:latin typeface="Courier New" panose="02070309020205020404" pitchFamily="49" charset="0"/>
              </a:endParaRPr>
            </a:p>
          </p:txBody>
        </p:sp>
        <p:sp>
          <p:nvSpPr>
            <p:cNvPr id="8201" name="Rectangle 20"/>
            <p:cNvSpPr>
              <a:spLocks noChangeArrowheads="1"/>
            </p:cNvSpPr>
            <p:nvPr/>
          </p:nvSpPr>
          <p:spPr bwMode="auto">
            <a:xfrm>
              <a:off x="1824" y="3135"/>
              <a:ext cx="37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450"/>
                </a:spcBef>
                <a:buClr>
                  <a:srgbClr val="CC9900"/>
                </a:buClr>
                <a:buSzPct val="65000"/>
              </a:pPr>
              <a:r>
                <a:rPr lang="en-GB" altLang="en-US">
                  <a:solidFill>
                    <a:srgbClr val="000000"/>
                  </a:solidFill>
                </a:rPr>
                <a:t>adjusts the point's x and y by the given amounts</a:t>
              </a:r>
            </a:p>
          </p:txBody>
        </p:sp>
        <p:sp>
          <p:nvSpPr>
            <p:cNvPr id="8202" name="Rectangle 21"/>
            <p:cNvSpPr>
              <a:spLocks noChangeArrowheads="1"/>
            </p:cNvSpPr>
            <p:nvPr/>
          </p:nvSpPr>
          <p:spPr bwMode="auto">
            <a:xfrm>
              <a:off x="192" y="3135"/>
              <a:ext cx="16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450"/>
                </a:spcBef>
                <a:buClr>
                  <a:srgbClr val="CC9900"/>
                </a:buClr>
                <a:buSzPct val="65000"/>
              </a:pPr>
              <a:r>
                <a:rPr lang="en-GB" altLang="en-US">
                  <a:solidFill>
                    <a:srgbClr val="000000"/>
                  </a:solidFill>
                  <a:latin typeface="Courier New" panose="02070309020205020404" pitchFamily="49" charset="0"/>
                </a:rPr>
                <a:t>translate(</a:t>
              </a:r>
              <a:r>
                <a:rPr lang="en-GB" altLang="en-US" i="1">
                  <a:solidFill>
                    <a:srgbClr val="000000"/>
                  </a:solidFill>
                </a:rPr>
                <a:t>dx</a:t>
              </a:r>
              <a:r>
                <a:rPr lang="en-GB" altLang="en-US">
                  <a:solidFill>
                    <a:srgbClr val="000000"/>
                  </a:solidFill>
                  <a:latin typeface="Courier New" panose="02070309020205020404" pitchFamily="49" charset="0"/>
                </a:rPr>
                <a:t>, </a:t>
              </a:r>
              <a:r>
                <a:rPr lang="en-GB" altLang="en-US" i="1">
                  <a:solidFill>
                    <a:srgbClr val="000000"/>
                  </a:solidFill>
                </a:rPr>
                <a:t>dy</a:t>
              </a:r>
              <a:r>
                <a:rPr lang="en-GB" altLang="en-US">
                  <a:solidFill>
                    <a:srgbClr val="000000"/>
                  </a:solidFill>
                  <a:latin typeface="Courier New" panose="02070309020205020404" pitchFamily="49" charset="0"/>
                </a:rPr>
                <a:t>)</a:t>
              </a:r>
              <a:r>
                <a:rPr lang="ar-SA" altLang="en-US">
                  <a:solidFill>
                    <a:srgbClr val="000000"/>
                  </a:solidFill>
                  <a:latin typeface="Courier New" panose="02070309020205020404" pitchFamily="49" charset="0"/>
                  <a:cs typeface="Courier New" panose="02070309020205020404" pitchFamily="49" charset="0"/>
                </a:rPr>
                <a:t>‏</a:t>
              </a:r>
              <a:endParaRPr lang="en-GB" altLang="en-US">
                <a:solidFill>
                  <a:srgbClr val="000000"/>
                </a:solidFill>
                <a:latin typeface="Courier New" panose="02070309020205020404" pitchFamily="49" charset="0"/>
              </a:endParaRPr>
            </a:p>
          </p:txBody>
        </p:sp>
        <p:sp>
          <p:nvSpPr>
            <p:cNvPr id="8203" name="Rectangle 22"/>
            <p:cNvSpPr>
              <a:spLocks noChangeArrowheads="1"/>
            </p:cNvSpPr>
            <p:nvPr/>
          </p:nvSpPr>
          <p:spPr bwMode="auto">
            <a:xfrm>
              <a:off x="1824" y="2922"/>
              <a:ext cx="37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450"/>
                </a:spcBef>
                <a:buClr>
                  <a:srgbClr val="CC9900"/>
                </a:buClr>
                <a:buSzPct val="65000"/>
              </a:pPr>
              <a:r>
                <a:rPr lang="en-GB" altLang="en-US">
                  <a:solidFill>
                    <a:srgbClr val="000000"/>
                  </a:solidFill>
                </a:rPr>
                <a:t>sets the point's x and y to the given values</a:t>
              </a:r>
            </a:p>
          </p:txBody>
        </p:sp>
        <p:sp>
          <p:nvSpPr>
            <p:cNvPr id="8204" name="Rectangle 23"/>
            <p:cNvSpPr>
              <a:spLocks noChangeArrowheads="1"/>
            </p:cNvSpPr>
            <p:nvPr/>
          </p:nvSpPr>
          <p:spPr bwMode="auto">
            <a:xfrm>
              <a:off x="192" y="2922"/>
              <a:ext cx="16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90000"/>
                </a:lnSpc>
                <a:spcBef>
                  <a:spcPts val="450"/>
                </a:spcBef>
                <a:buClr>
                  <a:srgbClr val="CC9900"/>
                </a:buClr>
                <a:buSzPct val="65000"/>
              </a:pPr>
              <a:r>
                <a:rPr lang="en-GB" altLang="en-US">
                  <a:solidFill>
                    <a:srgbClr val="000000"/>
                  </a:solidFill>
                  <a:latin typeface="Courier New" panose="02070309020205020404" pitchFamily="49" charset="0"/>
                </a:rPr>
                <a:t>setLocation(</a:t>
              </a:r>
              <a:r>
                <a:rPr lang="en-GB" altLang="en-US" i="1">
                  <a:solidFill>
                    <a:srgbClr val="000000"/>
                  </a:solidFill>
                </a:rPr>
                <a:t>x</a:t>
              </a:r>
              <a:r>
                <a:rPr lang="en-GB" altLang="en-US">
                  <a:solidFill>
                    <a:srgbClr val="000000"/>
                  </a:solidFill>
                  <a:latin typeface="Courier New" panose="02070309020205020404" pitchFamily="49" charset="0"/>
                </a:rPr>
                <a:t>, </a:t>
              </a:r>
              <a:r>
                <a:rPr lang="en-GB" altLang="en-US" i="1">
                  <a:solidFill>
                    <a:srgbClr val="000000"/>
                  </a:solidFill>
                </a:rPr>
                <a:t>y</a:t>
              </a:r>
              <a:r>
                <a:rPr lang="en-GB" altLang="en-US">
                  <a:solidFill>
                    <a:srgbClr val="000000"/>
                  </a:solidFill>
                  <a:latin typeface="Courier New" panose="02070309020205020404" pitchFamily="49" charset="0"/>
                </a:rPr>
                <a:t>)</a:t>
              </a:r>
              <a:r>
                <a:rPr lang="ar-SA" altLang="en-US">
                  <a:solidFill>
                    <a:srgbClr val="000000"/>
                  </a:solidFill>
                  <a:latin typeface="Courier New" panose="02070309020205020404" pitchFamily="49" charset="0"/>
                  <a:cs typeface="Courier New" panose="02070309020205020404" pitchFamily="49" charset="0"/>
                </a:rPr>
                <a:t>‏</a:t>
              </a:r>
              <a:endParaRPr lang="en-GB" altLang="en-US">
                <a:solidFill>
                  <a:srgbClr val="000000"/>
                </a:solidFill>
                <a:latin typeface="Courier New" panose="02070309020205020404" pitchFamily="49" charset="0"/>
              </a:endParaRPr>
            </a:p>
          </p:txBody>
        </p:sp>
        <p:sp>
          <p:nvSpPr>
            <p:cNvPr id="8205" name="Rectangle 24"/>
            <p:cNvSpPr>
              <a:spLocks noChangeArrowheads="1"/>
            </p:cNvSpPr>
            <p:nvPr/>
          </p:nvSpPr>
          <p:spPr bwMode="auto">
            <a:xfrm>
              <a:off x="1824" y="2496"/>
              <a:ext cx="37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90000"/>
                </a:lnSpc>
                <a:spcBef>
                  <a:spcPts val="450"/>
                </a:spcBef>
                <a:buClr>
                  <a:srgbClr val="CC9900"/>
                </a:buClr>
                <a:buSzPct val="65000"/>
              </a:pPr>
              <a:r>
                <a:rPr lang="en-GB" altLang="en-US" b="1">
                  <a:solidFill>
                    <a:srgbClr val="000000"/>
                  </a:solidFill>
                </a:rPr>
                <a:t>Description</a:t>
              </a:r>
            </a:p>
          </p:txBody>
        </p:sp>
        <p:sp>
          <p:nvSpPr>
            <p:cNvPr id="8206" name="Rectangle 25"/>
            <p:cNvSpPr>
              <a:spLocks noChangeArrowheads="1"/>
            </p:cNvSpPr>
            <p:nvPr/>
          </p:nvSpPr>
          <p:spPr bwMode="auto">
            <a:xfrm>
              <a:off x="192" y="2496"/>
              <a:ext cx="16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90000"/>
                </a:lnSpc>
                <a:spcBef>
                  <a:spcPts val="450"/>
                </a:spcBef>
                <a:buClr>
                  <a:srgbClr val="CC9900"/>
                </a:buClr>
                <a:buSzPct val="65000"/>
              </a:pPr>
              <a:r>
                <a:rPr lang="en-GB" altLang="en-US" b="1">
                  <a:solidFill>
                    <a:srgbClr val="000000"/>
                  </a:solidFill>
                </a:rPr>
                <a:t>Method name</a:t>
              </a:r>
            </a:p>
          </p:txBody>
        </p:sp>
        <p:sp>
          <p:nvSpPr>
            <p:cNvPr id="8207" name="Line 26"/>
            <p:cNvSpPr>
              <a:spLocks noChangeShapeType="1"/>
            </p:cNvSpPr>
            <p:nvPr/>
          </p:nvSpPr>
          <p:spPr bwMode="auto">
            <a:xfrm>
              <a:off x="192" y="2496"/>
              <a:ext cx="5376"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08" name="Line 27"/>
            <p:cNvSpPr>
              <a:spLocks noChangeShapeType="1"/>
            </p:cNvSpPr>
            <p:nvPr/>
          </p:nvSpPr>
          <p:spPr bwMode="auto">
            <a:xfrm>
              <a:off x="192" y="2709"/>
              <a:ext cx="5376"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09" name="Line 28"/>
            <p:cNvSpPr>
              <a:spLocks noChangeShapeType="1"/>
            </p:cNvSpPr>
            <p:nvPr/>
          </p:nvSpPr>
          <p:spPr bwMode="auto">
            <a:xfrm>
              <a:off x="192" y="3135"/>
              <a:ext cx="5376"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10" name="Line 29"/>
            <p:cNvSpPr>
              <a:spLocks noChangeShapeType="1"/>
            </p:cNvSpPr>
            <p:nvPr/>
          </p:nvSpPr>
          <p:spPr bwMode="auto">
            <a:xfrm>
              <a:off x="192" y="3348"/>
              <a:ext cx="5376"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11" name="Line 30"/>
            <p:cNvSpPr>
              <a:spLocks noChangeShapeType="1"/>
            </p:cNvSpPr>
            <p:nvPr/>
          </p:nvSpPr>
          <p:spPr bwMode="auto">
            <a:xfrm>
              <a:off x="192" y="2496"/>
              <a:ext cx="1" cy="85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12" name="Line 31"/>
            <p:cNvSpPr>
              <a:spLocks noChangeShapeType="1"/>
            </p:cNvSpPr>
            <p:nvPr/>
          </p:nvSpPr>
          <p:spPr bwMode="auto">
            <a:xfrm>
              <a:off x="1824" y="2496"/>
              <a:ext cx="1" cy="852"/>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13" name="Line 32"/>
            <p:cNvSpPr>
              <a:spLocks noChangeShapeType="1"/>
            </p:cNvSpPr>
            <p:nvPr/>
          </p:nvSpPr>
          <p:spPr bwMode="auto">
            <a:xfrm>
              <a:off x="5568" y="2496"/>
              <a:ext cx="1" cy="85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214" name="Line 33"/>
            <p:cNvSpPr>
              <a:spLocks noChangeShapeType="1"/>
            </p:cNvSpPr>
            <p:nvPr/>
          </p:nvSpPr>
          <p:spPr bwMode="auto">
            <a:xfrm>
              <a:off x="192" y="2922"/>
              <a:ext cx="5376"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
        <p:nvSpPr>
          <p:cNvPr id="39" name="Title 1"/>
          <p:cNvSpPr txBox="1">
            <a:spLocks/>
          </p:cNvSpPr>
          <p:nvPr/>
        </p:nvSpPr>
        <p:spPr>
          <a:xfrm>
            <a:off x="1414272" y="518160"/>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smtClean="0">
                <a:solidFill>
                  <a:srgbClr val="FF0000"/>
                </a:solidFill>
              </a:rPr>
              <a:t>Point</a:t>
            </a:r>
            <a:r>
              <a:rPr lang="en-US" dirty="0" smtClean="0"/>
              <a:t> Class</a:t>
            </a:r>
            <a:endParaRPr lang="en-US" dirty="0"/>
          </a:p>
        </p:txBody>
      </p:sp>
    </p:spTree>
    <p:extLst>
      <p:ext uri="{BB962C8B-B14F-4D97-AF65-F5344CB8AC3E}">
        <p14:creationId xmlns:p14="http://schemas.microsoft.com/office/powerpoint/2010/main" val="25993096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a:xfrm>
            <a:off x="1981200" y="277814"/>
            <a:ext cx="8229600" cy="1139825"/>
          </a:xfrm>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latin typeface="Courier New" panose="02070309020205020404" pitchFamily="49" charset="0"/>
              </a:rPr>
              <a:t>Point</a:t>
            </a:r>
            <a:r>
              <a:rPr lang="en-GB" altLang="en-US" smtClean="0"/>
              <a:t> class</a:t>
            </a:r>
          </a:p>
        </p:txBody>
      </p:sp>
      <p:sp>
        <p:nvSpPr>
          <p:cNvPr id="13"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D6819ACD-9845-4306-9C39-19EDBD7D7BF3}" type="slidenum">
              <a:rPr lang="en-GB" altLang="en-US">
                <a:solidFill>
                  <a:srgbClr val="000000"/>
                </a:solidFill>
                <a:latin typeface="Garamond" panose="02020404030301010803" pitchFamily="18" charset="0"/>
                <a:ea typeface="Arial Unicode MS" panose="020B0604020202020204" pitchFamily="34" charset="-128"/>
              </a:rPr>
              <a:pPr eaLnBrk="1" hangingPunct="1"/>
              <a:t>46</a:t>
            </a:fld>
            <a:endParaRPr lang="en-GB" altLang="en-US">
              <a:solidFill>
                <a:srgbClr val="000000"/>
              </a:solidFill>
              <a:latin typeface="Garamond" panose="02020404030301010803" pitchFamily="18" charset="0"/>
              <a:ea typeface="Arial Unicode MS" panose="020B0604020202020204" pitchFamily="34" charset="-128"/>
            </a:endParaRPr>
          </a:p>
        </p:txBody>
      </p:sp>
      <p:sp>
        <p:nvSpPr>
          <p:cNvPr id="30724" name="Text Box 2"/>
          <p:cNvSpPr txBox="1">
            <a:spLocks noChangeArrowheads="1"/>
          </p:cNvSpPr>
          <p:nvPr/>
        </p:nvSpPr>
        <p:spPr bwMode="auto">
          <a:xfrm>
            <a:off x="5029200" y="1295400"/>
            <a:ext cx="2133600" cy="187654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80000"/>
              </a:lnSpc>
              <a:spcBef>
                <a:spcPts val="875"/>
              </a:spcBef>
            </a:pPr>
            <a:r>
              <a:rPr lang="en-GB" altLang="en-US" sz="1400" b="1" u="sng">
                <a:solidFill>
                  <a:srgbClr val="000000"/>
                </a:solidFill>
                <a:latin typeface="Tahoma" panose="020B0604030504040204" pitchFamily="34" charset="0"/>
                <a:cs typeface="Times New Roman" panose="02020603050405020304" pitchFamily="18" charset="0"/>
              </a:rPr>
              <a:t>Point class</a:t>
            </a:r>
          </a:p>
          <a:p>
            <a:pPr eaLnBrk="1" hangingPunct="1">
              <a:lnSpc>
                <a:spcPct val="80000"/>
              </a:lnSpc>
              <a:spcBef>
                <a:spcPts val="875"/>
              </a:spcBef>
            </a:pPr>
            <a:r>
              <a:rPr lang="en-GB" altLang="en-US" sz="1400">
                <a:solidFill>
                  <a:srgbClr val="000000"/>
                </a:solidFill>
                <a:latin typeface="Tahoma" panose="020B0604030504040204" pitchFamily="34" charset="0"/>
                <a:cs typeface="Times New Roman" panose="02020603050405020304" pitchFamily="18" charset="0"/>
              </a:rPr>
              <a:t>state:</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int x, y</a:t>
            </a:r>
          </a:p>
          <a:p>
            <a:pPr eaLnBrk="1" hangingPunct="1">
              <a:lnSpc>
                <a:spcPct val="80000"/>
              </a:lnSpc>
              <a:spcBef>
                <a:spcPts val="875"/>
              </a:spcBef>
            </a:pPr>
            <a:r>
              <a:rPr lang="en-GB" altLang="en-US" sz="1400">
                <a:solidFill>
                  <a:srgbClr val="000000"/>
                </a:solidFill>
                <a:latin typeface="Tahoma" panose="020B0604030504040204" pitchFamily="34" charset="0"/>
                <a:cs typeface="Times New Roman" panose="02020603050405020304" pitchFamily="18" charset="0"/>
              </a:rPr>
              <a:t>behavior:</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distance(Point p)</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equals(Point p)</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setLocation(int x, int y)</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toString()</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translate(int dx, int dy)</a:t>
            </a:r>
            <a:r>
              <a:rPr lang="ar-SA" altLang="en-US" sz="1400">
                <a:solidFill>
                  <a:srgbClr val="000000"/>
                </a:solidFill>
                <a:latin typeface="Tahoma" panose="020B0604030504040204" pitchFamily="34" charset="0"/>
                <a:cs typeface="Times New Roman" panose="02020603050405020304" pitchFamily="18" charset="0"/>
              </a:rPr>
              <a:t>‏</a:t>
            </a:r>
            <a:endParaRPr lang="en-GB" altLang="en-US" sz="1400">
              <a:solidFill>
                <a:srgbClr val="000000"/>
              </a:solidFill>
              <a:latin typeface="Tahoma" panose="020B0604030504040204" pitchFamily="34" charset="0"/>
              <a:cs typeface="Times New Roman" panose="02020603050405020304" pitchFamily="18" charset="0"/>
            </a:endParaRPr>
          </a:p>
        </p:txBody>
      </p:sp>
      <p:grpSp>
        <p:nvGrpSpPr>
          <p:cNvPr id="2" name="Group 3"/>
          <p:cNvGrpSpPr>
            <a:grpSpLocks/>
          </p:cNvGrpSpPr>
          <p:nvPr/>
        </p:nvGrpSpPr>
        <p:grpSpPr bwMode="auto">
          <a:xfrm>
            <a:off x="2057401" y="3200401"/>
            <a:ext cx="8077201" cy="2943226"/>
            <a:chOff x="336" y="2016"/>
            <a:chExt cx="5088" cy="1854"/>
          </a:xfrm>
        </p:grpSpPr>
        <p:sp>
          <p:nvSpPr>
            <p:cNvPr id="30726" name="Text Box 4"/>
            <p:cNvSpPr txBox="1">
              <a:spLocks noChangeArrowheads="1"/>
            </p:cNvSpPr>
            <p:nvPr/>
          </p:nvSpPr>
          <p:spPr bwMode="auto">
            <a:xfrm>
              <a:off x="336" y="2688"/>
              <a:ext cx="1344" cy="118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80000"/>
                </a:lnSpc>
                <a:spcBef>
                  <a:spcPts val="875"/>
                </a:spcBef>
              </a:pPr>
              <a:r>
                <a:rPr lang="en-GB" altLang="en-US" sz="1400" b="1" u="sng">
                  <a:solidFill>
                    <a:srgbClr val="000000"/>
                  </a:solidFill>
                  <a:latin typeface="Tahoma" panose="020B0604030504040204" pitchFamily="34" charset="0"/>
                  <a:cs typeface="Times New Roman" panose="02020603050405020304" pitchFamily="18" charset="0"/>
                </a:rPr>
                <a:t>Point object #1</a:t>
              </a:r>
            </a:p>
            <a:p>
              <a:pPr eaLnBrk="1" hangingPunct="1">
                <a:lnSpc>
                  <a:spcPct val="80000"/>
                </a:lnSpc>
                <a:spcBef>
                  <a:spcPts val="875"/>
                </a:spcBef>
              </a:pPr>
              <a:r>
                <a:rPr lang="en-GB" altLang="en-US" sz="1400">
                  <a:solidFill>
                    <a:srgbClr val="000000"/>
                  </a:solidFill>
                  <a:latin typeface="Tahoma" panose="020B0604030504040204" pitchFamily="34" charset="0"/>
                  <a:cs typeface="Times New Roman" panose="02020603050405020304" pitchFamily="18" charset="0"/>
                </a:rPr>
                <a:t>state:</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int x, y</a:t>
              </a:r>
            </a:p>
            <a:p>
              <a:pPr eaLnBrk="1" hangingPunct="1">
                <a:lnSpc>
                  <a:spcPct val="80000"/>
                </a:lnSpc>
                <a:spcBef>
                  <a:spcPts val="875"/>
                </a:spcBef>
              </a:pPr>
              <a:r>
                <a:rPr lang="en-GB" altLang="en-US" sz="1400">
                  <a:solidFill>
                    <a:srgbClr val="000000"/>
                  </a:solidFill>
                  <a:latin typeface="Tahoma" panose="020B0604030504040204" pitchFamily="34" charset="0"/>
                  <a:cs typeface="Times New Roman" panose="02020603050405020304" pitchFamily="18" charset="0"/>
                </a:rPr>
                <a:t>behavior:</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distance(Point p)</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equals(Point p)</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setLocation(int x, int y)</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toString()</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translate(int dx, int dy)</a:t>
              </a:r>
              <a:r>
                <a:rPr lang="ar-SA" altLang="en-US" sz="1400">
                  <a:solidFill>
                    <a:srgbClr val="000000"/>
                  </a:solidFill>
                  <a:latin typeface="Tahoma" panose="020B0604030504040204" pitchFamily="34" charset="0"/>
                  <a:cs typeface="Times New Roman" panose="02020603050405020304" pitchFamily="18" charset="0"/>
                </a:rPr>
                <a:t>‏</a:t>
              </a:r>
              <a:endParaRPr lang="en-GB" altLang="en-US" sz="1400">
                <a:solidFill>
                  <a:srgbClr val="000000"/>
                </a:solidFill>
                <a:latin typeface="Tahoma" panose="020B0604030504040204" pitchFamily="34" charset="0"/>
                <a:cs typeface="Times New Roman" panose="02020603050405020304" pitchFamily="18" charset="0"/>
              </a:endParaRPr>
            </a:p>
          </p:txBody>
        </p:sp>
        <p:sp>
          <p:nvSpPr>
            <p:cNvPr id="30727" name="Text Box 5"/>
            <p:cNvSpPr txBox="1">
              <a:spLocks noChangeArrowheads="1"/>
            </p:cNvSpPr>
            <p:nvPr/>
          </p:nvSpPr>
          <p:spPr bwMode="auto">
            <a:xfrm>
              <a:off x="2208" y="2688"/>
              <a:ext cx="1344" cy="118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80000"/>
                </a:lnSpc>
                <a:spcBef>
                  <a:spcPts val="875"/>
                </a:spcBef>
              </a:pPr>
              <a:r>
                <a:rPr lang="en-GB" altLang="en-US" sz="1400" b="1" u="sng">
                  <a:solidFill>
                    <a:srgbClr val="000000"/>
                  </a:solidFill>
                  <a:latin typeface="Tahoma" panose="020B0604030504040204" pitchFamily="34" charset="0"/>
                  <a:cs typeface="Times New Roman" panose="02020603050405020304" pitchFamily="18" charset="0"/>
                </a:rPr>
                <a:t>Point object #2</a:t>
              </a:r>
            </a:p>
            <a:p>
              <a:pPr eaLnBrk="1" hangingPunct="1">
                <a:lnSpc>
                  <a:spcPct val="80000"/>
                </a:lnSpc>
                <a:spcBef>
                  <a:spcPts val="875"/>
                </a:spcBef>
              </a:pPr>
              <a:r>
                <a:rPr lang="en-GB" altLang="en-US" sz="1400">
                  <a:solidFill>
                    <a:srgbClr val="000000"/>
                  </a:solidFill>
                  <a:latin typeface="Tahoma" panose="020B0604030504040204" pitchFamily="34" charset="0"/>
                  <a:cs typeface="Times New Roman" panose="02020603050405020304" pitchFamily="18" charset="0"/>
                </a:rPr>
                <a:t>state:</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int x, y</a:t>
              </a:r>
            </a:p>
            <a:p>
              <a:pPr eaLnBrk="1" hangingPunct="1">
                <a:lnSpc>
                  <a:spcPct val="80000"/>
                </a:lnSpc>
                <a:spcBef>
                  <a:spcPts val="875"/>
                </a:spcBef>
              </a:pPr>
              <a:r>
                <a:rPr lang="en-GB" altLang="en-US" sz="1400">
                  <a:solidFill>
                    <a:srgbClr val="000000"/>
                  </a:solidFill>
                  <a:latin typeface="Tahoma" panose="020B0604030504040204" pitchFamily="34" charset="0"/>
                  <a:cs typeface="Times New Roman" panose="02020603050405020304" pitchFamily="18" charset="0"/>
                </a:rPr>
                <a:t>behavior:</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distance(Point p)</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equals(Point p)</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setLocation(int x, int y)</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toString()</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translate(int dx, int dy)</a:t>
              </a:r>
              <a:r>
                <a:rPr lang="ar-SA" altLang="en-US" sz="1400">
                  <a:solidFill>
                    <a:srgbClr val="000000"/>
                  </a:solidFill>
                  <a:latin typeface="Tahoma" panose="020B0604030504040204" pitchFamily="34" charset="0"/>
                  <a:cs typeface="Times New Roman" panose="02020603050405020304" pitchFamily="18" charset="0"/>
                </a:rPr>
                <a:t>‏</a:t>
              </a:r>
              <a:endParaRPr lang="en-GB" altLang="en-US" sz="1400">
                <a:solidFill>
                  <a:srgbClr val="000000"/>
                </a:solidFill>
                <a:latin typeface="Tahoma" panose="020B0604030504040204" pitchFamily="34" charset="0"/>
                <a:cs typeface="Times New Roman" panose="02020603050405020304" pitchFamily="18" charset="0"/>
              </a:endParaRPr>
            </a:p>
          </p:txBody>
        </p:sp>
        <p:sp>
          <p:nvSpPr>
            <p:cNvPr id="30728" name="Text Box 6"/>
            <p:cNvSpPr txBox="1">
              <a:spLocks noChangeArrowheads="1"/>
            </p:cNvSpPr>
            <p:nvPr/>
          </p:nvSpPr>
          <p:spPr bwMode="auto">
            <a:xfrm>
              <a:off x="4080" y="2688"/>
              <a:ext cx="1344" cy="118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80000"/>
                </a:lnSpc>
                <a:spcBef>
                  <a:spcPts val="875"/>
                </a:spcBef>
              </a:pPr>
              <a:r>
                <a:rPr lang="en-GB" altLang="en-US" sz="1400" b="1" u="sng">
                  <a:solidFill>
                    <a:srgbClr val="000000"/>
                  </a:solidFill>
                  <a:latin typeface="Tahoma" panose="020B0604030504040204" pitchFamily="34" charset="0"/>
                  <a:cs typeface="Times New Roman" panose="02020603050405020304" pitchFamily="18" charset="0"/>
                </a:rPr>
                <a:t>Point object #3</a:t>
              </a:r>
            </a:p>
            <a:p>
              <a:pPr eaLnBrk="1" hangingPunct="1">
                <a:lnSpc>
                  <a:spcPct val="80000"/>
                </a:lnSpc>
                <a:spcBef>
                  <a:spcPts val="875"/>
                </a:spcBef>
              </a:pPr>
              <a:r>
                <a:rPr lang="en-GB" altLang="en-US" sz="1400">
                  <a:solidFill>
                    <a:srgbClr val="000000"/>
                  </a:solidFill>
                  <a:latin typeface="Tahoma" panose="020B0604030504040204" pitchFamily="34" charset="0"/>
                  <a:cs typeface="Times New Roman" panose="02020603050405020304" pitchFamily="18" charset="0"/>
                </a:rPr>
                <a:t>state:</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int x, y</a:t>
              </a:r>
            </a:p>
            <a:p>
              <a:pPr eaLnBrk="1" hangingPunct="1">
                <a:lnSpc>
                  <a:spcPct val="80000"/>
                </a:lnSpc>
                <a:spcBef>
                  <a:spcPts val="875"/>
                </a:spcBef>
              </a:pPr>
              <a:r>
                <a:rPr lang="en-GB" altLang="en-US" sz="1400">
                  <a:solidFill>
                    <a:srgbClr val="000000"/>
                  </a:solidFill>
                  <a:latin typeface="Tahoma" panose="020B0604030504040204" pitchFamily="34" charset="0"/>
                  <a:cs typeface="Times New Roman" panose="02020603050405020304" pitchFamily="18" charset="0"/>
                </a:rPr>
                <a:t>behavior:</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distance(Point p)</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equals(Point p)</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setLocation(int x, int y)</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toString()</a:t>
              </a:r>
              <a:br>
                <a:rPr lang="en-GB" altLang="en-US" sz="1400">
                  <a:solidFill>
                    <a:srgbClr val="000000"/>
                  </a:solidFill>
                  <a:latin typeface="Tahoma" panose="020B0604030504040204" pitchFamily="34" charset="0"/>
                  <a:cs typeface="Times New Roman" panose="02020603050405020304" pitchFamily="18" charset="0"/>
                </a:rPr>
              </a:br>
              <a:r>
                <a:rPr lang="en-GB" altLang="en-US" sz="1400">
                  <a:solidFill>
                    <a:srgbClr val="000000"/>
                  </a:solidFill>
                  <a:latin typeface="Tahoma" panose="020B0604030504040204" pitchFamily="34" charset="0"/>
                  <a:cs typeface="Times New Roman" panose="02020603050405020304" pitchFamily="18" charset="0"/>
                </a:rPr>
                <a:t>  translate(int dx, int dy)</a:t>
              </a:r>
              <a:r>
                <a:rPr lang="ar-SA" altLang="en-US" sz="1400">
                  <a:solidFill>
                    <a:srgbClr val="000000"/>
                  </a:solidFill>
                  <a:latin typeface="Tahoma" panose="020B0604030504040204" pitchFamily="34" charset="0"/>
                  <a:cs typeface="Times New Roman" panose="02020603050405020304" pitchFamily="18" charset="0"/>
                </a:rPr>
                <a:t>‏</a:t>
              </a:r>
              <a:endParaRPr lang="en-GB" altLang="en-US" sz="1400">
                <a:solidFill>
                  <a:srgbClr val="000000"/>
                </a:solidFill>
                <a:latin typeface="Tahoma" panose="020B0604030504040204" pitchFamily="34" charset="0"/>
                <a:cs typeface="Times New Roman" panose="02020603050405020304" pitchFamily="18" charset="0"/>
              </a:endParaRPr>
            </a:p>
          </p:txBody>
        </p:sp>
        <p:sp>
          <p:nvSpPr>
            <p:cNvPr id="30729" name="Line 7"/>
            <p:cNvSpPr>
              <a:spLocks noChangeShapeType="1"/>
            </p:cNvSpPr>
            <p:nvPr/>
          </p:nvSpPr>
          <p:spPr bwMode="auto">
            <a:xfrm flipH="1">
              <a:off x="1387" y="2016"/>
              <a:ext cx="730" cy="52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0" name="Line 8"/>
            <p:cNvSpPr>
              <a:spLocks noChangeShapeType="1"/>
            </p:cNvSpPr>
            <p:nvPr/>
          </p:nvSpPr>
          <p:spPr bwMode="auto">
            <a:xfrm>
              <a:off x="2880" y="2016"/>
              <a:ext cx="1" cy="52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1" name="Line 9"/>
            <p:cNvSpPr>
              <a:spLocks noChangeShapeType="1"/>
            </p:cNvSpPr>
            <p:nvPr/>
          </p:nvSpPr>
          <p:spPr bwMode="auto">
            <a:xfrm>
              <a:off x="3600" y="2016"/>
              <a:ext cx="672" cy="52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2" y="1417639"/>
            <a:ext cx="2133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9413178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idx="1"/>
          </p:nvPr>
        </p:nvSpPr>
        <p:spPr>
          <a:xfrm>
            <a:off x="1600200" y="2199156"/>
            <a:ext cx="8229600" cy="4530725"/>
          </a:xfrm>
        </p:spPr>
        <p:txBody>
          <a:bodyPr>
            <a:normAutofit lnSpcReduction="10000"/>
          </a:bodyPr>
          <a:lstStyle/>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import </a:t>
            </a:r>
            <a:r>
              <a:rPr lang="en-GB" altLang="en-US" sz="1500" dirty="0" err="1">
                <a:latin typeface="Courier New" panose="02070309020205020404" pitchFamily="49" charset="0"/>
              </a:rPr>
              <a:t>java.awt</a:t>
            </a:r>
            <a:r>
              <a:rPr lang="en-GB" altLang="en-US" sz="1500" dirty="0">
                <a:latin typeface="Courier New" panose="02070309020205020404" pitchFamily="49" charset="0"/>
              </a:rPr>
              <a:t>.*;</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500" dirty="0">
              <a:latin typeface="Courier New" panose="02070309020205020404" pitchFamily="49" charset="0"/>
            </a:endParaRP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public class </a:t>
            </a:r>
            <a:r>
              <a:rPr lang="en-GB" altLang="en-US" sz="1500" dirty="0" err="1">
                <a:latin typeface="Courier New" panose="02070309020205020404" pitchFamily="49" charset="0"/>
              </a:rPr>
              <a:t>PointMain</a:t>
            </a:r>
            <a:r>
              <a:rPr lang="en-GB" altLang="en-US" sz="1500" dirty="0">
                <a:latin typeface="Courier New" panose="02070309020205020404" pitchFamily="49" charset="0"/>
              </a:rPr>
              <a:t> {</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public static void main(String[] </a:t>
            </a:r>
            <a:r>
              <a:rPr lang="en-GB" altLang="en-US" sz="1500" dirty="0" err="1">
                <a:latin typeface="Courier New" panose="02070309020205020404" pitchFamily="49" charset="0"/>
              </a:rPr>
              <a:t>args</a:t>
            </a:r>
            <a:r>
              <a:rPr lang="en-GB" altLang="en-US" sz="1500" dirty="0">
                <a:latin typeface="Courier New" panose="02070309020205020404" pitchFamily="49" charset="0"/>
              </a:rPr>
              <a:t>) {</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 construct two Point objects</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Point p1 = new Point(7, 2);</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Point p2 = new Point(4, 3);</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500" dirty="0">
              <a:latin typeface="Courier New" panose="02070309020205020404" pitchFamily="49" charset="0"/>
            </a:endParaRP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 print each point and their distance apart</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a:t>
            </a:r>
            <a:r>
              <a:rPr lang="en-GB" altLang="en-US" sz="1500" dirty="0" err="1">
                <a:latin typeface="Courier New" panose="02070309020205020404" pitchFamily="49" charset="0"/>
              </a:rPr>
              <a:t>System.out.println</a:t>
            </a:r>
            <a:r>
              <a:rPr lang="en-GB" altLang="en-US" sz="1500" dirty="0">
                <a:latin typeface="Courier New" panose="02070309020205020404" pitchFamily="49" charset="0"/>
              </a:rPr>
              <a:t>("p1 is " + p1);</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a:t>
            </a:r>
            <a:r>
              <a:rPr lang="en-GB" altLang="en-US" sz="1500" dirty="0" err="1">
                <a:latin typeface="Courier New" panose="02070309020205020404" pitchFamily="49" charset="0"/>
              </a:rPr>
              <a:t>System.out.println</a:t>
            </a:r>
            <a:r>
              <a:rPr lang="en-GB" altLang="en-US" sz="1500" dirty="0">
                <a:latin typeface="Courier New" panose="02070309020205020404" pitchFamily="49" charset="0"/>
              </a:rPr>
              <a:t>("p2: (" + p2.x + ", " + p2.y + ")");</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a:t>
            </a:r>
            <a:r>
              <a:rPr lang="en-GB" altLang="en-US" sz="1500" dirty="0" err="1">
                <a:latin typeface="Courier New" panose="02070309020205020404" pitchFamily="49" charset="0"/>
              </a:rPr>
              <a:t>System.out.println</a:t>
            </a:r>
            <a:r>
              <a:rPr lang="en-GB" altLang="en-US" sz="1500" dirty="0">
                <a:latin typeface="Courier New" panose="02070309020205020404" pitchFamily="49" charset="0"/>
              </a:rPr>
              <a:t>("distance = " + p1.distance(p2));</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500" dirty="0">
              <a:latin typeface="Courier New" panose="02070309020205020404" pitchFamily="49" charset="0"/>
            </a:endParaRP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 translate the point to a new location</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p2.translate(1, 7);</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a:t>
            </a:r>
            <a:r>
              <a:rPr lang="en-GB" altLang="en-US" sz="1500" dirty="0" err="1">
                <a:latin typeface="Courier New" panose="02070309020205020404" pitchFamily="49" charset="0"/>
              </a:rPr>
              <a:t>System.out.println</a:t>
            </a:r>
            <a:r>
              <a:rPr lang="en-GB" altLang="en-US" sz="1500" dirty="0">
                <a:latin typeface="Courier New" panose="02070309020205020404" pitchFamily="49" charset="0"/>
              </a:rPr>
              <a:t>("p2: (" + p2.x + ", " + p2.y + ")");</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a:t>
            </a:r>
            <a:r>
              <a:rPr lang="en-GB" altLang="en-US" sz="1500" dirty="0" err="1">
                <a:latin typeface="Courier New" panose="02070309020205020404" pitchFamily="49" charset="0"/>
              </a:rPr>
              <a:t>System.out.println</a:t>
            </a:r>
            <a:r>
              <a:rPr lang="en-GB" altLang="en-US" sz="1500" dirty="0">
                <a:latin typeface="Courier New" panose="02070309020205020404" pitchFamily="49" charset="0"/>
              </a:rPr>
              <a:t>("distance = " + p1.distance(p2));</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    }</a:t>
            </a:r>
          </a:p>
          <a:p>
            <a:pPr>
              <a:lnSpc>
                <a:spcPct val="8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500" dirty="0">
                <a:latin typeface="Courier New" panose="02070309020205020404" pitchFamily="49" charset="0"/>
              </a:rPr>
              <a:t>}</a:t>
            </a:r>
          </a:p>
        </p:txBody>
      </p:sp>
      <p:sp>
        <p:nvSpPr>
          <p:cNvPr id="9"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245F6A9D-6921-4788-90B1-D45CF189FAFC}" type="slidenum">
              <a:rPr lang="en-GB" altLang="en-US">
                <a:solidFill>
                  <a:srgbClr val="000000"/>
                </a:solidFill>
                <a:latin typeface="Garamond" panose="02020404030301010803" pitchFamily="18" charset="0"/>
                <a:ea typeface="Arial Unicode MS" panose="020B0604020202020204" pitchFamily="34" charset="-128"/>
              </a:rPr>
              <a:pPr eaLnBrk="1" hangingPunct="1"/>
              <a:t>47</a:t>
            </a:fld>
            <a:endParaRPr lang="en-GB" altLang="en-US">
              <a:solidFill>
                <a:srgbClr val="000000"/>
              </a:solidFill>
              <a:latin typeface="Garamond" panose="02020404030301010803" pitchFamily="18" charset="0"/>
              <a:ea typeface="Arial Unicode MS" panose="020B0604020202020204" pitchFamily="34" charset="-128"/>
            </a:endParaRPr>
          </a:p>
        </p:txBody>
      </p:sp>
      <p:grpSp>
        <p:nvGrpSpPr>
          <p:cNvPr id="2" name="Group 3"/>
          <p:cNvGrpSpPr>
            <a:grpSpLocks/>
          </p:cNvGrpSpPr>
          <p:nvPr/>
        </p:nvGrpSpPr>
        <p:grpSpPr bwMode="auto">
          <a:xfrm>
            <a:off x="4168308" y="1736400"/>
            <a:ext cx="6329362" cy="925512"/>
            <a:chOff x="1677" y="723"/>
            <a:chExt cx="3987" cy="583"/>
          </a:xfrm>
        </p:grpSpPr>
        <p:sp>
          <p:nvSpPr>
            <p:cNvPr id="21510" name="Text Box 4"/>
            <p:cNvSpPr txBox="1">
              <a:spLocks noChangeArrowheads="1"/>
            </p:cNvSpPr>
            <p:nvPr/>
          </p:nvSpPr>
          <p:spPr bwMode="auto">
            <a:xfrm>
              <a:off x="3648" y="723"/>
              <a:ext cx="2016" cy="583"/>
            </a:xfrm>
            <a:prstGeom prst="rect">
              <a:avLst/>
            </a:prstGeom>
            <a:noFill/>
            <a:ln w="1908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lnSpc>
                  <a:spcPct val="100000"/>
                </a:lnSpc>
                <a:spcBef>
                  <a:spcPts val="1125"/>
                </a:spcBef>
              </a:pPr>
              <a:r>
                <a:rPr lang="en-GB" altLang="en-US" dirty="0">
                  <a:solidFill>
                    <a:srgbClr val="000000"/>
                  </a:solidFill>
                </a:rPr>
                <a:t>To use the </a:t>
              </a:r>
              <a:r>
                <a:rPr lang="en-GB" altLang="en-US" dirty="0">
                  <a:solidFill>
                    <a:srgbClr val="000000"/>
                  </a:solidFill>
                  <a:latin typeface="Courier New" panose="02070309020205020404" pitchFamily="49" charset="0"/>
                </a:rPr>
                <a:t>Point</a:t>
              </a:r>
              <a:r>
                <a:rPr lang="en-GB" altLang="en-US" dirty="0">
                  <a:solidFill>
                    <a:srgbClr val="000000"/>
                  </a:solidFill>
                </a:rPr>
                <a:t> class, you have to </a:t>
              </a:r>
              <a:r>
                <a:rPr lang="en-GB" altLang="en-US" i="1" dirty="0">
                  <a:solidFill>
                    <a:srgbClr val="000000"/>
                  </a:solidFill>
                </a:rPr>
                <a:t>import</a:t>
              </a:r>
              <a:r>
                <a:rPr lang="en-GB" altLang="en-US" dirty="0">
                  <a:solidFill>
                    <a:srgbClr val="000000"/>
                  </a:solidFill>
                </a:rPr>
                <a:t> it from the </a:t>
              </a:r>
              <a:r>
                <a:rPr lang="en-GB" altLang="en-US" dirty="0" err="1">
                  <a:solidFill>
                    <a:srgbClr val="000000"/>
                  </a:solidFill>
                  <a:latin typeface="Courier New" panose="02070309020205020404" pitchFamily="49" charset="0"/>
                </a:rPr>
                <a:t>java.awt</a:t>
              </a:r>
              <a:r>
                <a:rPr lang="en-GB" altLang="en-US" dirty="0">
                  <a:solidFill>
                    <a:srgbClr val="000000"/>
                  </a:solidFill>
                </a:rPr>
                <a:t> </a:t>
              </a:r>
              <a:r>
                <a:rPr lang="en-GB" altLang="en-US" i="1" dirty="0">
                  <a:solidFill>
                    <a:srgbClr val="000000"/>
                  </a:solidFill>
                </a:rPr>
                <a:t>package</a:t>
              </a:r>
              <a:r>
                <a:rPr lang="en-GB" altLang="en-US" dirty="0">
                  <a:solidFill>
                    <a:srgbClr val="000000"/>
                  </a:solidFill>
                </a:rPr>
                <a:t> in Java.  </a:t>
              </a:r>
            </a:p>
          </p:txBody>
        </p:sp>
        <p:sp>
          <p:nvSpPr>
            <p:cNvPr id="21511" name="Line 5"/>
            <p:cNvSpPr>
              <a:spLocks noChangeShapeType="1"/>
            </p:cNvSpPr>
            <p:nvPr/>
          </p:nvSpPr>
          <p:spPr bwMode="auto">
            <a:xfrm flipH="1" flipV="1">
              <a:off x="1677" y="1089"/>
              <a:ext cx="1926" cy="1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2" name="Rectangle 1"/>
          <p:cNvSpPr>
            <a:spLocks noGrp="1" noChangeArrowheads="1"/>
          </p:cNvSpPr>
          <p:nvPr>
            <p:ph type="title"/>
          </p:nvPr>
        </p:nvSpPr>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t>Using </a:t>
            </a:r>
            <a:r>
              <a:rPr lang="en-GB" altLang="en-US" dirty="0" smtClean="0">
                <a:latin typeface="Courier New" panose="02070309020205020404" pitchFamily="49" charset="0"/>
              </a:rPr>
              <a:t>Point</a:t>
            </a:r>
            <a:r>
              <a:rPr lang="en-GB" altLang="en-US" dirty="0" smtClean="0"/>
              <a:t> objects: Example</a:t>
            </a:r>
          </a:p>
        </p:txBody>
      </p:sp>
    </p:spTree>
    <p:extLst>
      <p:ext uri="{BB962C8B-B14F-4D97-AF65-F5344CB8AC3E}">
        <p14:creationId xmlns:p14="http://schemas.microsoft.com/office/powerpoint/2010/main" val="131528223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 vs. Values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1114754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t>How Java stores primitives</a:t>
            </a:r>
          </a:p>
        </p:txBody>
      </p:sp>
      <p:pic>
        <p:nvPicPr>
          <p:cNvPr id="3" name="Picture 2"/>
          <p:cNvPicPr>
            <a:picLocks noChangeAspect="1"/>
          </p:cNvPicPr>
          <p:nvPr/>
        </p:nvPicPr>
        <p:blipFill>
          <a:blip r:embed="rId2"/>
          <a:stretch>
            <a:fillRect/>
          </a:stretch>
        </p:blipFill>
        <p:spPr>
          <a:xfrm>
            <a:off x="1762404" y="1691322"/>
            <a:ext cx="8201025" cy="5133975"/>
          </a:xfrm>
          <a:prstGeom prst="rect">
            <a:avLst/>
          </a:prstGeom>
        </p:spPr>
      </p:pic>
    </p:spTree>
    <p:extLst>
      <p:ext uri="{BB962C8B-B14F-4D97-AF65-F5344CB8AC3E}">
        <p14:creationId xmlns:p14="http://schemas.microsoft.com/office/powerpoint/2010/main" val="2539316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pic>
        <p:nvPicPr>
          <p:cNvPr id="7" name="Picture 6"/>
          <p:cNvPicPr>
            <a:picLocks noChangeAspect="1"/>
          </p:cNvPicPr>
          <p:nvPr/>
        </p:nvPicPr>
        <p:blipFill>
          <a:blip r:embed="rId2"/>
          <a:stretch>
            <a:fillRect/>
          </a:stretch>
        </p:blipFill>
        <p:spPr>
          <a:xfrm>
            <a:off x="1933459" y="2796988"/>
            <a:ext cx="3288481" cy="2090737"/>
          </a:xfrm>
          <a:prstGeom prst="rect">
            <a:avLst/>
          </a:prstGeom>
        </p:spPr>
      </p:pic>
      <p:pic>
        <p:nvPicPr>
          <p:cNvPr id="3" name="Picture 2"/>
          <p:cNvPicPr>
            <a:picLocks noChangeAspect="1"/>
          </p:cNvPicPr>
          <p:nvPr/>
        </p:nvPicPr>
        <p:blipFill>
          <a:blip r:embed="rId3"/>
          <a:stretch>
            <a:fillRect/>
          </a:stretch>
        </p:blipFill>
        <p:spPr>
          <a:xfrm>
            <a:off x="6770314" y="2261206"/>
            <a:ext cx="2524125" cy="3162300"/>
          </a:xfrm>
          <a:prstGeom prst="rect">
            <a:avLst/>
          </a:prstGeom>
        </p:spPr>
      </p:pic>
    </p:spTree>
    <p:extLst>
      <p:ext uri="{BB962C8B-B14F-4D97-AF65-F5344CB8AC3E}">
        <p14:creationId xmlns:p14="http://schemas.microsoft.com/office/powerpoint/2010/main" val="7030753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Representing objects</a:t>
            </a:r>
          </a:p>
        </p:txBody>
      </p:sp>
      <p:sp>
        <p:nvSpPr>
          <p:cNvPr id="11267" name="Content Placeholder 2"/>
          <p:cNvSpPr>
            <a:spLocks noGrp="1"/>
          </p:cNvSpPr>
          <p:nvPr>
            <p:ph idx="1"/>
          </p:nvPr>
        </p:nvSpPr>
        <p:spPr/>
        <p:txBody>
          <a:bodyPr>
            <a:normAutofit/>
          </a:bodyPr>
          <a:lstStyle/>
          <a:p>
            <a:r>
              <a:rPr lang="en-US" altLang="en-US" sz="2400" dirty="0" smtClean="0"/>
              <a:t>Let’s pretend we imagine primitive types in memory like this:</a:t>
            </a:r>
          </a:p>
          <a:p>
            <a:endParaRPr lang="en-US" altLang="en-US" sz="2400" dirty="0" smtClean="0"/>
          </a:p>
          <a:p>
            <a:pPr>
              <a:buFont typeface="Wingdings" panose="05000000000000000000" pitchFamily="2" charset="2"/>
              <a:buNone/>
            </a:pPr>
            <a:r>
              <a:rPr lang="en-US" altLang="en-US" sz="2400" dirty="0" err="1" smtClean="0">
                <a:latin typeface="Courier New" panose="02070309020205020404" pitchFamily="49" charset="0"/>
                <a:cs typeface="Courier New" panose="02070309020205020404" pitchFamily="49" charset="0"/>
              </a:rPr>
              <a:t>int</a:t>
            </a:r>
            <a:r>
              <a:rPr lang="en-US" altLang="en-US" sz="2400" dirty="0" smtClean="0">
                <a:latin typeface="Courier New" panose="02070309020205020404" pitchFamily="49" charset="0"/>
                <a:cs typeface="Courier New" panose="02070309020205020404" pitchFamily="49" charset="0"/>
              </a:rPr>
              <a:t> x = 7;</a:t>
            </a:r>
          </a:p>
        </p:txBody>
      </p:sp>
      <p:sp>
        <p:nvSpPr>
          <p:cNvPr id="11268" name="Rectangle 3"/>
          <p:cNvSpPr>
            <a:spLocks noChangeArrowheads="1"/>
          </p:cNvSpPr>
          <p:nvPr/>
        </p:nvSpPr>
        <p:spPr bwMode="auto">
          <a:xfrm>
            <a:off x="3124200" y="4114800"/>
            <a:ext cx="914400" cy="533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3200">
                <a:solidFill>
                  <a:schemeClr val="tx1"/>
                </a:solidFill>
              </a:rPr>
              <a:t>7</a:t>
            </a:r>
            <a:endParaRPr lang="en-US" altLang="en-US">
              <a:solidFill>
                <a:schemeClr val="tx1"/>
              </a:solidFill>
            </a:endParaRPr>
          </a:p>
        </p:txBody>
      </p:sp>
      <p:sp>
        <p:nvSpPr>
          <p:cNvPr id="11269" name="TextBox 4"/>
          <p:cNvSpPr txBox="1">
            <a:spLocks noChangeArrowheads="1"/>
          </p:cNvSpPr>
          <p:nvPr/>
        </p:nvSpPr>
        <p:spPr bwMode="auto">
          <a:xfrm>
            <a:off x="2514600" y="4267201"/>
            <a:ext cx="7620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400">
                <a:solidFill>
                  <a:schemeClr val="tx1"/>
                </a:solidFill>
                <a:latin typeface="Courier New" panose="02070309020205020404" pitchFamily="49" charset="0"/>
                <a:cs typeface="Courier New" panose="02070309020205020404" pitchFamily="49" charset="0"/>
              </a:rPr>
              <a:t>X:</a:t>
            </a:r>
          </a:p>
        </p:txBody>
      </p:sp>
    </p:spTree>
    <p:extLst>
      <p:ext uri="{BB962C8B-B14F-4D97-AF65-F5344CB8AC3E}">
        <p14:creationId xmlns:p14="http://schemas.microsoft.com/office/powerpoint/2010/main" val="30767535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t>How Java stores objects</a:t>
            </a:r>
          </a:p>
        </p:txBody>
      </p:sp>
      <p:pic>
        <p:nvPicPr>
          <p:cNvPr id="2" name="Picture 1"/>
          <p:cNvPicPr>
            <a:picLocks noChangeAspect="1"/>
          </p:cNvPicPr>
          <p:nvPr/>
        </p:nvPicPr>
        <p:blipFill>
          <a:blip r:embed="rId2"/>
          <a:stretch>
            <a:fillRect/>
          </a:stretch>
        </p:blipFill>
        <p:spPr>
          <a:xfrm>
            <a:off x="1710162" y="1691322"/>
            <a:ext cx="8258175" cy="4829175"/>
          </a:xfrm>
          <a:prstGeom prst="rect">
            <a:avLst/>
          </a:prstGeom>
        </p:spPr>
      </p:pic>
    </p:spTree>
    <p:extLst>
      <p:ext uri="{BB962C8B-B14F-4D97-AF65-F5344CB8AC3E}">
        <p14:creationId xmlns:p14="http://schemas.microsoft.com/office/powerpoint/2010/main" val="22620872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Representing objects</a:t>
            </a:r>
          </a:p>
        </p:txBody>
      </p:sp>
      <p:sp>
        <p:nvSpPr>
          <p:cNvPr id="12291" name="Content Placeholder 2"/>
          <p:cNvSpPr>
            <a:spLocks noGrp="1"/>
          </p:cNvSpPr>
          <p:nvPr>
            <p:ph idx="1"/>
          </p:nvPr>
        </p:nvSpPr>
        <p:spPr/>
        <p:txBody>
          <a:bodyPr/>
          <a:lstStyle/>
          <a:p>
            <a:r>
              <a:rPr lang="en-US" altLang="en-US" sz="2800" dirty="0" smtClean="0"/>
              <a:t>Then we would represent object types like this:</a:t>
            </a:r>
          </a:p>
          <a:p>
            <a:endParaRPr lang="en-US" altLang="en-US" dirty="0" smtClean="0"/>
          </a:p>
          <a:p>
            <a:pPr>
              <a:buFont typeface="Wingdings" panose="05000000000000000000" pitchFamily="2" charset="2"/>
              <a:buNone/>
            </a:pPr>
            <a:r>
              <a:rPr lang="en-US" altLang="en-US" dirty="0" smtClean="0">
                <a:latin typeface="Courier New" panose="02070309020205020404" pitchFamily="49" charset="0"/>
                <a:cs typeface="Courier New" panose="02070309020205020404" pitchFamily="49" charset="0"/>
              </a:rPr>
              <a:t>Point p = new Point(7,3);</a:t>
            </a:r>
          </a:p>
        </p:txBody>
      </p:sp>
      <p:sp>
        <p:nvSpPr>
          <p:cNvPr id="12292" name="Rectangle 3"/>
          <p:cNvSpPr>
            <a:spLocks noChangeArrowheads="1"/>
          </p:cNvSpPr>
          <p:nvPr/>
        </p:nvSpPr>
        <p:spPr bwMode="auto">
          <a:xfrm>
            <a:off x="4800600" y="3733800"/>
            <a:ext cx="914400" cy="533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solidFill>
                <a:schemeClr val="tx1"/>
              </a:solidFill>
            </a:endParaRPr>
          </a:p>
        </p:txBody>
      </p:sp>
      <p:sp>
        <p:nvSpPr>
          <p:cNvPr id="12293" name="TextBox 4"/>
          <p:cNvSpPr txBox="1">
            <a:spLocks noChangeArrowheads="1"/>
          </p:cNvSpPr>
          <p:nvPr/>
        </p:nvSpPr>
        <p:spPr bwMode="auto">
          <a:xfrm>
            <a:off x="4191000" y="3886201"/>
            <a:ext cx="762000" cy="39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400">
                <a:solidFill>
                  <a:schemeClr val="tx1"/>
                </a:solidFill>
                <a:latin typeface="Courier New" panose="02070309020205020404" pitchFamily="49" charset="0"/>
                <a:cs typeface="Courier New" panose="02070309020205020404" pitchFamily="49" charset="0"/>
              </a:rPr>
              <a:t>p:</a:t>
            </a:r>
          </a:p>
        </p:txBody>
      </p:sp>
      <p:sp>
        <p:nvSpPr>
          <p:cNvPr id="12294" name="Rectangle 5"/>
          <p:cNvSpPr>
            <a:spLocks noChangeArrowheads="1"/>
          </p:cNvSpPr>
          <p:nvPr/>
        </p:nvSpPr>
        <p:spPr bwMode="auto">
          <a:xfrm>
            <a:off x="6705600" y="3657600"/>
            <a:ext cx="2819400" cy="1143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solidFill>
                <a:schemeClr val="tx1"/>
              </a:solidFill>
            </a:endParaRPr>
          </a:p>
        </p:txBody>
      </p:sp>
      <p:sp>
        <p:nvSpPr>
          <p:cNvPr id="12295" name="Rectangle 6"/>
          <p:cNvSpPr>
            <a:spLocks noChangeArrowheads="1"/>
          </p:cNvSpPr>
          <p:nvPr/>
        </p:nvSpPr>
        <p:spPr bwMode="auto">
          <a:xfrm>
            <a:off x="7086600" y="4114800"/>
            <a:ext cx="914400" cy="533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800">
                <a:solidFill>
                  <a:schemeClr val="tx1"/>
                </a:solidFill>
              </a:rPr>
              <a:t>7</a:t>
            </a:r>
            <a:endParaRPr lang="en-US" altLang="en-US">
              <a:solidFill>
                <a:schemeClr val="tx1"/>
              </a:solidFill>
            </a:endParaRPr>
          </a:p>
        </p:txBody>
      </p:sp>
      <p:sp>
        <p:nvSpPr>
          <p:cNvPr id="12296" name="Rectangle 7"/>
          <p:cNvSpPr>
            <a:spLocks noChangeArrowheads="1"/>
          </p:cNvSpPr>
          <p:nvPr/>
        </p:nvSpPr>
        <p:spPr bwMode="auto">
          <a:xfrm>
            <a:off x="8305800" y="4114800"/>
            <a:ext cx="914400" cy="533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800">
                <a:solidFill>
                  <a:schemeClr val="tx1"/>
                </a:solidFill>
              </a:rPr>
              <a:t>3</a:t>
            </a:r>
            <a:endParaRPr lang="en-US" altLang="en-US">
              <a:solidFill>
                <a:schemeClr val="tx1"/>
              </a:solidFill>
            </a:endParaRPr>
          </a:p>
        </p:txBody>
      </p:sp>
      <p:sp>
        <p:nvSpPr>
          <p:cNvPr id="12297" name="Rectangle 8"/>
          <p:cNvSpPr>
            <a:spLocks noChangeArrowheads="1"/>
          </p:cNvSpPr>
          <p:nvPr/>
        </p:nvSpPr>
        <p:spPr bwMode="auto">
          <a:xfrm>
            <a:off x="7086600" y="36576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800">
                <a:solidFill>
                  <a:schemeClr val="tx1"/>
                </a:solidFill>
                <a:latin typeface="Courier New" panose="02070309020205020404" pitchFamily="49" charset="0"/>
                <a:cs typeface="Courier New" panose="02070309020205020404" pitchFamily="49" charset="0"/>
              </a:rPr>
              <a:t>x:</a:t>
            </a:r>
          </a:p>
        </p:txBody>
      </p:sp>
      <p:sp>
        <p:nvSpPr>
          <p:cNvPr id="12298" name="Rectangle 9"/>
          <p:cNvSpPr>
            <a:spLocks noChangeArrowheads="1"/>
          </p:cNvSpPr>
          <p:nvPr/>
        </p:nvSpPr>
        <p:spPr bwMode="auto">
          <a:xfrm>
            <a:off x="8305800" y="36576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800">
                <a:solidFill>
                  <a:schemeClr val="tx1"/>
                </a:solidFill>
                <a:latin typeface="Courier New" panose="02070309020205020404" pitchFamily="49" charset="0"/>
                <a:cs typeface="Courier New" panose="02070309020205020404" pitchFamily="49" charset="0"/>
              </a:rPr>
              <a:t>y:</a:t>
            </a:r>
          </a:p>
        </p:txBody>
      </p:sp>
      <p:cxnSp>
        <p:nvCxnSpPr>
          <p:cNvPr id="12299" name="Straight Arrow Connector 13"/>
          <p:cNvCxnSpPr>
            <a:cxnSpLocks noChangeShapeType="1"/>
          </p:cNvCxnSpPr>
          <p:nvPr/>
        </p:nvCxnSpPr>
        <p:spPr bwMode="auto">
          <a:xfrm>
            <a:off x="5257800" y="4038600"/>
            <a:ext cx="1447800" cy="1588"/>
          </a:xfrm>
          <a:prstGeom prst="straightConnector1">
            <a:avLst/>
          </a:prstGeom>
          <a:noFill/>
          <a:ln w="19050" algn="ctr">
            <a:solidFill>
              <a:schemeClr val="tx1"/>
            </a:solidFill>
            <a:round/>
            <a:headEnd/>
            <a:tailEnd type="arrow" w="lg"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2057400" y="4648200"/>
            <a:ext cx="1752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400">
                <a:solidFill>
                  <a:srgbClr val="C00000"/>
                </a:solidFill>
              </a:rPr>
              <a:t>Variable, with slot in memory</a:t>
            </a:r>
          </a:p>
        </p:txBody>
      </p:sp>
      <p:cxnSp>
        <p:nvCxnSpPr>
          <p:cNvPr id="17" name="Straight Arrow Connector 16"/>
          <p:cNvCxnSpPr>
            <a:cxnSpLocks noChangeShapeType="1"/>
            <a:stCxn id="15" idx="3"/>
          </p:cNvCxnSpPr>
          <p:nvPr/>
        </p:nvCxnSpPr>
        <p:spPr bwMode="auto">
          <a:xfrm flipV="1">
            <a:off x="3810000" y="4267200"/>
            <a:ext cx="990600" cy="876300"/>
          </a:xfrm>
          <a:prstGeom prst="straightConnector1">
            <a:avLst/>
          </a:prstGeom>
          <a:noFill/>
          <a:ln w="19050" algn="ctr">
            <a:solidFill>
              <a:srgbClr val="C00000"/>
            </a:solidFill>
            <a:round/>
            <a:headEnd/>
            <a:tailEnd type="arrow" w="lg" len="lg"/>
          </a:ln>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5181600" y="5105400"/>
            <a:ext cx="2057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400">
                <a:solidFill>
                  <a:srgbClr val="C00000"/>
                </a:solidFill>
              </a:rPr>
              <a:t>Reference, a pointer to the object’s data</a:t>
            </a:r>
          </a:p>
        </p:txBody>
      </p:sp>
      <p:cxnSp>
        <p:nvCxnSpPr>
          <p:cNvPr id="22" name="Straight Arrow Connector 21"/>
          <p:cNvCxnSpPr>
            <a:cxnSpLocks noChangeShapeType="1"/>
            <a:stCxn id="21" idx="0"/>
          </p:cNvCxnSpPr>
          <p:nvPr/>
        </p:nvCxnSpPr>
        <p:spPr bwMode="auto">
          <a:xfrm rot="16200000" flipV="1">
            <a:off x="5695950" y="4591050"/>
            <a:ext cx="990600" cy="38100"/>
          </a:xfrm>
          <a:prstGeom prst="straightConnector1">
            <a:avLst/>
          </a:prstGeom>
          <a:noFill/>
          <a:ln w="19050" algn="ctr">
            <a:solidFill>
              <a:srgbClr val="C00000"/>
            </a:solidFill>
            <a:round/>
            <a:headEnd/>
            <a:tailEnd type="arrow" w="lg" len="lg"/>
          </a:ln>
          <a:extLst>
            <a:ext uri="{909E8E84-426E-40DD-AFC4-6F175D3DCCD1}">
              <a14:hiddenFill xmlns:a14="http://schemas.microsoft.com/office/drawing/2010/main">
                <a:noFill/>
              </a14:hiddenFill>
            </a:ext>
          </a:extLst>
        </p:spPr>
      </p:cxnSp>
      <p:sp>
        <p:nvSpPr>
          <p:cNvPr id="28" name="TextBox 27"/>
          <p:cNvSpPr txBox="1">
            <a:spLocks noChangeArrowheads="1"/>
          </p:cNvSpPr>
          <p:nvPr/>
        </p:nvSpPr>
        <p:spPr bwMode="auto">
          <a:xfrm>
            <a:off x="7696200" y="5257801"/>
            <a:ext cx="2362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400">
                <a:solidFill>
                  <a:srgbClr val="C00000"/>
                </a:solidFill>
              </a:rPr>
              <a:t>Data, in another part of memory</a:t>
            </a:r>
          </a:p>
        </p:txBody>
      </p:sp>
      <p:cxnSp>
        <p:nvCxnSpPr>
          <p:cNvPr id="29" name="Straight Arrow Connector 28"/>
          <p:cNvCxnSpPr>
            <a:cxnSpLocks noChangeShapeType="1"/>
            <a:stCxn id="28" idx="0"/>
            <a:endCxn id="12294" idx="2"/>
          </p:cNvCxnSpPr>
          <p:nvPr/>
        </p:nvCxnSpPr>
        <p:spPr bwMode="auto">
          <a:xfrm rot="16200000" flipV="1">
            <a:off x="8267700" y="4648200"/>
            <a:ext cx="457200" cy="762000"/>
          </a:xfrm>
          <a:prstGeom prst="straightConnector1">
            <a:avLst/>
          </a:prstGeom>
          <a:noFill/>
          <a:ln w="19050" algn="ctr">
            <a:solidFill>
              <a:srgbClr val="C00000"/>
            </a:solidFill>
            <a:round/>
            <a:headEnd/>
            <a:tailEnd type="arrow" w="lg" len="lg"/>
          </a:ln>
          <a:extLst>
            <a:ext uri="{909E8E84-426E-40DD-AFC4-6F175D3DCCD1}">
              <a14:hiddenFill xmlns:a14="http://schemas.microsoft.com/office/drawing/2010/main">
                <a:noFill/>
              </a14:hiddenFill>
            </a:ext>
          </a:extLst>
        </p:spPr>
      </p:cxnSp>
      <p:sp>
        <p:nvSpPr>
          <p:cNvPr id="34" name="TextBox 33"/>
          <p:cNvSpPr txBox="1">
            <a:spLocks noChangeArrowheads="1"/>
          </p:cNvSpPr>
          <p:nvPr/>
        </p:nvSpPr>
        <p:spPr bwMode="auto">
          <a:xfrm>
            <a:off x="8153400" y="2743201"/>
            <a:ext cx="11430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algn="ctr" eaLnBrk="1" hangingPunct="1"/>
            <a:r>
              <a:rPr lang="en-US" altLang="en-US" sz="2400">
                <a:solidFill>
                  <a:srgbClr val="C00000"/>
                </a:solidFill>
              </a:rPr>
              <a:t>Fields</a:t>
            </a:r>
          </a:p>
        </p:txBody>
      </p:sp>
      <p:cxnSp>
        <p:nvCxnSpPr>
          <p:cNvPr id="35" name="Straight Arrow Connector 34"/>
          <p:cNvCxnSpPr>
            <a:cxnSpLocks noChangeShapeType="1"/>
            <a:stCxn id="34" idx="2"/>
            <a:endCxn id="12295" idx="0"/>
          </p:cNvCxnSpPr>
          <p:nvPr/>
        </p:nvCxnSpPr>
        <p:spPr bwMode="auto">
          <a:xfrm rot="5400000">
            <a:off x="7644607" y="3034507"/>
            <a:ext cx="979487" cy="1181100"/>
          </a:xfrm>
          <a:prstGeom prst="straightConnector1">
            <a:avLst/>
          </a:prstGeom>
          <a:noFill/>
          <a:ln w="19050" algn="ctr">
            <a:solidFill>
              <a:srgbClr val="C00000"/>
            </a:solidFill>
            <a:round/>
            <a:headEnd/>
            <a:tailEnd type="arrow" w="lg" len="lg"/>
          </a:ln>
          <a:extLst>
            <a:ext uri="{909E8E84-426E-40DD-AFC4-6F175D3DCCD1}">
              <a14:hiddenFill xmlns:a14="http://schemas.microsoft.com/office/drawing/2010/main">
                <a:noFill/>
              </a14:hiddenFill>
            </a:ext>
          </a:extLst>
        </p:spPr>
      </p:cxnSp>
      <p:cxnSp>
        <p:nvCxnSpPr>
          <p:cNvPr id="39" name="Straight Arrow Connector 38"/>
          <p:cNvCxnSpPr>
            <a:cxnSpLocks noChangeShapeType="1"/>
            <a:stCxn id="34" idx="2"/>
            <a:endCxn id="12296" idx="0"/>
          </p:cNvCxnSpPr>
          <p:nvPr/>
        </p:nvCxnSpPr>
        <p:spPr bwMode="auto">
          <a:xfrm rot="16200000" flipH="1">
            <a:off x="8254207" y="3606007"/>
            <a:ext cx="979487" cy="38100"/>
          </a:xfrm>
          <a:prstGeom prst="straightConnector1">
            <a:avLst/>
          </a:prstGeom>
          <a:noFill/>
          <a:ln w="19050" algn="ctr">
            <a:solidFill>
              <a:srgbClr val="C00000"/>
            </a:solidFill>
            <a:round/>
            <a:headEnd/>
            <a:tailEnd type="arrow"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81348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8" grpId="0"/>
      <p:bldP spid="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References</a:t>
            </a:r>
          </a:p>
        </p:txBody>
      </p:sp>
      <p:sp>
        <p:nvSpPr>
          <p:cNvPr id="13315" name="Content Placeholder 2"/>
          <p:cNvSpPr>
            <a:spLocks noGrp="1"/>
          </p:cNvSpPr>
          <p:nvPr>
            <p:ph idx="1"/>
          </p:nvPr>
        </p:nvSpPr>
        <p:spPr>
          <a:xfrm>
            <a:off x="685800" y="1843275"/>
            <a:ext cx="10820400" cy="4024125"/>
          </a:xfrm>
        </p:spPr>
        <p:txBody>
          <a:bodyPr/>
          <a:lstStyle/>
          <a:p>
            <a:r>
              <a:rPr lang="en-US" altLang="en-US" smtClean="0"/>
              <a:t>Object variables are </a:t>
            </a:r>
            <a:r>
              <a:rPr lang="en-US" altLang="en-US" b="1" i="1" u="sng" smtClean="0"/>
              <a:t>references</a:t>
            </a:r>
            <a:r>
              <a:rPr lang="en-US" altLang="en-US" smtClean="0"/>
              <a:t> to the location in memory where their data resides.</a:t>
            </a:r>
          </a:p>
          <a:p>
            <a:r>
              <a:rPr lang="en-US" altLang="en-US" smtClean="0"/>
              <a:t>We draw references as pointers.</a:t>
            </a:r>
          </a:p>
          <a:p>
            <a:r>
              <a:rPr lang="en-US" altLang="en-US" smtClean="0"/>
              <a:t>Actually, </a:t>
            </a:r>
            <a:r>
              <a:rPr lang="en-US" altLang="en-US" smtClean="0">
                <a:latin typeface="Courier New" panose="02070309020205020404" pitchFamily="49" charset="0"/>
                <a:cs typeface="Courier New" panose="02070309020205020404" pitchFamily="49" charset="0"/>
              </a:rPr>
              <a:t>p</a:t>
            </a:r>
            <a:r>
              <a:rPr lang="en-US" altLang="en-US" smtClean="0"/>
              <a:t> stores the </a:t>
            </a:r>
            <a:r>
              <a:rPr lang="en-US" altLang="en-US" i="1" u="sng" smtClean="0"/>
              <a:t>address</a:t>
            </a:r>
            <a:r>
              <a:rPr lang="en-US" altLang="en-US" smtClean="0"/>
              <a:t> of the location in memory where its data is.</a:t>
            </a:r>
          </a:p>
        </p:txBody>
      </p:sp>
      <p:sp>
        <p:nvSpPr>
          <p:cNvPr id="13316" name="Rectangle 3"/>
          <p:cNvSpPr>
            <a:spLocks noChangeArrowheads="1"/>
          </p:cNvSpPr>
          <p:nvPr/>
        </p:nvSpPr>
        <p:spPr bwMode="auto">
          <a:xfrm>
            <a:off x="4693024" y="4258235"/>
            <a:ext cx="914400" cy="533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solidFill>
                <a:schemeClr val="tx1"/>
              </a:solidFill>
            </a:endParaRPr>
          </a:p>
        </p:txBody>
      </p:sp>
      <p:sp>
        <p:nvSpPr>
          <p:cNvPr id="13317" name="TextBox 4"/>
          <p:cNvSpPr txBox="1">
            <a:spLocks noChangeArrowheads="1"/>
          </p:cNvSpPr>
          <p:nvPr/>
        </p:nvSpPr>
        <p:spPr bwMode="auto">
          <a:xfrm>
            <a:off x="4083424" y="4410636"/>
            <a:ext cx="762000" cy="39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400">
                <a:solidFill>
                  <a:schemeClr val="tx1"/>
                </a:solidFill>
                <a:latin typeface="Courier New" panose="02070309020205020404" pitchFamily="49" charset="0"/>
                <a:cs typeface="Courier New" panose="02070309020205020404" pitchFamily="49" charset="0"/>
              </a:rPr>
              <a:t>p:</a:t>
            </a:r>
          </a:p>
        </p:txBody>
      </p:sp>
      <p:sp>
        <p:nvSpPr>
          <p:cNvPr id="13318" name="Rectangle 5"/>
          <p:cNvSpPr>
            <a:spLocks noChangeArrowheads="1"/>
          </p:cNvSpPr>
          <p:nvPr/>
        </p:nvSpPr>
        <p:spPr bwMode="auto">
          <a:xfrm>
            <a:off x="6598024" y="4182035"/>
            <a:ext cx="2819400" cy="1143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solidFill>
                <a:schemeClr val="tx1"/>
              </a:solidFill>
            </a:endParaRPr>
          </a:p>
        </p:txBody>
      </p:sp>
      <p:sp>
        <p:nvSpPr>
          <p:cNvPr id="13319" name="Rectangle 6"/>
          <p:cNvSpPr>
            <a:spLocks noChangeArrowheads="1"/>
          </p:cNvSpPr>
          <p:nvPr/>
        </p:nvSpPr>
        <p:spPr bwMode="auto">
          <a:xfrm>
            <a:off x="6979024" y="4639235"/>
            <a:ext cx="914400" cy="533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800">
                <a:solidFill>
                  <a:schemeClr val="tx1"/>
                </a:solidFill>
              </a:rPr>
              <a:t>7</a:t>
            </a:r>
            <a:endParaRPr lang="en-US" altLang="en-US">
              <a:solidFill>
                <a:schemeClr val="tx1"/>
              </a:solidFill>
            </a:endParaRPr>
          </a:p>
        </p:txBody>
      </p:sp>
      <p:sp>
        <p:nvSpPr>
          <p:cNvPr id="13320" name="Rectangle 7"/>
          <p:cNvSpPr>
            <a:spLocks noChangeArrowheads="1"/>
          </p:cNvSpPr>
          <p:nvPr/>
        </p:nvSpPr>
        <p:spPr bwMode="auto">
          <a:xfrm>
            <a:off x="8198224" y="4639235"/>
            <a:ext cx="914400" cy="533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800">
                <a:solidFill>
                  <a:schemeClr val="tx1"/>
                </a:solidFill>
              </a:rPr>
              <a:t>3</a:t>
            </a:r>
            <a:endParaRPr lang="en-US" altLang="en-US">
              <a:solidFill>
                <a:schemeClr val="tx1"/>
              </a:solidFill>
            </a:endParaRPr>
          </a:p>
        </p:txBody>
      </p:sp>
      <p:sp>
        <p:nvSpPr>
          <p:cNvPr id="13321" name="Rectangle 8"/>
          <p:cNvSpPr>
            <a:spLocks noChangeArrowheads="1"/>
          </p:cNvSpPr>
          <p:nvPr/>
        </p:nvSpPr>
        <p:spPr bwMode="auto">
          <a:xfrm>
            <a:off x="6979024" y="418203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800">
                <a:solidFill>
                  <a:schemeClr val="tx1"/>
                </a:solidFill>
                <a:latin typeface="Courier New" panose="02070309020205020404" pitchFamily="49" charset="0"/>
                <a:cs typeface="Courier New" panose="02070309020205020404" pitchFamily="49" charset="0"/>
              </a:rPr>
              <a:t>x:</a:t>
            </a:r>
          </a:p>
        </p:txBody>
      </p:sp>
      <p:sp>
        <p:nvSpPr>
          <p:cNvPr id="13322" name="Rectangle 9"/>
          <p:cNvSpPr>
            <a:spLocks noChangeArrowheads="1"/>
          </p:cNvSpPr>
          <p:nvPr/>
        </p:nvSpPr>
        <p:spPr bwMode="auto">
          <a:xfrm>
            <a:off x="8198224" y="418203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nchorCtr="1"/>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800">
                <a:solidFill>
                  <a:schemeClr val="tx1"/>
                </a:solidFill>
                <a:latin typeface="Courier New" panose="02070309020205020404" pitchFamily="49" charset="0"/>
                <a:cs typeface="Courier New" panose="02070309020205020404" pitchFamily="49" charset="0"/>
              </a:rPr>
              <a:t>y:</a:t>
            </a:r>
          </a:p>
        </p:txBody>
      </p:sp>
      <p:cxnSp>
        <p:nvCxnSpPr>
          <p:cNvPr id="13323" name="Straight Arrow Connector 13"/>
          <p:cNvCxnSpPr>
            <a:cxnSpLocks noChangeShapeType="1"/>
          </p:cNvCxnSpPr>
          <p:nvPr/>
        </p:nvCxnSpPr>
        <p:spPr bwMode="auto">
          <a:xfrm>
            <a:off x="5150224" y="4563035"/>
            <a:ext cx="1447800" cy="1588"/>
          </a:xfrm>
          <a:prstGeom prst="straightConnector1">
            <a:avLst/>
          </a:prstGeom>
          <a:noFill/>
          <a:ln w="19050" algn="ctr">
            <a:solidFill>
              <a:schemeClr val="tx1"/>
            </a:solidFill>
            <a:round/>
            <a:headEnd/>
            <a:tailEnd type="arrow" w="lg" len="med"/>
          </a:ln>
          <a:extLst>
            <a:ext uri="{909E8E84-426E-40DD-AFC4-6F175D3DCCD1}">
              <a14:hiddenFill xmlns:a14="http://schemas.microsoft.com/office/drawing/2010/main">
                <a:noFill/>
              </a14:hiddenFill>
            </a:ext>
          </a:extLst>
        </p:spPr>
      </p:cxnSp>
      <p:sp>
        <p:nvSpPr>
          <p:cNvPr id="13324" name="TextBox 14"/>
          <p:cNvSpPr txBox="1">
            <a:spLocks noChangeArrowheads="1"/>
          </p:cNvSpPr>
          <p:nvPr/>
        </p:nvSpPr>
        <p:spPr bwMode="auto">
          <a:xfrm>
            <a:off x="1949824" y="5172635"/>
            <a:ext cx="1752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400">
                <a:solidFill>
                  <a:srgbClr val="C00000"/>
                </a:solidFill>
              </a:rPr>
              <a:t>Variable, with slot in memory</a:t>
            </a:r>
          </a:p>
        </p:txBody>
      </p:sp>
      <p:cxnSp>
        <p:nvCxnSpPr>
          <p:cNvPr id="13325" name="Straight Arrow Connector 16"/>
          <p:cNvCxnSpPr>
            <a:cxnSpLocks noChangeShapeType="1"/>
            <a:stCxn id="13324" idx="3"/>
          </p:cNvCxnSpPr>
          <p:nvPr/>
        </p:nvCxnSpPr>
        <p:spPr bwMode="auto">
          <a:xfrm flipV="1">
            <a:off x="3702424" y="4791635"/>
            <a:ext cx="990600" cy="876300"/>
          </a:xfrm>
          <a:prstGeom prst="straightConnector1">
            <a:avLst/>
          </a:prstGeom>
          <a:noFill/>
          <a:ln w="19050" algn="ctr">
            <a:solidFill>
              <a:srgbClr val="C00000"/>
            </a:solidFill>
            <a:round/>
            <a:headEnd/>
            <a:tailEnd type="arrow" w="lg" len="lg"/>
          </a:ln>
          <a:extLst>
            <a:ext uri="{909E8E84-426E-40DD-AFC4-6F175D3DCCD1}">
              <a14:hiddenFill xmlns:a14="http://schemas.microsoft.com/office/drawing/2010/main">
                <a:noFill/>
              </a14:hiddenFill>
            </a:ext>
          </a:extLst>
        </p:spPr>
      </p:cxnSp>
      <p:sp>
        <p:nvSpPr>
          <p:cNvPr id="13326" name="TextBox 20"/>
          <p:cNvSpPr txBox="1">
            <a:spLocks noChangeArrowheads="1"/>
          </p:cNvSpPr>
          <p:nvPr/>
        </p:nvSpPr>
        <p:spPr bwMode="auto">
          <a:xfrm>
            <a:off x="5074024" y="5629835"/>
            <a:ext cx="2057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400">
                <a:solidFill>
                  <a:srgbClr val="C00000"/>
                </a:solidFill>
              </a:rPr>
              <a:t>Reference, a pointer to the object’s data</a:t>
            </a:r>
          </a:p>
        </p:txBody>
      </p:sp>
      <p:cxnSp>
        <p:nvCxnSpPr>
          <p:cNvPr id="13327" name="Straight Arrow Connector 21"/>
          <p:cNvCxnSpPr>
            <a:cxnSpLocks noChangeShapeType="1"/>
            <a:stCxn id="13326" idx="0"/>
          </p:cNvCxnSpPr>
          <p:nvPr/>
        </p:nvCxnSpPr>
        <p:spPr bwMode="auto">
          <a:xfrm rot="16200000" flipV="1">
            <a:off x="5588374" y="5115485"/>
            <a:ext cx="990600" cy="38100"/>
          </a:xfrm>
          <a:prstGeom prst="straightConnector1">
            <a:avLst/>
          </a:prstGeom>
          <a:noFill/>
          <a:ln w="19050" algn="ctr">
            <a:solidFill>
              <a:srgbClr val="C00000"/>
            </a:solidFill>
            <a:round/>
            <a:headEnd/>
            <a:tailEnd type="arrow" w="lg" len="lg"/>
          </a:ln>
          <a:extLst>
            <a:ext uri="{909E8E84-426E-40DD-AFC4-6F175D3DCCD1}">
              <a14:hiddenFill xmlns:a14="http://schemas.microsoft.com/office/drawing/2010/main">
                <a:noFill/>
              </a14:hiddenFill>
            </a:ext>
          </a:extLst>
        </p:spPr>
      </p:cxnSp>
      <p:sp>
        <p:nvSpPr>
          <p:cNvPr id="13328" name="TextBox 27"/>
          <p:cNvSpPr txBox="1">
            <a:spLocks noChangeArrowheads="1"/>
          </p:cNvSpPr>
          <p:nvPr/>
        </p:nvSpPr>
        <p:spPr bwMode="auto">
          <a:xfrm>
            <a:off x="7588624" y="5782235"/>
            <a:ext cx="23622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r>
              <a:rPr lang="en-US" altLang="en-US" sz="2400">
                <a:solidFill>
                  <a:srgbClr val="C00000"/>
                </a:solidFill>
              </a:rPr>
              <a:t>Data, in another part of memory</a:t>
            </a:r>
          </a:p>
        </p:txBody>
      </p:sp>
      <p:cxnSp>
        <p:nvCxnSpPr>
          <p:cNvPr id="13329" name="Straight Arrow Connector 28"/>
          <p:cNvCxnSpPr>
            <a:cxnSpLocks noChangeShapeType="1"/>
            <a:stCxn id="13328" idx="0"/>
            <a:endCxn id="13318" idx="2"/>
          </p:cNvCxnSpPr>
          <p:nvPr/>
        </p:nvCxnSpPr>
        <p:spPr bwMode="auto">
          <a:xfrm rot="16200000" flipV="1">
            <a:off x="8160124" y="5172635"/>
            <a:ext cx="457200" cy="762000"/>
          </a:xfrm>
          <a:prstGeom prst="straightConnector1">
            <a:avLst/>
          </a:prstGeom>
          <a:noFill/>
          <a:ln w="19050" algn="ctr">
            <a:solidFill>
              <a:srgbClr val="C00000"/>
            </a:solidFill>
            <a:round/>
            <a:headEnd/>
            <a:tailEnd type="arrow" w="lg" len="lg"/>
          </a:ln>
          <a:extLst>
            <a:ext uri="{909E8E84-426E-40DD-AFC4-6F175D3DCCD1}">
              <a14:hiddenFill xmlns:a14="http://schemas.microsoft.com/office/drawing/2010/main">
                <a:noFill/>
              </a14:hiddenFill>
            </a:ext>
          </a:extLst>
        </p:spPr>
      </p:cxnSp>
      <p:sp>
        <p:nvSpPr>
          <p:cNvPr id="13330" name="TextBox 33"/>
          <p:cNvSpPr txBox="1">
            <a:spLocks noChangeArrowheads="1"/>
          </p:cNvSpPr>
          <p:nvPr/>
        </p:nvSpPr>
        <p:spPr bwMode="auto">
          <a:xfrm>
            <a:off x="8045824" y="3267636"/>
            <a:ext cx="11430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algn="ctr" eaLnBrk="1" hangingPunct="1"/>
            <a:r>
              <a:rPr lang="en-US" altLang="en-US" sz="2400">
                <a:solidFill>
                  <a:srgbClr val="C00000"/>
                </a:solidFill>
              </a:rPr>
              <a:t>Fields</a:t>
            </a:r>
          </a:p>
        </p:txBody>
      </p:sp>
      <p:cxnSp>
        <p:nvCxnSpPr>
          <p:cNvPr id="13331" name="Straight Arrow Connector 34"/>
          <p:cNvCxnSpPr>
            <a:cxnSpLocks noChangeShapeType="1"/>
            <a:stCxn id="13330" idx="2"/>
            <a:endCxn id="13319" idx="0"/>
          </p:cNvCxnSpPr>
          <p:nvPr/>
        </p:nvCxnSpPr>
        <p:spPr bwMode="auto">
          <a:xfrm rot="5400000">
            <a:off x="7537031" y="3558942"/>
            <a:ext cx="979487" cy="1181100"/>
          </a:xfrm>
          <a:prstGeom prst="straightConnector1">
            <a:avLst/>
          </a:prstGeom>
          <a:noFill/>
          <a:ln w="19050" algn="ctr">
            <a:solidFill>
              <a:srgbClr val="C00000"/>
            </a:solidFill>
            <a:round/>
            <a:headEnd/>
            <a:tailEnd type="arrow" w="lg" len="lg"/>
          </a:ln>
          <a:extLst>
            <a:ext uri="{909E8E84-426E-40DD-AFC4-6F175D3DCCD1}">
              <a14:hiddenFill xmlns:a14="http://schemas.microsoft.com/office/drawing/2010/main">
                <a:noFill/>
              </a14:hiddenFill>
            </a:ext>
          </a:extLst>
        </p:spPr>
      </p:cxnSp>
      <p:cxnSp>
        <p:nvCxnSpPr>
          <p:cNvPr id="13332" name="Straight Arrow Connector 38"/>
          <p:cNvCxnSpPr>
            <a:cxnSpLocks noChangeShapeType="1"/>
            <a:stCxn id="13330" idx="2"/>
            <a:endCxn id="13320" idx="0"/>
          </p:cNvCxnSpPr>
          <p:nvPr/>
        </p:nvCxnSpPr>
        <p:spPr bwMode="auto">
          <a:xfrm rot="16200000" flipH="1">
            <a:off x="8146631" y="4130442"/>
            <a:ext cx="979487" cy="38100"/>
          </a:xfrm>
          <a:prstGeom prst="straightConnector1">
            <a:avLst/>
          </a:prstGeom>
          <a:noFill/>
          <a:ln w="19050" algn="ctr">
            <a:solidFill>
              <a:srgbClr val="C00000"/>
            </a:solidFill>
            <a:round/>
            <a:headEnd/>
            <a:tailEnd type="arrow"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281730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norm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Constructing an object</a:t>
            </a:r>
          </a:p>
        </p:txBody>
      </p:sp>
      <p:sp>
        <p:nvSpPr>
          <p:cNvPr id="14339" name="Rectangle 2"/>
          <p:cNvSpPr>
            <a:spLocks noGrp="1" noChangeArrowheads="1"/>
          </p:cNvSpPr>
          <p:nvPr>
            <p:ph idx="1"/>
          </p:nvPr>
        </p:nvSpPr>
        <p:spPr/>
        <p:txBody>
          <a:bodyPr/>
          <a:lstStyle/>
          <a:p>
            <a:pPr>
              <a:lnSpc>
                <a:spcPct val="100000"/>
              </a:lnSpc>
              <a:spcBef>
                <a:spcPts val="6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a:t>What happens when the following call is made?</a:t>
            </a:r>
          </a:p>
          <a:p>
            <a:pPr lvl="1">
              <a:lnSpc>
                <a:spcPct val="100000"/>
              </a:lnSpc>
              <a:spcBef>
                <a:spcPts val="55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200">
                <a:latin typeface="Courier New" panose="02070309020205020404" pitchFamily="49" charset="0"/>
              </a:rPr>
              <a:t>Point p1 = new Point(7, 2);</a:t>
            </a:r>
          </a:p>
        </p:txBody>
      </p:sp>
      <p:sp>
        <p:nvSpPr>
          <p:cNvPr id="45"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88BC48EC-74A7-4A7E-BA78-2DB2606C69CE}" type="slidenum">
              <a:rPr lang="en-GB" altLang="en-US">
                <a:solidFill>
                  <a:srgbClr val="000000"/>
                </a:solidFill>
                <a:latin typeface="Garamond" panose="02020404030301010803" pitchFamily="18" charset="0"/>
                <a:ea typeface="Arial Unicode MS" panose="020B0604020202020204" pitchFamily="34" charset="-128"/>
              </a:rPr>
              <a:pPr eaLnBrk="1" hangingPunct="1"/>
              <a:t>54</a:t>
            </a:fld>
            <a:endParaRPr lang="en-GB" altLang="en-US">
              <a:solidFill>
                <a:srgbClr val="000000"/>
              </a:solidFill>
              <a:latin typeface="Garamond" panose="02020404030301010803" pitchFamily="18" charset="0"/>
              <a:ea typeface="Arial Unicode MS" panose="020B0604020202020204" pitchFamily="34" charset="-128"/>
            </a:endParaRPr>
          </a:p>
        </p:txBody>
      </p:sp>
      <p:grpSp>
        <p:nvGrpSpPr>
          <p:cNvPr id="2" name="Group 3"/>
          <p:cNvGrpSpPr>
            <a:grpSpLocks/>
          </p:cNvGrpSpPr>
          <p:nvPr/>
        </p:nvGrpSpPr>
        <p:grpSpPr bwMode="auto">
          <a:xfrm>
            <a:off x="2209800" y="3594100"/>
            <a:ext cx="1428750" cy="520700"/>
            <a:chOff x="432" y="2264"/>
            <a:chExt cx="900" cy="328"/>
          </a:xfrm>
        </p:grpSpPr>
        <p:sp>
          <p:nvSpPr>
            <p:cNvPr id="14371" name="Rectangle 4"/>
            <p:cNvSpPr>
              <a:spLocks noChangeArrowheads="1"/>
            </p:cNvSpPr>
            <p:nvPr/>
          </p:nvSpPr>
          <p:spPr bwMode="auto">
            <a:xfrm>
              <a:off x="983" y="2264"/>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14372" name="Rectangle 5"/>
            <p:cNvSpPr>
              <a:spLocks noChangeArrowheads="1"/>
            </p:cNvSpPr>
            <p:nvPr/>
          </p:nvSpPr>
          <p:spPr bwMode="auto">
            <a:xfrm>
              <a:off x="432" y="2264"/>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p1:</a:t>
              </a:r>
            </a:p>
          </p:txBody>
        </p:sp>
        <p:sp>
          <p:nvSpPr>
            <p:cNvPr id="14373" name="Line 6"/>
            <p:cNvSpPr>
              <a:spLocks noChangeShapeType="1"/>
            </p:cNvSpPr>
            <p:nvPr/>
          </p:nvSpPr>
          <p:spPr bwMode="auto">
            <a:xfrm>
              <a:off x="983" y="226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74" name="Line 7"/>
            <p:cNvSpPr>
              <a:spLocks noChangeShapeType="1"/>
            </p:cNvSpPr>
            <p:nvPr/>
          </p:nvSpPr>
          <p:spPr bwMode="auto">
            <a:xfrm>
              <a:off x="432" y="2264"/>
              <a:ext cx="1" cy="32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Line 8"/>
            <p:cNvSpPr>
              <a:spLocks noChangeShapeType="1"/>
            </p:cNvSpPr>
            <p:nvPr/>
          </p:nvSpPr>
          <p:spPr bwMode="auto">
            <a:xfrm>
              <a:off x="983" y="22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76" name="Line 9"/>
            <p:cNvSpPr>
              <a:spLocks noChangeShapeType="1"/>
            </p:cNvSpPr>
            <p:nvPr/>
          </p:nvSpPr>
          <p:spPr bwMode="auto">
            <a:xfrm>
              <a:off x="1332" y="22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77" name="Line 10"/>
            <p:cNvSpPr>
              <a:spLocks noChangeShapeType="1"/>
            </p:cNvSpPr>
            <p:nvPr/>
          </p:nvSpPr>
          <p:spPr bwMode="auto">
            <a:xfrm>
              <a:off x="983" y="2592"/>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78" name="Line 11"/>
            <p:cNvSpPr>
              <a:spLocks noChangeShapeType="1"/>
            </p:cNvSpPr>
            <p:nvPr/>
          </p:nvSpPr>
          <p:spPr bwMode="auto">
            <a:xfrm>
              <a:off x="432" y="2264"/>
              <a:ext cx="551"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9" name="Line 12"/>
            <p:cNvSpPr>
              <a:spLocks noChangeShapeType="1"/>
            </p:cNvSpPr>
            <p:nvPr/>
          </p:nvSpPr>
          <p:spPr bwMode="auto">
            <a:xfrm>
              <a:off x="432" y="2592"/>
              <a:ext cx="551"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29" name="Line 13"/>
          <p:cNvSpPr>
            <a:spLocks noChangeShapeType="1"/>
          </p:cNvSpPr>
          <p:nvPr/>
        </p:nvSpPr>
        <p:spPr bwMode="auto">
          <a:xfrm>
            <a:off x="3352800" y="3841750"/>
            <a:ext cx="990600" cy="1588"/>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0" name="Text Box 14"/>
          <p:cNvSpPr txBox="1">
            <a:spLocks noChangeArrowheads="1"/>
          </p:cNvSpPr>
          <p:nvPr/>
        </p:nvSpPr>
        <p:spPr bwMode="auto">
          <a:xfrm>
            <a:off x="4464050" y="3440114"/>
            <a:ext cx="2927350" cy="827087"/>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9pPr>
          </a:lstStyle>
          <a:p>
            <a:pPr lvl="1" eaLnBrk="1" hangingPunct="1">
              <a:lnSpc>
                <a:spcPct val="80000"/>
              </a:lnSpc>
              <a:buFont typeface="Courier New" panose="02070309020205020404" pitchFamily="49" charset="0"/>
              <a:buNone/>
            </a:pPr>
            <a:endParaRPr lang="en-GB" altLang="en-US" sz="1700">
              <a:solidFill>
                <a:srgbClr val="000000"/>
              </a:solidFill>
              <a:latin typeface="Courier New" panose="02070309020205020404" pitchFamily="49" charset="0"/>
            </a:endParaRPr>
          </a:p>
          <a:p>
            <a:pPr eaLnBrk="1" hangingPunct="1">
              <a:lnSpc>
                <a:spcPct val="100000"/>
              </a:lnSpc>
              <a:buFont typeface="Courier New" panose="02070309020205020404" pitchFamily="49" charset="0"/>
              <a:buNone/>
            </a:pPr>
            <a:endParaRPr lang="en-GB" altLang="en-US" sz="1700">
              <a:solidFill>
                <a:srgbClr val="000000"/>
              </a:solidFill>
              <a:latin typeface="Courier New" panose="02070309020205020404" pitchFamily="49" charset="0"/>
            </a:endParaRPr>
          </a:p>
          <a:p>
            <a:pPr eaLnBrk="1" hangingPunct="1">
              <a:lnSpc>
                <a:spcPct val="100000"/>
              </a:lnSpc>
              <a:buFont typeface="Courier New" panose="02070309020205020404" pitchFamily="49" charset="0"/>
              <a:buNone/>
            </a:pPr>
            <a:endParaRPr lang="en-GB" altLang="en-US" sz="1700">
              <a:solidFill>
                <a:srgbClr val="000000"/>
              </a:solidFill>
              <a:latin typeface="Courier New" panose="02070309020205020404" pitchFamily="49" charset="0"/>
            </a:endParaRPr>
          </a:p>
        </p:txBody>
      </p:sp>
      <p:grpSp>
        <p:nvGrpSpPr>
          <p:cNvPr id="3" name="Group 15"/>
          <p:cNvGrpSpPr>
            <a:grpSpLocks/>
          </p:cNvGrpSpPr>
          <p:nvPr/>
        </p:nvGrpSpPr>
        <p:grpSpPr bwMode="auto">
          <a:xfrm>
            <a:off x="4543425" y="3552826"/>
            <a:ext cx="2432050" cy="504825"/>
            <a:chOff x="1902" y="1751"/>
            <a:chExt cx="1532" cy="318"/>
          </a:xfrm>
        </p:grpSpPr>
        <p:sp>
          <p:nvSpPr>
            <p:cNvPr id="14357" name="Rectangle 16"/>
            <p:cNvSpPr>
              <a:spLocks noChangeArrowheads="1"/>
            </p:cNvSpPr>
            <p:nvPr/>
          </p:nvSpPr>
          <p:spPr bwMode="auto">
            <a:xfrm>
              <a:off x="2585" y="1763"/>
              <a:ext cx="61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500"/>
                </a:spcBef>
                <a:buClr>
                  <a:srgbClr val="CC9900"/>
                </a:buClr>
                <a:buSzPct val="65000"/>
              </a:pPr>
              <a:r>
                <a:rPr lang="en-GB" altLang="en-US">
                  <a:solidFill>
                    <a:srgbClr val="000000"/>
                  </a:solidFill>
                  <a:latin typeface="Courier New" panose="02070309020205020404" pitchFamily="49" charset="0"/>
                </a:rPr>
                <a:t>  </a:t>
              </a:r>
              <a:r>
                <a:rPr lang="en-GB" altLang="en-US" sz="2000">
                  <a:solidFill>
                    <a:srgbClr val="000000"/>
                  </a:solidFill>
                  <a:latin typeface="Courier New" panose="02070309020205020404" pitchFamily="49" charset="0"/>
                </a:rPr>
                <a:t>y:</a:t>
              </a:r>
            </a:p>
          </p:txBody>
        </p:sp>
        <p:sp>
          <p:nvSpPr>
            <p:cNvPr id="14358" name="Rectangle 17"/>
            <p:cNvSpPr>
              <a:spLocks noChangeArrowheads="1"/>
            </p:cNvSpPr>
            <p:nvPr/>
          </p:nvSpPr>
          <p:spPr bwMode="auto">
            <a:xfrm>
              <a:off x="1902" y="1763"/>
              <a:ext cx="33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500"/>
                </a:spcBef>
                <a:buClr>
                  <a:srgbClr val="CC9900"/>
                </a:buClr>
                <a:buSzPct val="65000"/>
              </a:pPr>
              <a:r>
                <a:rPr lang="en-GB" altLang="en-US" sz="2000">
                  <a:solidFill>
                    <a:srgbClr val="000000"/>
                  </a:solidFill>
                  <a:latin typeface="Courier New" panose="02070309020205020404" pitchFamily="49" charset="0"/>
                </a:rPr>
                <a:t>x:</a:t>
              </a:r>
            </a:p>
          </p:txBody>
        </p:sp>
        <p:grpSp>
          <p:nvGrpSpPr>
            <p:cNvPr id="14359" name="Group 18"/>
            <p:cNvGrpSpPr>
              <a:grpSpLocks/>
            </p:cNvGrpSpPr>
            <p:nvPr/>
          </p:nvGrpSpPr>
          <p:grpSpPr bwMode="auto">
            <a:xfrm>
              <a:off x="2185" y="1751"/>
              <a:ext cx="350" cy="307"/>
              <a:chOff x="2185" y="1751"/>
              <a:chExt cx="350" cy="307"/>
            </a:xfrm>
          </p:grpSpPr>
          <p:sp>
            <p:nvSpPr>
              <p:cNvPr id="14366" name="Rectangle 19"/>
              <p:cNvSpPr>
                <a:spLocks noChangeArrowheads="1"/>
              </p:cNvSpPr>
              <p:nvPr/>
            </p:nvSpPr>
            <p:spPr bwMode="auto">
              <a:xfrm>
                <a:off x="2185" y="1751"/>
                <a:ext cx="35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14367" name="Line 20"/>
              <p:cNvSpPr>
                <a:spLocks noChangeShapeType="1"/>
              </p:cNvSpPr>
              <p:nvPr/>
            </p:nvSpPr>
            <p:spPr bwMode="auto">
              <a:xfrm>
                <a:off x="2185" y="1751"/>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68" name="Line 21"/>
              <p:cNvSpPr>
                <a:spLocks noChangeShapeType="1"/>
              </p:cNvSpPr>
              <p:nvPr/>
            </p:nvSpPr>
            <p:spPr bwMode="auto">
              <a:xfrm>
                <a:off x="2185" y="1751"/>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69" name="Line 22"/>
              <p:cNvSpPr>
                <a:spLocks noChangeShapeType="1"/>
              </p:cNvSpPr>
              <p:nvPr/>
            </p:nvSpPr>
            <p:spPr bwMode="auto">
              <a:xfrm>
                <a:off x="2535" y="1751"/>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70" name="Line 23"/>
              <p:cNvSpPr>
                <a:spLocks noChangeShapeType="1"/>
              </p:cNvSpPr>
              <p:nvPr/>
            </p:nvSpPr>
            <p:spPr bwMode="auto">
              <a:xfrm>
                <a:off x="2185" y="2058"/>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60" name="Group 24"/>
            <p:cNvGrpSpPr>
              <a:grpSpLocks/>
            </p:cNvGrpSpPr>
            <p:nvPr/>
          </p:nvGrpSpPr>
          <p:grpSpPr bwMode="auto">
            <a:xfrm>
              <a:off x="3085" y="1752"/>
              <a:ext cx="349" cy="307"/>
              <a:chOff x="3085" y="1752"/>
              <a:chExt cx="349" cy="307"/>
            </a:xfrm>
          </p:grpSpPr>
          <p:sp>
            <p:nvSpPr>
              <p:cNvPr id="14361" name="Rectangle 25"/>
              <p:cNvSpPr>
                <a:spLocks noChangeArrowheads="1"/>
              </p:cNvSpPr>
              <p:nvPr/>
            </p:nvSpPr>
            <p:spPr bwMode="auto">
              <a:xfrm>
                <a:off x="3085" y="1752"/>
                <a:ext cx="35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14362" name="Line 26"/>
              <p:cNvSpPr>
                <a:spLocks noChangeShapeType="1"/>
              </p:cNvSpPr>
              <p:nvPr/>
            </p:nvSpPr>
            <p:spPr bwMode="auto">
              <a:xfrm>
                <a:off x="3085" y="1752"/>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63" name="Line 27"/>
              <p:cNvSpPr>
                <a:spLocks noChangeShapeType="1"/>
              </p:cNvSpPr>
              <p:nvPr/>
            </p:nvSpPr>
            <p:spPr bwMode="auto">
              <a:xfrm>
                <a:off x="3085"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64" name="Line 28"/>
              <p:cNvSpPr>
                <a:spLocks noChangeShapeType="1"/>
              </p:cNvSpPr>
              <p:nvPr/>
            </p:nvSpPr>
            <p:spPr bwMode="auto">
              <a:xfrm>
                <a:off x="3434"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65" name="Line 29"/>
              <p:cNvSpPr>
                <a:spLocks noChangeShapeType="1"/>
              </p:cNvSpPr>
              <p:nvPr/>
            </p:nvSpPr>
            <p:spPr bwMode="auto">
              <a:xfrm>
                <a:off x="3085" y="2059"/>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6" name="Group 30"/>
          <p:cNvGrpSpPr>
            <a:grpSpLocks/>
          </p:cNvGrpSpPr>
          <p:nvPr/>
        </p:nvGrpSpPr>
        <p:grpSpPr bwMode="auto">
          <a:xfrm>
            <a:off x="4997451" y="3554413"/>
            <a:ext cx="555625" cy="487362"/>
            <a:chOff x="2188" y="1752"/>
            <a:chExt cx="350" cy="307"/>
          </a:xfrm>
        </p:grpSpPr>
        <p:sp>
          <p:nvSpPr>
            <p:cNvPr id="14352" name="Rectangle 31"/>
            <p:cNvSpPr>
              <a:spLocks noChangeArrowheads="1"/>
            </p:cNvSpPr>
            <p:nvPr/>
          </p:nvSpPr>
          <p:spPr bwMode="auto">
            <a:xfrm>
              <a:off x="2188" y="1752"/>
              <a:ext cx="350" cy="30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00"/>
                </a:spcBef>
                <a:buClr>
                  <a:srgbClr val="CC9900"/>
                </a:buClr>
                <a:buSzPct val="65000"/>
              </a:pPr>
              <a:r>
                <a:rPr lang="en-GB" altLang="en-US" sz="2400">
                  <a:solidFill>
                    <a:srgbClr val="000000"/>
                  </a:solidFill>
                </a:rPr>
                <a:t>7</a:t>
              </a:r>
            </a:p>
          </p:txBody>
        </p:sp>
        <p:sp>
          <p:nvSpPr>
            <p:cNvPr id="14353" name="Line 32"/>
            <p:cNvSpPr>
              <a:spLocks noChangeShapeType="1"/>
            </p:cNvSpPr>
            <p:nvPr/>
          </p:nvSpPr>
          <p:spPr bwMode="auto">
            <a:xfrm>
              <a:off x="2188" y="1752"/>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54" name="Line 33"/>
            <p:cNvSpPr>
              <a:spLocks noChangeShapeType="1"/>
            </p:cNvSpPr>
            <p:nvPr/>
          </p:nvSpPr>
          <p:spPr bwMode="auto">
            <a:xfrm>
              <a:off x="2188"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55" name="Line 34"/>
            <p:cNvSpPr>
              <a:spLocks noChangeShapeType="1"/>
            </p:cNvSpPr>
            <p:nvPr/>
          </p:nvSpPr>
          <p:spPr bwMode="auto">
            <a:xfrm>
              <a:off x="2538"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35"/>
            <p:cNvSpPr>
              <a:spLocks noChangeShapeType="1"/>
            </p:cNvSpPr>
            <p:nvPr/>
          </p:nvSpPr>
          <p:spPr bwMode="auto">
            <a:xfrm>
              <a:off x="2188" y="2059"/>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36"/>
          <p:cNvGrpSpPr>
            <a:grpSpLocks/>
          </p:cNvGrpSpPr>
          <p:nvPr/>
        </p:nvGrpSpPr>
        <p:grpSpPr bwMode="auto">
          <a:xfrm>
            <a:off x="6416676" y="3554413"/>
            <a:ext cx="555625" cy="487362"/>
            <a:chOff x="3082" y="1752"/>
            <a:chExt cx="350" cy="307"/>
          </a:xfrm>
        </p:grpSpPr>
        <p:sp>
          <p:nvSpPr>
            <p:cNvPr id="14347" name="Rectangle 37"/>
            <p:cNvSpPr>
              <a:spLocks noChangeArrowheads="1"/>
            </p:cNvSpPr>
            <p:nvPr/>
          </p:nvSpPr>
          <p:spPr bwMode="auto">
            <a:xfrm>
              <a:off x="3082" y="1752"/>
              <a:ext cx="350" cy="30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00"/>
                </a:spcBef>
                <a:buClr>
                  <a:srgbClr val="CC9900"/>
                </a:buClr>
                <a:buSzPct val="65000"/>
              </a:pPr>
              <a:r>
                <a:rPr lang="en-GB" altLang="en-US" sz="2400">
                  <a:solidFill>
                    <a:srgbClr val="000000"/>
                  </a:solidFill>
                </a:rPr>
                <a:t>2</a:t>
              </a:r>
            </a:p>
          </p:txBody>
        </p:sp>
        <p:sp>
          <p:nvSpPr>
            <p:cNvPr id="14348" name="Line 38"/>
            <p:cNvSpPr>
              <a:spLocks noChangeShapeType="1"/>
            </p:cNvSpPr>
            <p:nvPr/>
          </p:nvSpPr>
          <p:spPr bwMode="auto">
            <a:xfrm>
              <a:off x="3082" y="1752"/>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39"/>
            <p:cNvSpPr>
              <a:spLocks noChangeShapeType="1"/>
            </p:cNvSpPr>
            <p:nvPr/>
          </p:nvSpPr>
          <p:spPr bwMode="auto">
            <a:xfrm>
              <a:off x="3082"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40"/>
            <p:cNvSpPr>
              <a:spLocks noChangeShapeType="1"/>
            </p:cNvSpPr>
            <p:nvPr/>
          </p:nvSpPr>
          <p:spPr bwMode="auto">
            <a:xfrm>
              <a:off x="3432"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41"/>
            <p:cNvSpPr>
              <a:spLocks noChangeShapeType="1"/>
            </p:cNvSpPr>
            <p:nvPr/>
          </p:nvSpPr>
          <p:spPr bwMode="auto">
            <a:xfrm>
              <a:off x="3082" y="2059"/>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73177922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fill="hold" nodeType="clickEffect">
                                  <p:stCondLst>
                                    <p:cond delay="0"/>
                                  </p:stCondLst>
                                  <p:childTnLst>
                                    <p:set>
                                      <p:cBhvr>
                                        <p:cTn id="11" dur="1" fill="hold">
                                          <p:stCondLst>
                                            <p:cond delay="0"/>
                                          </p:stCondLst>
                                        </p:cTn>
                                        <p:tgtEl>
                                          <p:spTgt spid="9230"/>
                                        </p:tgtEl>
                                        <p:attrNameLst>
                                          <p:attrName>style.visibility</p:attrName>
                                        </p:attrNameLst>
                                      </p:cBhvr>
                                      <p:to>
                                        <p:strVal val="visible"/>
                                      </p:to>
                                    </p:set>
                                    <p:animEffect transition="in" filter="dissolve">
                                      <p:cBhvr>
                                        <p:cTn id="12" dur="500"/>
                                        <p:tgtEl>
                                          <p:spTgt spid="9230"/>
                                        </p:tgtEl>
                                      </p:cBhvr>
                                    </p:animEffect>
                                  </p:childTnLst>
                                </p:cTn>
                              </p:par>
                              <p:par>
                                <p:cTn id="13" presetID="9" presetClass="entr"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229"/>
                                        </p:tgtEl>
                                        <p:attrNameLst>
                                          <p:attrName>style.visibility</p:attrName>
                                        </p:attrNameLst>
                                      </p:cBhvr>
                                      <p:to>
                                        <p:strVal val="visible"/>
                                      </p:to>
                                    </p:set>
                                    <p:animEffect transition="in" filter="wipe(left)">
                                      <p:cBhvr>
                                        <p:cTn id="28"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null objects</a:t>
            </a:r>
          </a:p>
        </p:txBody>
      </p:sp>
      <p:sp>
        <p:nvSpPr>
          <p:cNvPr id="15363" name="Rectangle 2"/>
          <p:cNvSpPr>
            <a:spLocks noGrp="1" noChangeArrowheads="1"/>
          </p:cNvSpPr>
          <p:nvPr>
            <p:ph idx="1"/>
          </p:nvPr>
        </p:nvSpPr>
        <p:spPr/>
        <p:txBody>
          <a:bodyPr/>
          <a:lstStyle/>
          <a:p>
            <a:pPr>
              <a:lnSpc>
                <a:spcPct val="100000"/>
              </a:lnSpc>
              <a:spcBef>
                <a:spcPts val="6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dirty="0">
                <a:latin typeface="Courier New" panose="02070309020205020404" pitchFamily="49" charset="0"/>
                <a:cs typeface="Courier New" panose="02070309020205020404" pitchFamily="49" charset="0"/>
              </a:rPr>
              <a:t>null</a:t>
            </a:r>
            <a:r>
              <a:rPr lang="en-GB" altLang="en-US" sz="2600" dirty="0"/>
              <a:t> is a value for all object types that says, </a:t>
            </a:r>
          </a:p>
          <a:p>
            <a:pPr>
              <a:lnSpc>
                <a:spcPct val="100000"/>
              </a:lnSpc>
              <a:spcBef>
                <a:spcPts val="65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dirty="0"/>
              <a:t>	</a:t>
            </a:r>
            <a:r>
              <a:rPr lang="en-GB" altLang="en-US" sz="2600" dirty="0" smtClean="0"/>
              <a:t>			“</a:t>
            </a:r>
            <a:r>
              <a:rPr lang="en-GB" altLang="en-US" sz="2600" dirty="0"/>
              <a:t>this object is a reference to nothing at all”</a:t>
            </a:r>
          </a:p>
          <a:p>
            <a:pPr>
              <a:lnSpc>
                <a:spcPct val="100000"/>
              </a:lnSpc>
              <a:spcBef>
                <a:spcPts val="6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600" dirty="0" smtClean="0"/>
          </a:p>
          <a:p>
            <a:pPr>
              <a:lnSpc>
                <a:spcPct val="100000"/>
              </a:lnSpc>
              <a:spcBef>
                <a:spcPts val="6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dirty="0" smtClean="0"/>
              <a:t>Note </a:t>
            </a:r>
            <a:r>
              <a:rPr lang="en-GB" altLang="en-US" sz="2600" dirty="0"/>
              <a:t>that null objects </a:t>
            </a:r>
            <a:r>
              <a:rPr lang="en-GB" altLang="en-US" sz="2600" i="1" u="sng" dirty="0" smtClean="0"/>
              <a:t>have </a:t>
            </a:r>
            <a:r>
              <a:rPr lang="en-GB" altLang="en-US" sz="2600" i="1" u="sng" dirty="0"/>
              <a:t>no memory reserved for their data!</a:t>
            </a:r>
          </a:p>
          <a:p>
            <a:pPr>
              <a:lnSpc>
                <a:spcPct val="100000"/>
              </a:lnSpc>
              <a:spcBef>
                <a:spcPts val="6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u="sng" dirty="0">
              <a:latin typeface="Courier New" panose="02070309020205020404" pitchFamily="49" charset="0"/>
            </a:endParaRPr>
          </a:p>
          <a:p>
            <a:pPr lvl="1">
              <a:lnSpc>
                <a:spcPct val="100000"/>
              </a:lnSpc>
              <a:spcBef>
                <a:spcPts val="55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200" dirty="0" smtClean="0">
                <a:latin typeface="Courier New" panose="02070309020205020404" pitchFamily="49" charset="0"/>
              </a:rPr>
              <a:t>									Point </a:t>
            </a:r>
            <a:r>
              <a:rPr lang="en-GB" altLang="en-US" sz="2200" dirty="0">
                <a:latin typeface="Courier New" panose="02070309020205020404" pitchFamily="49" charset="0"/>
              </a:rPr>
              <a:t>p1 = </a:t>
            </a:r>
            <a:r>
              <a:rPr lang="en-GB" altLang="en-US" sz="2200" b="1" dirty="0">
                <a:latin typeface="Courier New" panose="02070309020205020404" pitchFamily="49" charset="0"/>
              </a:rPr>
              <a:t>null</a:t>
            </a:r>
            <a:r>
              <a:rPr lang="en-GB" altLang="en-US" sz="2200" dirty="0">
                <a:latin typeface="Courier New" panose="02070309020205020404" pitchFamily="49" charset="0"/>
              </a:rPr>
              <a:t>;</a:t>
            </a:r>
          </a:p>
        </p:txBody>
      </p:sp>
      <p:sp>
        <p:nvSpPr>
          <p:cNvPr id="45"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0078EDCE-8CFF-4C87-B65F-E8E55E02C7DA}" type="slidenum">
              <a:rPr lang="en-GB" altLang="en-US">
                <a:solidFill>
                  <a:srgbClr val="000000"/>
                </a:solidFill>
                <a:latin typeface="Garamond" panose="02020404030301010803" pitchFamily="18" charset="0"/>
                <a:ea typeface="Arial Unicode MS" panose="020B0604020202020204" pitchFamily="34" charset="-128"/>
              </a:rPr>
              <a:pPr eaLnBrk="1" hangingPunct="1"/>
              <a:t>55</a:t>
            </a:fld>
            <a:endParaRPr lang="en-GB" altLang="en-US">
              <a:solidFill>
                <a:srgbClr val="000000"/>
              </a:solidFill>
              <a:latin typeface="Garamond" panose="02020404030301010803" pitchFamily="18" charset="0"/>
              <a:ea typeface="Arial Unicode MS" panose="020B0604020202020204" pitchFamily="34" charset="-128"/>
            </a:endParaRPr>
          </a:p>
        </p:txBody>
      </p:sp>
      <p:grpSp>
        <p:nvGrpSpPr>
          <p:cNvPr id="15365" name="Group 3"/>
          <p:cNvGrpSpPr>
            <a:grpSpLocks/>
          </p:cNvGrpSpPr>
          <p:nvPr/>
        </p:nvGrpSpPr>
        <p:grpSpPr bwMode="auto">
          <a:xfrm>
            <a:off x="5589029" y="5395167"/>
            <a:ext cx="1430337" cy="534987"/>
            <a:chOff x="432" y="2256"/>
            <a:chExt cx="901" cy="337"/>
          </a:xfrm>
        </p:grpSpPr>
        <p:sp>
          <p:nvSpPr>
            <p:cNvPr id="15367" name="Rectangle 4"/>
            <p:cNvSpPr>
              <a:spLocks noChangeArrowheads="1"/>
            </p:cNvSpPr>
            <p:nvPr/>
          </p:nvSpPr>
          <p:spPr bwMode="auto">
            <a:xfrm>
              <a:off x="983" y="2264"/>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15368" name="Rectangle 5"/>
            <p:cNvSpPr>
              <a:spLocks noChangeArrowheads="1"/>
            </p:cNvSpPr>
            <p:nvPr/>
          </p:nvSpPr>
          <p:spPr bwMode="auto">
            <a:xfrm>
              <a:off x="432" y="2256"/>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dirty="0">
                  <a:solidFill>
                    <a:srgbClr val="000000"/>
                  </a:solidFill>
                </a:rPr>
                <a:t>p1:</a:t>
              </a:r>
            </a:p>
          </p:txBody>
        </p:sp>
        <p:sp>
          <p:nvSpPr>
            <p:cNvPr id="15369" name="Line 6"/>
            <p:cNvSpPr>
              <a:spLocks noChangeShapeType="1"/>
            </p:cNvSpPr>
            <p:nvPr/>
          </p:nvSpPr>
          <p:spPr bwMode="auto">
            <a:xfrm>
              <a:off x="983" y="226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7"/>
            <p:cNvSpPr>
              <a:spLocks noChangeShapeType="1"/>
            </p:cNvSpPr>
            <p:nvPr/>
          </p:nvSpPr>
          <p:spPr bwMode="auto">
            <a:xfrm>
              <a:off x="432" y="2264"/>
              <a:ext cx="1" cy="32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1" name="Line 8"/>
            <p:cNvSpPr>
              <a:spLocks noChangeShapeType="1"/>
            </p:cNvSpPr>
            <p:nvPr/>
          </p:nvSpPr>
          <p:spPr bwMode="auto">
            <a:xfrm>
              <a:off x="983" y="22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9"/>
            <p:cNvSpPr>
              <a:spLocks noChangeShapeType="1"/>
            </p:cNvSpPr>
            <p:nvPr/>
          </p:nvSpPr>
          <p:spPr bwMode="auto">
            <a:xfrm>
              <a:off x="1332" y="22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0"/>
            <p:cNvSpPr>
              <a:spLocks noChangeShapeType="1"/>
            </p:cNvSpPr>
            <p:nvPr/>
          </p:nvSpPr>
          <p:spPr bwMode="auto">
            <a:xfrm>
              <a:off x="983" y="2592"/>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374" name="Line 11"/>
            <p:cNvSpPr>
              <a:spLocks noChangeShapeType="1"/>
            </p:cNvSpPr>
            <p:nvPr/>
          </p:nvSpPr>
          <p:spPr bwMode="auto">
            <a:xfrm>
              <a:off x="432" y="2264"/>
              <a:ext cx="551"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5" name="Line 12"/>
            <p:cNvSpPr>
              <a:spLocks noChangeShapeType="1"/>
            </p:cNvSpPr>
            <p:nvPr/>
          </p:nvSpPr>
          <p:spPr bwMode="auto">
            <a:xfrm>
              <a:off x="432" y="2592"/>
              <a:ext cx="551"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5366" name="Straight Connector 45"/>
          <p:cNvCxnSpPr>
            <a:cxnSpLocks noChangeShapeType="1"/>
          </p:cNvCxnSpPr>
          <p:nvPr/>
        </p:nvCxnSpPr>
        <p:spPr bwMode="auto">
          <a:xfrm rot="5400000">
            <a:off x="6481203" y="5391991"/>
            <a:ext cx="520700" cy="5524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78059011"/>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5000"/>
              <a:t>Value vs. reference semantics</a:t>
            </a:r>
          </a:p>
        </p:txBody>
      </p:sp>
      <p:sp>
        <p:nvSpPr>
          <p:cNvPr id="3" name="Text Placeholder 2"/>
          <p:cNvSpPr>
            <a:spLocks noGrp="1"/>
          </p:cNvSpPr>
          <p:nvPr>
            <p:ph type="body" idx="1"/>
          </p:nvPr>
        </p:nvSpPr>
        <p:spPr/>
        <p:txBody>
          <a:bodyPr/>
          <a:lstStyle/>
          <a:p>
            <a:endParaRPr lang="en-US"/>
          </a:p>
        </p:txBody>
      </p:sp>
      <p:sp>
        <p:nvSpPr>
          <p:cNvPr id="6" name="Slide Number Placeholder 4"/>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79D32D99-DD3E-401A-8869-787B34DB10EB}" type="slidenum">
              <a:rPr lang="en-GB" altLang="en-US">
                <a:solidFill>
                  <a:srgbClr val="000000"/>
                </a:solidFill>
                <a:latin typeface="Garamond" panose="02020404030301010803" pitchFamily="18" charset="0"/>
                <a:ea typeface="Arial Unicode MS" panose="020B0604020202020204" pitchFamily="34" charset="-128"/>
              </a:rPr>
              <a:pPr eaLnBrk="1" hangingPunct="1"/>
              <a:t>56</a:t>
            </a:fld>
            <a:endParaRPr lang="en-GB" altLang="en-US">
              <a:solidFill>
                <a:srgbClr val="000000"/>
              </a:solidFill>
              <a:latin typeface="Garamond" panose="02020404030301010803" pitchFamily="18" charset="0"/>
              <a:ea typeface="Arial Unicode MS" panose="020B0604020202020204" pitchFamily="34" charset="-128"/>
            </a:endParaRPr>
          </a:p>
        </p:txBody>
      </p:sp>
    </p:spTree>
    <p:extLst>
      <p:ext uri="{BB962C8B-B14F-4D97-AF65-F5344CB8AC3E}">
        <p14:creationId xmlns:p14="http://schemas.microsoft.com/office/powerpoint/2010/main" val="32481813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norm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t>Value semantics</a:t>
            </a:r>
          </a:p>
        </p:txBody>
      </p:sp>
      <p:sp>
        <p:nvSpPr>
          <p:cNvPr id="24578" name="Rectangle 2"/>
          <p:cNvSpPr>
            <a:spLocks noGrp="1" noChangeArrowheads="1"/>
          </p:cNvSpPr>
          <p:nvPr>
            <p:ph idx="1"/>
          </p:nvPr>
        </p:nvSpPr>
        <p:spPr/>
        <p:txBody>
          <a:bodyPr>
            <a:normAutofit/>
          </a:bodyPr>
          <a:lstStyle/>
          <a:p>
            <a:pPr>
              <a:lnSpc>
                <a:spcPct val="10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b="1"/>
              <a:t>value semantics</a:t>
            </a:r>
            <a:r>
              <a:rPr lang="en-GB" altLang="en-US" sz="2300"/>
              <a:t>: Behavior where variables are copied when assigned to each other or passed as parameters.</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Primitive types in Java use value semantics.</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Modifying the value of one variable does not affect other.</a:t>
            </a:r>
          </a:p>
          <a:p>
            <a:pPr>
              <a:lnSpc>
                <a:spcPct val="100000"/>
              </a:lnSpc>
              <a:spcBef>
                <a:spcPts val="5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300"/>
          </a:p>
          <a:p>
            <a:pPr>
              <a:lnSpc>
                <a:spcPct val="10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a:t>Example:</a:t>
            </a:r>
          </a:p>
          <a:p>
            <a:pPr lvl="1">
              <a:lnSpc>
                <a:spcPct val="10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200">
                <a:latin typeface="Courier New" panose="02070309020205020404" pitchFamily="49" charset="0"/>
              </a:rPr>
              <a:t>	</a:t>
            </a:r>
            <a:r>
              <a:rPr lang="en-GB" altLang="en-US">
                <a:latin typeface="Courier New" panose="02070309020205020404" pitchFamily="49" charset="0"/>
              </a:rPr>
              <a:t>int x = 5;</a:t>
            </a:r>
          </a:p>
          <a:p>
            <a:pPr lvl="1">
              <a:lnSpc>
                <a:spcPct val="10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a:latin typeface="Courier New" panose="02070309020205020404" pitchFamily="49" charset="0"/>
              </a:rPr>
              <a:t>	int y = x</a:t>
            </a:r>
            <a:r>
              <a:rPr lang="en-GB" altLang="en-US">
                <a:latin typeface="Courier New" panose="02070309020205020404" pitchFamily="49" charset="0"/>
              </a:rPr>
              <a:t>;     // x = 5, y = 5</a:t>
            </a:r>
          </a:p>
          <a:p>
            <a:pPr lvl="1">
              <a:lnSpc>
                <a:spcPct val="10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latin typeface="Courier New" panose="02070309020205020404" pitchFamily="49" charset="0"/>
              </a:rPr>
              <a:t>	y = 17;        // x = 5, y = 17</a:t>
            </a:r>
          </a:p>
          <a:p>
            <a:pPr lvl="1">
              <a:lnSpc>
                <a:spcPct val="10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latin typeface="Courier New" panose="02070309020205020404" pitchFamily="49" charset="0"/>
              </a:rPr>
              <a:t>	x = 8;         // x = 8, y = 17</a:t>
            </a:r>
          </a:p>
        </p:txBody>
      </p:sp>
      <p:sp>
        <p:nvSpPr>
          <p:cNvPr id="6"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F3CB4E12-8884-4796-A932-520CA0D58B94}" type="slidenum">
              <a:rPr lang="en-GB" altLang="en-US">
                <a:solidFill>
                  <a:srgbClr val="000000"/>
                </a:solidFill>
                <a:latin typeface="Garamond" panose="02020404030301010803" pitchFamily="18" charset="0"/>
                <a:ea typeface="Arial Unicode MS" panose="020B0604020202020204" pitchFamily="34" charset="-128"/>
              </a:rPr>
              <a:pPr eaLnBrk="1" hangingPunct="1"/>
              <a:t>57</a:t>
            </a:fld>
            <a:endParaRPr lang="en-GB" altLang="en-US">
              <a:solidFill>
                <a:srgbClr val="000000"/>
              </a:solidFill>
              <a:latin typeface="Garamond" panose="02020404030301010803" pitchFamily="18" charset="0"/>
              <a:ea typeface="Arial Unicode MS" panose="020B0604020202020204" pitchFamily="34" charset="-128"/>
            </a:endParaRPr>
          </a:p>
        </p:txBody>
      </p:sp>
    </p:spTree>
    <p:extLst>
      <p:ext uri="{BB962C8B-B14F-4D97-AF65-F5344CB8AC3E}">
        <p14:creationId xmlns:p14="http://schemas.microsoft.com/office/powerpoint/2010/main" val="15087007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24578">
                                            <p:txEl>
                                              <p:pRg st="4" end="4"/>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4578">
                                            <p:txEl>
                                              <p:pRg st="5" end="5"/>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4578">
                                            <p:txEl>
                                              <p:pRg st="6" end="6"/>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4578">
                                            <p:txEl>
                                              <p:pRg st="7" end="7"/>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Reference semantics</a:t>
            </a:r>
          </a:p>
        </p:txBody>
      </p:sp>
      <p:sp>
        <p:nvSpPr>
          <p:cNvPr id="25602" name="Rectangle 2"/>
          <p:cNvSpPr>
            <a:spLocks noGrp="1" noChangeArrowheads="1"/>
          </p:cNvSpPr>
          <p:nvPr>
            <p:ph idx="1"/>
          </p:nvPr>
        </p:nvSpPr>
        <p:spPr/>
        <p:txBody>
          <a:bodyPr/>
          <a:lstStyle/>
          <a:p>
            <a:pPr>
              <a:lnSpc>
                <a:spcPct val="10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b="1"/>
              <a:t>reference semantics</a:t>
            </a:r>
            <a:r>
              <a:rPr lang="en-GB" altLang="en-US" sz="2300"/>
              <a:t>: Behavior where variables refer to a common value when assigned to each other or passed as parameters.</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Object types in Java use reference semantics.</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Object variables do not store an object; they store the </a:t>
            </a:r>
            <a:r>
              <a:rPr lang="en-GB" altLang="en-US" i="1"/>
              <a:t>address</a:t>
            </a:r>
            <a:r>
              <a:rPr lang="en-GB" altLang="en-US"/>
              <a:t> of an object's location in the computer memory.  We graphically represent addresses as arrows.</a:t>
            </a:r>
          </a:p>
          <a:p>
            <a:pPr>
              <a:lnSpc>
                <a:spcPct val="10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a:p>
          <a:p>
            <a:pPr>
              <a:lnSpc>
                <a:spcPct val="10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a:t>Example:</a:t>
            </a:r>
          </a:p>
          <a:p>
            <a:pPr lvl="1">
              <a:lnSpc>
                <a:spcPct val="10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latin typeface="Courier New" panose="02070309020205020404" pitchFamily="49" charset="0"/>
              </a:rPr>
              <a:t>	Point p1 = new Point(3, 8);</a:t>
            </a:r>
          </a:p>
        </p:txBody>
      </p:sp>
      <p:sp>
        <p:nvSpPr>
          <p:cNvPr id="35"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00780BB7-DB3D-4B94-8592-35AD22EBA23C}" type="slidenum">
              <a:rPr lang="en-GB" altLang="en-US">
                <a:solidFill>
                  <a:srgbClr val="000000"/>
                </a:solidFill>
                <a:latin typeface="Garamond" panose="02020404030301010803" pitchFamily="18" charset="0"/>
                <a:ea typeface="Arial Unicode MS" panose="020B0604020202020204" pitchFamily="34" charset="-128"/>
              </a:rPr>
              <a:pPr eaLnBrk="1" hangingPunct="1"/>
              <a:t>58</a:t>
            </a:fld>
            <a:endParaRPr lang="en-GB" altLang="en-US">
              <a:solidFill>
                <a:srgbClr val="000000"/>
              </a:solidFill>
              <a:latin typeface="Garamond" panose="02020404030301010803" pitchFamily="18" charset="0"/>
              <a:ea typeface="Arial Unicode MS" panose="020B0604020202020204" pitchFamily="34" charset="-128"/>
            </a:endParaRPr>
          </a:p>
        </p:txBody>
      </p:sp>
      <p:sp>
        <p:nvSpPr>
          <p:cNvPr id="34821" name="Line 3"/>
          <p:cNvSpPr>
            <a:spLocks noChangeShapeType="1"/>
          </p:cNvSpPr>
          <p:nvPr/>
        </p:nvSpPr>
        <p:spPr bwMode="auto">
          <a:xfrm>
            <a:off x="5867400" y="5969000"/>
            <a:ext cx="1588" cy="520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2" name="Line 4"/>
          <p:cNvSpPr>
            <a:spLocks noChangeShapeType="1"/>
          </p:cNvSpPr>
          <p:nvPr/>
        </p:nvSpPr>
        <p:spPr bwMode="auto">
          <a:xfrm>
            <a:off x="7315200" y="6489700"/>
            <a:ext cx="3190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3" name="Line 5"/>
          <p:cNvSpPr>
            <a:spLocks noChangeShapeType="1"/>
          </p:cNvSpPr>
          <p:nvPr/>
        </p:nvSpPr>
        <p:spPr bwMode="auto">
          <a:xfrm>
            <a:off x="5867400" y="5969000"/>
            <a:ext cx="762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4" name="Line 6"/>
          <p:cNvSpPr>
            <a:spLocks noChangeShapeType="1"/>
          </p:cNvSpPr>
          <p:nvPr/>
        </p:nvSpPr>
        <p:spPr bwMode="auto">
          <a:xfrm>
            <a:off x="7315200" y="5969000"/>
            <a:ext cx="3190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5" name="Line 7"/>
          <p:cNvSpPr>
            <a:spLocks noChangeShapeType="1"/>
          </p:cNvSpPr>
          <p:nvPr/>
        </p:nvSpPr>
        <p:spPr bwMode="auto">
          <a:xfrm>
            <a:off x="5867400" y="6489700"/>
            <a:ext cx="762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6" name="Line 8"/>
          <p:cNvSpPr>
            <a:spLocks noChangeShapeType="1"/>
          </p:cNvSpPr>
          <p:nvPr/>
        </p:nvSpPr>
        <p:spPr bwMode="auto">
          <a:xfrm>
            <a:off x="3886200" y="6019800"/>
            <a:ext cx="1588" cy="520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7" name="Line 9"/>
          <p:cNvSpPr>
            <a:spLocks noChangeShapeType="1"/>
          </p:cNvSpPr>
          <p:nvPr/>
        </p:nvSpPr>
        <p:spPr bwMode="auto">
          <a:xfrm>
            <a:off x="3886201" y="6019800"/>
            <a:ext cx="874713"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8" name="Line 10"/>
          <p:cNvSpPr>
            <a:spLocks noChangeShapeType="1"/>
          </p:cNvSpPr>
          <p:nvPr/>
        </p:nvSpPr>
        <p:spPr bwMode="auto">
          <a:xfrm>
            <a:off x="3886201" y="6540500"/>
            <a:ext cx="874713"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 name="Group 11"/>
          <p:cNvGrpSpPr>
            <a:grpSpLocks/>
          </p:cNvGrpSpPr>
          <p:nvPr/>
        </p:nvGrpSpPr>
        <p:grpSpPr bwMode="auto">
          <a:xfrm>
            <a:off x="3877468" y="5638005"/>
            <a:ext cx="4437063" cy="760413"/>
            <a:chOff x="1398" y="3318"/>
            <a:chExt cx="2795" cy="479"/>
          </a:xfrm>
        </p:grpSpPr>
        <p:sp>
          <p:nvSpPr>
            <p:cNvPr id="34830" name="Rectangle 12"/>
            <p:cNvSpPr>
              <a:spLocks noChangeArrowheads="1"/>
            </p:cNvSpPr>
            <p:nvPr/>
          </p:nvSpPr>
          <p:spPr bwMode="auto">
            <a:xfrm>
              <a:off x="3711" y="3398"/>
              <a:ext cx="42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8</a:t>
              </a:r>
            </a:p>
          </p:txBody>
        </p:sp>
        <p:sp>
          <p:nvSpPr>
            <p:cNvPr id="34831" name="Rectangle 13"/>
            <p:cNvSpPr>
              <a:spLocks noChangeArrowheads="1"/>
            </p:cNvSpPr>
            <p:nvPr/>
          </p:nvSpPr>
          <p:spPr bwMode="auto">
            <a:xfrm>
              <a:off x="3462" y="3398"/>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y</a:t>
              </a:r>
              <a:r>
                <a:rPr lang="en-GB" altLang="en-US" sz="2600">
                  <a:solidFill>
                    <a:srgbClr val="000000"/>
                  </a:solidFill>
                </a:rPr>
                <a:t>:</a:t>
              </a:r>
            </a:p>
          </p:txBody>
        </p:sp>
        <p:sp>
          <p:nvSpPr>
            <p:cNvPr id="34832" name="Rectangle 14"/>
            <p:cNvSpPr>
              <a:spLocks noChangeArrowheads="1"/>
            </p:cNvSpPr>
            <p:nvPr/>
          </p:nvSpPr>
          <p:spPr bwMode="auto">
            <a:xfrm>
              <a:off x="3006" y="3398"/>
              <a:ext cx="43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3</a:t>
              </a:r>
            </a:p>
          </p:txBody>
        </p:sp>
        <p:sp>
          <p:nvSpPr>
            <p:cNvPr id="34833" name="Rectangle 15"/>
            <p:cNvSpPr>
              <a:spLocks noChangeArrowheads="1"/>
            </p:cNvSpPr>
            <p:nvPr/>
          </p:nvSpPr>
          <p:spPr bwMode="auto">
            <a:xfrm>
              <a:off x="2754" y="3398"/>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x</a:t>
              </a:r>
              <a:r>
                <a:rPr lang="en-GB" altLang="en-US" sz="2600">
                  <a:solidFill>
                    <a:srgbClr val="000000"/>
                  </a:solidFill>
                </a:rPr>
                <a:t>:</a:t>
              </a:r>
            </a:p>
          </p:txBody>
        </p:sp>
        <p:sp>
          <p:nvSpPr>
            <p:cNvPr id="34834" name="Line 16"/>
            <p:cNvSpPr>
              <a:spLocks noChangeShapeType="1"/>
            </p:cNvSpPr>
            <p:nvPr/>
          </p:nvSpPr>
          <p:spPr bwMode="auto">
            <a:xfrm>
              <a:off x="3006" y="3398"/>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35" name="Line 17"/>
            <p:cNvSpPr>
              <a:spLocks noChangeShapeType="1"/>
            </p:cNvSpPr>
            <p:nvPr/>
          </p:nvSpPr>
          <p:spPr bwMode="auto">
            <a:xfrm>
              <a:off x="3006" y="339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36" name="Line 18"/>
            <p:cNvSpPr>
              <a:spLocks noChangeShapeType="1"/>
            </p:cNvSpPr>
            <p:nvPr/>
          </p:nvSpPr>
          <p:spPr bwMode="auto">
            <a:xfrm>
              <a:off x="3711" y="3398"/>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37" name="Line 19"/>
            <p:cNvSpPr>
              <a:spLocks noChangeShapeType="1"/>
            </p:cNvSpPr>
            <p:nvPr/>
          </p:nvSpPr>
          <p:spPr bwMode="auto">
            <a:xfrm>
              <a:off x="3438" y="339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38" name="Line 20"/>
            <p:cNvSpPr>
              <a:spLocks noChangeShapeType="1"/>
            </p:cNvSpPr>
            <p:nvPr/>
          </p:nvSpPr>
          <p:spPr bwMode="auto">
            <a:xfrm>
              <a:off x="3711" y="339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39" name="Line 21"/>
            <p:cNvSpPr>
              <a:spLocks noChangeShapeType="1"/>
            </p:cNvSpPr>
            <p:nvPr/>
          </p:nvSpPr>
          <p:spPr bwMode="auto">
            <a:xfrm>
              <a:off x="4134" y="339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40" name="Line 22"/>
            <p:cNvSpPr>
              <a:spLocks noChangeShapeType="1"/>
            </p:cNvSpPr>
            <p:nvPr/>
          </p:nvSpPr>
          <p:spPr bwMode="auto">
            <a:xfrm>
              <a:off x="3006" y="3726"/>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41" name="Line 23"/>
            <p:cNvSpPr>
              <a:spLocks noChangeShapeType="1"/>
            </p:cNvSpPr>
            <p:nvPr/>
          </p:nvSpPr>
          <p:spPr bwMode="auto">
            <a:xfrm>
              <a:off x="3711" y="3726"/>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42" name="Rectangle 24"/>
            <p:cNvSpPr>
              <a:spLocks noChangeArrowheads="1"/>
            </p:cNvSpPr>
            <p:nvPr/>
          </p:nvSpPr>
          <p:spPr bwMode="auto">
            <a:xfrm>
              <a:off x="2754" y="3318"/>
              <a:ext cx="1440" cy="48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4843" name="Rectangle 25"/>
            <p:cNvSpPr>
              <a:spLocks noChangeArrowheads="1"/>
            </p:cNvSpPr>
            <p:nvPr/>
          </p:nvSpPr>
          <p:spPr bwMode="auto">
            <a:xfrm>
              <a:off x="1949" y="3414"/>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4844" name="Rectangle 26"/>
            <p:cNvSpPr>
              <a:spLocks noChangeArrowheads="1"/>
            </p:cNvSpPr>
            <p:nvPr/>
          </p:nvSpPr>
          <p:spPr bwMode="auto">
            <a:xfrm>
              <a:off x="1398" y="3414"/>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p1</a:t>
              </a:r>
            </a:p>
          </p:txBody>
        </p:sp>
        <p:sp>
          <p:nvSpPr>
            <p:cNvPr id="34845" name="Line 27"/>
            <p:cNvSpPr>
              <a:spLocks noChangeShapeType="1"/>
            </p:cNvSpPr>
            <p:nvPr/>
          </p:nvSpPr>
          <p:spPr bwMode="auto">
            <a:xfrm>
              <a:off x="1949" y="341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46" name="Line 28"/>
            <p:cNvSpPr>
              <a:spLocks noChangeShapeType="1"/>
            </p:cNvSpPr>
            <p:nvPr/>
          </p:nvSpPr>
          <p:spPr bwMode="auto">
            <a:xfrm>
              <a:off x="1949" y="341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47" name="Line 29"/>
            <p:cNvSpPr>
              <a:spLocks noChangeShapeType="1"/>
            </p:cNvSpPr>
            <p:nvPr/>
          </p:nvSpPr>
          <p:spPr bwMode="auto">
            <a:xfrm>
              <a:off x="2298" y="341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48" name="Line 30"/>
            <p:cNvSpPr>
              <a:spLocks noChangeShapeType="1"/>
            </p:cNvSpPr>
            <p:nvPr/>
          </p:nvSpPr>
          <p:spPr bwMode="auto">
            <a:xfrm>
              <a:off x="1949" y="3742"/>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849" name="Line 31"/>
            <p:cNvSpPr>
              <a:spLocks noChangeShapeType="1"/>
            </p:cNvSpPr>
            <p:nvPr/>
          </p:nvSpPr>
          <p:spPr bwMode="auto">
            <a:xfrm>
              <a:off x="2118" y="3606"/>
              <a:ext cx="624" cy="1"/>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5138898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Reference semantics</a:t>
            </a:r>
          </a:p>
        </p:txBody>
      </p:sp>
      <p:sp>
        <p:nvSpPr>
          <p:cNvPr id="26626" name="Rectangle 2"/>
          <p:cNvSpPr>
            <a:spLocks noGrp="1" noChangeArrowheads="1"/>
          </p:cNvSpPr>
          <p:nvPr>
            <p:ph idx="1"/>
          </p:nvPr>
        </p:nvSpPr>
        <p:spPr/>
        <p:txBody>
          <a:bodyPr/>
          <a:lstStyle/>
          <a:p>
            <a:pPr>
              <a:lnSpc>
                <a:spcPct val="10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a:t>If two object variables are assigned the same object, the object is </a:t>
            </a:r>
            <a:r>
              <a:rPr lang="en-GB" altLang="en-US" sz="2300" b="1"/>
              <a:t>NOT</a:t>
            </a:r>
            <a:r>
              <a:rPr lang="en-GB" altLang="en-US" sz="2300"/>
              <a:t> copied; instead, the object’s address is copied.</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As a result, both variables will </a:t>
            </a:r>
            <a:r>
              <a:rPr lang="en-GB" altLang="en-US" i="1"/>
              <a:t>point</a:t>
            </a:r>
            <a:r>
              <a:rPr lang="en-GB" altLang="en-US"/>
              <a:t> to the same object.</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Calling a method on either variable will modify the same object.</a:t>
            </a:r>
          </a:p>
          <a:p>
            <a:pPr>
              <a:lnSpc>
                <a:spcPct val="10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a:p>
          <a:p>
            <a:pPr>
              <a:lnSpc>
                <a:spcPct val="10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a:t>Example:</a:t>
            </a:r>
          </a:p>
          <a:p>
            <a:pPr lvl="1">
              <a:lnSpc>
                <a:spcPct val="100000"/>
              </a:lnSpc>
              <a:spcBef>
                <a:spcPts val="45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	Point p1 = new Point(3, 8);</a:t>
            </a:r>
          </a:p>
          <a:p>
            <a:pPr lvl="1">
              <a:lnSpc>
                <a:spcPct val="100000"/>
              </a:lnSpc>
              <a:spcBef>
                <a:spcPts val="45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	</a:t>
            </a:r>
            <a:r>
              <a:rPr lang="en-GB" altLang="en-US" sz="1800" b="1">
                <a:latin typeface="Courier New" panose="02070309020205020404" pitchFamily="49" charset="0"/>
              </a:rPr>
              <a:t>Point p2 = p1;</a:t>
            </a:r>
          </a:p>
          <a:p>
            <a:pPr lvl="1">
              <a:lnSpc>
                <a:spcPct val="100000"/>
              </a:lnSpc>
              <a:spcBef>
                <a:spcPts val="45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b="1">
                <a:latin typeface="Courier New" panose="02070309020205020404" pitchFamily="49" charset="0"/>
              </a:rPr>
              <a:t>	p2.setLocation(1, 2);</a:t>
            </a:r>
          </a:p>
        </p:txBody>
      </p:sp>
      <p:sp>
        <p:nvSpPr>
          <p:cNvPr id="36"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B64D96D5-380D-441B-B476-725F2094BEAB}" type="slidenum">
              <a:rPr lang="en-GB" altLang="en-US">
                <a:solidFill>
                  <a:srgbClr val="000000"/>
                </a:solidFill>
                <a:latin typeface="Garamond" panose="02020404030301010803" pitchFamily="18" charset="0"/>
                <a:ea typeface="Arial Unicode MS" panose="020B0604020202020204" pitchFamily="34" charset="-128"/>
              </a:rPr>
              <a:pPr eaLnBrk="1" hangingPunct="1"/>
              <a:t>59</a:t>
            </a:fld>
            <a:endParaRPr lang="en-GB" altLang="en-US">
              <a:solidFill>
                <a:srgbClr val="000000"/>
              </a:solidFill>
              <a:latin typeface="Garamond" panose="02020404030301010803" pitchFamily="18" charset="0"/>
              <a:ea typeface="Arial Unicode MS" panose="020B0604020202020204" pitchFamily="34" charset="-128"/>
            </a:endParaRPr>
          </a:p>
        </p:txBody>
      </p:sp>
      <p:sp>
        <p:nvSpPr>
          <p:cNvPr id="26627" name="Rectangle 3"/>
          <p:cNvSpPr>
            <a:spLocks noChangeArrowheads="1"/>
          </p:cNvSpPr>
          <p:nvPr/>
        </p:nvSpPr>
        <p:spPr bwMode="auto">
          <a:xfrm>
            <a:off x="9229726" y="4610100"/>
            <a:ext cx="6715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8</a:t>
            </a:r>
          </a:p>
        </p:txBody>
      </p:sp>
      <p:sp>
        <p:nvSpPr>
          <p:cNvPr id="26628" name="Rectangle 4"/>
          <p:cNvSpPr>
            <a:spLocks noChangeArrowheads="1"/>
          </p:cNvSpPr>
          <p:nvPr/>
        </p:nvSpPr>
        <p:spPr bwMode="auto">
          <a:xfrm>
            <a:off x="8115300" y="4619625"/>
            <a:ext cx="685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3</a:t>
            </a:r>
          </a:p>
        </p:txBody>
      </p:sp>
      <p:grpSp>
        <p:nvGrpSpPr>
          <p:cNvPr id="2" name="Group 5"/>
          <p:cNvGrpSpPr>
            <a:grpSpLocks/>
          </p:cNvGrpSpPr>
          <p:nvPr/>
        </p:nvGrpSpPr>
        <p:grpSpPr bwMode="auto">
          <a:xfrm>
            <a:off x="5562601" y="4495800"/>
            <a:ext cx="4437063" cy="1524000"/>
            <a:chOff x="2544" y="2832"/>
            <a:chExt cx="2795" cy="960"/>
          </a:xfrm>
        </p:grpSpPr>
        <p:sp>
          <p:nvSpPr>
            <p:cNvPr id="35850" name="Rectangle 6"/>
            <p:cNvSpPr>
              <a:spLocks noChangeArrowheads="1"/>
            </p:cNvSpPr>
            <p:nvPr/>
          </p:nvSpPr>
          <p:spPr bwMode="auto">
            <a:xfrm>
              <a:off x="3095" y="3464"/>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5851" name="Rectangle 7"/>
            <p:cNvSpPr>
              <a:spLocks noChangeArrowheads="1"/>
            </p:cNvSpPr>
            <p:nvPr/>
          </p:nvSpPr>
          <p:spPr bwMode="auto">
            <a:xfrm>
              <a:off x="2544" y="3464"/>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p2</a:t>
              </a:r>
            </a:p>
          </p:txBody>
        </p:sp>
        <p:sp>
          <p:nvSpPr>
            <p:cNvPr id="35852" name="Line 8"/>
            <p:cNvSpPr>
              <a:spLocks noChangeShapeType="1"/>
            </p:cNvSpPr>
            <p:nvPr/>
          </p:nvSpPr>
          <p:spPr bwMode="auto">
            <a:xfrm>
              <a:off x="3095" y="346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53" name="Line 9"/>
            <p:cNvSpPr>
              <a:spLocks noChangeShapeType="1"/>
            </p:cNvSpPr>
            <p:nvPr/>
          </p:nvSpPr>
          <p:spPr bwMode="auto">
            <a:xfrm>
              <a:off x="3095" y="34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54" name="Line 10"/>
            <p:cNvSpPr>
              <a:spLocks noChangeShapeType="1"/>
            </p:cNvSpPr>
            <p:nvPr/>
          </p:nvSpPr>
          <p:spPr bwMode="auto">
            <a:xfrm>
              <a:off x="3444" y="34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11"/>
            <p:cNvSpPr>
              <a:spLocks noChangeShapeType="1"/>
            </p:cNvSpPr>
            <p:nvPr/>
          </p:nvSpPr>
          <p:spPr bwMode="auto">
            <a:xfrm>
              <a:off x="3095" y="3792"/>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56" name="Line 12"/>
            <p:cNvSpPr>
              <a:spLocks noChangeShapeType="1"/>
            </p:cNvSpPr>
            <p:nvPr/>
          </p:nvSpPr>
          <p:spPr bwMode="auto">
            <a:xfrm flipV="1">
              <a:off x="3264" y="3261"/>
              <a:ext cx="624" cy="398"/>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Rectangle 13"/>
            <p:cNvSpPr>
              <a:spLocks noChangeArrowheads="1"/>
            </p:cNvSpPr>
            <p:nvPr/>
          </p:nvSpPr>
          <p:spPr bwMode="auto">
            <a:xfrm>
              <a:off x="4608" y="2912"/>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y</a:t>
              </a:r>
              <a:r>
                <a:rPr lang="en-GB" altLang="en-US" sz="2600">
                  <a:solidFill>
                    <a:srgbClr val="000000"/>
                  </a:solidFill>
                </a:rPr>
                <a:t>:</a:t>
              </a:r>
            </a:p>
          </p:txBody>
        </p:sp>
        <p:sp>
          <p:nvSpPr>
            <p:cNvPr id="35858" name="Rectangle 14"/>
            <p:cNvSpPr>
              <a:spLocks noChangeArrowheads="1"/>
            </p:cNvSpPr>
            <p:nvPr/>
          </p:nvSpPr>
          <p:spPr bwMode="auto">
            <a:xfrm>
              <a:off x="3900" y="2912"/>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x</a:t>
              </a:r>
              <a:r>
                <a:rPr lang="en-GB" altLang="en-US" sz="2600">
                  <a:solidFill>
                    <a:srgbClr val="000000"/>
                  </a:solidFill>
                </a:rPr>
                <a:t>:</a:t>
              </a:r>
            </a:p>
          </p:txBody>
        </p:sp>
        <p:sp>
          <p:nvSpPr>
            <p:cNvPr id="35859" name="Line 15"/>
            <p:cNvSpPr>
              <a:spLocks noChangeShapeType="1"/>
            </p:cNvSpPr>
            <p:nvPr/>
          </p:nvSpPr>
          <p:spPr bwMode="auto">
            <a:xfrm>
              <a:off x="4152" y="2912"/>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60" name="Line 16"/>
            <p:cNvSpPr>
              <a:spLocks noChangeShapeType="1"/>
            </p:cNvSpPr>
            <p:nvPr/>
          </p:nvSpPr>
          <p:spPr bwMode="auto">
            <a:xfrm>
              <a:off x="4152" y="2912"/>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61" name="Line 17"/>
            <p:cNvSpPr>
              <a:spLocks noChangeShapeType="1"/>
            </p:cNvSpPr>
            <p:nvPr/>
          </p:nvSpPr>
          <p:spPr bwMode="auto">
            <a:xfrm>
              <a:off x="4857" y="2912"/>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62" name="Line 18"/>
            <p:cNvSpPr>
              <a:spLocks noChangeShapeType="1"/>
            </p:cNvSpPr>
            <p:nvPr/>
          </p:nvSpPr>
          <p:spPr bwMode="auto">
            <a:xfrm>
              <a:off x="4584" y="2912"/>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63" name="Line 19"/>
            <p:cNvSpPr>
              <a:spLocks noChangeShapeType="1"/>
            </p:cNvSpPr>
            <p:nvPr/>
          </p:nvSpPr>
          <p:spPr bwMode="auto">
            <a:xfrm>
              <a:off x="4857" y="2912"/>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64" name="Line 20"/>
            <p:cNvSpPr>
              <a:spLocks noChangeShapeType="1"/>
            </p:cNvSpPr>
            <p:nvPr/>
          </p:nvSpPr>
          <p:spPr bwMode="auto">
            <a:xfrm>
              <a:off x="5280" y="2912"/>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65" name="Line 21"/>
            <p:cNvSpPr>
              <a:spLocks noChangeShapeType="1"/>
            </p:cNvSpPr>
            <p:nvPr/>
          </p:nvSpPr>
          <p:spPr bwMode="auto">
            <a:xfrm>
              <a:off x="4152" y="3240"/>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66" name="Line 22"/>
            <p:cNvSpPr>
              <a:spLocks noChangeShapeType="1"/>
            </p:cNvSpPr>
            <p:nvPr/>
          </p:nvSpPr>
          <p:spPr bwMode="auto">
            <a:xfrm>
              <a:off x="4857" y="3240"/>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67" name="Rectangle 23"/>
            <p:cNvSpPr>
              <a:spLocks noChangeArrowheads="1"/>
            </p:cNvSpPr>
            <p:nvPr/>
          </p:nvSpPr>
          <p:spPr bwMode="auto">
            <a:xfrm>
              <a:off x="3900" y="2832"/>
              <a:ext cx="1440" cy="48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5868" name="Rectangle 24"/>
            <p:cNvSpPr>
              <a:spLocks noChangeArrowheads="1"/>
            </p:cNvSpPr>
            <p:nvPr/>
          </p:nvSpPr>
          <p:spPr bwMode="auto">
            <a:xfrm>
              <a:off x="3095" y="2928"/>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5869" name="Rectangle 25"/>
            <p:cNvSpPr>
              <a:spLocks noChangeArrowheads="1"/>
            </p:cNvSpPr>
            <p:nvPr/>
          </p:nvSpPr>
          <p:spPr bwMode="auto">
            <a:xfrm>
              <a:off x="2544" y="2928"/>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p1</a:t>
              </a:r>
            </a:p>
          </p:txBody>
        </p:sp>
        <p:sp>
          <p:nvSpPr>
            <p:cNvPr id="35870" name="Line 26"/>
            <p:cNvSpPr>
              <a:spLocks noChangeShapeType="1"/>
            </p:cNvSpPr>
            <p:nvPr/>
          </p:nvSpPr>
          <p:spPr bwMode="auto">
            <a:xfrm>
              <a:off x="3095" y="2928"/>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71" name="Line 27"/>
            <p:cNvSpPr>
              <a:spLocks noChangeShapeType="1"/>
            </p:cNvSpPr>
            <p:nvPr/>
          </p:nvSpPr>
          <p:spPr bwMode="auto">
            <a:xfrm>
              <a:off x="3095" y="292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72" name="Line 28"/>
            <p:cNvSpPr>
              <a:spLocks noChangeShapeType="1"/>
            </p:cNvSpPr>
            <p:nvPr/>
          </p:nvSpPr>
          <p:spPr bwMode="auto">
            <a:xfrm>
              <a:off x="3444" y="292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73" name="Line 29"/>
            <p:cNvSpPr>
              <a:spLocks noChangeShapeType="1"/>
            </p:cNvSpPr>
            <p:nvPr/>
          </p:nvSpPr>
          <p:spPr bwMode="auto">
            <a:xfrm>
              <a:off x="3095" y="3256"/>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874" name="Line 30"/>
            <p:cNvSpPr>
              <a:spLocks noChangeShapeType="1"/>
            </p:cNvSpPr>
            <p:nvPr/>
          </p:nvSpPr>
          <p:spPr bwMode="auto">
            <a:xfrm>
              <a:off x="3264" y="3120"/>
              <a:ext cx="624" cy="1"/>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55" name="Rectangle 31"/>
          <p:cNvSpPr>
            <a:spLocks noChangeArrowheads="1"/>
          </p:cNvSpPr>
          <p:nvPr/>
        </p:nvSpPr>
        <p:spPr bwMode="auto">
          <a:xfrm>
            <a:off x="8115301" y="4619625"/>
            <a:ext cx="6715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1</a:t>
            </a:r>
          </a:p>
        </p:txBody>
      </p:sp>
      <p:sp>
        <p:nvSpPr>
          <p:cNvPr id="26656" name="Rectangle 32"/>
          <p:cNvSpPr>
            <a:spLocks noChangeArrowheads="1"/>
          </p:cNvSpPr>
          <p:nvPr/>
        </p:nvSpPr>
        <p:spPr bwMode="auto">
          <a:xfrm>
            <a:off x="9229726" y="4619625"/>
            <a:ext cx="6715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2</a:t>
            </a:r>
          </a:p>
        </p:txBody>
      </p:sp>
    </p:spTree>
    <p:extLst>
      <p:ext uri="{BB962C8B-B14F-4D97-AF65-F5344CB8AC3E}">
        <p14:creationId xmlns:p14="http://schemas.microsoft.com/office/powerpoint/2010/main" val="67362686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26626">
                                            <p:txEl>
                                              <p:pRg st="4" end="4"/>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6626">
                                            <p:txEl>
                                              <p:pRg st="5" end="5"/>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6626">
                                            <p:txEl>
                                              <p:pRg st="6" end="6"/>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9" presetClass="entr" fill="hold" nodeType="withEffect">
                                  <p:stCondLst>
                                    <p:cond delay="0"/>
                                  </p:stCondLst>
                                  <p:childTnLst>
                                    <p:set>
                                      <p:cBhvr>
                                        <p:cTn id="19" dur="1" fill="hold">
                                          <p:stCondLst>
                                            <p:cond delay="0"/>
                                          </p:stCondLst>
                                        </p:cTn>
                                        <p:tgtEl>
                                          <p:spTgt spid="26627"/>
                                        </p:tgtEl>
                                        <p:attrNameLst>
                                          <p:attrName>style.visibility</p:attrName>
                                        </p:attrNameLst>
                                      </p:cBhvr>
                                      <p:to>
                                        <p:strVal val="visible"/>
                                      </p:to>
                                    </p:set>
                                    <p:animEffect transition="in" filter="dissolve">
                                      <p:cBhvr>
                                        <p:cTn id="20" dur="500"/>
                                        <p:tgtEl>
                                          <p:spTgt spid="26627"/>
                                        </p:tgtEl>
                                      </p:cBhvr>
                                    </p:animEffect>
                                  </p:childTnLst>
                                  <p:subTnLst>
                                    <p:set>
                                      <p:cBhvr override="childStyle">
                                        <p:cTn dur="1" fill="hold" display="0" masterRel="nextClick" afterEffect="1"/>
                                        <p:tgtEl>
                                          <p:spTgt spid="26627"/>
                                        </p:tgtEl>
                                        <p:attrNameLst>
                                          <p:attrName>style.visibility</p:attrName>
                                        </p:attrNameLst>
                                      </p:cBhvr>
                                      <p:to>
                                        <p:strVal val="hidden"/>
                                      </p:to>
                                    </p:set>
                                  </p:subTnLst>
                                </p:cTn>
                              </p:par>
                              <p:par>
                                <p:cTn id="21" presetID="9" presetClass="entr" fill="hold" nodeType="withEffect">
                                  <p:stCondLst>
                                    <p:cond delay="0"/>
                                  </p:stCondLst>
                                  <p:childTnLst>
                                    <p:set>
                                      <p:cBhvr>
                                        <p:cTn id="22" dur="1" fill="hold">
                                          <p:stCondLst>
                                            <p:cond delay="0"/>
                                          </p:stCondLst>
                                        </p:cTn>
                                        <p:tgtEl>
                                          <p:spTgt spid="26628"/>
                                        </p:tgtEl>
                                        <p:attrNameLst>
                                          <p:attrName>style.visibility</p:attrName>
                                        </p:attrNameLst>
                                      </p:cBhvr>
                                      <p:to>
                                        <p:strVal val="visible"/>
                                      </p:to>
                                    </p:set>
                                    <p:animEffect transition="in" filter="dissolve">
                                      <p:cBhvr>
                                        <p:cTn id="23" dur="500"/>
                                        <p:tgtEl>
                                          <p:spTgt spid="26628"/>
                                        </p:tgtEl>
                                      </p:cBhvr>
                                    </p:animEffect>
                                  </p:childTnLst>
                                  <p:subTnLst>
                                    <p:set>
                                      <p:cBhvr override="childStyle">
                                        <p:cTn dur="1" fill="hold" display="0" masterRel="nextClick" afterEffect="1"/>
                                        <p:tgtEl>
                                          <p:spTgt spid="26628"/>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32" fill="hold" nodeType="clickEffect">
                                  <p:stCondLst>
                                    <p:cond delay="0"/>
                                  </p:stCondLst>
                                  <p:childTnLst>
                                    <p:set>
                                      <p:cBhvr>
                                        <p:cTn id="27" dur="1" fill="hold">
                                          <p:stCondLst>
                                            <p:cond delay="0"/>
                                          </p:stCondLst>
                                        </p:cTn>
                                        <p:tgtEl>
                                          <p:spTgt spid="26655"/>
                                        </p:tgtEl>
                                        <p:attrNameLst>
                                          <p:attrName>style.visibility</p:attrName>
                                        </p:attrNameLst>
                                      </p:cBhvr>
                                      <p:to>
                                        <p:strVal val="visible"/>
                                      </p:to>
                                    </p:set>
                                    <p:anim calcmode="lin" valueType="num">
                                      <p:cBhvr>
                                        <p:cTn id="28" dur="500" fill="hold"/>
                                        <p:tgtEl>
                                          <p:spTgt spid="26655"/>
                                        </p:tgtEl>
                                        <p:attrNameLst>
                                          <p:attrName>ppt_w</p:attrName>
                                        </p:attrNameLst>
                                      </p:cBhvr>
                                      <p:tavLst>
                                        <p:tav tm="100000">
                                          <p:val>
                                            <p:strVal val="4*#ppt_w"/>
                                          </p:val>
                                        </p:tav>
                                        <p:tav>
                                          <p:val>
                                            <p:strVal val="#ppt_w"/>
                                          </p:val>
                                        </p:tav>
                                      </p:tavLst>
                                    </p:anim>
                                    <p:anim calcmode="lin" valueType="num">
                                      <p:cBhvr>
                                        <p:cTn id="29" dur="500" fill="hold"/>
                                        <p:tgtEl>
                                          <p:spTgt spid="26655"/>
                                        </p:tgtEl>
                                        <p:attrNameLst>
                                          <p:attrName>ppt_h</p:attrName>
                                        </p:attrNameLst>
                                      </p:cBhvr>
                                      <p:tavLst>
                                        <p:tav tm="100000">
                                          <p:val>
                                            <p:strVal val="4*#ppt_h"/>
                                          </p:val>
                                        </p:tav>
                                        <p:tav>
                                          <p:val>
                                            <p:strVal val="#ppt_h"/>
                                          </p:val>
                                        </p:tav>
                                      </p:tavLst>
                                    </p:anim>
                                  </p:childTnLst>
                                </p:cTn>
                              </p:par>
                              <p:par>
                                <p:cTn id="30" presetID="23" presetClass="entr" presetSubtype="32" fill="hold" nodeType="withEffect">
                                  <p:stCondLst>
                                    <p:cond delay="0"/>
                                  </p:stCondLst>
                                  <p:childTnLst>
                                    <p:set>
                                      <p:cBhvr>
                                        <p:cTn id="31" dur="1" fill="hold">
                                          <p:stCondLst>
                                            <p:cond delay="0"/>
                                          </p:stCondLst>
                                        </p:cTn>
                                        <p:tgtEl>
                                          <p:spTgt spid="26656"/>
                                        </p:tgtEl>
                                        <p:attrNameLst>
                                          <p:attrName>style.visibility</p:attrName>
                                        </p:attrNameLst>
                                      </p:cBhvr>
                                      <p:to>
                                        <p:strVal val="visible"/>
                                      </p:to>
                                    </p:set>
                                    <p:anim calcmode="lin" valueType="num">
                                      <p:cBhvr>
                                        <p:cTn id="32" dur="500" fill="hold"/>
                                        <p:tgtEl>
                                          <p:spTgt spid="26656"/>
                                        </p:tgtEl>
                                        <p:attrNameLst>
                                          <p:attrName>ppt_w</p:attrName>
                                        </p:attrNameLst>
                                      </p:cBhvr>
                                      <p:tavLst>
                                        <p:tav tm="100000">
                                          <p:val>
                                            <p:strVal val="4*#ppt_w"/>
                                          </p:val>
                                        </p:tav>
                                        <p:tav>
                                          <p:val>
                                            <p:strVal val="#ppt_w"/>
                                          </p:val>
                                        </p:tav>
                                      </p:tavLst>
                                    </p:anim>
                                    <p:anim calcmode="lin" valueType="num">
                                      <p:cBhvr>
                                        <p:cTn id="33" dur="500" fill="hold"/>
                                        <p:tgtEl>
                                          <p:spTgt spid="26656"/>
                                        </p:tgtEl>
                                        <p:attrNameLst>
                                          <p:attrName>ppt_h</p:attrName>
                                        </p:attrNameLst>
                                      </p:cBhvr>
                                      <p:tavLst>
                                        <p:tav tm="100000">
                                          <p:val>
                                            <p:strVal val="4*#ppt_h"/>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pic>
        <p:nvPicPr>
          <p:cNvPr id="7" name="Picture 6"/>
          <p:cNvPicPr>
            <a:picLocks noChangeAspect="1"/>
          </p:cNvPicPr>
          <p:nvPr/>
        </p:nvPicPr>
        <p:blipFill>
          <a:blip r:embed="rId2"/>
          <a:stretch>
            <a:fillRect/>
          </a:stretch>
        </p:blipFill>
        <p:spPr>
          <a:xfrm>
            <a:off x="1467294" y="2796987"/>
            <a:ext cx="3288481" cy="2090737"/>
          </a:xfrm>
          <a:prstGeom prst="rect">
            <a:avLst/>
          </a:prstGeom>
        </p:spPr>
      </p:pic>
      <p:pic>
        <p:nvPicPr>
          <p:cNvPr id="3" name="Picture 2"/>
          <p:cNvPicPr>
            <a:picLocks noChangeAspect="1"/>
          </p:cNvPicPr>
          <p:nvPr/>
        </p:nvPicPr>
        <p:blipFill>
          <a:blip r:embed="rId3"/>
          <a:stretch>
            <a:fillRect/>
          </a:stretch>
        </p:blipFill>
        <p:spPr>
          <a:xfrm>
            <a:off x="6770314" y="2261206"/>
            <a:ext cx="2524125" cy="3162300"/>
          </a:xfrm>
          <a:prstGeom prst="rect">
            <a:avLst/>
          </a:prstGeom>
        </p:spPr>
      </p:pic>
      <p:pic>
        <p:nvPicPr>
          <p:cNvPr id="4" name="Picture 3"/>
          <p:cNvPicPr>
            <a:picLocks noChangeAspect="1"/>
          </p:cNvPicPr>
          <p:nvPr/>
        </p:nvPicPr>
        <p:blipFill>
          <a:blip r:embed="rId4"/>
          <a:stretch>
            <a:fillRect/>
          </a:stretch>
        </p:blipFill>
        <p:spPr>
          <a:xfrm>
            <a:off x="5257798" y="1890646"/>
            <a:ext cx="5905500" cy="4781550"/>
          </a:xfrm>
          <a:prstGeom prst="rect">
            <a:avLst/>
          </a:prstGeom>
        </p:spPr>
      </p:pic>
    </p:spTree>
    <p:extLst>
      <p:ext uri="{BB962C8B-B14F-4D97-AF65-F5344CB8AC3E}">
        <p14:creationId xmlns:p14="http://schemas.microsoft.com/office/powerpoint/2010/main" val="3370869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norm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Reference semantics: Why?</a:t>
            </a:r>
          </a:p>
        </p:txBody>
      </p:sp>
      <p:sp>
        <p:nvSpPr>
          <p:cNvPr id="27650" name="Rectangle 2"/>
          <p:cNvSpPr>
            <a:spLocks noGrp="1" noChangeArrowheads="1"/>
          </p:cNvSpPr>
          <p:nvPr>
            <p:ph idx="1"/>
          </p:nvPr>
        </p:nvSpPr>
        <p:spPr/>
        <p:txBody>
          <a:bodyPr/>
          <a:lstStyle/>
          <a:p>
            <a:pPr>
              <a:lnSpc>
                <a:spcPct val="10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dirty="0"/>
              <a:t>Objects have reference semantics for several reasons</a:t>
            </a:r>
            <a:r>
              <a:rPr lang="en-GB" altLang="en-US" sz="2300" dirty="0" smtClean="0"/>
              <a:t>:</a:t>
            </a:r>
          </a:p>
          <a:p>
            <a:pPr>
              <a:lnSpc>
                <a:spcPct val="10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300" dirty="0"/>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dirty="0"/>
              <a:t>efficiency</a:t>
            </a:r>
            <a:r>
              <a:rPr lang="en-GB" altLang="en-US" dirty="0"/>
              <a:t>:</a:t>
            </a:r>
            <a:r>
              <a:rPr lang="en-GB" altLang="en-US" i="1" dirty="0"/>
              <a:t>  </a:t>
            </a:r>
            <a:r>
              <a:rPr lang="en-GB" altLang="en-US" dirty="0"/>
              <a:t>Objects can be large and bulky.  Having to copy them every time they are passed as parameters would slow down the program.</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i="1" dirty="0" smtClean="0"/>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dirty="0" smtClean="0"/>
              <a:t>sharing</a:t>
            </a:r>
            <a:r>
              <a:rPr lang="en-GB" altLang="en-US" dirty="0"/>
              <a:t>:  Since objects hold important state, it is often more desirable for them to be shared by parts of the program when they're passed as parameters.  Often we want the changes to occur to the same object.</a:t>
            </a:r>
          </a:p>
        </p:txBody>
      </p:sp>
      <p:sp>
        <p:nvSpPr>
          <p:cNvPr id="6"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682CADDA-A795-4FC0-AC07-CB7C39E45795}" type="slidenum">
              <a:rPr lang="en-GB" altLang="en-US">
                <a:solidFill>
                  <a:srgbClr val="000000"/>
                </a:solidFill>
                <a:latin typeface="Garamond" panose="02020404030301010803" pitchFamily="18" charset="0"/>
                <a:ea typeface="Arial Unicode MS" panose="020B0604020202020204" pitchFamily="34" charset="-128"/>
              </a:rPr>
              <a:pPr eaLnBrk="1" hangingPunct="1"/>
              <a:t>60</a:t>
            </a:fld>
            <a:endParaRPr lang="en-GB" altLang="en-US">
              <a:solidFill>
                <a:srgbClr val="000000"/>
              </a:solidFill>
              <a:latin typeface="Garamond" panose="02020404030301010803" pitchFamily="18" charset="0"/>
              <a:ea typeface="Arial Unicode MS" panose="020B0604020202020204" pitchFamily="34" charset="-128"/>
            </a:endParaRPr>
          </a:p>
        </p:txBody>
      </p:sp>
    </p:spTree>
    <p:extLst>
      <p:ext uri="{BB962C8B-B14F-4D97-AF65-F5344CB8AC3E}">
        <p14:creationId xmlns:p14="http://schemas.microsoft.com/office/powerpoint/2010/main" val="42218414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norm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Reference semantics: Example</a:t>
            </a:r>
          </a:p>
        </p:txBody>
      </p:sp>
      <p:sp>
        <p:nvSpPr>
          <p:cNvPr id="28674" name="Rectangle 2"/>
          <p:cNvSpPr>
            <a:spLocks noGrp="1" noChangeArrowheads="1"/>
          </p:cNvSpPr>
          <p:nvPr>
            <p:ph idx="1"/>
          </p:nvPr>
        </p:nvSpPr>
        <p:spPr/>
        <p:txBody>
          <a:bodyPr/>
          <a:lstStyle/>
          <a:p>
            <a:pPr>
              <a:lnSpc>
                <a:spcPct val="70000"/>
              </a:lnSpc>
              <a:spcBef>
                <a:spcPts val="450"/>
              </a:spcBef>
              <a:buNone/>
              <a:tabLst>
                <a:tab pos="338138" algn="l"/>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GB" altLang="en-US" sz="1800">
                <a:latin typeface="Courier New" panose="02070309020205020404" pitchFamily="49" charset="0"/>
              </a:rPr>
              <a:t>	Point p1 = new Point(3, 8);</a:t>
            </a:r>
          </a:p>
          <a:p>
            <a:pPr>
              <a:lnSpc>
                <a:spcPct val="70000"/>
              </a:lnSpc>
              <a:spcBef>
                <a:spcPts val="450"/>
              </a:spcBef>
              <a:buNone/>
              <a:tabLst>
                <a:tab pos="338138" algn="l"/>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GB" altLang="en-US" sz="1800">
                <a:latin typeface="Courier New" panose="02070309020205020404" pitchFamily="49" charset="0"/>
              </a:rPr>
              <a:t>	Point p2 = new Point(2, -4);</a:t>
            </a:r>
          </a:p>
          <a:p>
            <a:pPr>
              <a:lnSpc>
                <a:spcPct val="70000"/>
              </a:lnSpc>
              <a:spcBef>
                <a:spcPts val="450"/>
              </a:spcBef>
              <a:buNone/>
              <a:tabLst>
                <a:tab pos="338138" algn="l"/>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GB" altLang="en-US" sz="1800">
                <a:latin typeface="Courier New" panose="02070309020205020404" pitchFamily="49" charset="0"/>
              </a:rPr>
              <a:t>	Point p3 = p2;</a:t>
            </a:r>
          </a:p>
          <a:p>
            <a:pPr>
              <a:lnSpc>
                <a:spcPct val="60000"/>
              </a:lnSpc>
              <a:spcBef>
                <a:spcPts val="450"/>
              </a:spcBef>
              <a:buNone/>
              <a:tabLst>
                <a:tab pos="338138" algn="l"/>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endParaRPr lang="en-GB" altLang="en-US" sz="1800"/>
          </a:p>
          <a:p>
            <a:pPr>
              <a:lnSpc>
                <a:spcPct val="60000"/>
              </a:lnSpc>
              <a:spcBef>
                <a:spcPts val="500"/>
              </a:spcBef>
              <a:tabLst>
                <a:tab pos="338138" algn="l"/>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GB" altLang="en-US" sz="2000"/>
              <a:t>How many unique objects are there?  How do you know that?</a:t>
            </a:r>
          </a:p>
          <a:p>
            <a:pPr lvl="1">
              <a:lnSpc>
                <a:spcPct val="80000"/>
              </a:lnSpc>
              <a:spcBef>
                <a:spcPts val="450"/>
              </a:spcBef>
              <a:tabLst>
                <a:tab pos="338138" algn="l"/>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GB" altLang="en-US" sz="1800"/>
              <a:t>Two, because objects are only created with the </a:t>
            </a:r>
            <a:r>
              <a:rPr lang="en-GB" altLang="en-US" sz="1600">
                <a:latin typeface="Courier New" panose="02070309020205020404" pitchFamily="49" charset="0"/>
              </a:rPr>
              <a:t>new </a:t>
            </a:r>
            <a:r>
              <a:rPr lang="en-GB" altLang="en-US" sz="1800"/>
              <a:t>keyword.</a:t>
            </a:r>
          </a:p>
          <a:p>
            <a:pPr>
              <a:lnSpc>
                <a:spcPct val="80000"/>
              </a:lnSpc>
              <a:spcBef>
                <a:spcPts val="500"/>
              </a:spcBef>
              <a:buNone/>
              <a:tabLst>
                <a:tab pos="338138" algn="l"/>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endParaRPr lang="en-GB" altLang="en-US" sz="2000"/>
          </a:p>
          <a:p>
            <a:pPr>
              <a:lnSpc>
                <a:spcPct val="80000"/>
              </a:lnSpc>
              <a:spcBef>
                <a:spcPts val="500"/>
              </a:spcBef>
              <a:tabLst>
                <a:tab pos="338138" algn="l"/>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GB" altLang="en-US" sz="2000"/>
              <a:t>If we change </a:t>
            </a:r>
            <a:r>
              <a:rPr lang="en-GB" altLang="en-US" sz="1800">
                <a:latin typeface="Courier New" panose="02070309020205020404" pitchFamily="49" charset="0"/>
              </a:rPr>
              <a:t>p3</a:t>
            </a:r>
            <a:r>
              <a:rPr lang="en-GB" altLang="en-US" sz="2000"/>
              <a:t>, will </a:t>
            </a:r>
            <a:r>
              <a:rPr lang="en-GB" altLang="en-US" sz="1800">
                <a:latin typeface="Courier New" panose="02070309020205020404" pitchFamily="49" charset="0"/>
              </a:rPr>
              <a:t>p2</a:t>
            </a:r>
            <a:r>
              <a:rPr lang="en-GB" altLang="en-US" sz="2000"/>
              <a:t> be affected and vice versa?</a:t>
            </a:r>
          </a:p>
          <a:p>
            <a:pPr lvl="1">
              <a:lnSpc>
                <a:spcPct val="80000"/>
              </a:lnSpc>
              <a:spcBef>
                <a:spcPts val="450"/>
              </a:spcBef>
              <a:tabLst>
                <a:tab pos="338138" algn="l"/>
                <a:tab pos="904875" algn="l"/>
                <a:tab pos="1819275" algn="l"/>
                <a:tab pos="2733675" algn="l"/>
                <a:tab pos="3648075" algn="l"/>
                <a:tab pos="4562475" algn="l"/>
                <a:tab pos="5476875" algn="l"/>
                <a:tab pos="6391275" algn="l"/>
                <a:tab pos="7305675" algn="l"/>
                <a:tab pos="8220075" algn="l"/>
                <a:tab pos="9134475" algn="l"/>
                <a:tab pos="10048875" algn="l"/>
                <a:tab pos="10052050" algn="l"/>
                <a:tab pos="10509250" algn="l"/>
                <a:tab pos="10512425" algn="l"/>
              </a:tabLst>
            </a:pPr>
            <a:r>
              <a:rPr lang="en-GB" altLang="en-US" sz="1800"/>
              <a:t>Yes.</a:t>
            </a:r>
          </a:p>
        </p:txBody>
      </p:sp>
      <p:sp>
        <p:nvSpPr>
          <p:cNvPr id="82"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BE86A878-9FD5-402C-BBBA-B7AEC5024CCE}" type="slidenum">
              <a:rPr lang="en-GB" altLang="en-US">
                <a:solidFill>
                  <a:srgbClr val="000000"/>
                </a:solidFill>
                <a:latin typeface="Garamond" panose="02020404030301010803" pitchFamily="18" charset="0"/>
                <a:ea typeface="Arial Unicode MS" panose="020B0604020202020204" pitchFamily="34" charset="-128"/>
              </a:rPr>
              <a:pPr eaLnBrk="1" hangingPunct="1"/>
              <a:t>61</a:t>
            </a:fld>
            <a:endParaRPr lang="en-GB" altLang="en-US">
              <a:solidFill>
                <a:srgbClr val="000000"/>
              </a:solidFill>
              <a:latin typeface="Garamond" panose="02020404030301010803" pitchFamily="18" charset="0"/>
              <a:ea typeface="Arial Unicode MS" panose="020B0604020202020204" pitchFamily="34" charset="-128"/>
            </a:endParaRPr>
          </a:p>
        </p:txBody>
      </p:sp>
      <p:sp>
        <p:nvSpPr>
          <p:cNvPr id="37893" name="Line 3"/>
          <p:cNvSpPr>
            <a:spLocks noChangeShapeType="1"/>
          </p:cNvSpPr>
          <p:nvPr/>
        </p:nvSpPr>
        <p:spPr bwMode="auto">
          <a:xfrm>
            <a:off x="4343400" y="2463800"/>
            <a:ext cx="1588" cy="520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4" name="Line 4"/>
          <p:cNvSpPr>
            <a:spLocks noChangeShapeType="1"/>
          </p:cNvSpPr>
          <p:nvPr/>
        </p:nvSpPr>
        <p:spPr bwMode="auto">
          <a:xfrm>
            <a:off x="5791200" y="2984500"/>
            <a:ext cx="3190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5" name="Line 5"/>
          <p:cNvSpPr>
            <a:spLocks noChangeShapeType="1"/>
          </p:cNvSpPr>
          <p:nvPr/>
        </p:nvSpPr>
        <p:spPr bwMode="auto">
          <a:xfrm>
            <a:off x="4343400" y="2463800"/>
            <a:ext cx="762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6" name="Line 6"/>
          <p:cNvSpPr>
            <a:spLocks noChangeShapeType="1"/>
          </p:cNvSpPr>
          <p:nvPr/>
        </p:nvSpPr>
        <p:spPr bwMode="auto">
          <a:xfrm>
            <a:off x="5791200" y="2463800"/>
            <a:ext cx="3190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7" name="Line 7"/>
          <p:cNvSpPr>
            <a:spLocks noChangeShapeType="1"/>
          </p:cNvSpPr>
          <p:nvPr/>
        </p:nvSpPr>
        <p:spPr bwMode="auto">
          <a:xfrm>
            <a:off x="4343400" y="2984500"/>
            <a:ext cx="762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8" name="Line 8"/>
          <p:cNvSpPr>
            <a:spLocks noChangeShapeType="1"/>
          </p:cNvSpPr>
          <p:nvPr/>
        </p:nvSpPr>
        <p:spPr bwMode="auto">
          <a:xfrm>
            <a:off x="2362200" y="2514600"/>
            <a:ext cx="1588"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9" name="Line 9"/>
          <p:cNvSpPr>
            <a:spLocks noChangeShapeType="1"/>
          </p:cNvSpPr>
          <p:nvPr/>
        </p:nvSpPr>
        <p:spPr bwMode="auto">
          <a:xfrm>
            <a:off x="2362201" y="2514600"/>
            <a:ext cx="874713"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0" name="Line 10"/>
          <p:cNvSpPr>
            <a:spLocks noChangeShapeType="1"/>
          </p:cNvSpPr>
          <p:nvPr/>
        </p:nvSpPr>
        <p:spPr bwMode="auto">
          <a:xfrm>
            <a:off x="4891088" y="3505200"/>
            <a:ext cx="874713"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1" name="Line 11"/>
          <p:cNvSpPr>
            <a:spLocks noChangeShapeType="1"/>
          </p:cNvSpPr>
          <p:nvPr/>
        </p:nvSpPr>
        <p:spPr bwMode="auto">
          <a:xfrm>
            <a:off x="6872287" y="3835400"/>
            <a:ext cx="1588" cy="520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2" name="Line 12"/>
          <p:cNvSpPr>
            <a:spLocks noChangeShapeType="1"/>
          </p:cNvSpPr>
          <p:nvPr/>
        </p:nvSpPr>
        <p:spPr bwMode="auto">
          <a:xfrm>
            <a:off x="8320087" y="4356100"/>
            <a:ext cx="3190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3" name="Line 13"/>
          <p:cNvSpPr>
            <a:spLocks noChangeShapeType="1"/>
          </p:cNvSpPr>
          <p:nvPr/>
        </p:nvSpPr>
        <p:spPr bwMode="auto">
          <a:xfrm>
            <a:off x="6872287" y="3835400"/>
            <a:ext cx="762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4" name="Line 14"/>
          <p:cNvSpPr>
            <a:spLocks noChangeShapeType="1"/>
          </p:cNvSpPr>
          <p:nvPr/>
        </p:nvSpPr>
        <p:spPr bwMode="auto">
          <a:xfrm>
            <a:off x="8320087" y="3835400"/>
            <a:ext cx="3190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5" name="Line 15"/>
          <p:cNvSpPr>
            <a:spLocks noChangeShapeType="1"/>
          </p:cNvSpPr>
          <p:nvPr/>
        </p:nvSpPr>
        <p:spPr bwMode="auto">
          <a:xfrm>
            <a:off x="6872287" y="4356100"/>
            <a:ext cx="762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6" name="Line 16"/>
          <p:cNvSpPr>
            <a:spLocks noChangeShapeType="1"/>
          </p:cNvSpPr>
          <p:nvPr/>
        </p:nvSpPr>
        <p:spPr bwMode="auto">
          <a:xfrm>
            <a:off x="4891087" y="3886200"/>
            <a:ext cx="1588" cy="520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7" name="Line 17"/>
          <p:cNvSpPr>
            <a:spLocks noChangeShapeType="1"/>
          </p:cNvSpPr>
          <p:nvPr/>
        </p:nvSpPr>
        <p:spPr bwMode="auto">
          <a:xfrm>
            <a:off x="4891088" y="3886200"/>
            <a:ext cx="874713"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8" name="Line 18"/>
          <p:cNvSpPr>
            <a:spLocks noChangeShapeType="1"/>
          </p:cNvSpPr>
          <p:nvPr/>
        </p:nvSpPr>
        <p:spPr bwMode="auto">
          <a:xfrm>
            <a:off x="4891088" y="4406900"/>
            <a:ext cx="874713"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9" name="Line 19"/>
          <p:cNvSpPr>
            <a:spLocks noChangeShapeType="1"/>
          </p:cNvSpPr>
          <p:nvPr/>
        </p:nvSpPr>
        <p:spPr bwMode="auto">
          <a:xfrm>
            <a:off x="4891087" y="4813300"/>
            <a:ext cx="1588" cy="520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0" name="Line 20"/>
          <p:cNvSpPr>
            <a:spLocks noChangeShapeType="1"/>
          </p:cNvSpPr>
          <p:nvPr/>
        </p:nvSpPr>
        <p:spPr bwMode="auto">
          <a:xfrm>
            <a:off x="4891088" y="4813300"/>
            <a:ext cx="874713"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1" name="Line 21"/>
          <p:cNvSpPr>
            <a:spLocks noChangeShapeType="1"/>
          </p:cNvSpPr>
          <p:nvPr/>
        </p:nvSpPr>
        <p:spPr bwMode="auto">
          <a:xfrm>
            <a:off x="4891088" y="5334000"/>
            <a:ext cx="874713"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 name="Group 22"/>
          <p:cNvGrpSpPr>
            <a:grpSpLocks/>
          </p:cNvGrpSpPr>
          <p:nvPr/>
        </p:nvGrpSpPr>
        <p:grpSpPr bwMode="auto">
          <a:xfrm>
            <a:off x="6110288" y="4162426"/>
            <a:ext cx="4437063" cy="2371725"/>
            <a:chOff x="1296" y="2334"/>
            <a:chExt cx="2795" cy="1494"/>
          </a:xfrm>
        </p:grpSpPr>
        <p:sp>
          <p:nvSpPr>
            <p:cNvPr id="37913" name="Rectangle 23"/>
            <p:cNvSpPr>
              <a:spLocks noChangeArrowheads="1"/>
            </p:cNvSpPr>
            <p:nvPr/>
          </p:nvSpPr>
          <p:spPr bwMode="auto">
            <a:xfrm>
              <a:off x="3606" y="2414"/>
              <a:ext cx="42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8</a:t>
              </a:r>
            </a:p>
          </p:txBody>
        </p:sp>
        <p:sp>
          <p:nvSpPr>
            <p:cNvPr id="37914" name="Rectangle 24"/>
            <p:cNvSpPr>
              <a:spLocks noChangeArrowheads="1"/>
            </p:cNvSpPr>
            <p:nvPr/>
          </p:nvSpPr>
          <p:spPr bwMode="auto">
            <a:xfrm>
              <a:off x="1847" y="2966"/>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7915" name="Rectangle 25"/>
            <p:cNvSpPr>
              <a:spLocks noChangeArrowheads="1"/>
            </p:cNvSpPr>
            <p:nvPr/>
          </p:nvSpPr>
          <p:spPr bwMode="auto">
            <a:xfrm>
              <a:off x="1296" y="2966"/>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p2</a:t>
              </a:r>
            </a:p>
          </p:txBody>
        </p:sp>
        <p:sp>
          <p:nvSpPr>
            <p:cNvPr id="37916" name="Line 26"/>
            <p:cNvSpPr>
              <a:spLocks noChangeShapeType="1"/>
            </p:cNvSpPr>
            <p:nvPr/>
          </p:nvSpPr>
          <p:spPr bwMode="auto">
            <a:xfrm>
              <a:off x="1847" y="2966"/>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17" name="Line 27"/>
            <p:cNvSpPr>
              <a:spLocks noChangeShapeType="1"/>
            </p:cNvSpPr>
            <p:nvPr/>
          </p:nvSpPr>
          <p:spPr bwMode="auto">
            <a:xfrm>
              <a:off x="1847" y="2966"/>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18" name="Line 28"/>
            <p:cNvSpPr>
              <a:spLocks noChangeShapeType="1"/>
            </p:cNvSpPr>
            <p:nvPr/>
          </p:nvSpPr>
          <p:spPr bwMode="auto">
            <a:xfrm>
              <a:off x="2196" y="2966"/>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19" name="Line 29"/>
            <p:cNvSpPr>
              <a:spLocks noChangeShapeType="1"/>
            </p:cNvSpPr>
            <p:nvPr/>
          </p:nvSpPr>
          <p:spPr bwMode="auto">
            <a:xfrm>
              <a:off x="1847" y="329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20" name="Rectangle 30"/>
            <p:cNvSpPr>
              <a:spLocks noChangeArrowheads="1"/>
            </p:cNvSpPr>
            <p:nvPr/>
          </p:nvSpPr>
          <p:spPr bwMode="auto">
            <a:xfrm>
              <a:off x="3360" y="2414"/>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y</a:t>
              </a:r>
              <a:r>
                <a:rPr lang="en-GB" altLang="en-US" sz="2600">
                  <a:solidFill>
                    <a:srgbClr val="000000"/>
                  </a:solidFill>
                </a:rPr>
                <a:t>:</a:t>
              </a:r>
            </a:p>
          </p:txBody>
        </p:sp>
        <p:sp>
          <p:nvSpPr>
            <p:cNvPr id="37921" name="Rectangle 31"/>
            <p:cNvSpPr>
              <a:spLocks noChangeArrowheads="1"/>
            </p:cNvSpPr>
            <p:nvPr/>
          </p:nvSpPr>
          <p:spPr bwMode="auto">
            <a:xfrm>
              <a:off x="2904" y="2414"/>
              <a:ext cx="43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3</a:t>
              </a:r>
            </a:p>
          </p:txBody>
        </p:sp>
        <p:sp>
          <p:nvSpPr>
            <p:cNvPr id="37922" name="Rectangle 32"/>
            <p:cNvSpPr>
              <a:spLocks noChangeArrowheads="1"/>
            </p:cNvSpPr>
            <p:nvPr/>
          </p:nvSpPr>
          <p:spPr bwMode="auto">
            <a:xfrm>
              <a:off x="2652" y="2414"/>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x</a:t>
              </a:r>
              <a:r>
                <a:rPr lang="en-GB" altLang="en-US" sz="2600">
                  <a:solidFill>
                    <a:srgbClr val="000000"/>
                  </a:solidFill>
                </a:rPr>
                <a:t>:</a:t>
              </a:r>
            </a:p>
          </p:txBody>
        </p:sp>
        <p:sp>
          <p:nvSpPr>
            <p:cNvPr id="37923" name="Line 33"/>
            <p:cNvSpPr>
              <a:spLocks noChangeShapeType="1"/>
            </p:cNvSpPr>
            <p:nvPr/>
          </p:nvSpPr>
          <p:spPr bwMode="auto">
            <a:xfrm>
              <a:off x="2904" y="2414"/>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24" name="Line 34"/>
            <p:cNvSpPr>
              <a:spLocks noChangeShapeType="1"/>
            </p:cNvSpPr>
            <p:nvPr/>
          </p:nvSpPr>
          <p:spPr bwMode="auto">
            <a:xfrm>
              <a:off x="2904" y="241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25" name="Line 35"/>
            <p:cNvSpPr>
              <a:spLocks noChangeShapeType="1"/>
            </p:cNvSpPr>
            <p:nvPr/>
          </p:nvSpPr>
          <p:spPr bwMode="auto">
            <a:xfrm>
              <a:off x="3609" y="2414"/>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26" name="Line 36"/>
            <p:cNvSpPr>
              <a:spLocks noChangeShapeType="1"/>
            </p:cNvSpPr>
            <p:nvPr/>
          </p:nvSpPr>
          <p:spPr bwMode="auto">
            <a:xfrm>
              <a:off x="3336" y="241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27" name="Line 37"/>
            <p:cNvSpPr>
              <a:spLocks noChangeShapeType="1"/>
            </p:cNvSpPr>
            <p:nvPr/>
          </p:nvSpPr>
          <p:spPr bwMode="auto">
            <a:xfrm>
              <a:off x="3609" y="241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28" name="Line 38"/>
            <p:cNvSpPr>
              <a:spLocks noChangeShapeType="1"/>
            </p:cNvSpPr>
            <p:nvPr/>
          </p:nvSpPr>
          <p:spPr bwMode="auto">
            <a:xfrm>
              <a:off x="4032" y="241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29" name="Line 39"/>
            <p:cNvSpPr>
              <a:spLocks noChangeShapeType="1"/>
            </p:cNvSpPr>
            <p:nvPr/>
          </p:nvSpPr>
          <p:spPr bwMode="auto">
            <a:xfrm>
              <a:off x="2904" y="2742"/>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30" name="Line 40"/>
            <p:cNvSpPr>
              <a:spLocks noChangeShapeType="1"/>
            </p:cNvSpPr>
            <p:nvPr/>
          </p:nvSpPr>
          <p:spPr bwMode="auto">
            <a:xfrm>
              <a:off x="3609" y="2742"/>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31" name="Rectangle 41"/>
            <p:cNvSpPr>
              <a:spLocks noChangeArrowheads="1"/>
            </p:cNvSpPr>
            <p:nvPr/>
          </p:nvSpPr>
          <p:spPr bwMode="auto">
            <a:xfrm>
              <a:off x="2652" y="2334"/>
              <a:ext cx="1440" cy="48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7932" name="Rectangle 42"/>
            <p:cNvSpPr>
              <a:spLocks noChangeArrowheads="1"/>
            </p:cNvSpPr>
            <p:nvPr/>
          </p:nvSpPr>
          <p:spPr bwMode="auto">
            <a:xfrm>
              <a:off x="1847" y="2430"/>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7933" name="Rectangle 43"/>
            <p:cNvSpPr>
              <a:spLocks noChangeArrowheads="1"/>
            </p:cNvSpPr>
            <p:nvPr/>
          </p:nvSpPr>
          <p:spPr bwMode="auto">
            <a:xfrm>
              <a:off x="1296" y="2430"/>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p1</a:t>
              </a:r>
            </a:p>
          </p:txBody>
        </p:sp>
        <p:sp>
          <p:nvSpPr>
            <p:cNvPr id="37934" name="Line 44"/>
            <p:cNvSpPr>
              <a:spLocks noChangeShapeType="1"/>
            </p:cNvSpPr>
            <p:nvPr/>
          </p:nvSpPr>
          <p:spPr bwMode="auto">
            <a:xfrm>
              <a:off x="1847" y="2430"/>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35" name="Line 45"/>
            <p:cNvSpPr>
              <a:spLocks noChangeShapeType="1"/>
            </p:cNvSpPr>
            <p:nvPr/>
          </p:nvSpPr>
          <p:spPr bwMode="auto">
            <a:xfrm>
              <a:off x="1847" y="2430"/>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36" name="Line 46"/>
            <p:cNvSpPr>
              <a:spLocks noChangeShapeType="1"/>
            </p:cNvSpPr>
            <p:nvPr/>
          </p:nvSpPr>
          <p:spPr bwMode="auto">
            <a:xfrm>
              <a:off x="2196" y="2430"/>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37" name="Line 47"/>
            <p:cNvSpPr>
              <a:spLocks noChangeShapeType="1"/>
            </p:cNvSpPr>
            <p:nvPr/>
          </p:nvSpPr>
          <p:spPr bwMode="auto">
            <a:xfrm>
              <a:off x="1847" y="2758"/>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38" name="Line 48"/>
            <p:cNvSpPr>
              <a:spLocks noChangeShapeType="1"/>
            </p:cNvSpPr>
            <p:nvPr/>
          </p:nvSpPr>
          <p:spPr bwMode="auto">
            <a:xfrm>
              <a:off x="2016" y="2622"/>
              <a:ext cx="624" cy="1"/>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9" name="Rectangle 49"/>
            <p:cNvSpPr>
              <a:spLocks noChangeArrowheads="1"/>
            </p:cNvSpPr>
            <p:nvPr/>
          </p:nvSpPr>
          <p:spPr bwMode="auto">
            <a:xfrm>
              <a:off x="3606" y="2948"/>
              <a:ext cx="42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-4</a:t>
              </a:r>
            </a:p>
          </p:txBody>
        </p:sp>
        <p:sp>
          <p:nvSpPr>
            <p:cNvPr id="37940" name="Rectangle 50"/>
            <p:cNvSpPr>
              <a:spLocks noChangeArrowheads="1"/>
            </p:cNvSpPr>
            <p:nvPr/>
          </p:nvSpPr>
          <p:spPr bwMode="auto">
            <a:xfrm>
              <a:off x="3360" y="2948"/>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y</a:t>
              </a:r>
              <a:r>
                <a:rPr lang="en-GB" altLang="en-US" sz="2600">
                  <a:solidFill>
                    <a:srgbClr val="000000"/>
                  </a:solidFill>
                </a:rPr>
                <a:t>:</a:t>
              </a:r>
            </a:p>
          </p:txBody>
        </p:sp>
        <p:sp>
          <p:nvSpPr>
            <p:cNvPr id="37941" name="Rectangle 51"/>
            <p:cNvSpPr>
              <a:spLocks noChangeArrowheads="1"/>
            </p:cNvSpPr>
            <p:nvPr/>
          </p:nvSpPr>
          <p:spPr bwMode="auto">
            <a:xfrm>
              <a:off x="2904" y="2948"/>
              <a:ext cx="43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2</a:t>
              </a:r>
            </a:p>
          </p:txBody>
        </p:sp>
        <p:sp>
          <p:nvSpPr>
            <p:cNvPr id="37942" name="Rectangle 52"/>
            <p:cNvSpPr>
              <a:spLocks noChangeArrowheads="1"/>
            </p:cNvSpPr>
            <p:nvPr/>
          </p:nvSpPr>
          <p:spPr bwMode="auto">
            <a:xfrm>
              <a:off x="2652" y="2948"/>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x</a:t>
              </a:r>
              <a:r>
                <a:rPr lang="en-GB" altLang="en-US" sz="2600">
                  <a:solidFill>
                    <a:srgbClr val="000000"/>
                  </a:solidFill>
                </a:rPr>
                <a:t>:</a:t>
              </a:r>
            </a:p>
          </p:txBody>
        </p:sp>
        <p:sp>
          <p:nvSpPr>
            <p:cNvPr id="37943" name="Line 53"/>
            <p:cNvSpPr>
              <a:spLocks noChangeShapeType="1"/>
            </p:cNvSpPr>
            <p:nvPr/>
          </p:nvSpPr>
          <p:spPr bwMode="auto">
            <a:xfrm>
              <a:off x="2904" y="2948"/>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44" name="Line 54"/>
            <p:cNvSpPr>
              <a:spLocks noChangeShapeType="1"/>
            </p:cNvSpPr>
            <p:nvPr/>
          </p:nvSpPr>
          <p:spPr bwMode="auto">
            <a:xfrm>
              <a:off x="2904" y="294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45" name="Line 55"/>
            <p:cNvSpPr>
              <a:spLocks noChangeShapeType="1"/>
            </p:cNvSpPr>
            <p:nvPr/>
          </p:nvSpPr>
          <p:spPr bwMode="auto">
            <a:xfrm>
              <a:off x="3609" y="2948"/>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46" name="Line 56"/>
            <p:cNvSpPr>
              <a:spLocks noChangeShapeType="1"/>
            </p:cNvSpPr>
            <p:nvPr/>
          </p:nvSpPr>
          <p:spPr bwMode="auto">
            <a:xfrm>
              <a:off x="3336" y="294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47" name="Line 57"/>
            <p:cNvSpPr>
              <a:spLocks noChangeShapeType="1"/>
            </p:cNvSpPr>
            <p:nvPr/>
          </p:nvSpPr>
          <p:spPr bwMode="auto">
            <a:xfrm>
              <a:off x="3609" y="294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48" name="Line 58"/>
            <p:cNvSpPr>
              <a:spLocks noChangeShapeType="1"/>
            </p:cNvSpPr>
            <p:nvPr/>
          </p:nvSpPr>
          <p:spPr bwMode="auto">
            <a:xfrm>
              <a:off x="4032" y="294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49" name="Line 59"/>
            <p:cNvSpPr>
              <a:spLocks noChangeShapeType="1"/>
            </p:cNvSpPr>
            <p:nvPr/>
          </p:nvSpPr>
          <p:spPr bwMode="auto">
            <a:xfrm>
              <a:off x="2904" y="3276"/>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50" name="Line 60"/>
            <p:cNvSpPr>
              <a:spLocks noChangeShapeType="1"/>
            </p:cNvSpPr>
            <p:nvPr/>
          </p:nvSpPr>
          <p:spPr bwMode="auto">
            <a:xfrm>
              <a:off x="3609" y="3276"/>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51" name="Rectangle 61"/>
            <p:cNvSpPr>
              <a:spLocks noChangeArrowheads="1"/>
            </p:cNvSpPr>
            <p:nvPr/>
          </p:nvSpPr>
          <p:spPr bwMode="auto">
            <a:xfrm>
              <a:off x="2652" y="2868"/>
              <a:ext cx="1440" cy="48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7952" name="Line 62"/>
            <p:cNvSpPr>
              <a:spLocks noChangeShapeType="1"/>
            </p:cNvSpPr>
            <p:nvPr/>
          </p:nvSpPr>
          <p:spPr bwMode="auto">
            <a:xfrm>
              <a:off x="1847" y="296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53" name="Line 63"/>
            <p:cNvSpPr>
              <a:spLocks noChangeShapeType="1"/>
            </p:cNvSpPr>
            <p:nvPr/>
          </p:nvSpPr>
          <p:spPr bwMode="auto">
            <a:xfrm>
              <a:off x="1847" y="29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54" name="Line 64"/>
            <p:cNvSpPr>
              <a:spLocks noChangeShapeType="1"/>
            </p:cNvSpPr>
            <p:nvPr/>
          </p:nvSpPr>
          <p:spPr bwMode="auto">
            <a:xfrm>
              <a:off x="2196" y="29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55" name="Line 65"/>
            <p:cNvSpPr>
              <a:spLocks noChangeShapeType="1"/>
            </p:cNvSpPr>
            <p:nvPr/>
          </p:nvSpPr>
          <p:spPr bwMode="auto">
            <a:xfrm>
              <a:off x="1847" y="3292"/>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56" name="Line 66"/>
            <p:cNvSpPr>
              <a:spLocks noChangeShapeType="1"/>
            </p:cNvSpPr>
            <p:nvPr/>
          </p:nvSpPr>
          <p:spPr bwMode="auto">
            <a:xfrm>
              <a:off x="2016" y="3156"/>
              <a:ext cx="624" cy="1"/>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57" name="Rectangle 67"/>
            <p:cNvSpPr>
              <a:spLocks noChangeArrowheads="1"/>
            </p:cNvSpPr>
            <p:nvPr/>
          </p:nvSpPr>
          <p:spPr bwMode="auto">
            <a:xfrm>
              <a:off x="1847" y="3500"/>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7958" name="Rectangle 68"/>
            <p:cNvSpPr>
              <a:spLocks noChangeArrowheads="1"/>
            </p:cNvSpPr>
            <p:nvPr/>
          </p:nvSpPr>
          <p:spPr bwMode="auto">
            <a:xfrm>
              <a:off x="1296" y="3500"/>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p3</a:t>
              </a:r>
            </a:p>
          </p:txBody>
        </p:sp>
        <p:sp>
          <p:nvSpPr>
            <p:cNvPr id="37959" name="Line 69"/>
            <p:cNvSpPr>
              <a:spLocks noChangeShapeType="1"/>
            </p:cNvSpPr>
            <p:nvPr/>
          </p:nvSpPr>
          <p:spPr bwMode="auto">
            <a:xfrm>
              <a:off x="1847" y="3500"/>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60" name="Line 70"/>
            <p:cNvSpPr>
              <a:spLocks noChangeShapeType="1"/>
            </p:cNvSpPr>
            <p:nvPr/>
          </p:nvSpPr>
          <p:spPr bwMode="auto">
            <a:xfrm>
              <a:off x="1847" y="3500"/>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61" name="Line 71"/>
            <p:cNvSpPr>
              <a:spLocks noChangeShapeType="1"/>
            </p:cNvSpPr>
            <p:nvPr/>
          </p:nvSpPr>
          <p:spPr bwMode="auto">
            <a:xfrm>
              <a:off x="2196" y="3500"/>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62" name="Line 72"/>
            <p:cNvSpPr>
              <a:spLocks noChangeShapeType="1"/>
            </p:cNvSpPr>
            <p:nvPr/>
          </p:nvSpPr>
          <p:spPr bwMode="auto">
            <a:xfrm>
              <a:off x="1847" y="3828"/>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63" name="Line 73"/>
            <p:cNvSpPr>
              <a:spLocks noChangeShapeType="1"/>
            </p:cNvSpPr>
            <p:nvPr/>
          </p:nvSpPr>
          <p:spPr bwMode="auto">
            <a:xfrm flipV="1">
              <a:off x="2016" y="3297"/>
              <a:ext cx="624" cy="398"/>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64" name="Rectangle 74"/>
            <p:cNvSpPr>
              <a:spLocks noChangeArrowheads="1"/>
            </p:cNvSpPr>
            <p:nvPr/>
          </p:nvSpPr>
          <p:spPr bwMode="auto">
            <a:xfrm>
              <a:off x="1847" y="2964"/>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7965" name="Line 75"/>
            <p:cNvSpPr>
              <a:spLocks noChangeShapeType="1"/>
            </p:cNvSpPr>
            <p:nvPr/>
          </p:nvSpPr>
          <p:spPr bwMode="auto">
            <a:xfrm>
              <a:off x="1847" y="296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66" name="Line 76"/>
            <p:cNvSpPr>
              <a:spLocks noChangeShapeType="1"/>
            </p:cNvSpPr>
            <p:nvPr/>
          </p:nvSpPr>
          <p:spPr bwMode="auto">
            <a:xfrm>
              <a:off x="1847" y="29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67" name="Line 77"/>
            <p:cNvSpPr>
              <a:spLocks noChangeShapeType="1"/>
            </p:cNvSpPr>
            <p:nvPr/>
          </p:nvSpPr>
          <p:spPr bwMode="auto">
            <a:xfrm>
              <a:off x="2196" y="29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968" name="Line 78"/>
            <p:cNvSpPr>
              <a:spLocks noChangeShapeType="1"/>
            </p:cNvSpPr>
            <p:nvPr/>
          </p:nvSpPr>
          <p:spPr bwMode="auto">
            <a:xfrm>
              <a:off x="1847" y="3292"/>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396084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Reference semantics: Example</a:t>
            </a:r>
          </a:p>
        </p:txBody>
      </p:sp>
      <p:sp>
        <p:nvSpPr>
          <p:cNvPr id="29699" name="Rectangle 3"/>
          <p:cNvSpPr>
            <a:spLocks noGrp="1" noChangeArrowheads="1"/>
          </p:cNvSpPr>
          <p:nvPr>
            <p:ph idx="1"/>
          </p:nvPr>
        </p:nvSpPr>
        <p:spPr>
          <a:xfrm>
            <a:off x="1261872" y="1828800"/>
            <a:ext cx="9890222" cy="4351337"/>
          </a:xfrm>
        </p:spPr>
        <p:txBody>
          <a:bodyPr>
            <a:normAutofit lnSpcReduction="10000"/>
          </a:bodyPr>
          <a:lstStyle/>
          <a:p>
            <a:pPr>
              <a:lnSpc>
                <a:spcPct val="8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dirty="0"/>
              <a:t>If two variables refer to the same object, modifying one of them </a:t>
            </a:r>
            <a:r>
              <a:rPr lang="en-GB" altLang="en-US" sz="2300" i="1" dirty="0"/>
              <a:t>will</a:t>
            </a:r>
            <a:r>
              <a:rPr lang="en-GB" altLang="en-US" sz="2300" dirty="0"/>
              <a:t> also make a change in the other:</a:t>
            </a:r>
          </a:p>
          <a:p>
            <a:pPr>
              <a:lnSpc>
                <a:spcPct val="50000"/>
              </a:lnSpc>
              <a:spcBef>
                <a:spcPts val="5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b="1" dirty="0">
              <a:latin typeface="Courier New" panose="02070309020205020404" pitchFamily="49" charset="0"/>
            </a:endParaRPr>
          </a:p>
          <a:p>
            <a:pPr>
              <a:lnSpc>
                <a:spcPct val="50000"/>
              </a:lnSpc>
              <a:spcBef>
                <a:spcPts val="42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b="1" dirty="0">
                <a:latin typeface="Courier New" panose="02070309020205020404" pitchFamily="49" charset="0"/>
              </a:rPr>
              <a:t>	p3.translate</a:t>
            </a:r>
            <a:r>
              <a:rPr lang="en-GB" altLang="en-US" sz="2400" dirty="0">
                <a:latin typeface="Courier New" panose="02070309020205020404" pitchFamily="49" charset="0"/>
              </a:rPr>
              <a:t>(5, 1</a:t>
            </a:r>
            <a:r>
              <a:rPr lang="en-GB" altLang="en-US" sz="2400" dirty="0" smtClean="0">
                <a:latin typeface="Courier New" panose="02070309020205020404" pitchFamily="49" charset="0"/>
              </a:rPr>
              <a:t>);</a:t>
            </a:r>
          </a:p>
          <a:p>
            <a:pPr>
              <a:lnSpc>
                <a:spcPct val="50000"/>
              </a:lnSpc>
              <a:spcBef>
                <a:spcPts val="42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400" dirty="0">
              <a:latin typeface="Courier New" panose="02070309020205020404" pitchFamily="49" charset="0"/>
            </a:endParaRPr>
          </a:p>
          <a:p>
            <a:pPr>
              <a:lnSpc>
                <a:spcPct val="50000"/>
              </a:lnSpc>
              <a:spcBef>
                <a:spcPts val="42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a:latin typeface="Courier New" panose="02070309020205020404" pitchFamily="49" charset="0"/>
              </a:rPr>
              <a:t>	</a:t>
            </a:r>
            <a:r>
              <a:rPr lang="en-GB" altLang="en-US" sz="2400" dirty="0" err="1">
                <a:latin typeface="Courier New" panose="02070309020205020404" pitchFamily="49" charset="0"/>
              </a:rPr>
              <a:t>System.out.println</a:t>
            </a:r>
            <a:r>
              <a:rPr lang="en-GB" altLang="en-US" sz="2400" dirty="0">
                <a:latin typeface="Courier New" panose="02070309020205020404" pitchFamily="49" charset="0"/>
              </a:rPr>
              <a:t>("(" + </a:t>
            </a:r>
            <a:r>
              <a:rPr lang="en-GB" altLang="en-US" sz="2400" b="1" dirty="0">
                <a:latin typeface="Courier New" panose="02070309020205020404" pitchFamily="49" charset="0"/>
              </a:rPr>
              <a:t>p2.x + " " + p2.y</a:t>
            </a:r>
            <a:r>
              <a:rPr lang="en-GB" altLang="en-US" sz="2400" dirty="0">
                <a:latin typeface="Courier New" panose="02070309020205020404" pitchFamily="49" charset="0"/>
              </a:rPr>
              <a:t> + ")");</a:t>
            </a:r>
          </a:p>
          <a:p>
            <a:pPr>
              <a:lnSpc>
                <a:spcPct val="50000"/>
              </a:lnSpc>
              <a:spcBef>
                <a:spcPts val="42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600" dirty="0">
              <a:latin typeface="Courier New" panose="02070309020205020404" pitchFamily="49" charset="0"/>
            </a:endParaRPr>
          </a:p>
          <a:p>
            <a:pPr>
              <a:lnSpc>
                <a:spcPct val="5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dirty="0">
              <a:latin typeface="Courier New" panose="02070309020205020404" pitchFamily="49" charset="0"/>
            </a:endParaRPr>
          </a:p>
          <a:p>
            <a:pPr>
              <a:lnSpc>
                <a:spcPct val="5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dirty="0">
              <a:latin typeface="Courier New" panose="02070309020205020404" pitchFamily="49" charset="0"/>
            </a:endParaRPr>
          </a:p>
          <a:p>
            <a:pPr>
              <a:lnSpc>
                <a:spcPct val="5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dirty="0">
              <a:latin typeface="Courier New" panose="02070309020205020404" pitchFamily="49" charset="0"/>
            </a:endParaRPr>
          </a:p>
          <a:p>
            <a:pPr>
              <a:lnSpc>
                <a:spcPct val="5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dirty="0">
              <a:latin typeface="Courier New" panose="02070309020205020404" pitchFamily="49" charset="0"/>
            </a:endParaRPr>
          </a:p>
          <a:p>
            <a:pPr>
              <a:lnSpc>
                <a:spcPct val="5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dirty="0">
              <a:latin typeface="Courier New" panose="02070309020205020404" pitchFamily="49" charset="0"/>
            </a:endParaRPr>
          </a:p>
          <a:p>
            <a:pPr>
              <a:lnSpc>
                <a:spcPct val="5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dirty="0">
              <a:latin typeface="Courier New" panose="02070309020205020404" pitchFamily="49" charset="0"/>
            </a:endParaRPr>
          </a:p>
          <a:p>
            <a:pPr>
              <a:lnSpc>
                <a:spcPct val="5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dirty="0">
              <a:latin typeface="Courier New" panose="02070309020205020404" pitchFamily="49" charset="0"/>
            </a:endParaRPr>
          </a:p>
          <a:p>
            <a:pPr>
              <a:lnSpc>
                <a:spcPct val="5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dirty="0">
              <a:latin typeface="Courier New" panose="02070309020205020404" pitchFamily="49" charset="0"/>
            </a:endParaRPr>
          </a:p>
          <a:p>
            <a:pPr>
              <a:lnSpc>
                <a:spcPct val="5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dirty="0">
              <a:latin typeface="Courier New" panose="02070309020205020404" pitchFamily="49" charset="0"/>
            </a:endParaRPr>
          </a:p>
          <a:p>
            <a:pPr>
              <a:lnSpc>
                <a:spcPct val="5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dirty="0">
              <a:latin typeface="Courier New" panose="02070309020205020404" pitchFamily="49" charset="0"/>
            </a:endParaRPr>
          </a:p>
          <a:p>
            <a:pPr>
              <a:lnSpc>
                <a:spcPct val="50000"/>
              </a:lnSpc>
              <a:spcBef>
                <a:spcPts val="3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dirty="0">
              <a:latin typeface="Courier New" panose="02070309020205020404" pitchFamily="49" charset="0"/>
            </a:endParaRPr>
          </a:p>
          <a:p>
            <a:pPr>
              <a:lnSpc>
                <a:spcPct val="80000"/>
              </a:lnSpc>
              <a:spcBef>
                <a:spcPts val="12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400" dirty="0"/>
          </a:p>
          <a:p>
            <a:pPr>
              <a:lnSpc>
                <a:spcPct val="80000"/>
              </a:lnSpc>
              <a:spcBef>
                <a:spcPts val="5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t>	</a:t>
            </a:r>
            <a:r>
              <a:rPr lang="en-GB" altLang="en-US" sz="2000" u="sng" dirty="0"/>
              <a:t>Output</a:t>
            </a:r>
            <a:r>
              <a:rPr lang="en-GB" altLang="en-US" sz="2000" dirty="0"/>
              <a:t>:</a:t>
            </a:r>
          </a:p>
          <a:p>
            <a:pPr>
              <a:lnSpc>
                <a:spcPct val="80000"/>
              </a:lnSpc>
              <a:spcBef>
                <a:spcPts val="42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latin typeface="Courier New" panose="02070309020205020404" pitchFamily="49" charset="0"/>
              </a:rPr>
              <a:t>	(7, -3)</a:t>
            </a:r>
            <a:r>
              <a:rPr lang="ar-SA" altLang="en-US" sz="1600" dirty="0">
                <a:latin typeface="Courier New" panose="02070309020205020404" pitchFamily="49" charset="0"/>
                <a:cs typeface="Courier New" panose="02070309020205020404" pitchFamily="49" charset="0"/>
              </a:rPr>
              <a:t>‏</a:t>
            </a:r>
            <a:endParaRPr lang="en-GB" altLang="en-US" sz="1600" dirty="0">
              <a:latin typeface="Courier New" panose="02070309020205020404" pitchFamily="49" charset="0"/>
            </a:endParaRPr>
          </a:p>
        </p:txBody>
      </p:sp>
      <p:sp>
        <p:nvSpPr>
          <p:cNvPr id="65"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88C0B64F-00E1-4D20-896A-EE44946740CC}" type="slidenum">
              <a:rPr lang="en-GB" altLang="en-US">
                <a:solidFill>
                  <a:srgbClr val="000000"/>
                </a:solidFill>
                <a:latin typeface="Garamond" panose="02020404030301010803" pitchFamily="18" charset="0"/>
                <a:ea typeface="Arial Unicode MS" panose="020B0604020202020204" pitchFamily="34" charset="-128"/>
              </a:rPr>
              <a:pPr eaLnBrk="1" hangingPunct="1"/>
              <a:t>62</a:t>
            </a:fld>
            <a:endParaRPr lang="en-GB" altLang="en-US">
              <a:solidFill>
                <a:srgbClr val="000000"/>
              </a:solidFill>
              <a:latin typeface="Garamond" panose="02020404030301010803" pitchFamily="18" charset="0"/>
              <a:ea typeface="Arial Unicode MS" panose="020B0604020202020204" pitchFamily="34" charset="-128"/>
            </a:endParaRPr>
          </a:p>
        </p:txBody>
      </p:sp>
      <p:sp>
        <p:nvSpPr>
          <p:cNvPr id="29697" name="Rectangle 1"/>
          <p:cNvSpPr>
            <a:spLocks noChangeArrowheads="1"/>
          </p:cNvSpPr>
          <p:nvPr/>
        </p:nvSpPr>
        <p:spPr bwMode="auto">
          <a:xfrm>
            <a:off x="7620841" y="4818509"/>
            <a:ext cx="6715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-4</a:t>
            </a:r>
          </a:p>
        </p:txBody>
      </p:sp>
      <p:sp>
        <p:nvSpPr>
          <p:cNvPr id="29700" name="Rectangle 4"/>
          <p:cNvSpPr>
            <a:spLocks noChangeArrowheads="1"/>
          </p:cNvSpPr>
          <p:nvPr/>
        </p:nvSpPr>
        <p:spPr bwMode="auto">
          <a:xfrm>
            <a:off x="7616079" y="4821684"/>
            <a:ext cx="6715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dirty="0">
                <a:solidFill>
                  <a:srgbClr val="000000"/>
                </a:solidFill>
              </a:rPr>
              <a:t>-3</a:t>
            </a:r>
          </a:p>
        </p:txBody>
      </p:sp>
      <p:sp>
        <p:nvSpPr>
          <p:cNvPr id="29701" name="Rectangle 5"/>
          <p:cNvSpPr>
            <a:spLocks noChangeArrowheads="1"/>
          </p:cNvSpPr>
          <p:nvPr/>
        </p:nvSpPr>
        <p:spPr bwMode="auto">
          <a:xfrm>
            <a:off x="6492128" y="4818509"/>
            <a:ext cx="685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dirty="0">
                <a:solidFill>
                  <a:srgbClr val="000000"/>
                </a:solidFill>
              </a:rPr>
              <a:t>2</a:t>
            </a:r>
          </a:p>
        </p:txBody>
      </p:sp>
      <p:grpSp>
        <p:nvGrpSpPr>
          <p:cNvPr id="38920" name="Group 6"/>
          <p:cNvGrpSpPr>
            <a:grpSpLocks/>
          </p:cNvGrpSpPr>
          <p:nvPr/>
        </p:nvGrpSpPr>
        <p:grpSpPr bwMode="auto">
          <a:xfrm>
            <a:off x="3948954" y="3846960"/>
            <a:ext cx="4437063" cy="2371725"/>
            <a:chOff x="1200" y="1914"/>
            <a:chExt cx="2795" cy="1494"/>
          </a:xfrm>
        </p:grpSpPr>
        <p:sp>
          <p:nvSpPr>
            <p:cNvPr id="38922" name="Rectangle 7"/>
            <p:cNvSpPr>
              <a:spLocks noChangeArrowheads="1"/>
            </p:cNvSpPr>
            <p:nvPr/>
          </p:nvSpPr>
          <p:spPr bwMode="auto">
            <a:xfrm>
              <a:off x="3510" y="1994"/>
              <a:ext cx="42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dirty="0">
                  <a:solidFill>
                    <a:srgbClr val="000000"/>
                  </a:solidFill>
                </a:rPr>
                <a:t>8</a:t>
              </a:r>
            </a:p>
          </p:txBody>
        </p:sp>
        <p:sp>
          <p:nvSpPr>
            <p:cNvPr id="38923" name="Rectangle 8"/>
            <p:cNvSpPr>
              <a:spLocks noChangeArrowheads="1"/>
            </p:cNvSpPr>
            <p:nvPr/>
          </p:nvSpPr>
          <p:spPr bwMode="auto">
            <a:xfrm>
              <a:off x="1751" y="2546"/>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8924" name="Rectangle 9"/>
            <p:cNvSpPr>
              <a:spLocks noChangeArrowheads="1"/>
            </p:cNvSpPr>
            <p:nvPr/>
          </p:nvSpPr>
          <p:spPr bwMode="auto">
            <a:xfrm>
              <a:off x="1200" y="2546"/>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p2</a:t>
              </a:r>
            </a:p>
          </p:txBody>
        </p:sp>
        <p:sp>
          <p:nvSpPr>
            <p:cNvPr id="38925" name="Line 10"/>
            <p:cNvSpPr>
              <a:spLocks noChangeShapeType="1"/>
            </p:cNvSpPr>
            <p:nvPr/>
          </p:nvSpPr>
          <p:spPr bwMode="auto">
            <a:xfrm>
              <a:off x="1751" y="2546"/>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26" name="Line 11"/>
            <p:cNvSpPr>
              <a:spLocks noChangeShapeType="1"/>
            </p:cNvSpPr>
            <p:nvPr/>
          </p:nvSpPr>
          <p:spPr bwMode="auto">
            <a:xfrm>
              <a:off x="1751" y="2546"/>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27" name="Line 12"/>
            <p:cNvSpPr>
              <a:spLocks noChangeShapeType="1"/>
            </p:cNvSpPr>
            <p:nvPr/>
          </p:nvSpPr>
          <p:spPr bwMode="auto">
            <a:xfrm>
              <a:off x="2100" y="2546"/>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28" name="Line 13"/>
            <p:cNvSpPr>
              <a:spLocks noChangeShapeType="1"/>
            </p:cNvSpPr>
            <p:nvPr/>
          </p:nvSpPr>
          <p:spPr bwMode="auto">
            <a:xfrm>
              <a:off x="1751" y="287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29" name="Rectangle 14"/>
            <p:cNvSpPr>
              <a:spLocks noChangeArrowheads="1"/>
            </p:cNvSpPr>
            <p:nvPr/>
          </p:nvSpPr>
          <p:spPr bwMode="auto">
            <a:xfrm>
              <a:off x="3264" y="1994"/>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y</a:t>
              </a:r>
              <a:r>
                <a:rPr lang="en-GB" altLang="en-US" sz="2600">
                  <a:solidFill>
                    <a:srgbClr val="000000"/>
                  </a:solidFill>
                </a:rPr>
                <a:t>:</a:t>
              </a:r>
            </a:p>
          </p:txBody>
        </p:sp>
        <p:sp>
          <p:nvSpPr>
            <p:cNvPr id="38930" name="Rectangle 15"/>
            <p:cNvSpPr>
              <a:spLocks noChangeArrowheads="1"/>
            </p:cNvSpPr>
            <p:nvPr/>
          </p:nvSpPr>
          <p:spPr bwMode="auto">
            <a:xfrm>
              <a:off x="2808" y="1994"/>
              <a:ext cx="43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a:solidFill>
                    <a:srgbClr val="000000"/>
                  </a:solidFill>
                </a:rPr>
                <a:t>3</a:t>
              </a:r>
            </a:p>
          </p:txBody>
        </p:sp>
        <p:sp>
          <p:nvSpPr>
            <p:cNvPr id="38931" name="Rectangle 16"/>
            <p:cNvSpPr>
              <a:spLocks noChangeArrowheads="1"/>
            </p:cNvSpPr>
            <p:nvPr/>
          </p:nvSpPr>
          <p:spPr bwMode="auto">
            <a:xfrm>
              <a:off x="2556" y="1994"/>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x</a:t>
              </a:r>
              <a:r>
                <a:rPr lang="en-GB" altLang="en-US" sz="2600">
                  <a:solidFill>
                    <a:srgbClr val="000000"/>
                  </a:solidFill>
                </a:rPr>
                <a:t>:</a:t>
              </a:r>
            </a:p>
          </p:txBody>
        </p:sp>
        <p:sp>
          <p:nvSpPr>
            <p:cNvPr id="38932" name="Line 17"/>
            <p:cNvSpPr>
              <a:spLocks noChangeShapeType="1"/>
            </p:cNvSpPr>
            <p:nvPr/>
          </p:nvSpPr>
          <p:spPr bwMode="auto">
            <a:xfrm>
              <a:off x="2808" y="1994"/>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33" name="Line 18"/>
            <p:cNvSpPr>
              <a:spLocks noChangeShapeType="1"/>
            </p:cNvSpPr>
            <p:nvPr/>
          </p:nvSpPr>
          <p:spPr bwMode="auto">
            <a:xfrm>
              <a:off x="2808" y="199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34" name="Line 19"/>
            <p:cNvSpPr>
              <a:spLocks noChangeShapeType="1"/>
            </p:cNvSpPr>
            <p:nvPr/>
          </p:nvSpPr>
          <p:spPr bwMode="auto">
            <a:xfrm>
              <a:off x="3513" y="1994"/>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35" name="Line 20"/>
            <p:cNvSpPr>
              <a:spLocks noChangeShapeType="1"/>
            </p:cNvSpPr>
            <p:nvPr/>
          </p:nvSpPr>
          <p:spPr bwMode="auto">
            <a:xfrm>
              <a:off x="3240" y="199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36" name="Line 21"/>
            <p:cNvSpPr>
              <a:spLocks noChangeShapeType="1"/>
            </p:cNvSpPr>
            <p:nvPr/>
          </p:nvSpPr>
          <p:spPr bwMode="auto">
            <a:xfrm>
              <a:off x="3513" y="199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37" name="Line 22"/>
            <p:cNvSpPr>
              <a:spLocks noChangeShapeType="1"/>
            </p:cNvSpPr>
            <p:nvPr/>
          </p:nvSpPr>
          <p:spPr bwMode="auto">
            <a:xfrm>
              <a:off x="3936" y="199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23"/>
            <p:cNvSpPr>
              <a:spLocks noChangeShapeType="1"/>
            </p:cNvSpPr>
            <p:nvPr/>
          </p:nvSpPr>
          <p:spPr bwMode="auto">
            <a:xfrm>
              <a:off x="2808" y="2322"/>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24"/>
            <p:cNvSpPr>
              <a:spLocks noChangeShapeType="1"/>
            </p:cNvSpPr>
            <p:nvPr/>
          </p:nvSpPr>
          <p:spPr bwMode="auto">
            <a:xfrm>
              <a:off x="3513" y="2322"/>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40" name="Rectangle 25"/>
            <p:cNvSpPr>
              <a:spLocks noChangeArrowheads="1"/>
            </p:cNvSpPr>
            <p:nvPr/>
          </p:nvSpPr>
          <p:spPr bwMode="auto">
            <a:xfrm>
              <a:off x="2556" y="1914"/>
              <a:ext cx="1440" cy="48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8941" name="Rectangle 26"/>
            <p:cNvSpPr>
              <a:spLocks noChangeArrowheads="1"/>
            </p:cNvSpPr>
            <p:nvPr/>
          </p:nvSpPr>
          <p:spPr bwMode="auto">
            <a:xfrm>
              <a:off x="1751" y="2010"/>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8942" name="Rectangle 27"/>
            <p:cNvSpPr>
              <a:spLocks noChangeArrowheads="1"/>
            </p:cNvSpPr>
            <p:nvPr/>
          </p:nvSpPr>
          <p:spPr bwMode="auto">
            <a:xfrm>
              <a:off x="1200" y="2010"/>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p1</a:t>
              </a:r>
            </a:p>
          </p:txBody>
        </p:sp>
        <p:sp>
          <p:nvSpPr>
            <p:cNvPr id="38943" name="Line 28"/>
            <p:cNvSpPr>
              <a:spLocks noChangeShapeType="1"/>
            </p:cNvSpPr>
            <p:nvPr/>
          </p:nvSpPr>
          <p:spPr bwMode="auto">
            <a:xfrm>
              <a:off x="1751" y="2010"/>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44" name="Line 29"/>
            <p:cNvSpPr>
              <a:spLocks noChangeShapeType="1"/>
            </p:cNvSpPr>
            <p:nvPr/>
          </p:nvSpPr>
          <p:spPr bwMode="auto">
            <a:xfrm>
              <a:off x="1751" y="2010"/>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45" name="Line 30"/>
            <p:cNvSpPr>
              <a:spLocks noChangeShapeType="1"/>
            </p:cNvSpPr>
            <p:nvPr/>
          </p:nvSpPr>
          <p:spPr bwMode="auto">
            <a:xfrm>
              <a:off x="2100" y="2010"/>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46" name="Line 31"/>
            <p:cNvSpPr>
              <a:spLocks noChangeShapeType="1"/>
            </p:cNvSpPr>
            <p:nvPr/>
          </p:nvSpPr>
          <p:spPr bwMode="auto">
            <a:xfrm>
              <a:off x="1751" y="2338"/>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47" name="Line 32"/>
            <p:cNvSpPr>
              <a:spLocks noChangeShapeType="1"/>
            </p:cNvSpPr>
            <p:nvPr/>
          </p:nvSpPr>
          <p:spPr bwMode="auto">
            <a:xfrm>
              <a:off x="1920" y="2202"/>
              <a:ext cx="624" cy="1"/>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48" name="Rectangle 33"/>
            <p:cNvSpPr>
              <a:spLocks noChangeArrowheads="1"/>
            </p:cNvSpPr>
            <p:nvPr/>
          </p:nvSpPr>
          <p:spPr bwMode="auto">
            <a:xfrm>
              <a:off x="3264" y="2528"/>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y</a:t>
              </a:r>
              <a:r>
                <a:rPr lang="en-GB" altLang="en-US" sz="2600">
                  <a:solidFill>
                    <a:srgbClr val="000000"/>
                  </a:solidFill>
                </a:rPr>
                <a:t>:</a:t>
              </a:r>
            </a:p>
          </p:txBody>
        </p:sp>
        <p:sp>
          <p:nvSpPr>
            <p:cNvPr id="38949" name="Rectangle 34"/>
            <p:cNvSpPr>
              <a:spLocks noChangeArrowheads="1"/>
            </p:cNvSpPr>
            <p:nvPr/>
          </p:nvSpPr>
          <p:spPr bwMode="auto">
            <a:xfrm>
              <a:off x="2556" y="2528"/>
              <a:ext cx="28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x</a:t>
              </a:r>
              <a:r>
                <a:rPr lang="en-GB" altLang="en-US" sz="2600">
                  <a:solidFill>
                    <a:srgbClr val="000000"/>
                  </a:solidFill>
                </a:rPr>
                <a:t>:</a:t>
              </a:r>
            </a:p>
          </p:txBody>
        </p:sp>
        <p:sp>
          <p:nvSpPr>
            <p:cNvPr id="38950" name="Line 35"/>
            <p:cNvSpPr>
              <a:spLocks noChangeShapeType="1"/>
            </p:cNvSpPr>
            <p:nvPr/>
          </p:nvSpPr>
          <p:spPr bwMode="auto">
            <a:xfrm>
              <a:off x="2808" y="2528"/>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1" name="Line 36"/>
            <p:cNvSpPr>
              <a:spLocks noChangeShapeType="1"/>
            </p:cNvSpPr>
            <p:nvPr/>
          </p:nvSpPr>
          <p:spPr bwMode="auto">
            <a:xfrm>
              <a:off x="2808" y="252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2" name="Line 37"/>
            <p:cNvSpPr>
              <a:spLocks noChangeShapeType="1"/>
            </p:cNvSpPr>
            <p:nvPr/>
          </p:nvSpPr>
          <p:spPr bwMode="auto">
            <a:xfrm>
              <a:off x="3513" y="2528"/>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3" name="Line 38"/>
            <p:cNvSpPr>
              <a:spLocks noChangeShapeType="1"/>
            </p:cNvSpPr>
            <p:nvPr/>
          </p:nvSpPr>
          <p:spPr bwMode="auto">
            <a:xfrm>
              <a:off x="3240" y="252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4" name="Line 39"/>
            <p:cNvSpPr>
              <a:spLocks noChangeShapeType="1"/>
            </p:cNvSpPr>
            <p:nvPr/>
          </p:nvSpPr>
          <p:spPr bwMode="auto">
            <a:xfrm>
              <a:off x="3513" y="252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5" name="Line 40"/>
            <p:cNvSpPr>
              <a:spLocks noChangeShapeType="1"/>
            </p:cNvSpPr>
            <p:nvPr/>
          </p:nvSpPr>
          <p:spPr bwMode="auto">
            <a:xfrm>
              <a:off x="3936" y="2528"/>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6" name="Line 41"/>
            <p:cNvSpPr>
              <a:spLocks noChangeShapeType="1"/>
            </p:cNvSpPr>
            <p:nvPr/>
          </p:nvSpPr>
          <p:spPr bwMode="auto">
            <a:xfrm>
              <a:off x="2808" y="2856"/>
              <a:ext cx="4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7" name="Line 42"/>
            <p:cNvSpPr>
              <a:spLocks noChangeShapeType="1"/>
            </p:cNvSpPr>
            <p:nvPr/>
          </p:nvSpPr>
          <p:spPr bwMode="auto">
            <a:xfrm>
              <a:off x="3513" y="2856"/>
              <a:ext cx="423"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8" name="Rectangle 43"/>
            <p:cNvSpPr>
              <a:spLocks noChangeArrowheads="1"/>
            </p:cNvSpPr>
            <p:nvPr/>
          </p:nvSpPr>
          <p:spPr bwMode="auto">
            <a:xfrm>
              <a:off x="2556" y="2448"/>
              <a:ext cx="1440" cy="48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8959" name="Line 44"/>
            <p:cNvSpPr>
              <a:spLocks noChangeShapeType="1"/>
            </p:cNvSpPr>
            <p:nvPr/>
          </p:nvSpPr>
          <p:spPr bwMode="auto">
            <a:xfrm>
              <a:off x="1751" y="254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60" name="Line 45"/>
            <p:cNvSpPr>
              <a:spLocks noChangeShapeType="1"/>
            </p:cNvSpPr>
            <p:nvPr/>
          </p:nvSpPr>
          <p:spPr bwMode="auto">
            <a:xfrm>
              <a:off x="1751" y="254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61" name="Line 46"/>
            <p:cNvSpPr>
              <a:spLocks noChangeShapeType="1"/>
            </p:cNvSpPr>
            <p:nvPr/>
          </p:nvSpPr>
          <p:spPr bwMode="auto">
            <a:xfrm>
              <a:off x="2100" y="254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62" name="Line 47"/>
            <p:cNvSpPr>
              <a:spLocks noChangeShapeType="1"/>
            </p:cNvSpPr>
            <p:nvPr/>
          </p:nvSpPr>
          <p:spPr bwMode="auto">
            <a:xfrm>
              <a:off x="1751" y="2872"/>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63" name="Line 48"/>
            <p:cNvSpPr>
              <a:spLocks noChangeShapeType="1"/>
            </p:cNvSpPr>
            <p:nvPr/>
          </p:nvSpPr>
          <p:spPr bwMode="auto">
            <a:xfrm>
              <a:off x="1920" y="2736"/>
              <a:ext cx="624" cy="1"/>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64" name="Rectangle 49"/>
            <p:cNvSpPr>
              <a:spLocks noChangeArrowheads="1"/>
            </p:cNvSpPr>
            <p:nvPr/>
          </p:nvSpPr>
          <p:spPr bwMode="auto">
            <a:xfrm>
              <a:off x="1751" y="3080"/>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8965" name="Rectangle 50"/>
            <p:cNvSpPr>
              <a:spLocks noChangeArrowheads="1"/>
            </p:cNvSpPr>
            <p:nvPr/>
          </p:nvSpPr>
          <p:spPr bwMode="auto">
            <a:xfrm>
              <a:off x="1200" y="3080"/>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p3</a:t>
              </a:r>
            </a:p>
          </p:txBody>
        </p:sp>
        <p:sp>
          <p:nvSpPr>
            <p:cNvPr id="38966" name="Line 51"/>
            <p:cNvSpPr>
              <a:spLocks noChangeShapeType="1"/>
            </p:cNvSpPr>
            <p:nvPr/>
          </p:nvSpPr>
          <p:spPr bwMode="auto">
            <a:xfrm>
              <a:off x="1751" y="3080"/>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67" name="Line 52"/>
            <p:cNvSpPr>
              <a:spLocks noChangeShapeType="1"/>
            </p:cNvSpPr>
            <p:nvPr/>
          </p:nvSpPr>
          <p:spPr bwMode="auto">
            <a:xfrm>
              <a:off x="1751" y="3080"/>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68" name="Line 53"/>
            <p:cNvSpPr>
              <a:spLocks noChangeShapeType="1"/>
            </p:cNvSpPr>
            <p:nvPr/>
          </p:nvSpPr>
          <p:spPr bwMode="auto">
            <a:xfrm>
              <a:off x="2100" y="3080"/>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69" name="Line 54"/>
            <p:cNvSpPr>
              <a:spLocks noChangeShapeType="1"/>
            </p:cNvSpPr>
            <p:nvPr/>
          </p:nvSpPr>
          <p:spPr bwMode="auto">
            <a:xfrm>
              <a:off x="1751" y="3408"/>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70" name="Line 55"/>
            <p:cNvSpPr>
              <a:spLocks noChangeShapeType="1"/>
            </p:cNvSpPr>
            <p:nvPr/>
          </p:nvSpPr>
          <p:spPr bwMode="auto">
            <a:xfrm flipV="1">
              <a:off x="1920" y="2877"/>
              <a:ext cx="624" cy="398"/>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71" name="Rectangle 56"/>
            <p:cNvSpPr>
              <a:spLocks noChangeArrowheads="1"/>
            </p:cNvSpPr>
            <p:nvPr/>
          </p:nvSpPr>
          <p:spPr bwMode="auto">
            <a:xfrm>
              <a:off x="1751" y="2544"/>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38972" name="Line 57"/>
            <p:cNvSpPr>
              <a:spLocks noChangeShapeType="1"/>
            </p:cNvSpPr>
            <p:nvPr/>
          </p:nvSpPr>
          <p:spPr bwMode="auto">
            <a:xfrm>
              <a:off x="1751" y="254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73" name="Line 58"/>
            <p:cNvSpPr>
              <a:spLocks noChangeShapeType="1"/>
            </p:cNvSpPr>
            <p:nvPr/>
          </p:nvSpPr>
          <p:spPr bwMode="auto">
            <a:xfrm>
              <a:off x="1751" y="254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74" name="Line 59"/>
            <p:cNvSpPr>
              <a:spLocks noChangeShapeType="1"/>
            </p:cNvSpPr>
            <p:nvPr/>
          </p:nvSpPr>
          <p:spPr bwMode="auto">
            <a:xfrm>
              <a:off x="2100" y="254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75" name="Line 60"/>
            <p:cNvSpPr>
              <a:spLocks noChangeShapeType="1"/>
            </p:cNvSpPr>
            <p:nvPr/>
          </p:nvSpPr>
          <p:spPr bwMode="auto">
            <a:xfrm>
              <a:off x="1751" y="2872"/>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
        <p:nvSpPr>
          <p:cNvPr id="29757" name="Rectangle 61"/>
          <p:cNvSpPr>
            <a:spLocks noChangeArrowheads="1"/>
          </p:cNvSpPr>
          <p:nvPr/>
        </p:nvSpPr>
        <p:spPr bwMode="auto">
          <a:xfrm>
            <a:off x="6492128" y="4821684"/>
            <a:ext cx="685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dirty="0">
                <a:solidFill>
                  <a:srgbClr val="000000"/>
                </a:solidFill>
              </a:rPr>
              <a:t>7</a:t>
            </a:r>
          </a:p>
        </p:txBody>
      </p:sp>
    </p:spTree>
    <p:extLst>
      <p:ext uri="{BB962C8B-B14F-4D97-AF65-F5344CB8AC3E}">
        <p14:creationId xmlns:p14="http://schemas.microsoft.com/office/powerpoint/2010/main" val="28849596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withEffect">
                                  <p:stCondLst>
                                    <p:cond delay="0"/>
                                  </p:stCondLst>
                                  <p:childTnLst>
                                    <p:set>
                                      <p:cBhvr>
                                        <p:cTn id="6" dur="1" fill="hold">
                                          <p:stCondLst>
                                            <p:cond delay="0"/>
                                          </p:stCondLst>
                                        </p:cTn>
                                        <p:tgtEl>
                                          <p:spTgt spid="29701"/>
                                        </p:tgtEl>
                                        <p:attrNameLst>
                                          <p:attrName>style.visibility</p:attrName>
                                        </p:attrNameLst>
                                      </p:cBhvr>
                                      <p:to>
                                        <p:strVal val="visible"/>
                                      </p:to>
                                    </p:set>
                                  </p:childTnLst>
                                  <p:subTnLst>
                                    <p:set>
                                      <p:cBhvr override="childStyle">
                                        <p:cTn dur="1" fill="hold" display="0" masterRel="nextClick" afterEffect="1"/>
                                        <p:tgtEl>
                                          <p:spTgt spid="29701"/>
                                        </p:tgtEl>
                                        <p:attrNameLst>
                                          <p:attrName>style.visibility</p:attrName>
                                        </p:attrNameLst>
                                      </p:cBhvr>
                                      <p:to>
                                        <p:strVal val="hidden"/>
                                      </p:to>
                                    </p:set>
                                  </p:subTnLst>
                                </p:cTn>
                              </p:par>
                              <p:par>
                                <p:cTn id="7" presetID="1" presetClass="entr" fill="hold" nodeType="withEffect">
                                  <p:stCondLst>
                                    <p:cond delay="0"/>
                                  </p:stCondLst>
                                  <p:childTnLst>
                                    <p:set>
                                      <p:cBhvr>
                                        <p:cTn id="8" dur="1" fill="hold">
                                          <p:stCondLst>
                                            <p:cond delay="0"/>
                                          </p:stCondLst>
                                        </p:cTn>
                                        <p:tgtEl>
                                          <p:spTgt spid="29697"/>
                                        </p:tgtEl>
                                        <p:attrNameLst>
                                          <p:attrName>style.visibility</p:attrName>
                                        </p:attrNameLst>
                                      </p:cBhvr>
                                      <p:to>
                                        <p:strVal val="visible"/>
                                      </p:to>
                                    </p:set>
                                  </p:childTnLst>
                                  <p:subTnLst>
                                    <p:set>
                                      <p:cBhvr override="childStyle">
                                        <p:cTn dur="1" fill="hold" display="0" masterRel="nextClick" afterEffect="1"/>
                                        <p:tgtEl>
                                          <p:spTgt spid="29697"/>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nodeType="clickEffect">
                                  <p:stCondLst>
                                    <p:cond delay="0"/>
                                  </p:stCondLst>
                                  <p:childTnLst>
                                    <p:set>
                                      <p:cBhvr>
                                        <p:cTn id="12" dur="1" fill="hold">
                                          <p:stCondLst>
                                            <p:cond delay="0"/>
                                          </p:stCondLst>
                                        </p:cTn>
                                        <p:tgtEl>
                                          <p:spTgt spid="29757"/>
                                        </p:tgtEl>
                                        <p:attrNameLst>
                                          <p:attrName>style.visibility</p:attrName>
                                        </p:attrNameLst>
                                      </p:cBhvr>
                                      <p:to>
                                        <p:strVal val="visible"/>
                                      </p:to>
                                    </p:set>
                                    <p:anim calcmode="lin" valueType="num">
                                      <p:cBhvr>
                                        <p:cTn id="13" dur="500" fill="hold"/>
                                        <p:tgtEl>
                                          <p:spTgt spid="29757"/>
                                        </p:tgtEl>
                                        <p:attrNameLst>
                                          <p:attrName>ppt_w</p:attrName>
                                        </p:attrNameLst>
                                      </p:cBhvr>
                                      <p:tavLst>
                                        <p:tav tm="100000">
                                          <p:val>
                                            <p:strVal val="4*#ppt_w"/>
                                          </p:val>
                                        </p:tav>
                                        <p:tav>
                                          <p:val>
                                            <p:strVal val="#ppt_w"/>
                                          </p:val>
                                        </p:tav>
                                      </p:tavLst>
                                    </p:anim>
                                    <p:anim calcmode="lin" valueType="num">
                                      <p:cBhvr>
                                        <p:cTn id="14" dur="500" fill="hold"/>
                                        <p:tgtEl>
                                          <p:spTgt spid="29757"/>
                                        </p:tgtEl>
                                        <p:attrNameLst>
                                          <p:attrName>ppt_h</p:attrName>
                                        </p:attrNameLst>
                                      </p:cBhvr>
                                      <p:tavLst>
                                        <p:tav tm="100000">
                                          <p:val>
                                            <p:strVal val="4*#ppt_h"/>
                                          </p:val>
                                        </p:tav>
                                        <p:tav>
                                          <p:val>
                                            <p:strVal val="#ppt_h"/>
                                          </p:val>
                                        </p:tav>
                                      </p:tavLst>
                                    </p:anim>
                                  </p:childTnLst>
                                </p:cTn>
                              </p:par>
                              <p:par>
                                <p:cTn id="15" presetID="23" presetClass="entr" presetSubtype="32" fill="hold" nodeType="withEffect">
                                  <p:stCondLst>
                                    <p:cond delay="0"/>
                                  </p:stCondLst>
                                  <p:childTnLst>
                                    <p:set>
                                      <p:cBhvr>
                                        <p:cTn id="16" dur="1" fill="hold">
                                          <p:stCondLst>
                                            <p:cond delay="0"/>
                                          </p:stCondLst>
                                        </p:cTn>
                                        <p:tgtEl>
                                          <p:spTgt spid="29700"/>
                                        </p:tgtEl>
                                        <p:attrNameLst>
                                          <p:attrName>style.visibility</p:attrName>
                                        </p:attrNameLst>
                                      </p:cBhvr>
                                      <p:to>
                                        <p:strVal val="visible"/>
                                      </p:to>
                                    </p:set>
                                    <p:anim calcmode="lin" valueType="num">
                                      <p:cBhvr>
                                        <p:cTn id="17" dur="500" fill="hold"/>
                                        <p:tgtEl>
                                          <p:spTgt spid="29700"/>
                                        </p:tgtEl>
                                        <p:attrNameLst>
                                          <p:attrName>ppt_w</p:attrName>
                                        </p:attrNameLst>
                                      </p:cBhvr>
                                      <p:tavLst>
                                        <p:tav tm="100000">
                                          <p:val>
                                            <p:strVal val="4*#ppt_w"/>
                                          </p:val>
                                        </p:tav>
                                        <p:tav>
                                          <p:val>
                                            <p:strVal val="#ppt_w"/>
                                          </p:val>
                                        </p:tav>
                                      </p:tavLst>
                                    </p:anim>
                                    <p:anim calcmode="lin" valueType="num">
                                      <p:cBhvr>
                                        <p:cTn id="18" dur="500" fill="hold"/>
                                        <p:tgtEl>
                                          <p:spTgt spid="29700"/>
                                        </p:tgtEl>
                                        <p:attrNameLst>
                                          <p:attrName>ppt_h</p:attrName>
                                        </p:attrNameLst>
                                      </p:cBhvr>
                                      <p:tavLst>
                                        <p:tav tm="100000">
                                          <p:val>
                                            <p:strVal val="4*#ppt_h"/>
                                          </p:val>
                                        </p:tav>
                                        <p:tav>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p:cTn id="22" dur="1" fill="hold">
                                          <p:stCondLst>
                                            <p:cond delay="0"/>
                                          </p:stCondLst>
                                        </p:cTn>
                                        <p:tgtEl>
                                          <p:spTgt spid="2969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p:nvPr>
        </p:nvSpPr>
        <p:spPr>
          <a:xfrm>
            <a:off x="2115671" y="764373"/>
            <a:ext cx="9390529" cy="1293028"/>
          </a:xfrm>
        </p:spPr>
        <p:txBody>
          <a:bodyPr/>
          <a:lstStyle/>
          <a:p>
            <a:r>
              <a:rPr lang="en-US" altLang="en-US" dirty="0" smtClean="0"/>
              <a:t>How not test equality of objects</a:t>
            </a:r>
          </a:p>
        </p:txBody>
      </p:sp>
      <p:sp>
        <p:nvSpPr>
          <p:cNvPr id="40963" name="Content Placeholder 4"/>
          <p:cNvSpPr>
            <a:spLocks noGrp="1"/>
          </p:cNvSpPr>
          <p:nvPr>
            <p:ph idx="1"/>
          </p:nvPr>
        </p:nvSpPr>
        <p:spPr/>
        <p:txBody>
          <a:bodyPr>
            <a:normAutofit fontScale="92500" lnSpcReduction="10000"/>
          </a:bodyPr>
          <a:lstStyle/>
          <a:p>
            <a:pPr marL="0" indent="0">
              <a:buNone/>
            </a:pPr>
            <a:endParaRPr lang="en-US" altLang="en-US" dirty="0" smtClean="0"/>
          </a:p>
          <a:p>
            <a:pPr marL="0" indent="0">
              <a:buNone/>
            </a:pPr>
            <a:endParaRPr lang="en-US" altLang="en-US" dirty="0"/>
          </a:p>
          <a:p>
            <a:pPr marL="0" indent="0">
              <a:buNone/>
            </a:pPr>
            <a:r>
              <a:rPr lang="en-US" altLang="en-US" sz="3000" dirty="0" smtClean="0"/>
              <a:t>DO NOT DO THIS:</a:t>
            </a:r>
          </a:p>
          <a:p>
            <a:pPr>
              <a:buFont typeface="Wingdings" panose="05000000000000000000" pitchFamily="2" charset="2"/>
              <a:buNone/>
            </a:pPr>
            <a:endParaRPr lang="en-US" altLang="en-US" dirty="0" smtClean="0"/>
          </a:p>
          <a:p>
            <a:pPr>
              <a:buFont typeface="Wingdings" panose="05000000000000000000" pitchFamily="2" charset="2"/>
              <a:buNone/>
            </a:pPr>
            <a:r>
              <a:rPr lang="en-US" altLang="en-US" dirty="0" smtClean="0"/>
              <a:t>	</a:t>
            </a:r>
            <a:r>
              <a:rPr lang="en-US" altLang="en-US" sz="2400" dirty="0">
                <a:latin typeface="Courier New" panose="02070309020205020404" pitchFamily="49" charset="0"/>
                <a:cs typeface="Courier New" panose="02070309020205020404" pitchFamily="49" charset="0"/>
              </a:rPr>
              <a:t>Point p1 = …;</a:t>
            </a:r>
          </a:p>
          <a:p>
            <a:pPr>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	Point p2 = …;</a:t>
            </a:r>
            <a:endParaRPr lang="en-US" altLang="en-US" dirty="0" smtClean="0"/>
          </a:p>
          <a:p>
            <a:pPr>
              <a:buFont typeface="Wingdings" panose="05000000000000000000" pitchFamily="2" charset="2"/>
              <a:buNone/>
            </a:pPr>
            <a:r>
              <a:rPr lang="en-US" altLang="en-US" sz="2400" b="1" dirty="0">
                <a:latin typeface="Courier New" panose="02070309020205020404" pitchFamily="49" charset="0"/>
                <a:cs typeface="Courier New" panose="02070309020205020404" pitchFamily="49" charset="0"/>
              </a:rPr>
              <a:t>	if(p1==p2) {</a:t>
            </a:r>
          </a:p>
          <a:p>
            <a:pPr>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	}</a:t>
            </a:r>
          </a:p>
          <a:p>
            <a:pPr>
              <a:buFont typeface="Wingdings" panose="05000000000000000000" pitchFamily="2" charset="2"/>
              <a:buNone/>
            </a:pPr>
            <a:endParaRPr lang="en-US" altLang="en-US" sz="2400" dirty="0">
              <a:latin typeface="Courier New" panose="02070309020205020404" pitchFamily="49" charset="0"/>
              <a:cs typeface="Courier New" panose="02070309020205020404" pitchFamily="49" charset="0"/>
            </a:endParaRPr>
          </a:p>
        </p:txBody>
      </p:sp>
      <p:sp>
        <p:nvSpPr>
          <p:cNvPr id="40964" name="TextBox 5"/>
          <p:cNvSpPr txBox="1">
            <a:spLocks noChangeArrowheads="1"/>
          </p:cNvSpPr>
          <p:nvPr/>
        </p:nvSpPr>
        <p:spPr bwMode="auto">
          <a:xfrm>
            <a:off x="6687402" y="4577743"/>
            <a:ext cx="18288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algn="ctr" eaLnBrk="1" hangingPunct="1"/>
            <a:r>
              <a:rPr lang="en-US" altLang="en-US" sz="3200" b="1" dirty="0">
                <a:solidFill>
                  <a:srgbClr val="C00000"/>
                </a:solidFill>
              </a:rPr>
              <a:t>BAD</a:t>
            </a:r>
          </a:p>
        </p:txBody>
      </p:sp>
      <p:cxnSp>
        <p:nvCxnSpPr>
          <p:cNvPr id="40965" name="Straight Arrow Connector 7"/>
          <p:cNvCxnSpPr>
            <a:cxnSpLocks noChangeShapeType="1"/>
          </p:cNvCxnSpPr>
          <p:nvPr/>
        </p:nvCxnSpPr>
        <p:spPr bwMode="auto">
          <a:xfrm flipH="1" flipV="1">
            <a:off x="3729318" y="4823012"/>
            <a:ext cx="3048000" cy="35859"/>
          </a:xfrm>
          <a:prstGeom prst="straightConnector1">
            <a:avLst/>
          </a:prstGeom>
          <a:noFill/>
          <a:ln w="31750" algn="ctr">
            <a:solidFill>
              <a:srgbClr val="C0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961213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not test equality of objects</a:t>
            </a:r>
            <a:endParaRPr lang="en-US" dirty="0"/>
          </a:p>
        </p:txBody>
      </p:sp>
      <p:sp>
        <p:nvSpPr>
          <p:cNvPr id="41987" name="Content Placeholder 4"/>
          <p:cNvSpPr>
            <a:spLocks noGrp="1"/>
          </p:cNvSpPr>
          <p:nvPr>
            <p:ph idx="4294967295"/>
          </p:nvPr>
        </p:nvSpPr>
        <p:spPr>
          <a:xfrm>
            <a:off x="1261872" y="2021541"/>
            <a:ext cx="8594725" cy="4351338"/>
          </a:xfrm>
        </p:spPr>
        <p:txBody>
          <a:bodyPr>
            <a:normAutofit fontScale="62500" lnSpcReduction="20000"/>
          </a:bodyPr>
          <a:lstStyle/>
          <a:p>
            <a:r>
              <a:rPr lang="en-US" altLang="en-US" sz="3800" dirty="0" smtClean="0"/>
              <a:t>Objects store references, or addresses.</a:t>
            </a:r>
          </a:p>
          <a:p>
            <a:r>
              <a:rPr lang="en-US" altLang="en-US" sz="3800" dirty="0" smtClean="0"/>
              <a:t>Comparing two objects with == will test if they have the same </a:t>
            </a:r>
            <a:r>
              <a:rPr lang="en-US" altLang="en-US" sz="3800" i="1" dirty="0" smtClean="0"/>
              <a:t>address</a:t>
            </a:r>
            <a:r>
              <a:rPr lang="en-US" altLang="en-US" sz="3800" dirty="0" smtClean="0"/>
              <a:t>.  </a:t>
            </a:r>
          </a:p>
          <a:p>
            <a:r>
              <a:rPr lang="en-US" altLang="en-US" sz="3800" dirty="0" smtClean="0"/>
              <a:t>This is NOT what you want.</a:t>
            </a:r>
          </a:p>
          <a:p>
            <a:r>
              <a:rPr lang="en-US" altLang="en-US" sz="3800" dirty="0" smtClean="0"/>
              <a:t>DO NOT DO THIS</a:t>
            </a:r>
          </a:p>
          <a:p>
            <a:pPr>
              <a:buFont typeface="Wingdings" panose="05000000000000000000" pitchFamily="2" charset="2"/>
              <a:buNone/>
            </a:pPr>
            <a:endParaRPr lang="en-US" altLang="en-US" dirty="0" smtClean="0"/>
          </a:p>
          <a:p>
            <a:pPr>
              <a:buFont typeface="Wingdings" panose="05000000000000000000" pitchFamily="2" charset="2"/>
              <a:buNone/>
            </a:pPr>
            <a:r>
              <a:rPr lang="en-US" altLang="en-US" dirty="0" smtClean="0"/>
              <a:t>	</a:t>
            </a:r>
            <a:r>
              <a:rPr lang="en-US" altLang="en-US" sz="2400" dirty="0">
                <a:latin typeface="Courier New" panose="02070309020205020404" pitchFamily="49" charset="0"/>
                <a:cs typeface="Courier New" panose="02070309020205020404" pitchFamily="49" charset="0"/>
              </a:rPr>
              <a:t>Point p1 = …;</a:t>
            </a:r>
          </a:p>
          <a:p>
            <a:pPr>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	Point p2 = …;</a:t>
            </a:r>
            <a:endParaRPr lang="en-US" altLang="en-US" dirty="0" smtClean="0"/>
          </a:p>
          <a:p>
            <a:pPr>
              <a:buFont typeface="Wingdings" panose="05000000000000000000" pitchFamily="2" charset="2"/>
              <a:buNone/>
            </a:pPr>
            <a:r>
              <a:rPr lang="en-US" altLang="en-US" sz="2400" b="1" dirty="0">
                <a:latin typeface="Courier New" panose="02070309020205020404" pitchFamily="49" charset="0"/>
                <a:cs typeface="Courier New" panose="02070309020205020404" pitchFamily="49" charset="0"/>
              </a:rPr>
              <a:t>	if(p1==p2) {</a:t>
            </a:r>
          </a:p>
          <a:p>
            <a:pPr>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	}</a:t>
            </a:r>
          </a:p>
          <a:p>
            <a:pPr>
              <a:buFont typeface="Wingdings" panose="05000000000000000000" pitchFamily="2" charset="2"/>
              <a:buNone/>
            </a:pPr>
            <a:endParaRPr lang="en-US" altLang="en-US" sz="2400" dirty="0">
              <a:latin typeface="Courier New" panose="02070309020205020404" pitchFamily="49" charset="0"/>
              <a:cs typeface="Courier New" panose="02070309020205020404" pitchFamily="49" charset="0"/>
            </a:endParaRPr>
          </a:p>
        </p:txBody>
      </p:sp>
      <p:sp>
        <p:nvSpPr>
          <p:cNvPr id="6" name="TextBox 5"/>
          <p:cNvSpPr txBox="1">
            <a:spLocks noChangeArrowheads="1"/>
          </p:cNvSpPr>
          <p:nvPr/>
        </p:nvSpPr>
        <p:spPr bwMode="auto">
          <a:xfrm>
            <a:off x="5844720" y="5169414"/>
            <a:ext cx="18288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algn="ctr" eaLnBrk="1" hangingPunct="1"/>
            <a:r>
              <a:rPr lang="en-US" altLang="en-US" sz="3200" b="1" dirty="0">
                <a:solidFill>
                  <a:srgbClr val="C00000"/>
                </a:solidFill>
              </a:rPr>
              <a:t>BAD</a:t>
            </a:r>
          </a:p>
        </p:txBody>
      </p:sp>
      <p:cxnSp>
        <p:nvCxnSpPr>
          <p:cNvPr id="7" name="Straight Arrow Connector 7"/>
          <p:cNvCxnSpPr>
            <a:cxnSpLocks noChangeShapeType="1"/>
          </p:cNvCxnSpPr>
          <p:nvPr/>
        </p:nvCxnSpPr>
        <p:spPr bwMode="auto">
          <a:xfrm flipH="1" flipV="1">
            <a:off x="3083859" y="5414683"/>
            <a:ext cx="3048000" cy="35859"/>
          </a:xfrm>
          <a:prstGeom prst="straightConnector1">
            <a:avLst/>
          </a:prstGeom>
          <a:noFill/>
          <a:ln w="31750" algn="ctr">
            <a:solidFill>
              <a:srgbClr val="C0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088005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Why so bad?</a:t>
            </a:r>
          </a:p>
        </p:txBody>
      </p:sp>
      <p:sp>
        <p:nvSpPr>
          <p:cNvPr id="3" name="Content Placeholder 2"/>
          <p:cNvSpPr>
            <a:spLocks noGrp="1"/>
          </p:cNvSpPr>
          <p:nvPr>
            <p:ph idx="1"/>
          </p:nvPr>
        </p:nvSpPr>
        <p:spPr/>
        <p:txBody>
          <a:bodyPr>
            <a:normAutofit/>
          </a:bodyPr>
          <a:lstStyle/>
          <a:p>
            <a:pPr>
              <a:buFont typeface="Wingdings" panose="05000000000000000000" pitchFamily="2" charset="2"/>
              <a:buNone/>
            </a:pPr>
            <a:r>
              <a:rPr lang="en-US" altLang="en-US" smtClean="0"/>
              <a:t>Point p1 = new Point(7, 2);</a:t>
            </a:r>
          </a:p>
          <a:p>
            <a:pPr>
              <a:buFont typeface="Wingdings" panose="05000000000000000000" pitchFamily="2" charset="2"/>
              <a:buNone/>
            </a:pPr>
            <a:r>
              <a:rPr lang="en-US" altLang="en-US" smtClean="0"/>
              <a:t>Point p2 = new Point(7, 2);</a:t>
            </a:r>
          </a:p>
          <a:p>
            <a:pPr>
              <a:buFont typeface="Wingdings" panose="05000000000000000000" pitchFamily="2" charset="2"/>
              <a:buNone/>
            </a:pPr>
            <a:endParaRPr lang="en-US" altLang="en-US" smtClean="0"/>
          </a:p>
          <a:p>
            <a:pPr>
              <a:buFont typeface="Wingdings" panose="05000000000000000000" pitchFamily="2" charset="2"/>
              <a:buNone/>
            </a:pPr>
            <a:endParaRPr lang="en-US" altLang="en-US" smtClean="0"/>
          </a:p>
          <a:p>
            <a:pPr>
              <a:buFont typeface="Wingdings" panose="05000000000000000000" pitchFamily="2" charset="2"/>
              <a:buNone/>
            </a:pPr>
            <a:endParaRPr lang="en-US" altLang="en-US" smtClean="0"/>
          </a:p>
          <a:p>
            <a:pPr>
              <a:buFont typeface="Wingdings" panose="05000000000000000000" pitchFamily="2" charset="2"/>
              <a:buNone/>
            </a:pPr>
            <a:endParaRPr lang="en-US" altLang="en-US" smtClean="0"/>
          </a:p>
          <a:p>
            <a:pPr>
              <a:buFont typeface="Wingdings" panose="05000000000000000000" pitchFamily="2" charset="2"/>
              <a:buNone/>
            </a:pPr>
            <a:r>
              <a:rPr lang="en-US" altLang="en-US" smtClean="0"/>
              <a:t>Is </a:t>
            </a:r>
            <a:r>
              <a:rPr lang="en-US" altLang="en-US" smtClean="0">
                <a:latin typeface="Courier New" panose="02070309020205020404" pitchFamily="49" charset="0"/>
                <a:cs typeface="Courier New" panose="02070309020205020404" pitchFamily="49" charset="0"/>
              </a:rPr>
              <a:t>p1==p2</a:t>
            </a:r>
            <a:r>
              <a:rPr lang="en-US" altLang="en-US" smtClean="0"/>
              <a:t> true or false?</a:t>
            </a:r>
          </a:p>
          <a:p>
            <a:pPr>
              <a:buFont typeface="Wingdings" panose="05000000000000000000" pitchFamily="2" charset="2"/>
              <a:buNone/>
            </a:pPr>
            <a:r>
              <a:rPr lang="en-US" altLang="en-US" smtClean="0"/>
              <a:t>It’s </a:t>
            </a:r>
            <a:r>
              <a:rPr lang="en-US" altLang="en-US" b="1" smtClean="0"/>
              <a:t>false</a:t>
            </a:r>
            <a:r>
              <a:rPr lang="en-US" altLang="en-US" smtClean="0"/>
              <a:t>:  they point to different spots in memory.  So they store different addresses.</a:t>
            </a:r>
          </a:p>
          <a:p>
            <a:pPr>
              <a:buFont typeface="Wingdings" panose="05000000000000000000" pitchFamily="2" charset="2"/>
              <a:buNone/>
            </a:pPr>
            <a:r>
              <a:rPr lang="en-US" altLang="en-US" smtClean="0"/>
              <a:t>But we want it to be true , obviously!</a:t>
            </a:r>
          </a:p>
        </p:txBody>
      </p:sp>
      <p:grpSp>
        <p:nvGrpSpPr>
          <p:cNvPr id="43012" name="Group 3"/>
          <p:cNvGrpSpPr>
            <a:grpSpLocks/>
          </p:cNvGrpSpPr>
          <p:nvPr/>
        </p:nvGrpSpPr>
        <p:grpSpPr bwMode="auto">
          <a:xfrm>
            <a:off x="5347447" y="2525153"/>
            <a:ext cx="1428750" cy="520700"/>
            <a:chOff x="432" y="2264"/>
            <a:chExt cx="900" cy="328"/>
          </a:xfrm>
        </p:grpSpPr>
        <p:sp>
          <p:nvSpPr>
            <p:cNvPr id="43081" name="Rectangle 4"/>
            <p:cNvSpPr>
              <a:spLocks noChangeArrowheads="1"/>
            </p:cNvSpPr>
            <p:nvPr/>
          </p:nvSpPr>
          <p:spPr bwMode="auto">
            <a:xfrm>
              <a:off x="983" y="2264"/>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43082" name="Rectangle 5"/>
            <p:cNvSpPr>
              <a:spLocks noChangeArrowheads="1"/>
            </p:cNvSpPr>
            <p:nvPr/>
          </p:nvSpPr>
          <p:spPr bwMode="auto">
            <a:xfrm>
              <a:off x="432" y="2264"/>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p1:</a:t>
              </a:r>
            </a:p>
          </p:txBody>
        </p:sp>
        <p:sp>
          <p:nvSpPr>
            <p:cNvPr id="43083" name="Line 6"/>
            <p:cNvSpPr>
              <a:spLocks noChangeShapeType="1"/>
            </p:cNvSpPr>
            <p:nvPr/>
          </p:nvSpPr>
          <p:spPr bwMode="auto">
            <a:xfrm>
              <a:off x="983" y="226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84" name="Line 7"/>
            <p:cNvSpPr>
              <a:spLocks noChangeShapeType="1"/>
            </p:cNvSpPr>
            <p:nvPr/>
          </p:nvSpPr>
          <p:spPr bwMode="auto">
            <a:xfrm>
              <a:off x="432" y="2264"/>
              <a:ext cx="1" cy="32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5" name="Line 8"/>
            <p:cNvSpPr>
              <a:spLocks noChangeShapeType="1"/>
            </p:cNvSpPr>
            <p:nvPr/>
          </p:nvSpPr>
          <p:spPr bwMode="auto">
            <a:xfrm>
              <a:off x="983" y="22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86" name="Line 9"/>
            <p:cNvSpPr>
              <a:spLocks noChangeShapeType="1"/>
            </p:cNvSpPr>
            <p:nvPr/>
          </p:nvSpPr>
          <p:spPr bwMode="auto">
            <a:xfrm>
              <a:off x="1332" y="22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87" name="Line 10"/>
            <p:cNvSpPr>
              <a:spLocks noChangeShapeType="1"/>
            </p:cNvSpPr>
            <p:nvPr/>
          </p:nvSpPr>
          <p:spPr bwMode="auto">
            <a:xfrm>
              <a:off x="983" y="2592"/>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88" name="Line 11"/>
            <p:cNvSpPr>
              <a:spLocks noChangeShapeType="1"/>
            </p:cNvSpPr>
            <p:nvPr/>
          </p:nvSpPr>
          <p:spPr bwMode="auto">
            <a:xfrm>
              <a:off x="432" y="2264"/>
              <a:ext cx="551"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9" name="Line 12"/>
            <p:cNvSpPr>
              <a:spLocks noChangeShapeType="1"/>
            </p:cNvSpPr>
            <p:nvPr/>
          </p:nvSpPr>
          <p:spPr bwMode="auto">
            <a:xfrm>
              <a:off x="432" y="2592"/>
              <a:ext cx="551"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13" name="Line 13"/>
          <p:cNvSpPr>
            <a:spLocks noChangeShapeType="1"/>
          </p:cNvSpPr>
          <p:nvPr/>
        </p:nvSpPr>
        <p:spPr bwMode="auto">
          <a:xfrm>
            <a:off x="6490447" y="2772804"/>
            <a:ext cx="990600" cy="1587"/>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4" name="Text Box 14"/>
          <p:cNvSpPr txBox="1">
            <a:spLocks noChangeArrowheads="1"/>
          </p:cNvSpPr>
          <p:nvPr/>
        </p:nvSpPr>
        <p:spPr bwMode="auto">
          <a:xfrm>
            <a:off x="7601697" y="2371165"/>
            <a:ext cx="2927350" cy="8270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9pPr>
          </a:lstStyle>
          <a:p>
            <a:pPr lvl="1" eaLnBrk="1" hangingPunct="1">
              <a:lnSpc>
                <a:spcPct val="80000"/>
              </a:lnSpc>
              <a:buFont typeface="Courier New" panose="02070309020205020404" pitchFamily="49" charset="0"/>
              <a:buNone/>
            </a:pPr>
            <a:endParaRPr lang="en-GB" altLang="en-US" sz="1700">
              <a:solidFill>
                <a:srgbClr val="000000"/>
              </a:solidFill>
              <a:latin typeface="Courier New" panose="02070309020205020404" pitchFamily="49" charset="0"/>
            </a:endParaRPr>
          </a:p>
          <a:p>
            <a:pPr eaLnBrk="1" hangingPunct="1">
              <a:lnSpc>
                <a:spcPct val="100000"/>
              </a:lnSpc>
              <a:buFont typeface="Courier New" panose="02070309020205020404" pitchFamily="49" charset="0"/>
              <a:buNone/>
            </a:pPr>
            <a:endParaRPr lang="en-GB" altLang="en-US" sz="1700">
              <a:solidFill>
                <a:srgbClr val="000000"/>
              </a:solidFill>
              <a:latin typeface="Courier New" panose="02070309020205020404" pitchFamily="49" charset="0"/>
            </a:endParaRPr>
          </a:p>
          <a:p>
            <a:pPr eaLnBrk="1" hangingPunct="1">
              <a:lnSpc>
                <a:spcPct val="100000"/>
              </a:lnSpc>
              <a:buFont typeface="Courier New" panose="02070309020205020404" pitchFamily="49" charset="0"/>
              <a:buNone/>
            </a:pPr>
            <a:endParaRPr lang="en-GB" altLang="en-US" sz="1700">
              <a:solidFill>
                <a:srgbClr val="000000"/>
              </a:solidFill>
              <a:latin typeface="Courier New" panose="02070309020205020404" pitchFamily="49" charset="0"/>
            </a:endParaRPr>
          </a:p>
        </p:txBody>
      </p:sp>
      <p:grpSp>
        <p:nvGrpSpPr>
          <p:cNvPr id="43015" name="Group 15"/>
          <p:cNvGrpSpPr>
            <a:grpSpLocks/>
          </p:cNvGrpSpPr>
          <p:nvPr/>
        </p:nvGrpSpPr>
        <p:grpSpPr bwMode="auto">
          <a:xfrm>
            <a:off x="7681072" y="2483879"/>
            <a:ext cx="2432050" cy="504825"/>
            <a:chOff x="1902" y="1751"/>
            <a:chExt cx="1532" cy="318"/>
          </a:xfrm>
        </p:grpSpPr>
        <p:sp>
          <p:nvSpPr>
            <p:cNvPr id="43067" name="Rectangle 16"/>
            <p:cNvSpPr>
              <a:spLocks noChangeArrowheads="1"/>
            </p:cNvSpPr>
            <p:nvPr/>
          </p:nvSpPr>
          <p:spPr bwMode="auto">
            <a:xfrm>
              <a:off x="2585" y="1763"/>
              <a:ext cx="61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500"/>
                </a:spcBef>
                <a:buClr>
                  <a:srgbClr val="CC9900"/>
                </a:buClr>
                <a:buSzPct val="65000"/>
              </a:pPr>
              <a:r>
                <a:rPr lang="en-GB" altLang="en-US">
                  <a:solidFill>
                    <a:srgbClr val="000000"/>
                  </a:solidFill>
                  <a:latin typeface="Courier New" panose="02070309020205020404" pitchFamily="49" charset="0"/>
                </a:rPr>
                <a:t>  </a:t>
              </a:r>
              <a:r>
                <a:rPr lang="en-GB" altLang="en-US" sz="2000">
                  <a:solidFill>
                    <a:srgbClr val="000000"/>
                  </a:solidFill>
                  <a:latin typeface="Courier New" panose="02070309020205020404" pitchFamily="49" charset="0"/>
                </a:rPr>
                <a:t>y:</a:t>
              </a:r>
            </a:p>
          </p:txBody>
        </p:sp>
        <p:sp>
          <p:nvSpPr>
            <p:cNvPr id="43068" name="Rectangle 17"/>
            <p:cNvSpPr>
              <a:spLocks noChangeArrowheads="1"/>
            </p:cNvSpPr>
            <p:nvPr/>
          </p:nvSpPr>
          <p:spPr bwMode="auto">
            <a:xfrm>
              <a:off x="1902" y="1763"/>
              <a:ext cx="33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500"/>
                </a:spcBef>
                <a:buClr>
                  <a:srgbClr val="CC9900"/>
                </a:buClr>
                <a:buSzPct val="65000"/>
              </a:pPr>
              <a:r>
                <a:rPr lang="en-GB" altLang="en-US" sz="2000">
                  <a:solidFill>
                    <a:srgbClr val="000000"/>
                  </a:solidFill>
                  <a:latin typeface="Courier New" panose="02070309020205020404" pitchFamily="49" charset="0"/>
                </a:rPr>
                <a:t>x:</a:t>
              </a:r>
            </a:p>
          </p:txBody>
        </p:sp>
        <p:grpSp>
          <p:nvGrpSpPr>
            <p:cNvPr id="43069" name="Group 18"/>
            <p:cNvGrpSpPr>
              <a:grpSpLocks/>
            </p:cNvGrpSpPr>
            <p:nvPr/>
          </p:nvGrpSpPr>
          <p:grpSpPr bwMode="auto">
            <a:xfrm>
              <a:off x="2185" y="1751"/>
              <a:ext cx="351" cy="308"/>
              <a:chOff x="2185" y="1751"/>
              <a:chExt cx="351" cy="308"/>
            </a:xfrm>
          </p:grpSpPr>
          <p:sp>
            <p:nvSpPr>
              <p:cNvPr id="43076" name="Rectangle 19"/>
              <p:cNvSpPr>
                <a:spLocks noChangeArrowheads="1"/>
              </p:cNvSpPr>
              <p:nvPr/>
            </p:nvSpPr>
            <p:spPr bwMode="auto">
              <a:xfrm>
                <a:off x="2185" y="1751"/>
                <a:ext cx="35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43077" name="Line 20"/>
              <p:cNvSpPr>
                <a:spLocks noChangeShapeType="1"/>
              </p:cNvSpPr>
              <p:nvPr/>
            </p:nvSpPr>
            <p:spPr bwMode="auto">
              <a:xfrm>
                <a:off x="2185" y="1751"/>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78" name="Line 21"/>
              <p:cNvSpPr>
                <a:spLocks noChangeShapeType="1"/>
              </p:cNvSpPr>
              <p:nvPr/>
            </p:nvSpPr>
            <p:spPr bwMode="auto">
              <a:xfrm>
                <a:off x="2185" y="1751"/>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79" name="Line 22"/>
              <p:cNvSpPr>
                <a:spLocks noChangeShapeType="1"/>
              </p:cNvSpPr>
              <p:nvPr/>
            </p:nvSpPr>
            <p:spPr bwMode="auto">
              <a:xfrm>
                <a:off x="2535" y="1751"/>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80" name="Line 23"/>
              <p:cNvSpPr>
                <a:spLocks noChangeShapeType="1"/>
              </p:cNvSpPr>
              <p:nvPr/>
            </p:nvSpPr>
            <p:spPr bwMode="auto">
              <a:xfrm>
                <a:off x="2185" y="2058"/>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70" name="Group 24"/>
            <p:cNvGrpSpPr>
              <a:grpSpLocks/>
            </p:cNvGrpSpPr>
            <p:nvPr/>
          </p:nvGrpSpPr>
          <p:grpSpPr bwMode="auto">
            <a:xfrm>
              <a:off x="3085" y="1752"/>
              <a:ext cx="350" cy="308"/>
              <a:chOff x="3085" y="1752"/>
              <a:chExt cx="350" cy="308"/>
            </a:xfrm>
          </p:grpSpPr>
          <p:sp>
            <p:nvSpPr>
              <p:cNvPr id="43071" name="Rectangle 25"/>
              <p:cNvSpPr>
                <a:spLocks noChangeArrowheads="1"/>
              </p:cNvSpPr>
              <p:nvPr/>
            </p:nvSpPr>
            <p:spPr bwMode="auto">
              <a:xfrm>
                <a:off x="3085" y="1752"/>
                <a:ext cx="35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43072" name="Line 26"/>
              <p:cNvSpPr>
                <a:spLocks noChangeShapeType="1"/>
              </p:cNvSpPr>
              <p:nvPr/>
            </p:nvSpPr>
            <p:spPr bwMode="auto">
              <a:xfrm>
                <a:off x="3085" y="1752"/>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73" name="Line 27"/>
              <p:cNvSpPr>
                <a:spLocks noChangeShapeType="1"/>
              </p:cNvSpPr>
              <p:nvPr/>
            </p:nvSpPr>
            <p:spPr bwMode="auto">
              <a:xfrm>
                <a:off x="3085"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74" name="Line 28"/>
              <p:cNvSpPr>
                <a:spLocks noChangeShapeType="1"/>
              </p:cNvSpPr>
              <p:nvPr/>
            </p:nvSpPr>
            <p:spPr bwMode="auto">
              <a:xfrm>
                <a:off x="3434"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75" name="Line 29"/>
              <p:cNvSpPr>
                <a:spLocks noChangeShapeType="1"/>
              </p:cNvSpPr>
              <p:nvPr/>
            </p:nvSpPr>
            <p:spPr bwMode="auto">
              <a:xfrm>
                <a:off x="3085" y="2059"/>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43016" name="Group 30"/>
          <p:cNvGrpSpPr>
            <a:grpSpLocks/>
          </p:cNvGrpSpPr>
          <p:nvPr/>
        </p:nvGrpSpPr>
        <p:grpSpPr bwMode="auto">
          <a:xfrm>
            <a:off x="8135098" y="2485466"/>
            <a:ext cx="555625" cy="487363"/>
            <a:chOff x="2188" y="1752"/>
            <a:chExt cx="350" cy="307"/>
          </a:xfrm>
        </p:grpSpPr>
        <p:sp>
          <p:nvSpPr>
            <p:cNvPr id="43062" name="Rectangle 31"/>
            <p:cNvSpPr>
              <a:spLocks noChangeArrowheads="1"/>
            </p:cNvSpPr>
            <p:nvPr/>
          </p:nvSpPr>
          <p:spPr bwMode="auto">
            <a:xfrm>
              <a:off x="2188" y="1752"/>
              <a:ext cx="350" cy="30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00"/>
                </a:spcBef>
                <a:buClr>
                  <a:srgbClr val="CC9900"/>
                </a:buClr>
                <a:buSzPct val="65000"/>
              </a:pPr>
              <a:r>
                <a:rPr lang="en-GB" altLang="en-US" sz="2400">
                  <a:solidFill>
                    <a:srgbClr val="000000"/>
                  </a:solidFill>
                </a:rPr>
                <a:t>7</a:t>
              </a:r>
            </a:p>
          </p:txBody>
        </p:sp>
        <p:sp>
          <p:nvSpPr>
            <p:cNvPr id="43063" name="Line 32"/>
            <p:cNvSpPr>
              <a:spLocks noChangeShapeType="1"/>
            </p:cNvSpPr>
            <p:nvPr/>
          </p:nvSpPr>
          <p:spPr bwMode="auto">
            <a:xfrm>
              <a:off x="2188" y="1752"/>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64" name="Line 33"/>
            <p:cNvSpPr>
              <a:spLocks noChangeShapeType="1"/>
            </p:cNvSpPr>
            <p:nvPr/>
          </p:nvSpPr>
          <p:spPr bwMode="auto">
            <a:xfrm>
              <a:off x="2188"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65" name="Line 34"/>
            <p:cNvSpPr>
              <a:spLocks noChangeShapeType="1"/>
            </p:cNvSpPr>
            <p:nvPr/>
          </p:nvSpPr>
          <p:spPr bwMode="auto">
            <a:xfrm>
              <a:off x="2538"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66" name="Line 35"/>
            <p:cNvSpPr>
              <a:spLocks noChangeShapeType="1"/>
            </p:cNvSpPr>
            <p:nvPr/>
          </p:nvSpPr>
          <p:spPr bwMode="auto">
            <a:xfrm>
              <a:off x="2188" y="2059"/>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17" name="Group 36"/>
          <p:cNvGrpSpPr>
            <a:grpSpLocks/>
          </p:cNvGrpSpPr>
          <p:nvPr/>
        </p:nvGrpSpPr>
        <p:grpSpPr bwMode="auto">
          <a:xfrm>
            <a:off x="9554323" y="2485466"/>
            <a:ext cx="555625" cy="487363"/>
            <a:chOff x="3082" y="1752"/>
            <a:chExt cx="350" cy="307"/>
          </a:xfrm>
        </p:grpSpPr>
        <p:sp>
          <p:nvSpPr>
            <p:cNvPr id="43057" name="Rectangle 37"/>
            <p:cNvSpPr>
              <a:spLocks noChangeArrowheads="1"/>
            </p:cNvSpPr>
            <p:nvPr/>
          </p:nvSpPr>
          <p:spPr bwMode="auto">
            <a:xfrm>
              <a:off x="3082" y="1752"/>
              <a:ext cx="350" cy="30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00"/>
                </a:spcBef>
                <a:buClr>
                  <a:srgbClr val="CC9900"/>
                </a:buClr>
                <a:buSzPct val="65000"/>
              </a:pPr>
              <a:r>
                <a:rPr lang="en-GB" altLang="en-US" sz="2400">
                  <a:solidFill>
                    <a:srgbClr val="000000"/>
                  </a:solidFill>
                </a:rPr>
                <a:t>2</a:t>
              </a:r>
            </a:p>
          </p:txBody>
        </p:sp>
        <p:sp>
          <p:nvSpPr>
            <p:cNvPr id="43058" name="Line 38"/>
            <p:cNvSpPr>
              <a:spLocks noChangeShapeType="1"/>
            </p:cNvSpPr>
            <p:nvPr/>
          </p:nvSpPr>
          <p:spPr bwMode="auto">
            <a:xfrm>
              <a:off x="3082" y="1752"/>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59" name="Line 39"/>
            <p:cNvSpPr>
              <a:spLocks noChangeShapeType="1"/>
            </p:cNvSpPr>
            <p:nvPr/>
          </p:nvSpPr>
          <p:spPr bwMode="auto">
            <a:xfrm>
              <a:off x="3082"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60" name="Line 40"/>
            <p:cNvSpPr>
              <a:spLocks noChangeShapeType="1"/>
            </p:cNvSpPr>
            <p:nvPr/>
          </p:nvSpPr>
          <p:spPr bwMode="auto">
            <a:xfrm>
              <a:off x="3432"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61" name="Line 41"/>
            <p:cNvSpPr>
              <a:spLocks noChangeShapeType="1"/>
            </p:cNvSpPr>
            <p:nvPr/>
          </p:nvSpPr>
          <p:spPr bwMode="auto">
            <a:xfrm>
              <a:off x="3082" y="2059"/>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18" name="Group 42"/>
          <p:cNvGrpSpPr>
            <a:grpSpLocks/>
          </p:cNvGrpSpPr>
          <p:nvPr/>
        </p:nvGrpSpPr>
        <p:grpSpPr bwMode="auto">
          <a:xfrm>
            <a:off x="5347447" y="3591953"/>
            <a:ext cx="1428750" cy="520700"/>
            <a:chOff x="432" y="2264"/>
            <a:chExt cx="900" cy="328"/>
          </a:xfrm>
        </p:grpSpPr>
        <p:sp>
          <p:nvSpPr>
            <p:cNvPr id="43048" name="Rectangle 43"/>
            <p:cNvSpPr>
              <a:spLocks noChangeArrowheads="1"/>
            </p:cNvSpPr>
            <p:nvPr/>
          </p:nvSpPr>
          <p:spPr bwMode="auto">
            <a:xfrm>
              <a:off x="983" y="2264"/>
              <a:ext cx="34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43049" name="Rectangle 44"/>
            <p:cNvSpPr>
              <a:spLocks noChangeArrowheads="1"/>
            </p:cNvSpPr>
            <p:nvPr/>
          </p:nvSpPr>
          <p:spPr bwMode="auto">
            <a:xfrm>
              <a:off x="432" y="2264"/>
              <a:ext cx="55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50"/>
                </a:spcBef>
                <a:buClr>
                  <a:srgbClr val="CC9900"/>
                </a:buClr>
                <a:buSzPct val="65000"/>
              </a:pPr>
              <a:r>
                <a:rPr lang="en-GB" altLang="en-US" sz="2600" i="1">
                  <a:solidFill>
                    <a:srgbClr val="000000"/>
                  </a:solidFill>
                </a:rPr>
                <a:t>p2:</a:t>
              </a:r>
            </a:p>
          </p:txBody>
        </p:sp>
        <p:sp>
          <p:nvSpPr>
            <p:cNvPr id="43050" name="Line 6"/>
            <p:cNvSpPr>
              <a:spLocks noChangeShapeType="1"/>
            </p:cNvSpPr>
            <p:nvPr/>
          </p:nvSpPr>
          <p:spPr bwMode="auto">
            <a:xfrm>
              <a:off x="983" y="2264"/>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51" name="Line 7"/>
            <p:cNvSpPr>
              <a:spLocks noChangeShapeType="1"/>
            </p:cNvSpPr>
            <p:nvPr/>
          </p:nvSpPr>
          <p:spPr bwMode="auto">
            <a:xfrm>
              <a:off x="432" y="2264"/>
              <a:ext cx="1" cy="32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52" name="Line 8"/>
            <p:cNvSpPr>
              <a:spLocks noChangeShapeType="1"/>
            </p:cNvSpPr>
            <p:nvPr/>
          </p:nvSpPr>
          <p:spPr bwMode="auto">
            <a:xfrm>
              <a:off x="983" y="22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53" name="Line 9"/>
            <p:cNvSpPr>
              <a:spLocks noChangeShapeType="1"/>
            </p:cNvSpPr>
            <p:nvPr/>
          </p:nvSpPr>
          <p:spPr bwMode="auto">
            <a:xfrm>
              <a:off x="1332" y="2264"/>
              <a:ext cx="1" cy="3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54" name="Line 10"/>
            <p:cNvSpPr>
              <a:spLocks noChangeShapeType="1"/>
            </p:cNvSpPr>
            <p:nvPr/>
          </p:nvSpPr>
          <p:spPr bwMode="auto">
            <a:xfrm>
              <a:off x="983" y="2592"/>
              <a:ext cx="349"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55" name="Line 11"/>
            <p:cNvSpPr>
              <a:spLocks noChangeShapeType="1"/>
            </p:cNvSpPr>
            <p:nvPr/>
          </p:nvSpPr>
          <p:spPr bwMode="auto">
            <a:xfrm>
              <a:off x="432" y="2264"/>
              <a:ext cx="551"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56" name="Line 12"/>
            <p:cNvSpPr>
              <a:spLocks noChangeShapeType="1"/>
            </p:cNvSpPr>
            <p:nvPr/>
          </p:nvSpPr>
          <p:spPr bwMode="auto">
            <a:xfrm>
              <a:off x="432" y="2592"/>
              <a:ext cx="551"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19" name="Line 13"/>
          <p:cNvSpPr>
            <a:spLocks noChangeShapeType="1"/>
          </p:cNvSpPr>
          <p:nvPr/>
        </p:nvSpPr>
        <p:spPr bwMode="auto">
          <a:xfrm>
            <a:off x="6490447" y="3839604"/>
            <a:ext cx="990600" cy="1587"/>
          </a:xfrm>
          <a:prstGeom prst="line">
            <a:avLst/>
          </a:prstGeom>
          <a:noFill/>
          <a:ln w="1908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0" name="Text Box 14"/>
          <p:cNvSpPr txBox="1">
            <a:spLocks noChangeArrowheads="1"/>
          </p:cNvSpPr>
          <p:nvPr/>
        </p:nvSpPr>
        <p:spPr bwMode="auto">
          <a:xfrm>
            <a:off x="7601697" y="3437965"/>
            <a:ext cx="2927350" cy="82708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1pPr>
            <a:lvl2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Arial" panose="020B0604020202020204" pitchFamily="34" charset="0"/>
                <a:ea typeface="MS Gothic" panose="020B0609070205080204" pitchFamily="49" charset="-128"/>
              </a:defRPr>
            </a:lvl9pPr>
          </a:lstStyle>
          <a:p>
            <a:pPr lvl="1" eaLnBrk="1" hangingPunct="1">
              <a:lnSpc>
                <a:spcPct val="80000"/>
              </a:lnSpc>
              <a:buFont typeface="Courier New" panose="02070309020205020404" pitchFamily="49" charset="0"/>
              <a:buNone/>
            </a:pPr>
            <a:endParaRPr lang="en-GB" altLang="en-US" sz="1700">
              <a:solidFill>
                <a:srgbClr val="000000"/>
              </a:solidFill>
              <a:latin typeface="Courier New" panose="02070309020205020404" pitchFamily="49" charset="0"/>
            </a:endParaRPr>
          </a:p>
          <a:p>
            <a:pPr eaLnBrk="1" hangingPunct="1">
              <a:lnSpc>
                <a:spcPct val="100000"/>
              </a:lnSpc>
              <a:buFont typeface="Courier New" panose="02070309020205020404" pitchFamily="49" charset="0"/>
              <a:buNone/>
            </a:pPr>
            <a:endParaRPr lang="en-GB" altLang="en-US" sz="1700">
              <a:solidFill>
                <a:srgbClr val="000000"/>
              </a:solidFill>
              <a:latin typeface="Courier New" panose="02070309020205020404" pitchFamily="49" charset="0"/>
            </a:endParaRPr>
          </a:p>
          <a:p>
            <a:pPr eaLnBrk="1" hangingPunct="1">
              <a:lnSpc>
                <a:spcPct val="100000"/>
              </a:lnSpc>
              <a:buFont typeface="Courier New" panose="02070309020205020404" pitchFamily="49" charset="0"/>
              <a:buNone/>
            </a:pPr>
            <a:endParaRPr lang="en-GB" altLang="en-US" sz="1700">
              <a:solidFill>
                <a:srgbClr val="000000"/>
              </a:solidFill>
              <a:latin typeface="Courier New" panose="02070309020205020404" pitchFamily="49" charset="0"/>
            </a:endParaRPr>
          </a:p>
        </p:txBody>
      </p:sp>
      <p:grpSp>
        <p:nvGrpSpPr>
          <p:cNvPr id="43021" name="Group 54"/>
          <p:cNvGrpSpPr>
            <a:grpSpLocks/>
          </p:cNvGrpSpPr>
          <p:nvPr/>
        </p:nvGrpSpPr>
        <p:grpSpPr bwMode="auto">
          <a:xfrm>
            <a:off x="7681072" y="3550679"/>
            <a:ext cx="2432050" cy="504825"/>
            <a:chOff x="1902" y="1751"/>
            <a:chExt cx="1532" cy="318"/>
          </a:xfrm>
        </p:grpSpPr>
        <p:sp>
          <p:nvSpPr>
            <p:cNvPr id="43034" name="Rectangle 55"/>
            <p:cNvSpPr>
              <a:spLocks noChangeArrowheads="1"/>
            </p:cNvSpPr>
            <p:nvPr/>
          </p:nvSpPr>
          <p:spPr bwMode="auto">
            <a:xfrm>
              <a:off x="2585" y="1763"/>
              <a:ext cx="61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500"/>
                </a:spcBef>
                <a:buClr>
                  <a:srgbClr val="CC9900"/>
                </a:buClr>
                <a:buSzPct val="65000"/>
              </a:pPr>
              <a:r>
                <a:rPr lang="en-GB" altLang="en-US">
                  <a:solidFill>
                    <a:srgbClr val="000000"/>
                  </a:solidFill>
                  <a:latin typeface="Courier New" panose="02070309020205020404" pitchFamily="49" charset="0"/>
                </a:rPr>
                <a:t>  </a:t>
              </a:r>
              <a:r>
                <a:rPr lang="en-GB" altLang="en-US" sz="2000">
                  <a:solidFill>
                    <a:srgbClr val="000000"/>
                  </a:solidFill>
                  <a:latin typeface="Courier New" panose="02070309020205020404" pitchFamily="49" charset="0"/>
                </a:rPr>
                <a:t>y:</a:t>
              </a:r>
            </a:p>
          </p:txBody>
        </p:sp>
        <p:sp>
          <p:nvSpPr>
            <p:cNvPr id="43035" name="Rectangle 56"/>
            <p:cNvSpPr>
              <a:spLocks noChangeArrowheads="1"/>
            </p:cNvSpPr>
            <p:nvPr/>
          </p:nvSpPr>
          <p:spPr bwMode="auto">
            <a:xfrm>
              <a:off x="1902" y="1763"/>
              <a:ext cx="33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500"/>
                </a:spcBef>
                <a:buClr>
                  <a:srgbClr val="CC9900"/>
                </a:buClr>
                <a:buSzPct val="65000"/>
              </a:pPr>
              <a:r>
                <a:rPr lang="en-GB" altLang="en-US" sz="2000">
                  <a:solidFill>
                    <a:srgbClr val="000000"/>
                  </a:solidFill>
                  <a:latin typeface="Courier New" panose="02070309020205020404" pitchFamily="49" charset="0"/>
                </a:rPr>
                <a:t>x:</a:t>
              </a:r>
            </a:p>
          </p:txBody>
        </p:sp>
        <p:grpSp>
          <p:nvGrpSpPr>
            <p:cNvPr id="43036" name="Group 57"/>
            <p:cNvGrpSpPr>
              <a:grpSpLocks/>
            </p:cNvGrpSpPr>
            <p:nvPr/>
          </p:nvGrpSpPr>
          <p:grpSpPr bwMode="auto">
            <a:xfrm>
              <a:off x="2185" y="1751"/>
              <a:ext cx="351" cy="308"/>
              <a:chOff x="2185" y="1751"/>
              <a:chExt cx="351" cy="308"/>
            </a:xfrm>
          </p:grpSpPr>
          <p:sp>
            <p:nvSpPr>
              <p:cNvPr id="43043" name="Rectangle 19"/>
              <p:cNvSpPr>
                <a:spLocks noChangeArrowheads="1"/>
              </p:cNvSpPr>
              <p:nvPr/>
            </p:nvSpPr>
            <p:spPr bwMode="auto">
              <a:xfrm>
                <a:off x="2185" y="1751"/>
                <a:ext cx="35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43044" name="Line 20"/>
              <p:cNvSpPr>
                <a:spLocks noChangeShapeType="1"/>
              </p:cNvSpPr>
              <p:nvPr/>
            </p:nvSpPr>
            <p:spPr bwMode="auto">
              <a:xfrm>
                <a:off x="2185" y="1751"/>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45" name="Line 21"/>
              <p:cNvSpPr>
                <a:spLocks noChangeShapeType="1"/>
              </p:cNvSpPr>
              <p:nvPr/>
            </p:nvSpPr>
            <p:spPr bwMode="auto">
              <a:xfrm>
                <a:off x="2185" y="1751"/>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46" name="Line 22"/>
              <p:cNvSpPr>
                <a:spLocks noChangeShapeType="1"/>
              </p:cNvSpPr>
              <p:nvPr/>
            </p:nvSpPr>
            <p:spPr bwMode="auto">
              <a:xfrm>
                <a:off x="2535" y="1751"/>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47" name="Line 23"/>
              <p:cNvSpPr>
                <a:spLocks noChangeShapeType="1"/>
              </p:cNvSpPr>
              <p:nvPr/>
            </p:nvSpPr>
            <p:spPr bwMode="auto">
              <a:xfrm>
                <a:off x="2185" y="2058"/>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37" name="Group 24"/>
            <p:cNvGrpSpPr>
              <a:grpSpLocks/>
            </p:cNvGrpSpPr>
            <p:nvPr/>
          </p:nvGrpSpPr>
          <p:grpSpPr bwMode="auto">
            <a:xfrm>
              <a:off x="3085" y="1752"/>
              <a:ext cx="350" cy="308"/>
              <a:chOff x="3085" y="1752"/>
              <a:chExt cx="350" cy="308"/>
            </a:xfrm>
          </p:grpSpPr>
          <p:sp>
            <p:nvSpPr>
              <p:cNvPr id="43038" name="Rectangle 25"/>
              <p:cNvSpPr>
                <a:spLocks noChangeArrowheads="1"/>
              </p:cNvSpPr>
              <p:nvPr/>
            </p:nvSpPr>
            <p:spPr bwMode="auto">
              <a:xfrm>
                <a:off x="3085" y="1752"/>
                <a:ext cx="35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panose="020B0604020202020204" pitchFamily="34" charset="0"/>
                    <a:ea typeface="MS Gothic" panose="020B0609070205080204" pitchFamily="49" charset="-128"/>
                  </a:defRPr>
                </a:lvl1pPr>
                <a:lvl2pPr marL="742950" indent="-285750" eaLnBrk="0" hangingPunct="0">
                  <a:defRPr>
                    <a:solidFill>
                      <a:schemeClr val="bg1"/>
                    </a:solidFill>
                    <a:latin typeface="Arial" panose="020B0604020202020204" pitchFamily="34" charset="0"/>
                    <a:ea typeface="MS Gothic" panose="020B0609070205080204" pitchFamily="49" charset="-128"/>
                  </a:defRPr>
                </a:lvl2pPr>
                <a:lvl3pPr marL="1143000" indent="-228600" eaLnBrk="0" hangingPunct="0">
                  <a:defRPr>
                    <a:solidFill>
                      <a:schemeClr val="bg1"/>
                    </a:solidFill>
                    <a:latin typeface="Arial" panose="020B0604020202020204" pitchFamily="34" charset="0"/>
                    <a:ea typeface="MS Gothic" panose="020B0609070205080204" pitchFamily="49" charset="-128"/>
                  </a:defRPr>
                </a:lvl3pPr>
                <a:lvl4pPr marL="1600200" indent="-228600" eaLnBrk="0" hangingPunct="0">
                  <a:defRPr>
                    <a:solidFill>
                      <a:schemeClr val="bg1"/>
                    </a:solidFill>
                    <a:latin typeface="Arial" panose="020B0604020202020204" pitchFamily="34" charset="0"/>
                    <a:ea typeface="MS Gothic" panose="020B0609070205080204" pitchFamily="49" charset="-128"/>
                  </a:defRPr>
                </a:lvl4pPr>
                <a:lvl5pPr marL="2057400" indent="-228600" eaLnBrk="0" hangingPunct="0">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anose="020B0609070205080204" pitchFamily="49" charset="-128"/>
                  </a:defRPr>
                </a:lvl9pPr>
              </a:lstStyle>
              <a:p>
                <a:pPr eaLnBrk="1" hangingPunct="1"/>
                <a:endParaRPr lang="en-US" altLang="en-US"/>
              </a:p>
            </p:txBody>
          </p:sp>
          <p:sp>
            <p:nvSpPr>
              <p:cNvPr id="43039" name="Line 26"/>
              <p:cNvSpPr>
                <a:spLocks noChangeShapeType="1"/>
              </p:cNvSpPr>
              <p:nvPr/>
            </p:nvSpPr>
            <p:spPr bwMode="auto">
              <a:xfrm>
                <a:off x="3085" y="1752"/>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40" name="Line 27"/>
              <p:cNvSpPr>
                <a:spLocks noChangeShapeType="1"/>
              </p:cNvSpPr>
              <p:nvPr/>
            </p:nvSpPr>
            <p:spPr bwMode="auto">
              <a:xfrm>
                <a:off x="3085"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41" name="Line 28"/>
              <p:cNvSpPr>
                <a:spLocks noChangeShapeType="1"/>
              </p:cNvSpPr>
              <p:nvPr/>
            </p:nvSpPr>
            <p:spPr bwMode="auto">
              <a:xfrm>
                <a:off x="3434"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42" name="Line 29"/>
              <p:cNvSpPr>
                <a:spLocks noChangeShapeType="1"/>
              </p:cNvSpPr>
              <p:nvPr/>
            </p:nvSpPr>
            <p:spPr bwMode="auto">
              <a:xfrm>
                <a:off x="3085" y="2059"/>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43022" name="Group 69"/>
          <p:cNvGrpSpPr>
            <a:grpSpLocks/>
          </p:cNvGrpSpPr>
          <p:nvPr/>
        </p:nvGrpSpPr>
        <p:grpSpPr bwMode="auto">
          <a:xfrm>
            <a:off x="8135098" y="3552266"/>
            <a:ext cx="555625" cy="487363"/>
            <a:chOff x="2188" y="1752"/>
            <a:chExt cx="350" cy="307"/>
          </a:xfrm>
        </p:grpSpPr>
        <p:sp>
          <p:nvSpPr>
            <p:cNvPr id="43029" name="Rectangle 70"/>
            <p:cNvSpPr>
              <a:spLocks noChangeArrowheads="1"/>
            </p:cNvSpPr>
            <p:nvPr/>
          </p:nvSpPr>
          <p:spPr bwMode="auto">
            <a:xfrm>
              <a:off x="2188" y="1752"/>
              <a:ext cx="350" cy="30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00"/>
                </a:spcBef>
                <a:buClr>
                  <a:srgbClr val="CC9900"/>
                </a:buClr>
                <a:buSzPct val="65000"/>
              </a:pPr>
              <a:r>
                <a:rPr lang="en-GB" altLang="en-US" sz="2400">
                  <a:solidFill>
                    <a:srgbClr val="000000"/>
                  </a:solidFill>
                </a:rPr>
                <a:t>7</a:t>
              </a:r>
            </a:p>
          </p:txBody>
        </p:sp>
        <p:sp>
          <p:nvSpPr>
            <p:cNvPr id="43030" name="Line 32"/>
            <p:cNvSpPr>
              <a:spLocks noChangeShapeType="1"/>
            </p:cNvSpPr>
            <p:nvPr/>
          </p:nvSpPr>
          <p:spPr bwMode="auto">
            <a:xfrm>
              <a:off x="2188" y="1752"/>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31" name="Line 33"/>
            <p:cNvSpPr>
              <a:spLocks noChangeShapeType="1"/>
            </p:cNvSpPr>
            <p:nvPr/>
          </p:nvSpPr>
          <p:spPr bwMode="auto">
            <a:xfrm>
              <a:off x="2188"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32" name="Line 34"/>
            <p:cNvSpPr>
              <a:spLocks noChangeShapeType="1"/>
            </p:cNvSpPr>
            <p:nvPr/>
          </p:nvSpPr>
          <p:spPr bwMode="auto">
            <a:xfrm>
              <a:off x="2538"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33" name="Line 35"/>
            <p:cNvSpPr>
              <a:spLocks noChangeShapeType="1"/>
            </p:cNvSpPr>
            <p:nvPr/>
          </p:nvSpPr>
          <p:spPr bwMode="auto">
            <a:xfrm>
              <a:off x="2188" y="2059"/>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23" name="Group 75"/>
          <p:cNvGrpSpPr>
            <a:grpSpLocks/>
          </p:cNvGrpSpPr>
          <p:nvPr/>
        </p:nvGrpSpPr>
        <p:grpSpPr bwMode="auto">
          <a:xfrm>
            <a:off x="9554323" y="3552266"/>
            <a:ext cx="555625" cy="487363"/>
            <a:chOff x="3082" y="1752"/>
            <a:chExt cx="350" cy="307"/>
          </a:xfrm>
        </p:grpSpPr>
        <p:sp>
          <p:nvSpPr>
            <p:cNvPr id="43024" name="Rectangle 76"/>
            <p:cNvSpPr>
              <a:spLocks noChangeArrowheads="1"/>
            </p:cNvSpPr>
            <p:nvPr/>
          </p:nvSpPr>
          <p:spPr bwMode="auto">
            <a:xfrm>
              <a:off x="3082" y="1752"/>
              <a:ext cx="350" cy="30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algn="ctr" eaLnBrk="1" hangingPunct="1">
                <a:lnSpc>
                  <a:spcPct val="100000"/>
                </a:lnSpc>
                <a:spcBef>
                  <a:spcPts val="600"/>
                </a:spcBef>
                <a:buClr>
                  <a:srgbClr val="CC9900"/>
                </a:buClr>
                <a:buSzPct val="65000"/>
              </a:pPr>
              <a:r>
                <a:rPr lang="en-GB" altLang="en-US" sz="2400">
                  <a:solidFill>
                    <a:srgbClr val="000000"/>
                  </a:solidFill>
                </a:rPr>
                <a:t>2</a:t>
              </a:r>
            </a:p>
          </p:txBody>
        </p:sp>
        <p:sp>
          <p:nvSpPr>
            <p:cNvPr id="43025" name="Line 38"/>
            <p:cNvSpPr>
              <a:spLocks noChangeShapeType="1"/>
            </p:cNvSpPr>
            <p:nvPr/>
          </p:nvSpPr>
          <p:spPr bwMode="auto">
            <a:xfrm>
              <a:off x="3082" y="1752"/>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26" name="Line 39"/>
            <p:cNvSpPr>
              <a:spLocks noChangeShapeType="1"/>
            </p:cNvSpPr>
            <p:nvPr/>
          </p:nvSpPr>
          <p:spPr bwMode="auto">
            <a:xfrm>
              <a:off x="3082"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27" name="Line 40"/>
            <p:cNvSpPr>
              <a:spLocks noChangeShapeType="1"/>
            </p:cNvSpPr>
            <p:nvPr/>
          </p:nvSpPr>
          <p:spPr bwMode="auto">
            <a:xfrm>
              <a:off x="3432" y="1752"/>
              <a:ext cx="1" cy="30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028" name="Line 41"/>
            <p:cNvSpPr>
              <a:spLocks noChangeShapeType="1"/>
            </p:cNvSpPr>
            <p:nvPr/>
          </p:nvSpPr>
          <p:spPr bwMode="auto">
            <a:xfrm>
              <a:off x="3082" y="2059"/>
              <a:ext cx="35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417976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The </a:t>
            </a:r>
            <a:r>
              <a:rPr lang="en-US" altLang="en-US" smtClean="0">
                <a:latin typeface="Courier New" panose="02070309020205020404" pitchFamily="49" charset="0"/>
                <a:cs typeface="Courier New" panose="02070309020205020404" pitchFamily="49" charset="0"/>
              </a:rPr>
              <a:t>equals </a:t>
            </a:r>
            <a:r>
              <a:rPr lang="en-US" altLang="en-US" smtClean="0"/>
              <a:t>method</a:t>
            </a:r>
          </a:p>
        </p:txBody>
      </p:sp>
      <p:sp>
        <p:nvSpPr>
          <p:cNvPr id="3" name="Content Placeholder 2"/>
          <p:cNvSpPr>
            <a:spLocks noGrp="1"/>
          </p:cNvSpPr>
          <p:nvPr>
            <p:ph idx="1"/>
          </p:nvPr>
        </p:nvSpPr>
        <p:spPr/>
        <p:txBody>
          <a:bodyPr>
            <a:normAutofit fontScale="77500" lnSpcReduction="20000"/>
          </a:bodyPr>
          <a:lstStyle/>
          <a:p>
            <a:pPr>
              <a:buFont typeface="Wingdings" charset="2"/>
              <a:buChar char=""/>
              <a:defRPr/>
            </a:pPr>
            <a:r>
              <a:rPr lang="en-US" sz="2400" dirty="0"/>
              <a:t>All classes in Java have a built-in </a:t>
            </a:r>
            <a:r>
              <a:rPr lang="en-US" sz="2400" dirty="0">
                <a:latin typeface="Courier New" pitchFamily="49" charset="0"/>
                <a:cs typeface="Courier New" pitchFamily="49" charset="0"/>
              </a:rPr>
              <a:t>equals </a:t>
            </a:r>
            <a:r>
              <a:rPr lang="en-US" sz="2400" dirty="0"/>
              <a:t>method</a:t>
            </a:r>
          </a:p>
          <a:p>
            <a:pPr>
              <a:buFont typeface="Wingdings" charset="2"/>
              <a:buChar char=""/>
              <a:defRPr/>
            </a:pPr>
            <a:endParaRPr lang="en-US" sz="2400" dirty="0"/>
          </a:p>
          <a:p>
            <a:pPr>
              <a:buFont typeface="Wingdings" charset="2"/>
              <a:buChar char=""/>
              <a:defRPr/>
            </a:pPr>
            <a:r>
              <a:rPr lang="en-US" sz="2400" dirty="0"/>
              <a:t>For the </a:t>
            </a:r>
            <a:r>
              <a:rPr lang="en-US" sz="2400" dirty="0">
                <a:latin typeface="Courier New" pitchFamily="49" charset="0"/>
                <a:cs typeface="Courier New" pitchFamily="49" charset="0"/>
              </a:rPr>
              <a:t>Point</a:t>
            </a:r>
            <a:r>
              <a:rPr lang="en-US" sz="2400" dirty="0"/>
              <a:t> class:</a:t>
            </a:r>
            <a:endParaRPr lang="en-US" sz="2400" dirty="0">
              <a:latin typeface="Courier New" pitchFamily="49" charset="0"/>
              <a:cs typeface="Courier New" pitchFamily="49" charset="0"/>
            </a:endParaRPr>
          </a:p>
          <a:p>
            <a:pPr marL="338138" lvl="1" indent="-338138">
              <a:spcBef>
                <a:spcPts val="750"/>
              </a:spcBef>
              <a:buClr>
                <a:srgbClr val="CC9900"/>
              </a:buClr>
              <a:buSzPct val="65000"/>
              <a:buNone/>
              <a:defRPr/>
            </a:pPr>
            <a:endParaRPr lang="en-US" dirty="0">
              <a:latin typeface="Courier New" pitchFamily="49" charset="0"/>
              <a:cs typeface="Courier New" pitchFamily="49" charset="0"/>
            </a:endParaRPr>
          </a:p>
          <a:p>
            <a:pPr marL="338138" lvl="1" indent="-338138">
              <a:spcBef>
                <a:spcPts val="750"/>
              </a:spcBef>
              <a:buClr>
                <a:srgbClr val="CC9900"/>
              </a:buClr>
              <a:buSzPct val="65000"/>
              <a:buNone/>
              <a:defRPr/>
            </a:pPr>
            <a:r>
              <a:rPr lang="en-US" sz="3100" dirty="0" smtClean="0">
                <a:latin typeface="Courier New" pitchFamily="49" charset="0"/>
                <a:cs typeface="Courier New" pitchFamily="49" charset="0"/>
              </a:rPr>
              <a:t>		p1.equals(p2</a:t>
            </a:r>
            <a:r>
              <a:rPr lang="en-US" sz="3100" dirty="0">
                <a:latin typeface="Courier New" pitchFamily="49" charset="0"/>
                <a:cs typeface="Courier New" pitchFamily="49" charset="0"/>
              </a:rPr>
              <a:t>)</a:t>
            </a:r>
            <a:endParaRPr lang="en-US" sz="3100" dirty="0"/>
          </a:p>
          <a:p>
            <a:pPr>
              <a:buFont typeface="Wingdings" charset="2"/>
              <a:buChar char=""/>
              <a:defRPr/>
            </a:pPr>
            <a:endParaRPr lang="en-US" sz="2400" dirty="0"/>
          </a:p>
          <a:p>
            <a:pPr>
              <a:buFont typeface="Wingdings" charset="2"/>
              <a:buChar char=""/>
              <a:defRPr/>
            </a:pPr>
            <a:r>
              <a:rPr lang="en-US" sz="2400" dirty="0"/>
              <a:t>This returns true if p1 and p2 have the same data</a:t>
            </a:r>
          </a:p>
          <a:p>
            <a:pPr>
              <a:buFont typeface="Wingdings" charset="2"/>
              <a:buChar char=""/>
              <a:defRPr/>
            </a:pPr>
            <a:endParaRPr lang="en-US" sz="2400" dirty="0"/>
          </a:p>
          <a:p>
            <a:pPr>
              <a:buFont typeface="Wingdings" charset="2"/>
              <a:buChar char=""/>
              <a:defRPr/>
            </a:pPr>
            <a:r>
              <a:rPr lang="en-US" sz="2400" dirty="0"/>
              <a:t>It doesn’t matter if they reference different locations in memory</a:t>
            </a:r>
          </a:p>
          <a:p>
            <a:pPr>
              <a:buFont typeface="Wingdings" charset="2"/>
              <a:buChar char=""/>
              <a:defRPr/>
            </a:pPr>
            <a:endParaRPr lang="en-US" sz="2400" dirty="0"/>
          </a:p>
          <a:p>
            <a:pPr marL="338138" lvl="1" indent="-338138">
              <a:spcBef>
                <a:spcPts val="750"/>
              </a:spcBef>
              <a:buClr>
                <a:srgbClr val="CC9900"/>
              </a:buClr>
              <a:buSzPct val="65000"/>
              <a:buFont typeface="Wingdings" charset="2"/>
              <a:buChar char=""/>
              <a:defRPr/>
            </a:pPr>
            <a:r>
              <a:rPr lang="en-US" sz="2400" dirty="0"/>
              <a:t>Likewise, use </a:t>
            </a:r>
            <a:r>
              <a:rPr lang="en-US" sz="2400" dirty="0">
                <a:latin typeface="Courier New" pitchFamily="49" charset="0"/>
                <a:cs typeface="Courier New" pitchFamily="49" charset="0"/>
              </a:rPr>
              <a:t>!p1.equals(p2)</a:t>
            </a:r>
            <a:r>
              <a:rPr lang="en-US" sz="2400" dirty="0"/>
              <a:t> instead of p1!=p2</a:t>
            </a:r>
          </a:p>
          <a:p>
            <a:pPr lvl="1">
              <a:buFont typeface="Wingdings" charset="2"/>
              <a:buNone/>
              <a:defRPr/>
            </a:pP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414819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US" altLang="en-US" smtClean="0"/>
              <a:t>Object and primitive types:  </a:t>
            </a:r>
            <a:br>
              <a:rPr lang="en-US" altLang="en-US" smtClean="0"/>
            </a:br>
            <a:r>
              <a:rPr lang="en-US" altLang="en-US" smtClean="0"/>
              <a:t>a comparison (so far)</a:t>
            </a:r>
          </a:p>
        </p:txBody>
      </p:sp>
      <p:graphicFrame>
        <p:nvGraphicFramePr>
          <p:cNvPr id="4" name="Content Placeholder 3"/>
          <p:cNvGraphicFramePr>
            <a:graphicFrameLocks noGrp="1"/>
          </p:cNvGraphicFramePr>
          <p:nvPr>
            <p:ph idx="1"/>
          </p:nvPr>
        </p:nvGraphicFramePr>
        <p:xfrm>
          <a:off x="2117725" y="2193925"/>
          <a:ext cx="7956550" cy="3504726"/>
        </p:xfrm>
        <a:graphic>
          <a:graphicData uri="http://schemas.openxmlformats.org/drawingml/2006/table">
            <a:tbl>
              <a:tblPr firstRow="1" bandRow="1">
                <a:tableStyleId>{5C22544A-7EE6-4342-B048-85BDC9FD1C3A}</a:tableStyleId>
              </a:tblPr>
              <a:tblGrid>
                <a:gridCol w="3978275">
                  <a:extLst>
                    <a:ext uri="{9D8B030D-6E8A-4147-A177-3AD203B41FA5}">
                      <a16:colId xmlns:a16="http://schemas.microsoft.com/office/drawing/2014/main" val="20000"/>
                    </a:ext>
                  </a:extLst>
                </a:gridCol>
                <a:gridCol w="3978275">
                  <a:extLst>
                    <a:ext uri="{9D8B030D-6E8A-4147-A177-3AD203B41FA5}">
                      <a16:colId xmlns:a16="http://schemas.microsoft.com/office/drawing/2014/main" val="20001"/>
                    </a:ext>
                  </a:extLst>
                </a:gridCol>
              </a:tblGrid>
              <a:tr h="370767">
                <a:tc>
                  <a:txBody>
                    <a:bodyPr/>
                    <a:lstStyle/>
                    <a:p>
                      <a:pPr algn="ctr"/>
                      <a:r>
                        <a:rPr lang="en-US" sz="1800" dirty="0" smtClean="0"/>
                        <a:t>Object</a:t>
                      </a:r>
                      <a:r>
                        <a:rPr lang="en-US" sz="1800" baseline="0" dirty="0" smtClean="0"/>
                        <a:t> types</a:t>
                      </a:r>
                      <a:endParaRPr lang="en-US" sz="1800" dirty="0"/>
                    </a:p>
                  </a:txBody>
                  <a:tcPr marL="88457" marR="88457" marT="45711" marB="45711"/>
                </a:tc>
                <a:tc>
                  <a:txBody>
                    <a:bodyPr/>
                    <a:lstStyle/>
                    <a:p>
                      <a:pPr algn="ctr"/>
                      <a:r>
                        <a:rPr lang="en-US" sz="1800" dirty="0" smtClean="0"/>
                        <a:t>Primitive types</a:t>
                      </a:r>
                      <a:endParaRPr lang="en-US" sz="1800" dirty="0"/>
                    </a:p>
                  </a:txBody>
                  <a:tcPr marL="88457" marR="88457" marT="45711" marB="45711"/>
                </a:tc>
                <a:extLst>
                  <a:ext uri="{0D108BD9-81ED-4DB2-BD59-A6C34878D82A}">
                    <a16:rowId xmlns:a16="http://schemas.microsoft.com/office/drawing/2014/main" val="10000"/>
                  </a:ext>
                </a:extLst>
              </a:tr>
              <a:tr h="370767">
                <a:tc>
                  <a:txBody>
                    <a:bodyPr/>
                    <a:lstStyle/>
                    <a:p>
                      <a:r>
                        <a:rPr lang="en-US" sz="1800" dirty="0" smtClean="0"/>
                        <a:t>Constructed with the new keyword</a:t>
                      </a:r>
                      <a:endParaRPr lang="en-US" sz="1800" dirty="0"/>
                    </a:p>
                  </a:txBody>
                  <a:tcPr marL="88457" marR="88457" marT="45711" marB="45711"/>
                </a:tc>
                <a:tc>
                  <a:txBody>
                    <a:bodyPr/>
                    <a:lstStyle/>
                    <a:p>
                      <a:r>
                        <a:rPr lang="en-US" sz="1800" dirty="0" smtClean="0"/>
                        <a:t>Values don’t need to be constructed</a:t>
                      </a:r>
                      <a:endParaRPr lang="en-US" sz="1800" dirty="0"/>
                    </a:p>
                  </a:txBody>
                  <a:tcPr marL="88457" marR="88457" marT="45711" marB="45711"/>
                </a:tc>
                <a:extLst>
                  <a:ext uri="{0D108BD9-81ED-4DB2-BD59-A6C34878D82A}">
                    <a16:rowId xmlns:a16="http://schemas.microsoft.com/office/drawing/2014/main" val="10001"/>
                  </a:ext>
                </a:extLst>
              </a:tr>
              <a:tr h="639954">
                <a:tc>
                  <a:txBody>
                    <a:bodyPr/>
                    <a:lstStyle/>
                    <a:p>
                      <a:r>
                        <a:rPr lang="en-US" sz="1800" dirty="0" smtClean="0"/>
                        <a:t>References to memory location that</a:t>
                      </a:r>
                      <a:r>
                        <a:rPr lang="en-US" sz="1800" baseline="0" dirty="0" smtClean="0"/>
                        <a:t> stores their data</a:t>
                      </a:r>
                      <a:endParaRPr lang="en-US" sz="1800" dirty="0"/>
                    </a:p>
                  </a:txBody>
                  <a:tcPr marL="88457" marR="88457" marT="45711" marB="45711"/>
                </a:tc>
                <a:tc>
                  <a:txBody>
                    <a:bodyPr/>
                    <a:lstStyle/>
                    <a:p>
                      <a:r>
                        <a:rPr lang="en-US" sz="1800" dirty="0" smtClean="0"/>
                        <a:t>Store data directly in memory slot</a:t>
                      </a:r>
                      <a:endParaRPr lang="en-US" sz="1800" dirty="0"/>
                    </a:p>
                  </a:txBody>
                  <a:tcPr marL="88457" marR="88457" marT="45711" marB="45711"/>
                </a:tc>
                <a:extLst>
                  <a:ext uri="{0D108BD9-81ED-4DB2-BD59-A6C34878D82A}">
                    <a16:rowId xmlns:a16="http://schemas.microsoft.com/office/drawing/2014/main" val="10002"/>
                  </a:ext>
                </a:extLst>
              </a:tr>
              <a:tr h="370767">
                <a:tc>
                  <a:txBody>
                    <a:bodyPr/>
                    <a:lstStyle/>
                    <a:p>
                      <a:r>
                        <a:rPr lang="en-US" sz="1800" dirty="0" smtClean="0"/>
                        <a:t>Can be null (have no data)</a:t>
                      </a:r>
                      <a:endParaRPr lang="en-US" sz="1800" dirty="0"/>
                    </a:p>
                  </a:txBody>
                  <a:tcPr marL="88457" marR="88457" marT="45711" marB="45711"/>
                </a:tc>
                <a:tc>
                  <a:txBody>
                    <a:bodyPr/>
                    <a:lstStyle/>
                    <a:p>
                      <a:r>
                        <a:rPr lang="en-US" sz="1800" dirty="0" smtClean="0"/>
                        <a:t>Cannot be null</a:t>
                      </a:r>
                      <a:endParaRPr lang="en-US" sz="1800" dirty="0"/>
                    </a:p>
                  </a:txBody>
                  <a:tcPr marL="88457" marR="88457" marT="45711" marB="45711"/>
                </a:tc>
                <a:extLst>
                  <a:ext uri="{0D108BD9-81ED-4DB2-BD59-A6C34878D82A}">
                    <a16:rowId xmlns:a16="http://schemas.microsoft.com/office/drawing/2014/main" val="10003"/>
                  </a:ext>
                </a:extLst>
              </a:tr>
              <a:tr h="370767">
                <a:tc>
                  <a:txBody>
                    <a:bodyPr/>
                    <a:lstStyle/>
                    <a:p>
                      <a:r>
                        <a:rPr lang="en-US" sz="1800" dirty="0" smtClean="0"/>
                        <a:t>Can cause </a:t>
                      </a:r>
                      <a:r>
                        <a:rPr lang="en-US" sz="1800" dirty="0" err="1" smtClean="0"/>
                        <a:t>NullPointerExceptions</a:t>
                      </a:r>
                      <a:endParaRPr lang="en-US" sz="1800" dirty="0"/>
                    </a:p>
                  </a:txBody>
                  <a:tcPr marL="88457" marR="88457" marT="45711" marB="45711"/>
                </a:tc>
                <a:tc>
                  <a:txBody>
                    <a:bodyPr/>
                    <a:lstStyle/>
                    <a:p>
                      <a:r>
                        <a:rPr lang="en-US" sz="1800" dirty="0" smtClean="0"/>
                        <a:t>Cannot cause </a:t>
                      </a:r>
                      <a:r>
                        <a:rPr lang="en-US" sz="1800" dirty="0" err="1" smtClean="0"/>
                        <a:t>NullPointerExceptions</a:t>
                      </a:r>
                      <a:endParaRPr lang="en-US" sz="1800" dirty="0"/>
                    </a:p>
                  </a:txBody>
                  <a:tcPr marL="88457" marR="88457" marT="45711" marB="45711"/>
                </a:tc>
                <a:extLst>
                  <a:ext uri="{0D108BD9-81ED-4DB2-BD59-A6C34878D82A}">
                    <a16:rowId xmlns:a16="http://schemas.microsoft.com/office/drawing/2014/main" val="10004"/>
                  </a:ext>
                </a:extLst>
              </a:tr>
              <a:tr h="370767">
                <a:tc>
                  <a:txBody>
                    <a:bodyPr/>
                    <a:lstStyle/>
                    <a:p>
                      <a:r>
                        <a:rPr lang="en-US" sz="1800" dirty="0" smtClean="0"/>
                        <a:t>Contain</a:t>
                      </a:r>
                      <a:r>
                        <a:rPr lang="en-US" sz="1800" baseline="0" dirty="0" smtClean="0"/>
                        <a:t> state and behavior</a:t>
                      </a:r>
                      <a:endParaRPr lang="en-US" sz="1800" dirty="0"/>
                    </a:p>
                  </a:txBody>
                  <a:tcPr marL="88457" marR="88457" marT="45711" marB="45711"/>
                </a:tc>
                <a:tc>
                  <a:txBody>
                    <a:bodyPr/>
                    <a:lstStyle/>
                    <a:p>
                      <a:r>
                        <a:rPr lang="en-US" sz="1800" dirty="0" smtClean="0"/>
                        <a:t>Contain state only</a:t>
                      </a:r>
                      <a:endParaRPr lang="en-US" sz="1800" dirty="0"/>
                    </a:p>
                  </a:txBody>
                  <a:tcPr marL="88457" marR="88457" marT="45711" marB="45711"/>
                </a:tc>
                <a:extLst>
                  <a:ext uri="{0D108BD9-81ED-4DB2-BD59-A6C34878D82A}">
                    <a16:rowId xmlns:a16="http://schemas.microsoft.com/office/drawing/2014/main" val="10005"/>
                  </a:ext>
                </a:extLst>
              </a:tr>
              <a:tr h="370767">
                <a:tc>
                  <a:txBody>
                    <a:bodyPr/>
                    <a:lstStyle/>
                    <a:p>
                      <a:r>
                        <a:rPr lang="en-US" sz="1800" dirty="0" smtClean="0"/>
                        <a:t>Use reference semantics</a:t>
                      </a:r>
                      <a:endParaRPr lang="en-US" sz="1800" dirty="0"/>
                    </a:p>
                  </a:txBody>
                  <a:tcPr marL="88457" marR="88457" marT="45711" marB="45711"/>
                </a:tc>
                <a:tc>
                  <a:txBody>
                    <a:bodyPr/>
                    <a:lstStyle/>
                    <a:p>
                      <a:r>
                        <a:rPr lang="en-US" sz="1800" dirty="0" smtClean="0"/>
                        <a:t>Use value semantics</a:t>
                      </a:r>
                      <a:endParaRPr lang="en-US" sz="1800" dirty="0"/>
                    </a:p>
                  </a:txBody>
                  <a:tcPr marL="88457" marR="88457" marT="45711" marB="45711"/>
                </a:tc>
                <a:extLst>
                  <a:ext uri="{0D108BD9-81ED-4DB2-BD59-A6C34878D82A}">
                    <a16:rowId xmlns:a16="http://schemas.microsoft.com/office/drawing/2014/main" val="10006"/>
                  </a:ext>
                </a:extLst>
              </a:tr>
              <a:tr h="370767">
                <a:tc>
                  <a:txBody>
                    <a:bodyPr/>
                    <a:lstStyle/>
                    <a:p>
                      <a:r>
                        <a:rPr lang="en-US" sz="1800" dirty="0" smtClean="0"/>
                        <a:t>Use equals()</a:t>
                      </a:r>
                      <a:r>
                        <a:rPr lang="en-US" sz="1800" baseline="0" dirty="0" smtClean="0"/>
                        <a:t> method</a:t>
                      </a:r>
                      <a:endParaRPr lang="en-US" sz="1800" dirty="0"/>
                    </a:p>
                  </a:txBody>
                  <a:tcPr marL="88457" marR="88457" marT="45711" marB="45711"/>
                </a:tc>
                <a:tc>
                  <a:txBody>
                    <a:bodyPr/>
                    <a:lstStyle/>
                    <a:p>
                      <a:r>
                        <a:rPr lang="en-US" sz="1800" dirty="0" smtClean="0"/>
                        <a:t>Use ==, !=</a:t>
                      </a:r>
                      <a:endParaRPr lang="en-US" sz="1800" dirty="0"/>
                    </a:p>
                  </a:txBody>
                  <a:tcPr marL="88457" marR="88457" marT="45711" marB="45711"/>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552926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Calling </a:t>
            </a:r>
            <a:r>
              <a:rPr lang="en-GB" altLang="en-US" dirty="0" smtClean="0"/>
              <a:t>methods or fields </a:t>
            </a:r>
            <a:r>
              <a:rPr lang="en-GB" altLang="en-US" dirty="0"/>
              <a:t>on objects</a:t>
            </a:r>
            <a:endParaRPr lang="en-US" dirty="0"/>
          </a:p>
        </p:txBody>
      </p:sp>
      <p:sp>
        <p:nvSpPr>
          <p:cNvPr id="6" name="Slide Number Placeholder 5"/>
          <p:cNvSpPr>
            <a:spLocks noGrp="1"/>
          </p:cNvSpPr>
          <p:nvPr>
            <p:ph type="sldNum" sz="quarter" idx="12"/>
          </p:nvPr>
        </p:nvSpPr>
        <p:spPr/>
        <p:txBody>
          <a:bodyPr>
            <a:normAutofit lnSpcReduction="10000"/>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5pPr>
            <a:lvl6pPr marL="25146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6pPr>
            <a:lvl7pPr marL="29718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7pPr>
            <a:lvl8pPr marL="34290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8pPr>
            <a:lvl9pPr marL="3886200" indent="-228600" defTabSz="457200" eaLnBrk="0" fontAlgn="base" hangingPunct="0">
              <a:lnSpc>
                <a:spcPct val="81000"/>
              </a:lnSpc>
              <a:spcBef>
                <a:spcPct val="0"/>
              </a:spcBef>
              <a:spcAft>
                <a:spcPct val="0"/>
              </a:spcAft>
              <a:buClr>
                <a:srgbClr val="000000"/>
              </a:buClr>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S Gothic" panose="020B0609070205080204" pitchFamily="49" charset="-128"/>
              </a:defRPr>
            </a:lvl9pPr>
          </a:lstStyle>
          <a:p>
            <a:pPr eaLnBrk="1" hangingPunct="1"/>
            <a:fld id="{1958F8F5-95D6-4F55-9F29-E46E617C6A26}" type="slidenum">
              <a:rPr lang="en-GB" altLang="en-US">
                <a:solidFill>
                  <a:srgbClr val="000000"/>
                </a:solidFill>
                <a:latin typeface="Garamond" panose="02020404030301010803" pitchFamily="18" charset="0"/>
                <a:ea typeface="Arial Unicode MS" panose="020B0604020202020204" pitchFamily="34" charset="-128"/>
              </a:rPr>
              <a:pPr eaLnBrk="1" hangingPunct="1"/>
              <a:t>68</a:t>
            </a:fld>
            <a:endParaRPr lang="en-GB" altLang="en-US">
              <a:solidFill>
                <a:srgbClr val="000000"/>
              </a:solidFill>
              <a:latin typeface="Garamond" panose="02020404030301010803" pitchFamily="18" charset="0"/>
              <a:ea typeface="Arial Unicode MS" panose="020B0604020202020204" pitchFamily="34" charset="-128"/>
            </a:endParaRPr>
          </a:p>
        </p:txBody>
      </p:sp>
      <p:sp>
        <p:nvSpPr>
          <p:cNvPr id="12290" name="Rectangle 2"/>
          <p:cNvSpPr>
            <a:spLocks noGrp="1" noChangeArrowheads="1"/>
          </p:cNvSpPr>
          <p:nvPr>
            <p:ph idx="4294967295"/>
          </p:nvPr>
        </p:nvSpPr>
        <p:spPr>
          <a:xfrm>
            <a:off x="1261872" y="1938337"/>
            <a:ext cx="9458325" cy="4530725"/>
          </a:xfrm>
        </p:spPr>
        <p:txBody>
          <a:bodyPr>
            <a:normAutofit fontScale="92500" lnSpcReduction="20000"/>
          </a:bodyPr>
          <a:lstStyle/>
          <a:p>
            <a:pPr>
              <a:lnSpc>
                <a:spcPct val="8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dirty="0"/>
              <a:t>Since the methods are bundled in the objects, calling these methods requires specifying which object we are talking to.</a:t>
            </a:r>
          </a:p>
          <a:p>
            <a:pPr lvl="1">
              <a:lnSpc>
                <a:spcPct val="80000"/>
              </a:lnSpc>
              <a:spcBef>
                <a:spcPts val="5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900" dirty="0"/>
          </a:p>
          <a:p>
            <a:pPr>
              <a:lnSpc>
                <a:spcPct val="8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dirty="0"/>
              <a:t>Calling a method </a:t>
            </a:r>
            <a:r>
              <a:rPr lang="en-GB" altLang="en-US" sz="2300" dirty="0" smtClean="0"/>
              <a:t>or field of </a:t>
            </a:r>
            <a:r>
              <a:rPr lang="en-GB" altLang="en-US" sz="2300" dirty="0"/>
              <a:t>an object, general syntax:</a:t>
            </a: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	</a:t>
            </a:r>
            <a:r>
              <a:rPr lang="en-GB" altLang="en-US" b="1" i="1" dirty="0"/>
              <a:t>&lt;variable&gt;</a:t>
            </a:r>
            <a:r>
              <a:rPr lang="en-GB" altLang="en-US" dirty="0">
                <a:latin typeface="Courier New" panose="02070309020205020404" pitchFamily="49" charset="0"/>
              </a:rPr>
              <a:t>.</a:t>
            </a:r>
            <a:r>
              <a:rPr lang="en-GB" altLang="en-US" b="1" i="1" dirty="0"/>
              <a:t>&lt;method name&gt;</a:t>
            </a:r>
            <a:r>
              <a:rPr lang="en-GB" altLang="en-US" dirty="0">
                <a:latin typeface="Courier New" panose="02070309020205020404" pitchFamily="49" charset="0"/>
              </a:rPr>
              <a:t>(</a:t>
            </a:r>
            <a:r>
              <a:rPr lang="en-GB" altLang="en-US" b="1" i="1" dirty="0"/>
              <a:t>&lt;parameters&gt;</a:t>
            </a:r>
            <a:r>
              <a:rPr lang="en-GB" altLang="en-US" dirty="0">
                <a:latin typeface="Courier New" panose="02070309020205020404" pitchFamily="49" charset="0"/>
              </a:rPr>
              <a:t>)</a:t>
            </a:r>
            <a:r>
              <a:rPr lang="ar-SA" altLang="en-US" dirty="0" smtClean="0">
                <a:latin typeface="Courier New" panose="02070309020205020404" pitchFamily="49" charset="0"/>
                <a:cs typeface="Courier New" panose="02070309020205020404" pitchFamily="49" charset="0"/>
              </a:rPr>
              <a:t>‏</a:t>
            </a:r>
            <a:endParaRPr lang="en-US" altLang="en-US" dirty="0" smtClean="0">
              <a:latin typeface="Courier New" panose="02070309020205020404" pitchFamily="49" charset="0"/>
              <a:cs typeface="Courier New" panose="02070309020205020404" pitchFamily="49" charset="0"/>
            </a:endParaRP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	</a:t>
            </a:r>
            <a:r>
              <a:rPr lang="en-GB" altLang="en-US" b="1" i="1" dirty="0"/>
              <a:t>&lt;variable&gt;</a:t>
            </a:r>
            <a:r>
              <a:rPr lang="en-GB" altLang="en-US" dirty="0">
                <a:latin typeface="Courier New" panose="02070309020205020404" pitchFamily="49" charset="0"/>
              </a:rPr>
              <a:t>.</a:t>
            </a:r>
            <a:r>
              <a:rPr lang="en-GB" altLang="en-US" b="1" i="1" dirty="0"/>
              <a:t>&lt;field name&gt;</a:t>
            </a:r>
            <a:endParaRPr lang="en-GB" altLang="en-US" dirty="0">
              <a:latin typeface="Courier New" panose="02070309020205020404" pitchFamily="49" charset="0"/>
            </a:endParaRP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100" dirty="0"/>
          </a:p>
          <a:p>
            <a:pPr>
              <a:lnSpc>
                <a:spcPct val="80000"/>
              </a:lnSpc>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300" dirty="0"/>
              <a:t>Examples:</a:t>
            </a: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Courier New" panose="02070309020205020404" pitchFamily="49" charset="0"/>
              </a:rPr>
              <a:t> String s1 = “Homey da Clown”;</a:t>
            </a: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Courier New" panose="02070309020205020404" pitchFamily="49" charset="0"/>
              </a:rPr>
              <a:t> String s2 = “Bubbles the clown”;</a:t>
            </a:r>
            <a:endParaRPr lang="en-GB" altLang="en-US" b="1" dirty="0">
              <a:latin typeface="Courier New" panose="02070309020205020404" pitchFamily="49" charset="0"/>
            </a:endParaRP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dirty="0">
                <a:latin typeface="Courier New" panose="02070309020205020404" pitchFamily="49" charset="0"/>
              </a:rPr>
              <a:t> </a:t>
            </a:r>
            <a:r>
              <a:rPr lang="en-GB" altLang="en-US" dirty="0" err="1">
                <a:latin typeface="Courier New" panose="02070309020205020404" pitchFamily="49" charset="0"/>
              </a:rPr>
              <a:t>System.out.println</a:t>
            </a:r>
            <a:r>
              <a:rPr lang="en-GB" altLang="en-US" dirty="0">
                <a:latin typeface="Courier New" panose="02070309020205020404" pitchFamily="49" charset="0"/>
              </a:rPr>
              <a:t>(</a:t>
            </a:r>
            <a:r>
              <a:rPr lang="en-GB" altLang="en-US" b="1" dirty="0">
                <a:latin typeface="Courier New" panose="02070309020205020404" pitchFamily="49" charset="0"/>
              </a:rPr>
              <a:t>s1.length()</a:t>
            </a:r>
            <a:r>
              <a:rPr lang="en-GB" altLang="en-US" dirty="0">
                <a:latin typeface="Courier New" panose="02070309020205020404" pitchFamily="49" charset="0"/>
              </a:rPr>
              <a:t>);</a:t>
            </a:r>
            <a:r>
              <a:rPr lang="en-GB" altLang="en-US" b="1" dirty="0">
                <a:latin typeface="Courier New" panose="02070309020205020404" pitchFamily="49" charset="0"/>
              </a:rPr>
              <a:t>	// prints 14</a:t>
            </a: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dirty="0">
                <a:latin typeface="Courier New" panose="02070309020205020404" pitchFamily="49" charset="0"/>
              </a:rPr>
              <a:t> </a:t>
            </a:r>
            <a:r>
              <a:rPr lang="en-GB" altLang="en-US" dirty="0" err="1" smtClean="0">
                <a:latin typeface="Courier New" panose="02070309020205020404" pitchFamily="49" charset="0"/>
              </a:rPr>
              <a:t>System.out.println</a:t>
            </a:r>
            <a:r>
              <a:rPr lang="en-GB" altLang="en-US" dirty="0" smtClean="0">
                <a:latin typeface="Courier New" panose="02070309020205020404" pitchFamily="49" charset="0"/>
              </a:rPr>
              <a:t>(</a:t>
            </a:r>
            <a:r>
              <a:rPr lang="en-GB" altLang="en-US" b="1" dirty="0" smtClean="0">
                <a:latin typeface="Courier New" panose="02070309020205020404" pitchFamily="49" charset="0"/>
              </a:rPr>
              <a:t>s2.length</a:t>
            </a:r>
            <a:r>
              <a:rPr lang="en-GB" altLang="en-US" b="1" dirty="0">
                <a:latin typeface="Courier New" panose="02070309020205020404" pitchFamily="49" charset="0"/>
              </a:rPr>
              <a:t>()</a:t>
            </a:r>
            <a:r>
              <a:rPr lang="en-GB" altLang="en-US" dirty="0">
                <a:latin typeface="Courier New" panose="02070309020205020404" pitchFamily="49" charset="0"/>
              </a:rPr>
              <a:t>);</a:t>
            </a:r>
            <a:r>
              <a:rPr lang="en-GB" altLang="en-US" b="1" dirty="0">
                <a:latin typeface="Courier New" panose="02070309020205020404" pitchFamily="49" charset="0"/>
              </a:rPr>
              <a:t>	// prints </a:t>
            </a:r>
            <a:r>
              <a:rPr lang="en-GB" altLang="en-US" b="1" dirty="0" smtClean="0">
                <a:latin typeface="Courier New" panose="02070309020205020404" pitchFamily="49" charset="0"/>
              </a:rPr>
              <a:t>17</a:t>
            </a: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b="1" dirty="0">
              <a:latin typeface="Courier New" panose="02070309020205020404" pitchFamily="49" charset="0"/>
            </a:endParaRP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Courier New" panose="02070309020205020404" pitchFamily="49" charset="0"/>
              </a:rPr>
              <a:t> </a:t>
            </a:r>
            <a:r>
              <a:rPr lang="en-GB" altLang="en-US" dirty="0" smtClean="0">
                <a:latin typeface="Courier New" panose="02070309020205020404" pitchFamily="49" charset="0"/>
              </a:rPr>
              <a:t>Point </a:t>
            </a:r>
            <a:r>
              <a:rPr lang="en-GB" altLang="en-US" dirty="0">
                <a:latin typeface="Courier New" panose="02070309020205020404" pitchFamily="49" charset="0"/>
              </a:rPr>
              <a:t>p = new Point(7, 3);		// p = (7,3)</a:t>
            </a: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dirty="0">
                <a:latin typeface="Courier New" panose="02070309020205020404" pitchFamily="49" charset="0"/>
              </a:rPr>
              <a:t> </a:t>
            </a:r>
            <a:r>
              <a:rPr lang="en-GB" altLang="en-US" b="1" dirty="0" err="1">
                <a:latin typeface="Courier New" panose="02070309020205020404" pitchFamily="49" charset="0"/>
              </a:rPr>
              <a:t>p.x</a:t>
            </a:r>
            <a:r>
              <a:rPr lang="en-GB" altLang="en-US" b="1" dirty="0">
                <a:latin typeface="Courier New" panose="02070309020205020404" pitchFamily="49" charset="0"/>
              </a:rPr>
              <a:t> = 2;						</a:t>
            </a:r>
            <a:r>
              <a:rPr lang="en-GB" altLang="en-US" dirty="0">
                <a:latin typeface="Courier New" panose="02070309020205020404" pitchFamily="49" charset="0"/>
              </a:rPr>
              <a:t>// p = (2,3)</a:t>
            </a:r>
            <a:endParaRPr lang="en-GB" altLang="en-US" b="1" dirty="0">
              <a:latin typeface="Courier New" panose="02070309020205020404" pitchFamily="49" charset="0"/>
            </a:endParaRP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dirty="0">
                <a:latin typeface="Courier New" panose="02070309020205020404" pitchFamily="49" charset="0"/>
              </a:rPr>
              <a:t> </a:t>
            </a:r>
            <a:r>
              <a:rPr lang="en-GB" altLang="en-US" b="1" dirty="0" err="1">
                <a:latin typeface="Courier New" panose="02070309020205020404" pitchFamily="49" charset="0"/>
              </a:rPr>
              <a:t>p.y</a:t>
            </a:r>
            <a:r>
              <a:rPr lang="en-GB" altLang="en-US" b="1" dirty="0">
                <a:latin typeface="Courier New" panose="02070309020205020404" pitchFamily="49" charset="0"/>
              </a:rPr>
              <a:t> = </a:t>
            </a:r>
            <a:r>
              <a:rPr lang="en-GB" altLang="en-US" b="1" dirty="0" err="1">
                <a:latin typeface="Courier New" panose="02070309020205020404" pitchFamily="49" charset="0"/>
              </a:rPr>
              <a:t>p.y</a:t>
            </a:r>
            <a:r>
              <a:rPr lang="en-GB" altLang="en-US" b="1" dirty="0">
                <a:latin typeface="Courier New" panose="02070309020205020404" pitchFamily="49" charset="0"/>
              </a:rPr>
              <a:t> + 10;</a:t>
            </a:r>
            <a:r>
              <a:rPr lang="en-GB" altLang="en-US" dirty="0">
                <a:latin typeface="Courier New" panose="02070309020205020404" pitchFamily="49" charset="0"/>
              </a:rPr>
              <a:t>					// p = (2,13)</a:t>
            </a: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latin typeface="Courier New" panose="02070309020205020404" pitchFamily="49" charset="0"/>
            </a:endParaRP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Courier New" panose="02070309020205020404" pitchFamily="49" charset="0"/>
              </a:rPr>
              <a:t> // displays “(2, 13)”</a:t>
            </a: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Courier New" panose="02070309020205020404" pitchFamily="49" charset="0"/>
              </a:rPr>
              <a:t> </a:t>
            </a:r>
            <a:r>
              <a:rPr lang="en-GB" altLang="en-US" dirty="0" err="1">
                <a:latin typeface="Courier New" panose="02070309020205020404" pitchFamily="49" charset="0"/>
              </a:rPr>
              <a:t>System.out.println</a:t>
            </a:r>
            <a:r>
              <a:rPr lang="en-GB" altLang="en-US" dirty="0">
                <a:latin typeface="Courier New" panose="02070309020205020404" pitchFamily="49" charset="0"/>
              </a:rPr>
              <a:t>(“(“ + </a:t>
            </a:r>
            <a:r>
              <a:rPr lang="en-GB" altLang="en-US" b="1" dirty="0" err="1">
                <a:latin typeface="Courier New" panose="02070309020205020404" pitchFamily="49" charset="0"/>
              </a:rPr>
              <a:t>p.x</a:t>
            </a:r>
            <a:r>
              <a:rPr lang="en-GB" altLang="en-US" dirty="0">
                <a:latin typeface="Courier New" panose="02070309020205020404" pitchFamily="49" charset="0"/>
              </a:rPr>
              <a:t> + “, “ + </a:t>
            </a:r>
            <a:r>
              <a:rPr lang="en-GB" altLang="en-US" b="1" dirty="0" err="1">
                <a:latin typeface="Courier New" panose="02070309020205020404" pitchFamily="49" charset="0"/>
              </a:rPr>
              <a:t>p.y</a:t>
            </a:r>
            <a:r>
              <a:rPr lang="en-GB" altLang="en-US" b="1" dirty="0">
                <a:latin typeface="Courier New" panose="02070309020205020404" pitchFamily="49" charset="0"/>
              </a:rPr>
              <a:t> </a:t>
            </a:r>
            <a:r>
              <a:rPr lang="en-GB" altLang="en-US" dirty="0">
                <a:latin typeface="Courier New" panose="02070309020205020404" pitchFamily="49" charset="0"/>
              </a:rPr>
              <a:t>+ “)”);</a:t>
            </a:r>
          </a:p>
          <a:p>
            <a:pPr lvl="1">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b="1" dirty="0">
              <a:latin typeface="Courier New" panose="02070309020205020404" pitchFamily="49" charset="0"/>
            </a:endParaRPr>
          </a:p>
        </p:txBody>
      </p:sp>
    </p:spTree>
    <p:extLst>
      <p:ext uri="{BB962C8B-B14F-4D97-AF65-F5344CB8AC3E}">
        <p14:creationId xmlns:p14="http://schemas.microsoft.com/office/powerpoint/2010/main" val="40305858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12290">
                                            <p:txEl>
                                              <p:pRg st="2" end="2"/>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2290">
                                            <p:txEl>
                                              <p:pRg st="3" end="3"/>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0">
                                            <p:txEl>
                                              <p:pRg st="9" end="9"/>
                                            </p:txEl>
                                          </p:spTgt>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12290">
                                            <p:txEl>
                                              <p:pRg st="10" end="10"/>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12290">
                                            <p:txEl>
                                              <p:pRg st="12" end="12"/>
                                            </p:txEl>
                                          </p:spTgt>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12290">
                                            <p:txEl>
                                              <p:pRg st="13" end="13"/>
                                            </p:txEl>
                                          </p:spTgt>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12290">
                                            <p:txEl>
                                              <p:pRg st="14" end="14"/>
                                            </p:txEl>
                                          </p:spTgt>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12290">
                                            <p:txEl>
                                              <p:pRg st="16" end="16"/>
                                            </p:txEl>
                                          </p:spTgt>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12290">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Dereferencing</a:t>
            </a:r>
          </a:p>
        </p:txBody>
      </p:sp>
      <p:sp>
        <p:nvSpPr>
          <p:cNvPr id="18435" name="Content Placeholder 2"/>
          <p:cNvSpPr>
            <a:spLocks noGrp="1"/>
          </p:cNvSpPr>
          <p:nvPr>
            <p:ph idx="1"/>
          </p:nvPr>
        </p:nvSpPr>
        <p:spPr/>
        <p:txBody>
          <a:bodyPr/>
          <a:lstStyle/>
          <a:p>
            <a:r>
              <a:rPr lang="en-US" altLang="en-US" smtClean="0"/>
              <a:t>When we use the “.” operator on an object, we access the stuff (methods and/or data) that the object references (or points to).</a:t>
            </a:r>
          </a:p>
          <a:p>
            <a:endParaRPr lang="en-US" altLang="en-US" smtClean="0"/>
          </a:p>
          <a:p>
            <a:r>
              <a:rPr lang="en-US" altLang="en-US" smtClean="0"/>
              <a:t>This is called </a:t>
            </a:r>
            <a:r>
              <a:rPr lang="en-US" altLang="en-US" i="1" u="sng" smtClean="0"/>
              <a:t>dereferencing</a:t>
            </a:r>
            <a:r>
              <a:rPr lang="en-US" altLang="en-US" smtClean="0"/>
              <a:t>.</a:t>
            </a:r>
          </a:p>
          <a:p>
            <a:endParaRPr lang="en-US" altLang="en-US" smtClean="0"/>
          </a:p>
          <a:p>
            <a:r>
              <a:rPr lang="en-US" altLang="en-US" smtClean="0"/>
              <a:t>The “.” operator is the </a:t>
            </a:r>
            <a:r>
              <a:rPr lang="en-US" altLang="en-US" i="1" smtClean="0"/>
              <a:t>dereferencing</a:t>
            </a:r>
            <a:r>
              <a:rPr lang="en-US" altLang="en-US" smtClean="0"/>
              <a:t> operator.</a:t>
            </a:r>
          </a:p>
        </p:txBody>
      </p:sp>
    </p:spTree>
    <p:extLst>
      <p:ext uri="{BB962C8B-B14F-4D97-AF65-F5344CB8AC3E}">
        <p14:creationId xmlns:p14="http://schemas.microsoft.com/office/powerpoint/2010/main" val="2437971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pic>
        <p:nvPicPr>
          <p:cNvPr id="7" name="Picture 6"/>
          <p:cNvPicPr>
            <a:picLocks noChangeAspect="1"/>
          </p:cNvPicPr>
          <p:nvPr/>
        </p:nvPicPr>
        <p:blipFill>
          <a:blip r:embed="rId2"/>
          <a:stretch>
            <a:fillRect/>
          </a:stretch>
        </p:blipFill>
        <p:spPr>
          <a:xfrm>
            <a:off x="1467294" y="2796987"/>
            <a:ext cx="3288481" cy="2090737"/>
          </a:xfrm>
          <a:prstGeom prst="rect">
            <a:avLst/>
          </a:prstGeom>
        </p:spPr>
      </p:pic>
      <p:pic>
        <p:nvPicPr>
          <p:cNvPr id="3" name="Picture 2"/>
          <p:cNvPicPr>
            <a:picLocks noChangeAspect="1"/>
          </p:cNvPicPr>
          <p:nvPr/>
        </p:nvPicPr>
        <p:blipFill>
          <a:blip r:embed="rId3"/>
          <a:stretch>
            <a:fillRect/>
          </a:stretch>
        </p:blipFill>
        <p:spPr>
          <a:xfrm>
            <a:off x="6770314" y="2261206"/>
            <a:ext cx="2524125" cy="3162300"/>
          </a:xfrm>
          <a:prstGeom prst="rect">
            <a:avLst/>
          </a:prstGeom>
        </p:spPr>
      </p:pic>
      <p:pic>
        <p:nvPicPr>
          <p:cNvPr id="4" name="Picture 3"/>
          <p:cNvPicPr>
            <a:picLocks noChangeAspect="1"/>
          </p:cNvPicPr>
          <p:nvPr/>
        </p:nvPicPr>
        <p:blipFill>
          <a:blip r:embed="rId4"/>
          <a:stretch>
            <a:fillRect/>
          </a:stretch>
        </p:blipFill>
        <p:spPr>
          <a:xfrm>
            <a:off x="5257798" y="1890646"/>
            <a:ext cx="5905500" cy="4781550"/>
          </a:xfrm>
          <a:prstGeom prst="rect">
            <a:avLst/>
          </a:prstGeom>
        </p:spPr>
      </p:pic>
    </p:spTree>
    <p:extLst>
      <p:ext uri="{BB962C8B-B14F-4D97-AF65-F5344CB8AC3E}">
        <p14:creationId xmlns:p14="http://schemas.microsoft.com/office/powerpoint/2010/main" val="9650818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Three kinds of method calls</a:t>
            </a:r>
          </a:p>
        </p:txBody>
      </p:sp>
      <p:sp>
        <p:nvSpPr>
          <p:cNvPr id="19459" name="Content Placeholder 2"/>
          <p:cNvSpPr>
            <a:spLocks noGrp="1"/>
          </p:cNvSpPr>
          <p:nvPr>
            <p:ph idx="1"/>
          </p:nvPr>
        </p:nvSpPr>
        <p:spPr>
          <a:xfrm>
            <a:off x="1281953" y="1905000"/>
            <a:ext cx="8224838" cy="685800"/>
          </a:xfrm>
        </p:spPr>
        <p:txBody>
          <a:bodyPr/>
          <a:lstStyle/>
          <a:p>
            <a:r>
              <a:rPr lang="en-US" altLang="en-US" smtClean="0"/>
              <a:t>We have seen three ways to call methods:</a:t>
            </a:r>
          </a:p>
        </p:txBody>
      </p:sp>
      <p:graphicFrame>
        <p:nvGraphicFramePr>
          <p:cNvPr id="4" name="Table 3"/>
          <p:cNvGraphicFramePr>
            <a:graphicFrameLocks noGrp="1"/>
          </p:cNvGraphicFramePr>
          <p:nvPr>
            <p:extLst>
              <p:ext uri="{D42A27DB-BD31-4B8C-83A1-F6EECF244321}">
                <p14:modId xmlns:p14="http://schemas.microsoft.com/office/powerpoint/2010/main" val="2855480434"/>
              </p:ext>
            </p:extLst>
          </p:nvPr>
        </p:nvGraphicFramePr>
        <p:xfrm>
          <a:off x="968189" y="2801471"/>
          <a:ext cx="9471211" cy="2301098"/>
        </p:xfrm>
        <a:graphic>
          <a:graphicData uri="http://schemas.openxmlformats.org/drawingml/2006/table">
            <a:tbl>
              <a:tblPr firstRow="1" bandRow="1">
                <a:tableStyleId>{5C22544A-7EE6-4342-B048-85BDC9FD1C3A}</a:tableStyleId>
              </a:tblPr>
              <a:tblGrid>
                <a:gridCol w="2058959">
                  <a:extLst>
                    <a:ext uri="{9D8B030D-6E8A-4147-A177-3AD203B41FA5}">
                      <a16:colId xmlns:a16="http://schemas.microsoft.com/office/drawing/2014/main" val="20000"/>
                    </a:ext>
                  </a:extLst>
                </a:gridCol>
                <a:gridCol w="1894242">
                  <a:extLst>
                    <a:ext uri="{9D8B030D-6E8A-4147-A177-3AD203B41FA5}">
                      <a16:colId xmlns:a16="http://schemas.microsoft.com/office/drawing/2014/main" val="20001"/>
                    </a:ext>
                  </a:extLst>
                </a:gridCol>
                <a:gridCol w="2717826">
                  <a:extLst>
                    <a:ext uri="{9D8B030D-6E8A-4147-A177-3AD203B41FA5}">
                      <a16:colId xmlns:a16="http://schemas.microsoft.com/office/drawing/2014/main" val="20002"/>
                    </a:ext>
                  </a:extLst>
                </a:gridCol>
                <a:gridCol w="2800184">
                  <a:extLst>
                    <a:ext uri="{9D8B030D-6E8A-4147-A177-3AD203B41FA5}">
                      <a16:colId xmlns:a16="http://schemas.microsoft.com/office/drawing/2014/main" val="20003"/>
                    </a:ext>
                  </a:extLst>
                </a:gridCol>
              </a:tblGrid>
              <a:tr h="370796">
                <a:tc>
                  <a:txBody>
                    <a:bodyPr/>
                    <a:lstStyle/>
                    <a:p>
                      <a:r>
                        <a:rPr lang="en-US" sz="1800" dirty="0" smtClean="0"/>
                        <a:t>Type:</a:t>
                      </a:r>
                      <a:endParaRPr lang="en-US" sz="1800" dirty="0"/>
                    </a:p>
                  </a:txBody>
                  <a:tcPr marT="45715" marB="45715"/>
                </a:tc>
                <a:tc>
                  <a:txBody>
                    <a:bodyPr/>
                    <a:lstStyle/>
                    <a:p>
                      <a:pPr algn="ctr"/>
                      <a:r>
                        <a:rPr lang="en-US" sz="1800" dirty="0" smtClean="0"/>
                        <a:t>No ‘.’ used</a:t>
                      </a:r>
                      <a:endParaRPr lang="en-US" sz="1800" dirty="0"/>
                    </a:p>
                  </a:txBody>
                  <a:tcPr marT="45715" marB="45715"/>
                </a:tc>
                <a:tc>
                  <a:txBody>
                    <a:bodyPr/>
                    <a:lstStyle/>
                    <a:p>
                      <a:pPr algn="ctr"/>
                      <a:r>
                        <a:rPr lang="en-US" sz="1800" dirty="0" smtClean="0"/>
                        <a:t>&lt;class&gt;.&lt;method&gt;</a:t>
                      </a:r>
                      <a:endParaRPr lang="en-US" sz="1800" dirty="0"/>
                    </a:p>
                  </a:txBody>
                  <a:tcPr marT="45715" marB="45715"/>
                </a:tc>
                <a:tc>
                  <a:txBody>
                    <a:bodyPr/>
                    <a:lstStyle/>
                    <a:p>
                      <a:r>
                        <a:rPr lang="en-US" sz="1800" dirty="0" smtClean="0"/>
                        <a:t>&lt;variable&gt;.&lt;method&gt;</a:t>
                      </a:r>
                      <a:endParaRPr lang="en-US" sz="1800" dirty="0"/>
                    </a:p>
                  </a:txBody>
                  <a:tcPr marT="45715" marB="45715"/>
                </a:tc>
                <a:extLst>
                  <a:ext uri="{0D108BD9-81ED-4DB2-BD59-A6C34878D82A}">
                    <a16:rowId xmlns:a16="http://schemas.microsoft.com/office/drawing/2014/main" val="10000"/>
                  </a:ext>
                </a:extLst>
              </a:tr>
              <a:tr h="1188579">
                <a:tc>
                  <a:txBody>
                    <a:bodyPr/>
                    <a:lstStyle/>
                    <a:p>
                      <a:r>
                        <a:rPr lang="en-US" sz="1800" b="1" dirty="0" smtClean="0"/>
                        <a:t>When it’s used:</a:t>
                      </a:r>
                      <a:endParaRPr lang="en-US" sz="1800" b="1" dirty="0"/>
                    </a:p>
                  </a:txBody>
                  <a:tcPr marT="45715" marB="45715"/>
                </a:tc>
                <a:tc>
                  <a:txBody>
                    <a:bodyPr/>
                    <a:lstStyle/>
                    <a:p>
                      <a:r>
                        <a:rPr lang="en-US" sz="1800" b="1" dirty="0" smtClean="0"/>
                        <a:t>For methods defined in the same class as they’re called</a:t>
                      </a:r>
                      <a:endParaRPr lang="en-US" sz="1800" b="1" dirty="0"/>
                    </a:p>
                  </a:txBody>
                  <a:tcPr marT="45715" marB="45715"/>
                </a:tc>
                <a:tc>
                  <a:txBody>
                    <a:bodyPr/>
                    <a:lstStyle/>
                    <a:p>
                      <a:r>
                        <a:rPr lang="en-US" sz="1800" b="1" dirty="0" smtClean="0"/>
                        <a:t>For </a:t>
                      </a:r>
                      <a:r>
                        <a:rPr lang="en-US" sz="1800" b="1" u="sng" dirty="0" smtClean="0"/>
                        <a:t>static</a:t>
                      </a:r>
                      <a:r>
                        <a:rPr lang="en-US" sz="1800" b="1" dirty="0" smtClean="0"/>
                        <a:t> methods defined in another class</a:t>
                      </a:r>
                      <a:endParaRPr lang="en-US" sz="1800" b="1" dirty="0"/>
                    </a:p>
                  </a:txBody>
                  <a:tcPr marT="45715" marB="45715"/>
                </a:tc>
                <a:tc>
                  <a:txBody>
                    <a:bodyPr/>
                    <a:lstStyle/>
                    <a:p>
                      <a:r>
                        <a:rPr lang="en-US" sz="1800" b="1" dirty="0" smtClean="0"/>
                        <a:t>For </a:t>
                      </a:r>
                      <a:r>
                        <a:rPr lang="en-US" sz="1800" b="1" u="sng" dirty="0" smtClean="0"/>
                        <a:t>non-static</a:t>
                      </a:r>
                      <a:r>
                        <a:rPr lang="en-US" sz="1800" b="1" u="none" dirty="0" smtClean="0"/>
                        <a:t> or </a:t>
                      </a:r>
                      <a:r>
                        <a:rPr lang="en-US" sz="1800" b="1" i="0" u="sng" dirty="0" smtClean="0"/>
                        <a:t>instance</a:t>
                      </a:r>
                      <a:r>
                        <a:rPr lang="en-US" sz="1800" b="1" dirty="0" smtClean="0"/>
                        <a:t> methods defined in another class</a:t>
                      </a:r>
                      <a:endParaRPr lang="en-US" sz="1800" b="1" dirty="0"/>
                    </a:p>
                  </a:txBody>
                  <a:tcPr marT="45715" marB="45715"/>
                </a:tc>
                <a:extLst>
                  <a:ext uri="{0D108BD9-81ED-4DB2-BD59-A6C34878D82A}">
                    <a16:rowId xmlns:a16="http://schemas.microsoft.com/office/drawing/2014/main" val="10001"/>
                  </a:ext>
                </a:extLst>
              </a:tr>
              <a:tr h="370796">
                <a:tc>
                  <a:txBody>
                    <a:bodyPr/>
                    <a:lstStyle/>
                    <a:p>
                      <a:r>
                        <a:rPr lang="en-US" sz="1800" b="1" dirty="0" smtClean="0"/>
                        <a:t>Examples:</a:t>
                      </a:r>
                      <a:endParaRPr lang="en-US" sz="1800" b="1" dirty="0"/>
                    </a:p>
                  </a:txBody>
                  <a:tcPr marT="45715" marB="45715"/>
                </a:tc>
                <a:tc>
                  <a:txBody>
                    <a:bodyPr/>
                    <a:lstStyle/>
                    <a:p>
                      <a:r>
                        <a:rPr lang="en-US" sz="1800" b="1" dirty="0" err="1" smtClean="0"/>
                        <a:t>myMethod</a:t>
                      </a:r>
                      <a:r>
                        <a:rPr lang="en-US" sz="1800" b="1" dirty="0" smtClean="0"/>
                        <a:t>();</a:t>
                      </a:r>
                      <a:endParaRPr lang="en-US" sz="1800" b="1" dirty="0"/>
                    </a:p>
                  </a:txBody>
                  <a:tcPr marT="45715" marB="45715"/>
                </a:tc>
                <a:tc>
                  <a:txBody>
                    <a:bodyPr/>
                    <a:lstStyle/>
                    <a:p>
                      <a:r>
                        <a:rPr lang="en-US" sz="1800" b="1" dirty="0" smtClean="0"/>
                        <a:t>Math.max(</a:t>
                      </a:r>
                      <a:r>
                        <a:rPr lang="en-US" sz="1800" b="1" dirty="0" err="1" smtClean="0"/>
                        <a:t>a,</a:t>
                      </a:r>
                      <a:r>
                        <a:rPr lang="en-US" sz="1800" b="1" baseline="0" dirty="0" err="1" smtClean="0"/>
                        <a:t>b</a:t>
                      </a:r>
                      <a:r>
                        <a:rPr lang="en-US" sz="1800" b="1" baseline="0" dirty="0" smtClean="0"/>
                        <a:t>)</a:t>
                      </a:r>
                      <a:endParaRPr lang="en-US" sz="1800" b="1" dirty="0"/>
                    </a:p>
                  </a:txBody>
                  <a:tcPr marT="45715" marB="45715"/>
                </a:tc>
                <a:tc>
                  <a:txBody>
                    <a:bodyPr/>
                    <a:lstStyle/>
                    <a:p>
                      <a:r>
                        <a:rPr lang="en-US" sz="1800" b="1" dirty="0" err="1" smtClean="0"/>
                        <a:t>myString.length</a:t>
                      </a:r>
                      <a:r>
                        <a:rPr lang="en-US" sz="1800" b="1" dirty="0" smtClean="0"/>
                        <a:t>()</a:t>
                      </a:r>
                      <a:endParaRPr lang="en-US" sz="1800" b="1" dirty="0"/>
                    </a:p>
                  </a:txBody>
                  <a:tcPr marT="45715" marB="45715"/>
                </a:tc>
                <a:extLst>
                  <a:ext uri="{0D108BD9-81ED-4DB2-BD59-A6C34878D82A}">
                    <a16:rowId xmlns:a16="http://schemas.microsoft.com/office/drawing/2014/main" val="10002"/>
                  </a:ext>
                </a:extLst>
              </a:tr>
              <a:tr h="370796">
                <a:tc>
                  <a:txBody>
                    <a:bodyPr/>
                    <a:lstStyle/>
                    <a:p>
                      <a:endParaRPr lang="en-US" sz="1800"/>
                    </a:p>
                  </a:txBody>
                  <a:tcPr marT="45715" marB="45715"/>
                </a:tc>
                <a:tc>
                  <a:txBody>
                    <a:bodyPr/>
                    <a:lstStyle/>
                    <a:p>
                      <a:endParaRPr lang="en-US" sz="1800" b="1" dirty="0"/>
                    </a:p>
                  </a:txBody>
                  <a:tcPr marT="45715" marB="45715"/>
                </a:tc>
                <a:tc>
                  <a:txBody>
                    <a:bodyPr/>
                    <a:lstStyle/>
                    <a:p>
                      <a:r>
                        <a:rPr lang="en-US" sz="1800" b="1" dirty="0" err="1" smtClean="0"/>
                        <a:t>Integer.parseInt</a:t>
                      </a:r>
                      <a:r>
                        <a:rPr lang="en-US" sz="1800" b="1" dirty="0" smtClean="0"/>
                        <a:t>(“6”)</a:t>
                      </a:r>
                      <a:endParaRPr lang="en-US" sz="1800" b="1" dirty="0"/>
                    </a:p>
                  </a:txBody>
                  <a:tcPr marT="45715" marB="45715"/>
                </a:tc>
                <a:tc>
                  <a:txBody>
                    <a:bodyPr/>
                    <a:lstStyle/>
                    <a:p>
                      <a:r>
                        <a:rPr lang="en-US" sz="1800" b="1" dirty="0" err="1" smtClean="0"/>
                        <a:t>myScanner.next</a:t>
                      </a:r>
                      <a:r>
                        <a:rPr lang="en-US" sz="1800" b="1" dirty="0" smtClean="0"/>
                        <a:t>()</a:t>
                      </a:r>
                      <a:endParaRPr lang="en-US" sz="1800" b="1" dirty="0"/>
                    </a:p>
                  </a:txBody>
                  <a:tcPr marT="45715" marB="4571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820186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types &amp; </a:t>
            </a:r>
            <a:br>
              <a:rPr lang="en-US" dirty="0" smtClean="0"/>
            </a:br>
            <a:r>
              <a:rPr lang="en-US" dirty="0" smtClean="0"/>
              <a:t>other keywords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69993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static</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1512996" y="2057082"/>
            <a:ext cx="6429375" cy="2495550"/>
          </a:xfrm>
          <a:prstGeom prst="rect">
            <a:avLst/>
          </a:prstGeom>
        </p:spPr>
      </p:pic>
    </p:spTree>
    <p:extLst>
      <p:ext uri="{BB962C8B-B14F-4D97-AF65-F5344CB8AC3E}">
        <p14:creationId xmlns:p14="http://schemas.microsoft.com/office/powerpoint/2010/main" val="9166742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static</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4525137" y="282070"/>
            <a:ext cx="6429375" cy="2495550"/>
          </a:xfrm>
          <a:prstGeom prst="rect">
            <a:avLst/>
          </a:prstGeom>
        </p:spPr>
      </p:pic>
      <p:pic>
        <p:nvPicPr>
          <p:cNvPr id="7" name="Picture 6"/>
          <p:cNvPicPr>
            <a:picLocks noChangeAspect="1"/>
          </p:cNvPicPr>
          <p:nvPr/>
        </p:nvPicPr>
        <p:blipFill>
          <a:blip r:embed="rId4"/>
          <a:stretch>
            <a:fillRect/>
          </a:stretch>
        </p:blipFill>
        <p:spPr>
          <a:xfrm>
            <a:off x="1098804" y="3217207"/>
            <a:ext cx="5695950" cy="2867025"/>
          </a:xfrm>
          <a:prstGeom prst="rect">
            <a:avLst/>
          </a:prstGeom>
        </p:spPr>
      </p:pic>
      <p:pic>
        <p:nvPicPr>
          <p:cNvPr id="8" name="Picture 7"/>
          <p:cNvPicPr>
            <a:picLocks noChangeAspect="1"/>
          </p:cNvPicPr>
          <p:nvPr/>
        </p:nvPicPr>
        <p:blipFill>
          <a:blip r:embed="rId5"/>
          <a:stretch>
            <a:fillRect/>
          </a:stretch>
        </p:blipFill>
        <p:spPr>
          <a:xfrm>
            <a:off x="6346519" y="4594691"/>
            <a:ext cx="3867150" cy="1466850"/>
          </a:xfrm>
          <a:prstGeom prst="rect">
            <a:avLst/>
          </a:prstGeom>
          <a:ln w="38100">
            <a:solidFill>
              <a:srgbClr val="FF0000"/>
            </a:solidFill>
          </a:ln>
        </p:spPr>
      </p:pic>
    </p:spTree>
    <p:extLst>
      <p:ext uri="{BB962C8B-B14F-4D97-AF65-F5344CB8AC3E}">
        <p14:creationId xmlns:p14="http://schemas.microsoft.com/office/powerpoint/2010/main" val="7074081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t>
            </a:r>
            <a:r>
              <a:rPr lang="en-US" dirty="0" smtClean="0">
                <a:solidFill>
                  <a:srgbClr val="FF0000"/>
                </a:solidFill>
              </a:rPr>
              <a:t>tatic </a:t>
            </a:r>
            <a:r>
              <a:rPr lang="en-US" dirty="0" smtClean="0"/>
              <a:t>field</a:t>
            </a:r>
            <a:endParaRPr lang="en-US" dirty="0"/>
          </a:p>
        </p:txBody>
      </p:sp>
      <p:pic>
        <p:nvPicPr>
          <p:cNvPr id="5" name="Picture 4"/>
          <p:cNvPicPr>
            <a:picLocks noChangeAspect="1"/>
          </p:cNvPicPr>
          <p:nvPr/>
        </p:nvPicPr>
        <p:blipFill>
          <a:blip r:embed="rId3"/>
          <a:stretch>
            <a:fillRect/>
          </a:stretch>
        </p:blipFill>
        <p:spPr>
          <a:xfrm>
            <a:off x="4236145" y="632956"/>
            <a:ext cx="6976606" cy="841254"/>
          </a:xfrm>
          <a:prstGeom prst="rect">
            <a:avLst/>
          </a:prstGeom>
        </p:spPr>
      </p:pic>
      <p:pic>
        <p:nvPicPr>
          <p:cNvPr id="6" name="Picture 5"/>
          <p:cNvPicPr>
            <a:picLocks noChangeAspect="1"/>
          </p:cNvPicPr>
          <p:nvPr/>
        </p:nvPicPr>
        <p:blipFill>
          <a:blip r:embed="rId4"/>
          <a:stretch>
            <a:fillRect/>
          </a:stretch>
        </p:blipFill>
        <p:spPr>
          <a:xfrm>
            <a:off x="1499508" y="1825130"/>
            <a:ext cx="5233738" cy="2483275"/>
          </a:xfrm>
          <a:prstGeom prst="rect">
            <a:avLst/>
          </a:prstGeom>
        </p:spPr>
      </p:pic>
      <p:pic>
        <p:nvPicPr>
          <p:cNvPr id="7" name="Picture 6"/>
          <p:cNvPicPr>
            <a:picLocks noChangeAspect="1"/>
          </p:cNvPicPr>
          <p:nvPr/>
        </p:nvPicPr>
        <p:blipFill>
          <a:blip r:embed="rId5"/>
          <a:stretch>
            <a:fillRect/>
          </a:stretch>
        </p:blipFill>
        <p:spPr>
          <a:xfrm>
            <a:off x="1499508" y="4271422"/>
            <a:ext cx="5924880" cy="2586578"/>
          </a:xfrm>
          <a:prstGeom prst="rect">
            <a:avLst/>
          </a:prstGeom>
        </p:spPr>
      </p:pic>
      <p:sp>
        <p:nvSpPr>
          <p:cNvPr id="8" name="Oval 7"/>
          <p:cNvSpPr/>
          <p:nvPr/>
        </p:nvSpPr>
        <p:spPr>
          <a:xfrm>
            <a:off x="2026024" y="4715435"/>
            <a:ext cx="1398494" cy="4661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424388" y="2922494"/>
            <a:ext cx="2723659" cy="13489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FF0000"/>
                </a:solidFill>
              </a:rPr>
              <a:t>What’s the difference?</a:t>
            </a:r>
            <a:endParaRPr lang="en-US" sz="3600" dirty="0">
              <a:solidFill>
                <a:srgbClr val="FF0000"/>
              </a:solidFill>
            </a:endParaRPr>
          </a:p>
        </p:txBody>
      </p:sp>
    </p:spTree>
    <p:extLst>
      <p:ext uri="{BB962C8B-B14F-4D97-AF65-F5344CB8AC3E}">
        <p14:creationId xmlns:p14="http://schemas.microsoft.com/office/powerpoint/2010/main" val="1685265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t>
            </a:r>
            <a:r>
              <a:rPr lang="en-US" dirty="0" smtClean="0">
                <a:solidFill>
                  <a:srgbClr val="FF0000"/>
                </a:solidFill>
              </a:rPr>
              <a:t>tatic </a:t>
            </a:r>
            <a:r>
              <a:rPr lang="en-US" dirty="0" smtClean="0"/>
              <a:t>method</a:t>
            </a:r>
            <a:endParaRPr lang="en-US" dirty="0"/>
          </a:p>
        </p:txBody>
      </p:sp>
      <p:pic>
        <p:nvPicPr>
          <p:cNvPr id="3" name="Picture 2"/>
          <p:cNvPicPr>
            <a:picLocks noChangeAspect="1"/>
          </p:cNvPicPr>
          <p:nvPr/>
        </p:nvPicPr>
        <p:blipFill>
          <a:blip r:embed="rId3"/>
          <a:stretch>
            <a:fillRect/>
          </a:stretch>
        </p:blipFill>
        <p:spPr>
          <a:xfrm>
            <a:off x="1261872" y="1852072"/>
            <a:ext cx="7991475" cy="4838700"/>
          </a:xfrm>
          <a:prstGeom prst="rect">
            <a:avLst/>
          </a:prstGeom>
        </p:spPr>
      </p:pic>
      <p:sp>
        <p:nvSpPr>
          <p:cNvPr id="10" name="Oval 9"/>
          <p:cNvSpPr/>
          <p:nvPr/>
        </p:nvSpPr>
        <p:spPr>
          <a:xfrm>
            <a:off x="1416424" y="2241176"/>
            <a:ext cx="1398494" cy="4661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478176" y="3460376"/>
            <a:ext cx="2723659" cy="13489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FF0000"/>
                </a:solidFill>
              </a:rPr>
              <a:t>What’s the difference?</a:t>
            </a:r>
            <a:endParaRPr lang="en-US" sz="3600" dirty="0">
              <a:solidFill>
                <a:srgbClr val="FF0000"/>
              </a:solidFill>
            </a:endParaRPr>
          </a:p>
        </p:txBody>
      </p:sp>
    </p:spTree>
    <p:extLst>
      <p:ext uri="{BB962C8B-B14F-4D97-AF65-F5344CB8AC3E}">
        <p14:creationId xmlns:p14="http://schemas.microsoft.com/office/powerpoint/2010/main" val="35310991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static </a:t>
            </a:r>
            <a:r>
              <a:rPr lang="en-US" dirty="0" smtClean="0"/>
              <a:t>vs. </a:t>
            </a:r>
            <a:r>
              <a:rPr lang="en-US" dirty="0" smtClean="0">
                <a:solidFill>
                  <a:srgbClr val="FF0000"/>
                </a:solidFill>
              </a:rPr>
              <a:t>non-static</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1261872" y="2037229"/>
            <a:ext cx="7543800" cy="1600200"/>
          </a:xfrm>
          <a:prstGeom prst="rect">
            <a:avLst/>
          </a:prstGeom>
        </p:spPr>
      </p:pic>
    </p:spTree>
    <p:extLst>
      <p:ext uri="{BB962C8B-B14F-4D97-AF65-F5344CB8AC3E}">
        <p14:creationId xmlns:p14="http://schemas.microsoft.com/office/powerpoint/2010/main" val="14312341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main()</a:t>
            </a:r>
            <a:endParaRPr lang="en-US" dirty="0">
              <a:solidFill>
                <a:srgbClr val="FF0000"/>
              </a:solidFill>
            </a:endParaRPr>
          </a:p>
        </p:txBody>
      </p:sp>
      <p:sp>
        <p:nvSpPr>
          <p:cNvPr id="4" name="Content Placeholder 3"/>
          <p:cNvSpPr>
            <a:spLocks noGrp="1"/>
          </p:cNvSpPr>
          <p:nvPr>
            <p:ph idx="1"/>
          </p:nvPr>
        </p:nvSpPr>
        <p:spPr/>
        <p:txBody>
          <a:bodyPr>
            <a:normAutofit/>
          </a:bodyPr>
          <a:lstStyle/>
          <a:p>
            <a:r>
              <a:rPr lang="en-US" sz="3600" dirty="0" smtClean="0"/>
              <a:t>Why is main static?</a:t>
            </a:r>
            <a:endParaRPr lang="en-US" sz="3600" dirty="0"/>
          </a:p>
        </p:txBody>
      </p:sp>
      <p:pic>
        <p:nvPicPr>
          <p:cNvPr id="5" name="Picture 4"/>
          <p:cNvPicPr>
            <a:picLocks noChangeAspect="1"/>
          </p:cNvPicPr>
          <p:nvPr/>
        </p:nvPicPr>
        <p:blipFill>
          <a:blip r:embed="rId3"/>
          <a:stretch>
            <a:fillRect/>
          </a:stretch>
        </p:blipFill>
        <p:spPr>
          <a:xfrm>
            <a:off x="2447925" y="2981325"/>
            <a:ext cx="7296150" cy="895350"/>
          </a:xfrm>
          <a:prstGeom prst="rect">
            <a:avLst/>
          </a:prstGeom>
        </p:spPr>
      </p:pic>
    </p:spTree>
    <p:extLst>
      <p:ext uri="{BB962C8B-B14F-4D97-AF65-F5344CB8AC3E}">
        <p14:creationId xmlns:p14="http://schemas.microsoft.com/office/powerpoint/2010/main" val="24582825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public </a:t>
            </a:r>
            <a:r>
              <a:rPr lang="en-US" dirty="0" smtClean="0"/>
              <a:t>vs. </a:t>
            </a:r>
            <a:r>
              <a:rPr lang="en-US" dirty="0" smtClean="0">
                <a:solidFill>
                  <a:srgbClr val="FF0000"/>
                </a:solidFill>
              </a:rPr>
              <a:t>private</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1531844" y="1965792"/>
            <a:ext cx="7048500" cy="3571875"/>
          </a:xfrm>
          <a:prstGeom prst="rect">
            <a:avLst/>
          </a:prstGeom>
        </p:spPr>
      </p:pic>
    </p:spTree>
    <p:extLst>
      <p:ext uri="{BB962C8B-B14F-4D97-AF65-F5344CB8AC3E}">
        <p14:creationId xmlns:p14="http://schemas.microsoft.com/office/powerpoint/2010/main" val="18543912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Review</a:t>
            </a:r>
            <a:endParaRPr lang="en-US" dirty="0"/>
          </a:p>
        </p:txBody>
      </p:sp>
      <p:sp>
        <p:nvSpPr>
          <p:cNvPr id="3" name="Content Placeholder 2"/>
          <p:cNvSpPr>
            <a:spLocks noGrp="1"/>
          </p:cNvSpPr>
          <p:nvPr>
            <p:ph idx="1"/>
          </p:nvPr>
        </p:nvSpPr>
        <p:spPr/>
        <p:txBody>
          <a:bodyPr>
            <a:normAutofit/>
          </a:bodyPr>
          <a:lstStyle/>
          <a:p>
            <a:r>
              <a:rPr lang="en-US" sz="2800" dirty="0" smtClean="0"/>
              <a:t>Variable exists within the curly braces where it was defined!</a:t>
            </a:r>
          </a:p>
          <a:p>
            <a:r>
              <a:rPr lang="en-US" sz="2800" dirty="0" smtClean="0"/>
              <a:t>Previous classes – method-level scope or </a:t>
            </a:r>
            <a:br>
              <a:rPr lang="en-US" sz="2800" dirty="0" smtClean="0"/>
            </a:br>
            <a:r>
              <a:rPr lang="en-US" sz="2800" dirty="0" smtClean="0"/>
              <a:t>loop-level scope</a:t>
            </a:r>
          </a:p>
          <a:p>
            <a:endParaRPr lang="en-US" sz="2800" dirty="0"/>
          </a:p>
          <a:p>
            <a:r>
              <a:rPr lang="en-US" sz="2800" dirty="0" smtClean="0"/>
              <a:t>This class – class-level scope!</a:t>
            </a:r>
            <a:endParaRPr lang="en-US" sz="2800" dirty="0"/>
          </a:p>
        </p:txBody>
      </p:sp>
    </p:spTree>
    <p:extLst>
      <p:ext uri="{BB962C8B-B14F-4D97-AF65-F5344CB8AC3E}">
        <p14:creationId xmlns:p14="http://schemas.microsoft.com/office/powerpoint/2010/main" val="134441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smtClean="0">
                <a:solidFill>
                  <a:srgbClr val="FF0000"/>
                </a:solidFill>
              </a:rPr>
              <a:t>class</a:t>
            </a:r>
            <a:r>
              <a:rPr lang="en-US" dirty="0" smtClean="0"/>
              <a:t>es?</a:t>
            </a:r>
            <a:endParaRPr lang="en-US" dirty="0"/>
          </a:p>
        </p:txBody>
      </p:sp>
      <p:pic>
        <p:nvPicPr>
          <p:cNvPr id="4" name="Picture 3"/>
          <p:cNvPicPr>
            <a:picLocks noChangeAspect="1"/>
          </p:cNvPicPr>
          <p:nvPr/>
        </p:nvPicPr>
        <p:blipFill>
          <a:blip r:embed="rId2"/>
          <a:stretch>
            <a:fillRect/>
          </a:stretch>
        </p:blipFill>
        <p:spPr>
          <a:xfrm>
            <a:off x="4026979" y="2430835"/>
            <a:ext cx="4162425" cy="3000375"/>
          </a:xfrm>
          <a:prstGeom prst="rect">
            <a:avLst/>
          </a:prstGeom>
        </p:spPr>
      </p:pic>
    </p:spTree>
    <p:extLst>
      <p:ext uri="{BB962C8B-B14F-4D97-AF65-F5344CB8AC3E}">
        <p14:creationId xmlns:p14="http://schemas.microsoft.com/office/powerpoint/2010/main" val="5543813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Method-Level vs Class-Level Scope</a:t>
            </a:r>
            <a:endParaRPr lang="en-US" dirty="0"/>
          </a:p>
        </p:txBody>
      </p:sp>
      <p:pic>
        <p:nvPicPr>
          <p:cNvPr id="5" name="Content Placeholder 4"/>
          <p:cNvPicPr>
            <a:picLocks noGrp="1" noChangeAspect="1"/>
          </p:cNvPicPr>
          <p:nvPr>
            <p:ph idx="1"/>
          </p:nvPr>
        </p:nvPicPr>
        <p:blipFill>
          <a:blip r:embed="rId2"/>
          <a:stretch>
            <a:fillRect/>
          </a:stretch>
        </p:blipFill>
        <p:spPr>
          <a:xfrm>
            <a:off x="2259108" y="1691322"/>
            <a:ext cx="7122366" cy="5049154"/>
          </a:xfrm>
          <a:prstGeom prst="rect">
            <a:avLst/>
          </a:prstGeom>
        </p:spPr>
      </p:pic>
    </p:spTree>
    <p:extLst>
      <p:ext uri="{BB962C8B-B14F-4D97-AF65-F5344CB8AC3E}">
        <p14:creationId xmlns:p14="http://schemas.microsoft.com/office/powerpoint/2010/main" val="665531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Method-Level</a:t>
            </a:r>
            <a:r>
              <a:rPr lang="en-US" dirty="0" smtClean="0"/>
              <a:t> vs Class-Level Scope</a:t>
            </a:r>
            <a:endParaRPr lang="en-US" dirty="0"/>
          </a:p>
        </p:txBody>
      </p:sp>
      <p:pic>
        <p:nvPicPr>
          <p:cNvPr id="5" name="Content Placeholder 4"/>
          <p:cNvPicPr>
            <a:picLocks noGrp="1" noChangeAspect="1"/>
          </p:cNvPicPr>
          <p:nvPr>
            <p:ph idx="1"/>
          </p:nvPr>
        </p:nvPicPr>
        <p:blipFill>
          <a:blip r:embed="rId2"/>
          <a:stretch>
            <a:fillRect/>
          </a:stretch>
        </p:blipFill>
        <p:spPr>
          <a:xfrm>
            <a:off x="2259108" y="1691322"/>
            <a:ext cx="7122366" cy="5049154"/>
          </a:xfrm>
          <a:prstGeom prst="rect">
            <a:avLst/>
          </a:prstGeom>
        </p:spPr>
      </p:pic>
    </p:spTree>
    <p:extLst>
      <p:ext uri="{BB962C8B-B14F-4D97-AF65-F5344CB8AC3E}">
        <p14:creationId xmlns:p14="http://schemas.microsoft.com/office/powerpoint/2010/main" val="39318441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this</a:t>
            </a:r>
            <a:r>
              <a:rPr lang="en-US" dirty="0" smtClean="0"/>
              <a:t> keyword</a:t>
            </a:r>
            <a:endParaRPr lang="en-US" dirty="0"/>
          </a:p>
        </p:txBody>
      </p:sp>
      <p:pic>
        <p:nvPicPr>
          <p:cNvPr id="4" name="Picture 3"/>
          <p:cNvPicPr>
            <a:picLocks noChangeAspect="1"/>
          </p:cNvPicPr>
          <p:nvPr/>
        </p:nvPicPr>
        <p:blipFill>
          <a:blip r:embed="rId2"/>
          <a:stretch>
            <a:fillRect/>
          </a:stretch>
        </p:blipFill>
        <p:spPr>
          <a:xfrm>
            <a:off x="1261872" y="1943100"/>
            <a:ext cx="6496050" cy="4914900"/>
          </a:xfrm>
          <a:prstGeom prst="rect">
            <a:avLst/>
          </a:prstGeom>
        </p:spPr>
      </p:pic>
    </p:spTree>
    <p:extLst>
      <p:ext uri="{BB962C8B-B14F-4D97-AF65-F5344CB8AC3E}">
        <p14:creationId xmlns:p14="http://schemas.microsoft.com/office/powerpoint/2010/main" val="2457143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Method-Level vs </a:t>
            </a:r>
            <a:r>
              <a:rPr lang="en-US" dirty="0" smtClean="0">
                <a:solidFill>
                  <a:srgbClr val="FF0000"/>
                </a:solidFill>
              </a:rPr>
              <a:t>Class-Level</a:t>
            </a:r>
            <a:r>
              <a:rPr lang="en-US" dirty="0" smtClean="0"/>
              <a:t> Scope</a:t>
            </a:r>
            <a:endParaRPr lang="en-US" dirty="0"/>
          </a:p>
        </p:txBody>
      </p:sp>
      <p:pic>
        <p:nvPicPr>
          <p:cNvPr id="5" name="Picture 4"/>
          <p:cNvPicPr>
            <a:picLocks noChangeAspect="1"/>
          </p:cNvPicPr>
          <p:nvPr/>
        </p:nvPicPr>
        <p:blipFill>
          <a:blip r:embed="rId2"/>
          <a:stretch>
            <a:fillRect/>
          </a:stretch>
        </p:blipFill>
        <p:spPr>
          <a:xfrm>
            <a:off x="2259106" y="1691322"/>
            <a:ext cx="6964736" cy="5018594"/>
          </a:xfrm>
          <a:prstGeom prst="rect">
            <a:avLst/>
          </a:prstGeom>
        </p:spPr>
      </p:pic>
    </p:spTree>
    <p:extLst>
      <p:ext uri="{BB962C8B-B14F-4D97-AF65-F5344CB8AC3E}">
        <p14:creationId xmlns:p14="http://schemas.microsoft.com/office/powerpoint/2010/main" val="8248980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Packages</a:t>
            </a:r>
            <a:endParaRPr lang="en-US" dirty="0"/>
          </a:p>
        </p:txBody>
      </p:sp>
      <p:sp>
        <p:nvSpPr>
          <p:cNvPr id="2" name="Content Placeholder 1"/>
          <p:cNvSpPr>
            <a:spLocks noGrp="1"/>
          </p:cNvSpPr>
          <p:nvPr>
            <p:ph idx="1"/>
          </p:nvPr>
        </p:nvSpPr>
        <p:spPr/>
        <p:txBody>
          <a:bodyPr>
            <a:normAutofit/>
          </a:bodyPr>
          <a:lstStyle/>
          <a:p>
            <a:r>
              <a:rPr lang="en-US" sz="3200" dirty="0"/>
              <a:t>Each class belongs to a package </a:t>
            </a:r>
          </a:p>
          <a:p>
            <a:r>
              <a:rPr lang="en-US" sz="3200" dirty="0" smtClean="0"/>
              <a:t>Classes </a:t>
            </a:r>
            <a:r>
              <a:rPr lang="en-US" sz="3200" dirty="0"/>
              <a:t>in the same package serve a similar purpose </a:t>
            </a:r>
          </a:p>
          <a:p>
            <a:r>
              <a:rPr lang="en-US" sz="3200" dirty="0" smtClean="0"/>
              <a:t>Packages </a:t>
            </a:r>
            <a:r>
              <a:rPr lang="en-US" sz="3200" dirty="0"/>
              <a:t>are just directories </a:t>
            </a:r>
          </a:p>
          <a:p>
            <a:r>
              <a:rPr lang="en-US" sz="3200" dirty="0" smtClean="0"/>
              <a:t>Classes </a:t>
            </a:r>
            <a:r>
              <a:rPr lang="en-US" sz="3200" dirty="0"/>
              <a:t>in other packages need to be imported </a:t>
            </a:r>
          </a:p>
        </p:txBody>
      </p:sp>
    </p:spTree>
    <p:extLst>
      <p:ext uri="{BB962C8B-B14F-4D97-AF65-F5344CB8AC3E}">
        <p14:creationId xmlns:p14="http://schemas.microsoft.com/office/powerpoint/2010/main" val="37527035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Packages</a:t>
            </a:r>
            <a:endParaRPr lang="en-US" dirty="0"/>
          </a:p>
        </p:txBody>
      </p:sp>
      <p:pic>
        <p:nvPicPr>
          <p:cNvPr id="5" name="Picture 4"/>
          <p:cNvPicPr>
            <a:picLocks noChangeAspect="1"/>
          </p:cNvPicPr>
          <p:nvPr/>
        </p:nvPicPr>
        <p:blipFill>
          <a:blip r:embed="rId2"/>
          <a:stretch>
            <a:fillRect/>
          </a:stretch>
        </p:blipFill>
        <p:spPr>
          <a:xfrm>
            <a:off x="2831592" y="1691322"/>
            <a:ext cx="6553200" cy="4867275"/>
          </a:xfrm>
          <a:prstGeom prst="rect">
            <a:avLst/>
          </a:prstGeom>
        </p:spPr>
      </p:pic>
    </p:spTree>
    <p:extLst>
      <p:ext uri="{BB962C8B-B14F-4D97-AF65-F5344CB8AC3E}">
        <p14:creationId xmlns:p14="http://schemas.microsoft.com/office/powerpoint/2010/main" val="1907920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Packages</a:t>
            </a:r>
            <a:endParaRPr lang="en-US" dirty="0"/>
          </a:p>
        </p:txBody>
      </p:sp>
      <p:pic>
        <p:nvPicPr>
          <p:cNvPr id="2" name="Picture 1"/>
          <p:cNvPicPr>
            <a:picLocks noChangeAspect="1"/>
          </p:cNvPicPr>
          <p:nvPr/>
        </p:nvPicPr>
        <p:blipFill>
          <a:blip r:embed="rId2"/>
          <a:stretch>
            <a:fillRect/>
          </a:stretch>
        </p:blipFill>
        <p:spPr>
          <a:xfrm>
            <a:off x="1992058" y="1859418"/>
            <a:ext cx="8232267" cy="4855147"/>
          </a:xfrm>
          <a:prstGeom prst="rect">
            <a:avLst/>
          </a:prstGeom>
        </p:spPr>
      </p:pic>
    </p:spTree>
    <p:extLst>
      <p:ext uri="{BB962C8B-B14F-4D97-AF65-F5344CB8AC3E}">
        <p14:creationId xmlns:p14="http://schemas.microsoft.com/office/powerpoint/2010/main" val="31054359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Packages</a:t>
            </a:r>
            <a:endParaRPr lang="en-US" dirty="0"/>
          </a:p>
        </p:txBody>
      </p:sp>
      <p:pic>
        <p:nvPicPr>
          <p:cNvPr id="3" name="Picture 2"/>
          <p:cNvPicPr>
            <a:picLocks noChangeAspect="1"/>
          </p:cNvPicPr>
          <p:nvPr/>
        </p:nvPicPr>
        <p:blipFill>
          <a:blip r:embed="rId2"/>
          <a:stretch>
            <a:fillRect/>
          </a:stretch>
        </p:blipFill>
        <p:spPr>
          <a:xfrm>
            <a:off x="2068399" y="1816851"/>
            <a:ext cx="8079586" cy="4772207"/>
          </a:xfrm>
          <a:prstGeom prst="rect">
            <a:avLst/>
          </a:prstGeom>
        </p:spPr>
      </p:pic>
      <p:sp>
        <p:nvSpPr>
          <p:cNvPr id="5" name="TextBox 4"/>
          <p:cNvSpPr txBox="1"/>
          <p:nvPr/>
        </p:nvSpPr>
        <p:spPr>
          <a:xfrm>
            <a:off x="7422777" y="681318"/>
            <a:ext cx="3657600" cy="461665"/>
          </a:xfrm>
          <a:prstGeom prst="rect">
            <a:avLst/>
          </a:prstGeom>
          <a:noFill/>
        </p:spPr>
        <p:txBody>
          <a:bodyPr wrap="square" rtlCol="0">
            <a:spAutoFit/>
          </a:bodyPr>
          <a:lstStyle/>
          <a:p>
            <a:r>
              <a:rPr lang="en-US" sz="2400" b="1" dirty="0" smtClean="0">
                <a:solidFill>
                  <a:srgbClr val="FF0000"/>
                </a:solidFill>
              </a:rPr>
              <a:t>import </a:t>
            </a:r>
            <a:r>
              <a:rPr lang="en-US" sz="2400" b="1" dirty="0" err="1" smtClean="0">
                <a:solidFill>
                  <a:srgbClr val="FF0000"/>
                </a:solidFill>
              </a:rPr>
              <a:t>parenttools</a:t>
            </a:r>
            <a:r>
              <a:rPr lang="en-US" sz="2400" b="1" dirty="0" smtClean="0">
                <a:solidFill>
                  <a:srgbClr val="FF0000"/>
                </a:solidFill>
              </a:rPr>
              <a:t>.*;</a:t>
            </a:r>
            <a:endParaRPr lang="en-US" sz="2400" b="1" dirty="0">
              <a:solidFill>
                <a:srgbClr val="FF0000"/>
              </a:solidFill>
            </a:endParaRPr>
          </a:p>
        </p:txBody>
      </p:sp>
      <p:cxnSp>
        <p:nvCxnSpPr>
          <p:cNvPr id="7" name="Straight Arrow Connector 6"/>
          <p:cNvCxnSpPr>
            <a:stCxn id="5" idx="2"/>
          </p:cNvCxnSpPr>
          <p:nvPr/>
        </p:nvCxnSpPr>
        <p:spPr>
          <a:xfrm flipH="1">
            <a:off x="7566215" y="1142983"/>
            <a:ext cx="1685362" cy="17257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687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Packages</a:t>
            </a:r>
            <a:endParaRPr lang="en-US" dirty="0"/>
          </a:p>
        </p:txBody>
      </p:sp>
      <p:sp>
        <p:nvSpPr>
          <p:cNvPr id="2" name="Content Placeholder 1"/>
          <p:cNvSpPr>
            <a:spLocks noGrp="1"/>
          </p:cNvSpPr>
          <p:nvPr>
            <p:ph idx="1"/>
          </p:nvPr>
        </p:nvSpPr>
        <p:spPr/>
        <p:txBody>
          <a:bodyPr>
            <a:normAutofit/>
          </a:bodyPr>
          <a:lstStyle/>
          <a:p>
            <a:r>
              <a:rPr lang="en-US" sz="3200" dirty="0" smtClean="0"/>
              <a:t>Great for combining similar functionality</a:t>
            </a:r>
          </a:p>
          <a:p>
            <a:r>
              <a:rPr lang="en-US" sz="3200" dirty="0" smtClean="0"/>
              <a:t>All classes “see” classes in the same package</a:t>
            </a:r>
          </a:p>
          <a:p>
            <a:pPr lvl="2"/>
            <a:r>
              <a:rPr lang="en-US" sz="2800" dirty="0" smtClean="0"/>
              <a:t>Don’t need to import</a:t>
            </a:r>
          </a:p>
          <a:p>
            <a:r>
              <a:rPr lang="en-US" sz="3200" dirty="0" smtClean="0"/>
              <a:t>All classes “see” classes in </a:t>
            </a:r>
            <a:r>
              <a:rPr lang="en-US" sz="3200" dirty="0" err="1" smtClean="0"/>
              <a:t>java.lang</a:t>
            </a:r>
            <a:endParaRPr lang="en-US" sz="3200" dirty="0" smtClean="0"/>
          </a:p>
          <a:p>
            <a:pPr lvl="2"/>
            <a:r>
              <a:rPr lang="en-US" sz="2800" dirty="0" smtClean="0"/>
              <a:t>So String class and the System class</a:t>
            </a:r>
          </a:p>
        </p:txBody>
      </p:sp>
    </p:spTree>
    <p:extLst>
      <p:ext uri="{BB962C8B-B14F-4D97-AF65-F5344CB8AC3E}">
        <p14:creationId xmlns:p14="http://schemas.microsoft.com/office/powerpoint/2010/main" val="41446680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Packages</a:t>
            </a:r>
            <a:endParaRPr lang="en-US" dirty="0"/>
          </a:p>
        </p:txBody>
      </p:sp>
      <p:sp>
        <p:nvSpPr>
          <p:cNvPr id="2" name="Content Placeholder 1"/>
          <p:cNvSpPr>
            <a:spLocks noGrp="1"/>
          </p:cNvSpPr>
          <p:nvPr>
            <p:ph idx="1"/>
          </p:nvPr>
        </p:nvSpPr>
        <p:spPr/>
        <p:txBody>
          <a:bodyPr>
            <a:normAutofit/>
          </a:bodyPr>
          <a:lstStyle/>
          <a:p>
            <a:r>
              <a:rPr lang="en-US" sz="2800" dirty="0" smtClean="0"/>
              <a:t>Java has lots of packages/classes</a:t>
            </a:r>
          </a:p>
          <a:p>
            <a:endParaRPr lang="en-US" sz="2800" dirty="0"/>
          </a:p>
          <a:p>
            <a:r>
              <a:rPr lang="en-US" sz="2800" dirty="0" smtClean="0"/>
              <a:t>We reuse classes to avoid extra work/duplicate code</a:t>
            </a:r>
          </a:p>
          <a:p>
            <a:endParaRPr lang="en-US" sz="2800" dirty="0"/>
          </a:p>
          <a:p>
            <a:pPr marL="0" indent="0">
              <a:buNone/>
            </a:pPr>
            <a:r>
              <a:rPr lang="en-US" sz="2800" dirty="0" smtClean="0">
                <a:hlinkClick r:id="rId2"/>
              </a:rPr>
              <a:t>http</a:t>
            </a:r>
            <a:r>
              <a:rPr lang="en-US" sz="2800" dirty="0">
                <a:hlinkClick r:id="rId2"/>
              </a:rPr>
              <a:t>://</a:t>
            </a:r>
            <a:r>
              <a:rPr lang="en-US" sz="2800" dirty="0" smtClean="0">
                <a:hlinkClick r:id="rId2"/>
              </a:rPr>
              <a:t>docs.oracle.com/javase/8/docs/api/index.html</a:t>
            </a:r>
            <a:r>
              <a:rPr lang="en-US" sz="2800" dirty="0" smtClean="0"/>
              <a:t> </a:t>
            </a:r>
          </a:p>
        </p:txBody>
      </p:sp>
    </p:spTree>
    <p:extLst>
      <p:ext uri="{BB962C8B-B14F-4D97-AF65-F5344CB8AC3E}">
        <p14:creationId xmlns:p14="http://schemas.microsoft.com/office/powerpoint/2010/main" val="110497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smtClean="0">
                <a:solidFill>
                  <a:srgbClr val="FF0000"/>
                </a:solidFill>
              </a:rPr>
              <a:t>class</a:t>
            </a:r>
            <a:r>
              <a:rPr lang="en-US" dirty="0" smtClean="0"/>
              <a:t>es?</a:t>
            </a:r>
            <a:endParaRPr lang="en-US" dirty="0"/>
          </a:p>
        </p:txBody>
      </p:sp>
      <p:pic>
        <p:nvPicPr>
          <p:cNvPr id="3" name="Picture 2"/>
          <p:cNvPicPr>
            <a:picLocks noChangeAspect="1"/>
          </p:cNvPicPr>
          <p:nvPr/>
        </p:nvPicPr>
        <p:blipFill>
          <a:blip r:embed="rId2"/>
          <a:stretch>
            <a:fillRect/>
          </a:stretch>
        </p:blipFill>
        <p:spPr>
          <a:xfrm>
            <a:off x="2437705" y="1899388"/>
            <a:ext cx="7340974" cy="4856993"/>
          </a:xfrm>
          <a:prstGeom prst="rect">
            <a:avLst/>
          </a:prstGeom>
        </p:spPr>
      </p:pic>
    </p:spTree>
    <p:extLst>
      <p:ext uri="{BB962C8B-B14F-4D97-AF65-F5344CB8AC3E}">
        <p14:creationId xmlns:p14="http://schemas.microsoft.com/office/powerpoint/2010/main" val="13572294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Java Interfaces</a:t>
            </a:r>
            <a:endParaRPr lang="en-US" dirty="0"/>
          </a:p>
        </p:txBody>
      </p:sp>
      <p:sp>
        <p:nvSpPr>
          <p:cNvPr id="2" name="Content Placeholder 1"/>
          <p:cNvSpPr>
            <a:spLocks noGrp="1"/>
          </p:cNvSpPr>
          <p:nvPr>
            <p:ph idx="1"/>
          </p:nvPr>
        </p:nvSpPr>
        <p:spPr/>
        <p:txBody>
          <a:bodyPr>
            <a:normAutofit/>
          </a:bodyPr>
          <a:lstStyle/>
          <a:p>
            <a:r>
              <a:rPr lang="en-US" sz="2800" dirty="0" smtClean="0"/>
              <a:t>Manipulate objects without knowing how they work</a:t>
            </a:r>
          </a:p>
          <a:p>
            <a:endParaRPr lang="en-US" sz="2800" dirty="0"/>
          </a:p>
          <a:p>
            <a:r>
              <a:rPr lang="en-US" sz="2800" dirty="0" smtClean="0"/>
              <a:t>Useful when you have similar but not identical objects</a:t>
            </a:r>
          </a:p>
          <a:p>
            <a:endParaRPr lang="en-US" sz="2800" dirty="0"/>
          </a:p>
          <a:p>
            <a:r>
              <a:rPr lang="en-US" sz="2800" dirty="0" smtClean="0"/>
              <a:t>Useful when you want to use code written by others</a:t>
            </a:r>
          </a:p>
        </p:txBody>
      </p:sp>
    </p:spTree>
    <p:extLst>
      <p:ext uri="{BB962C8B-B14F-4D97-AF65-F5344CB8AC3E}">
        <p14:creationId xmlns:p14="http://schemas.microsoft.com/office/powerpoint/2010/main" val="36637644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Java Interfaces</a:t>
            </a:r>
            <a:endParaRPr lang="en-US" dirty="0"/>
          </a:p>
        </p:txBody>
      </p:sp>
      <p:sp>
        <p:nvSpPr>
          <p:cNvPr id="2" name="Content Placeholder 1"/>
          <p:cNvSpPr>
            <a:spLocks noGrp="1"/>
          </p:cNvSpPr>
          <p:nvPr>
            <p:ph idx="1"/>
          </p:nvPr>
        </p:nvSpPr>
        <p:spPr/>
        <p:txBody>
          <a:bodyPr>
            <a:normAutofit/>
          </a:bodyPr>
          <a:lstStyle/>
          <a:p>
            <a:r>
              <a:rPr lang="en-US" sz="2800" dirty="0" smtClean="0"/>
              <a:t>Set of classes that share methods</a:t>
            </a:r>
          </a:p>
          <a:p>
            <a:endParaRPr lang="en-US" sz="2800" dirty="0"/>
          </a:p>
          <a:p>
            <a:r>
              <a:rPr lang="en-US" sz="2800" dirty="0" smtClean="0"/>
              <a:t>Declare an interface with the common methods</a:t>
            </a:r>
          </a:p>
          <a:p>
            <a:endParaRPr lang="en-US" sz="2800" dirty="0"/>
          </a:p>
          <a:p>
            <a:r>
              <a:rPr lang="en-US" sz="2800" dirty="0" smtClean="0"/>
              <a:t>Can use the interface, without knowing an object’s specific type</a:t>
            </a:r>
          </a:p>
        </p:txBody>
      </p:sp>
    </p:spTree>
    <p:extLst>
      <p:ext uri="{BB962C8B-B14F-4D97-AF65-F5344CB8AC3E}">
        <p14:creationId xmlns:p14="http://schemas.microsoft.com/office/powerpoint/2010/main" val="35527936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Java Interfaces</a:t>
            </a:r>
            <a:endParaRPr lang="en-US" dirty="0"/>
          </a:p>
        </p:txBody>
      </p:sp>
      <p:sp>
        <p:nvSpPr>
          <p:cNvPr id="2" name="Content Placeholder 1"/>
          <p:cNvSpPr>
            <a:spLocks noGrp="1"/>
          </p:cNvSpPr>
          <p:nvPr>
            <p:ph idx="1"/>
          </p:nvPr>
        </p:nvSpPr>
        <p:spPr/>
        <p:txBody>
          <a:bodyPr>
            <a:normAutofit/>
          </a:bodyPr>
          <a:lstStyle/>
          <a:p>
            <a:r>
              <a:rPr lang="en-US" sz="2800" dirty="0" smtClean="0"/>
              <a:t>A class can implement any number of interfaces</a:t>
            </a:r>
          </a:p>
          <a:p>
            <a:endParaRPr lang="en-US" sz="2800" dirty="0"/>
          </a:p>
          <a:p>
            <a:r>
              <a:rPr lang="en-US" sz="2800" dirty="0" smtClean="0"/>
              <a:t>An interface does not provide code, only the definition (called signatures)</a:t>
            </a:r>
          </a:p>
          <a:p>
            <a:endParaRPr lang="en-US" sz="2800" dirty="0"/>
          </a:p>
          <a:p>
            <a:r>
              <a:rPr lang="en-US" sz="2800" dirty="0" smtClean="0"/>
              <a:t>When using an interface, can only access what’s inside that interface</a:t>
            </a:r>
          </a:p>
        </p:txBody>
      </p:sp>
    </p:spTree>
    <p:extLst>
      <p:ext uri="{BB962C8B-B14F-4D97-AF65-F5344CB8AC3E}">
        <p14:creationId xmlns:p14="http://schemas.microsoft.com/office/powerpoint/2010/main" val="22905862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Example</a:t>
            </a:r>
            <a:endParaRPr lang="en-US" dirty="0"/>
          </a:p>
        </p:txBody>
      </p:sp>
      <p:pic>
        <p:nvPicPr>
          <p:cNvPr id="6" name="Picture 5"/>
          <p:cNvPicPr>
            <a:picLocks noChangeAspect="1"/>
          </p:cNvPicPr>
          <p:nvPr/>
        </p:nvPicPr>
        <p:blipFill>
          <a:blip r:embed="rId2"/>
          <a:stretch>
            <a:fillRect/>
          </a:stretch>
        </p:blipFill>
        <p:spPr>
          <a:xfrm>
            <a:off x="1895754" y="1691322"/>
            <a:ext cx="4886325" cy="2466975"/>
          </a:xfrm>
          <a:prstGeom prst="rect">
            <a:avLst/>
          </a:prstGeom>
        </p:spPr>
      </p:pic>
      <p:pic>
        <p:nvPicPr>
          <p:cNvPr id="7" name="Picture 6"/>
          <p:cNvPicPr>
            <a:picLocks noChangeAspect="1"/>
          </p:cNvPicPr>
          <p:nvPr/>
        </p:nvPicPr>
        <p:blipFill>
          <a:blip r:embed="rId3"/>
          <a:stretch>
            <a:fillRect/>
          </a:stretch>
        </p:blipFill>
        <p:spPr>
          <a:xfrm>
            <a:off x="2038910" y="4312284"/>
            <a:ext cx="5962650" cy="2343150"/>
          </a:xfrm>
          <a:prstGeom prst="rect">
            <a:avLst/>
          </a:prstGeom>
        </p:spPr>
      </p:pic>
    </p:spTree>
    <p:extLst>
      <p:ext uri="{BB962C8B-B14F-4D97-AF65-F5344CB8AC3E}">
        <p14:creationId xmlns:p14="http://schemas.microsoft.com/office/powerpoint/2010/main" val="34166353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Example</a:t>
            </a:r>
            <a:endParaRPr lang="en-US" dirty="0"/>
          </a:p>
        </p:txBody>
      </p:sp>
      <p:sp>
        <p:nvSpPr>
          <p:cNvPr id="3" name="Content Placeholder 2"/>
          <p:cNvSpPr>
            <a:spLocks noGrp="1"/>
          </p:cNvSpPr>
          <p:nvPr>
            <p:ph idx="1"/>
          </p:nvPr>
        </p:nvSpPr>
        <p:spPr/>
        <p:txBody>
          <a:bodyPr>
            <a:normAutofit/>
          </a:bodyPr>
          <a:lstStyle/>
          <a:p>
            <a:r>
              <a:rPr lang="en-US" sz="3200" dirty="0" smtClean="0"/>
              <a:t>It’s a contract</a:t>
            </a:r>
          </a:p>
          <a:p>
            <a:r>
              <a:rPr lang="en-US" sz="3200" dirty="0" smtClean="0"/>
              <a:t>If you utilize an interface, then you must implement all the methods</a:t>
            </a:r>
          </a:p>
          <a:p>
            <a:r>
              <a:rPr lang="en-US" sz="3200" dirty="0" smtClean="0"/>
              <a:t>All fields are </a:t>
            </a:r>
            <a:r>
              <a:rPr lang="en-US" sz="3200" dirty="0" smtClean="0">
                <a:solidFill>
                  <a:srgbClr val="FF0000"/>
                </a:solidFill>
              </a:rPr>
              <a:t>final</a:t>
            </a:r>
            <a:r>
              <a:rPr lang="en-US" sz="3200" dirty="0" smtClean="0"/>
              <a:t> (cannot be changed)</a:t>
            </a:r>
            <a:endParaRPr lang="en-US" sz="3200" dirty="0"/>
          </a:p>
        </p:txBody>
      </p:sp>
    </p:spTree>
    <p:extLst>
      <p:ext uri="{BB962C8B-B14F-4D97-AF65-F5344CB8AC3E}">
        <p14:creationId xmlns:p14="http://schemas.microsoft.com/office/powerpoint/2010/main" val="3096659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903642"/>
            <a:ext cx="9692640" cy="3435275"/>
          </a:xfrm>
        </p:spPr>
        <p:txBody>
          <a:bodyPr>
            <a:normAutofit/>
          </a:bodyPr>
          <a:lstStyle/>
          <a:p>
            <a:r>
              <a:rPr lang="en-US" dirty="0" smtClean="0"/>
              <a:t>Next Time: </a:t>
            </a:r>
            <a:br>
              <a:rPr lang="en-US" dirty="0" smtClean="0"/>
            </a:br>
            <a:r>
              <a:rPr lang="en-US" dirty="0"/>
              <a:t/>
            </a:r>
            <a:br>
              <a:rPr lang="en-US" dirty="0"/>
            </a:br>
            <a:r>
              <a:rPr lang="en-US" dirty="0"/>
              <a:t>	</a:t>
            </a:r>
            <a:r>
              <a:rPr lang="en-US" dirty="0" smtClean="0"/>
              <a:t>Review for Final</a:t>
            </a:r>
            <a:br>
              <a:rPr lang="en-US" dirty="0" smtClean="0"/>
            </a:br>
            <a:r>
              <a:rPr lang="en-US" dirty="0"/>
              <a:t>	</a:t>
            </a:r>
            <a:br>
              <a:rPr lang="en-US" dirty="0"/>
            </a:br>
            <a:r>
              <a:rPr lang="en-US" dirty="0" smtClean="0"/>
              <a:t>	</a:t>
            </a:r>
            <a:r>
              <a:rPr lang="en-US" dirty="0" smtClean="0"/>
              <a:t>Fun with Graphics</a:t>
            </a:r>
            <a:endParaRPr lang="en-US" dirty="0"/>
          </a:p>
        </p:txBody>
      </p:sp>
      <p:sp>
        <p:nvSpPr>
          <p:cNvPr id="3" name="Content Placeholder 2"/>
          <p:cNvSpPr>
            <a:spLocks noGrp="1"/>
          </p:cNvSpPr>
          <p:nvPr>
            <p:ph idx="1"/>
          </p:nvPr>
        </p:nvSpPr>
        <p:spPr>
          <a:xfrm>
            <a:off x="1261872" y="4876799"/>
            <a:ext cx="8595360" cy="1303337"/>
          </a:xfrm>
        </p:spPr>
        <p:txBody>
          <a:bodyPr>
            <a:normAutofit fontScale="92500" lnSpcReduction="20000"/>
          </a:bodyPr>
          <a:lstStyle/>
          <a:p>
            <a:pPr marL="0" indent="0">
              <a:buNone/>
            </a:pPr>
            <a:r>
              <a:rPr lang="en-US" sz="3200" dirty="0" smtClean="0"/>
              <a:t>Read up on graphics, try assignment:</a:t>
            </a:r>
          </a:p>
          <a:p>
            <a:pPr marL="0" indent="0">
              <a:buNone/>
            </a:pPr>
            <a:endParaRPr lang="en-US" dirty="0"/>
          </a:p>
          <a:p>
            <a:pPr marL="0" indent="0">
              <a:buNone/>
            </a:pPr>
            <a:r>
              <a:rPr lang="en-US" sz="2000" dirty="0">
                <a:hlinkClick r:id="rId2"/>
              </a:rPr>
              <a:t>http://</a:t>
            </a:r>
            <a:r>
              <a:rPr lang="en-US" sz="2000" dirty="0" smtClean="0">
                <a:hlinkClick r:id="rId2"/>
              </a:rPr>
              <a:t>docs.oracle.com/javase/8/docs/api/java/awt/Graphics.html</a:t>
            </a:r>
            <a:r>
              <a:rPr lang="en-US" sz="2000" dirty="0" smtClean="0"/>
              <a:t> </a:t>
            </a:r>
            <a:endParaRPr lang="en-US" sz="2000" dirty="0"/>
          </a:p>
        </p:txBody>
      </p:sp>
    </p:spTree>
    <p:extLst>
      <p:ext uri="{BB962C8B-B14F-4D97-AF65-F5344CB8AC3E}">
        <p14:creationId xmlns:p14="http://schemas.microsoft.com/office/powerpoint/2010/main" val="58930141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271</TotalTime>
  <Words>2321</Words>
  <Application>Microsoft Office PowerPoint</Application>
  <PresentationFormat>Widescreen</PresentationFormat>
  <Paragraphs>645</Paragraphs>
  <Slides>95</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95</vt:i4>
      </vt:variant>
    </vt:vector>
  </HeadingPairs>
  <TitlesOfParts>
    <vt:vector size="107" baseType="lpstr">
      <vt:lpstr>Arial Unicode MS</vt:lpstr>
      <vt:lpstr>MS Gothic</vt:lpstr>
      <vt:lpstr>Arial</vt:lpstr>
      <vt:lpstr>Calibri</vt:lpstr>
      <vt:lpstr>Century Schoolbook</vt:lpstr>
      <vt:lpstr>Courier New</vt:lpstr>
      <vt:lpstr>Garamond</vt:lpstr>
      <vt:lpstr>Tahoma</vt:lpstr>
      <vt:lpstr>Times New Roman</vt:lpstr>
      <vt:lpstr>Wingdings</vt:lpstr>
      <vt:lpstr>Wingdings 2</vt:lpstr>
      <vt:lpstr>View</vt:lpstr>
      <vt:lpstr>Class Ten –  Object Oriented Programming</vt:lpstr>
      <vt:lpstr>Recall: data types</vt:lpstr>
      <vt:lpstr>Object Types</vt:lpstr>
      <vt:lpstr>Object Oriented Programming</vt:lpstr>
      <vt:lpstr>Object Oriented Programming</vt:lpstr>
      <vt:lpstr>Object Oriented Programming</vt:lpstr>
      <vt:lpstr>Object Oriented Programming</vt:lpstr>
      <vt:lpstr>Why use classes?</vt:lpstr>
      <vt:lpstr>Why use classes?</vt:lpstr>
      <vt:lpstr>Big idea: Abstraction</vt:lpstr>
      <vt:lpstr>Classes are like blueprints</vt:lpstr>
      <vt:lpstr>Why use classes?</vt:lpstr>
      <vt:lpstr>Why use classes?</vt:lpstr>
      <vt:lpstr>Why use classes?</vt:lpstr>
      <vt:lpstr>Why use classes?</vt:lpstr>
      <vt:lpstr>Why use classes?</vt:lpstr>
      <vt:lpstr>Why use classes?</vt:lpstr>
      <vt:lpstr>Defining Classes</vt:lpstr>
      <vt:lpstr>Let’s make a baby!</vt:lpstr>
      <vt:lpstr>When defining classes, remember…</vt:lpstr>
      <vt:lpstr>Class fields</vt:lpstr>
      <vt:lpstr>Class fields</vt:lpstr>
      <vt:lpstr>Class fields – add a field?</vt:lpstr>
      <vt:lpstr>Class fields – add a field?</vt:lpstr>
      <vt:lpstr>Class – how do you make a baby?</vt:lpstr>
      <vt:lpstr>Class – what about name? gender?</vt:lpstr>
      <vt:lpstr>Class – Constructors</vt:lpstr>
      <vt:lpstr>Class – Constructors</vt:lpstr>
      <vt:lpstr>Class – Constructors</vt:lpstr>
      <vt:lpstr>Class – Methods</vt:lpstr>
      <vt:lpstr>Class – Methods</vt:lpstr>
      <vt:lpstr>Class – Methods</vt:lpstr>
      <vt:lpstr>Overloading Methods and Constructors</vt:lpstr>
      <vt:lpstr>Overloaded Method add</vt:lpstr>
      <vt:lpstr>Method Signature and Binding</vt:lpstr>
      <vt:lpstr>Class – Constructors</vt:lpstr>
      <vt:lpstr>BankAccount Example </vt:lpstr>
      <vt:lpstr>PowerPoint Presentation</vt:lpstr>
      <vt:lpstr>PowerPoint Presentation</vt:lpstr>
      <vt:lpstr>Classes &amp; Instances</vt:lpstr>
      <vt:lpstr>PowerPoint Presentation</vt:lpstr>
      <vt:lpstr>Class – Accessing Field</vt:lpstr>
      <vt:lpstr>Class – Calling Methods</vt:lpstr>
      <vt:lpstr>Let’s take an example from a Java Class!</vt:lpstr>
      <vt:lpstr>PowerPoint Presentation</vt:lpstr>
      <vt:lpstr>Point class</vt:lpstr>
      <vt:lpstr>Using Point objects: Example</vt:lpstr>
      <vt:lpstr>References vs. Values</vt:lpstr>
      <vt:lpstr>How Java stores primitives</vt:lpstr>
      <vt:lpstr>Representing objects</vt:lpstr>
      <vt:lpstr>How Java stores objects</vt:lpstr>
      <vt:lpstr>Representing objects</vt:lpstr>
      <vt:lpstr>References</vt:lpstr>
      <vt:lpstr>Constructing an object</vt:lpstr>
      <vt:lpstr>null objects</vt:lpstr>
      <vt:lpstr>Value vs. reference semantics</vt:lpstr>
      <vt:lpstr>Value semantics</vt:lpstr>
      <vt:lpstr>Reference semantics</vt:lpstr>
      <vt:lpstr>Reference semantics</vt:lpstr>
      <vt:lpstr>Reference semantics: Why?</vt:lpstr>
      <vt:lpstr>Reference semantics: Example</vt:lpstr>
      <vt:lpstr>Reference semantics: Example</vt:lpstr>
      <vt:lpstr>How not test equality of objects</vt:lpstr>
      <vt:lpstr>How not test equality of objects</vt:lpstr>
      <vt:lpstr>Why so bad?</vt:lpstr>
      <vt:lpstr>The equals method</vt:lpstr>
      <vt:lpstr>Object and primitive types:   a comparison (so far)</vt:lpstr>
      <vt:lpstr>Calling methods or fields on objects</vt:lpstr>
      <vt:lpstr>Dereferencing</vt:lpstr>
      <vt:lpstr>Three kinds of method calls</vt:lpstr>
      <vt:lpstr>static types &amp;  other keywords</vt:lpstr>
      <vt:lpstr>static</vt:lpstr>
      <vt:lpstr>static</vt:lpstr>
      <vt:lpstr>static field</vt:lpstr>
      <vt:lpstr>static method</vt:lpstr>
      <vt:lpstr>static vs. non-static</vt:lpstr>
      <vt:lpstr>main()</vt:lpstr>
      <vt:lpstr>public vs. private</vt:lpstr>
      <vt:lpstr>Scope Review</vt:lpstr>
      <vt:lpstr>Method-Level vs Class-Level Scope</vt:lpstr>
      <vt:lpstr>Method-Level vs Class-Level Scope</vt:lpstr>
      <vt:lpstr>this keyword</vt:lpstr>
      <vt:lpstr>Method-Level vs Class-Level Scope</vt:lpstr>
      <vt:lpstr>Packages</vt:lpstr>
      <vt:lpstr>Packages</vt:lpstr>
      <vt:lpstr>Packages</vt:lpstr>
      <vt:lpstr>Packages</vt:lpstr>
      <vt:lpstr>Packages</vt:lpstr>
      <vt:lpstr>Packages</vt:lpstr>
      <vt:lpstr>Java Interfaces</vt:lpstr>
      <vt:lpstr>Java Interfaces</vt:lpstr>
      <vt:lpstr>Java Interfaces</vt:lpstr>
      <vt:lpstr>Interface Example</vt:lpstr>
      <vt:lpstr>Interface Example</vt:lpstr>
      <vt:lpstr>Next Time:    Review for Final    Fun with 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Denzil Sikka</dc:creator>
  <cp:lastModifiedBy>Denzil Sikka</cp:lastModifiedBy>
  <cp:revision>31</cp:revision>
  <dcterms:created xsi:type="dcterms:W3CDTF">2015-03-11T18:57:51Z</dcterms:created>
  <dcterms:modified xsi:type="dcterms:W3CDTF">2015-03-11T23:31:45Z</dcterms:modified>
</cp:coreProperties>
</file>