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0"/>
  </p:notesMasterIdLst>
  <p:sldIdLst>
    <p:sldId id="314" r:id="rId2"/>
    <p:sldId id="430" r:id="rId3"/>
    <p:sldId id="388" r:id="rId4"/>
    <p:sldId id="389" r:id="rId5"/>
    <p:sldId id="390" r:id="rId6"/>
    <p:sldId id="391" r:id="rId7"/>
    <p:sldId id="393" r:id="rId8"/>
    <p:sldId id="394" r:id="rId9"/>
    <p:sldId id="395" r:id="rId10"/>
    <p:sldId id="397" r:id="rId11"/>
    <p:sldId id="398" r:id="rId12"/>
    <p:sldId id="429" r:id="rId13"/>
    <p:sldId id="399" r:id="rId14"/>
    <p:sldId id="400" r:id="rId15"/>
    <p:sldId id="319" r:id="rId16"/>
    <p:sldId id="333" r:id="rId17"/>
    <p:sldId id="324" r:id="rId18"/>
    <p:sldId id="323" r:id="rId19"/>
    <p:sldId id="381" r:id="rId20"/>
    <p:sldId id="383" r:id="rId21"/>
    <p:sldId id="382" r:id="rId22"/>
    <p:sldId id="401" r:id="rId23"/>
    <p:sldId id="402" r:id="rId24"/>
    <p:sldId id="362" r:id="rId25"/>
    <p:sldId id="363" r:id="rId26"/>
    <p:sldId id="384" r:id="rId27"/>
    <p:sldId id="366" r:id="rId28"/>
    <p:sldId id="357" r:id="rId29"/>
    <p:sldId id="385" r:id="rId30"/>
    <p:sldId id="386" r:id="rId31"/>
    <p:sldId id="365" r:id="rId32"/>
    <p:sldId id="359" r:id="rId33"/>
    <p:sldId id="358" r:id="rId34"/>
    <p:sldId id="361" r:id="rId35"/>
    <p:sldId id="407" r:id="rId36"/>
    <p:sldId id="409" r:id="rId37"/>
    <p:sldId id="410" r:id="rId38"/>
    <p:sldId id="412" r:id="rId39"/>
    <p:sldId id="411" r:id="rId40"/>
    <p:sldId id="413" r:id="rId41"/>
    <p:sldId id="415" r:id="rId42"/>
    <p:sldId id="414" r:id="rId43"/>
    <p:sldId id="421" r:id="rId44"/>
    <p:sldId id="423" r:id="rId45"/>
    <p:sldId id="424" r:id="rId46"/>
    <p:sldId id="417" r:id="rId47"/>
    <p:sldId id="416" r:id="rId48"/>
    <p:sldId id="418" r:id="rId49"/>
    <p:sldId id="403" r:id="rId50"/>
    <p:sldId id="405" r:id="rId51"/>
    <p:sldId id="406" r:id="rId52"/>
    <p:sldId id="404" r:id="rId53"/>
    <p:sldId id="425" r:id="rId54"/>
    <p:sldId id="372" r:id="rId55"/>
    <p:sldId id="380" r:id="rId56"/>
    <p:sldId id="426" r:id="rId57"/>
    <p:sldId id="427" r:id="rId58"/>
    <p:sldId id="42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F0BCB2-85CE-40F1-9682-9A835DD46C9E}">
          <p14:sldIdLst>
            <p14:sldId id="314"/>
            <p14:sldId id="430"/>
            <p14:sldId id="388"/>
            <p14:sldId id="389"/>
            <p14:sldId id="390"/>
            <p14:sldId id="391"/>
            <p14:sldId id="393"/>
            <p14:sldId id="394"/>
            <p14:sldId id="395"/>
            <p14:sldId id="397"/>
            <p14:sldId id="398"/>
            <p14:sldId id="429"/>
            <p14:sldId id="399"/>
            <p14:sldId id="400"/>
            <p14:sldId id="319"/>
            <p14:sldId id="333"/>
            <p14:sldId id="324"/>
            <p14:sldId id="323"/>
            <p14:sldId id="381"/>
            <p14:sldId id="383"/>
            <p14:sldId id="382"/>
            <p14:sldId id="401"/>
            <p14:sldId id="402"/>
            <p14:sldId id="362"/>
            <p14:sldId id="363"/>
            <p14:sldId id="384"/>
            <p14:sldId id="366"/>
            <p14:sldId id="357"/>
            <p14:sldId id="385"/>
            <p14:sldId id="386"/>
            <p14:sldId id="365"/>
            <p14:sldId id="359"/>
            <p14:sldId id="358"/>
            <p14:sldId id="361"/>
            <p14:sldId id="407"/>
            <p14:sldId id="409"/>
            <p14:sldId id="410"/>
            <p14:sldId id="412"/>
            <p14:sldId id="411"/>
            <p14:sldId id="413"/>
            <p14:sldId id="415"/>
            <p14:sldId id="414"/>
            <p14:sldId id="421"/>
            <p14:sldId id="423"/>
            <p14:sldId id="424"/>
            <p14:sldId id="417"/>
            <p14:sldId id="416"/>
            <p14:sldId id="418"/>
            <p14:sldId id="403"/>
            <p14:sldId id="405"/>
            <p14:sldId id="406"/>
            <p14:sldId id="404"/>
            <p14:sldId id="425"/>
            <p14:sldId id="372"/>
            <p14:sldId id="380"/>
          </p14:sldIdLst>
        </p14:section>
        <p14:section name="Untitled Section" id="{4726CE1E-BE16-4CC9-ACA0-EF8F4D849056}">
          <p14:sldIdLst>
            <p14:sldId id="426"/>
            <p14:sldId id="427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0215" autoAdjust="0"/>
  </p:normalViewPr>
  <p:slideViewPr>
    <p:cSldViewPr snapToGrid="0">
      <p:cViewPr varScale="1">
        <p:scale>
          <a:sx n="61" d="100"/>
          <a:sy n="61" d="100"/>
        </p:scale>
        <p:origin x="9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232C8-7CB7-4973-94F8-E2B3A803C3A4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3518B-7341-4C97-B6D8-581349CD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3D2CE2-FDDB-49C7-865D-1B9A03D9C3DF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We're basically going to manipulate letters and numbers.</a:t>
            </a:r>
          </a:p>
          <a:p>
            <a:pPr eaLnBrk="1" hangingPunct="1"/>
            <a:r>
              <a:rPr lang="en-US" altLang="en-US" smtClean="0"/>
              <a:t>We make the integer / real number distinction in English as well.  We don't ask, "How many do you weigh?" or, "How much sisters do you have?"</a:t>
            </a:r>
          </a:p>
          <a:p>
            <a:pPr eaLnBrk="1" hangingPunct="1"/>
            <a:r>
              <a:rPr lang="en-US" altLang="en-US" smtClean="0"/>
              <a:t>Part of the int/double split is related to how a computer processor crunches numbers.  A CPU does integer computations and a Floating Point Unit (FPU) does real number computations.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Why does Java separate int and double?  Why not use one combined type called number?</a:t>
            </a:r>
          </a:p>
        </p:txBody>
      </p:sp>
    </p:spTree>
    <p:extLst>
      <p:ext uri="{BB962C8B-B14F-4D97-AF65-F5344CB8AC3E}">
        <p14:creationId xmlns:p14="http://schemas.microsoft.com/office/powerpoint/2010/main" val="931933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 …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stringList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(); Scanner keyboard = new Scanner(System.in); String input = “”; while (!</a:t>
            </a:r>
            <a:r>
              <a:rPr lang="en-US" dirty="0" err="1" smtClean="0"/>
              <a:t>input.equals</a:t>
            </a:r>
            <a:r>
              <a:rPr lang="en-US" dirty="0" smtClean="0"/>
              <a:t>(“stop”)) { input = </a:t>
            </a:r>
            <a:r>
              <a:rPr lang="en-US" dirty="0" err="1" smtClean="0"/>
              <a:t>keyboard.nextLine</a:t>
            </a:r>
            <a:r>
              <a:rPr lang="en-US" dirty="0" smtClean="0"/>
              <a:t>(); </a:t>
            </a:r>
            <a:r>
              <a:rPr lang="en-US" dirty="0" err="1" smtClean="0"/>
              <a:t>stringList.add</a:t>
            </a:r>
            <a:r>
              <a:rPr lang="en-US" dirty="0" smtClean="0"/>
              <a:t>(input); }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stringList.size</a:t>
            </a:r>
            <a:r>
              <a:rPr lang="en-US" dirty="0" smtClean="0"/>
              <a:t>()-1; while (</a:t>
            </a:r>
            <a:r>
              <a:rPr lang="en-US" dirty="0" err="1" smtClean="0"/>
              <a:t>i</a:t>
            </a:r>
            <a:r>
              <a:rPr lang="en-US" dirty="0" smtClean="0"/>
              <a:t>&gt;0) {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stringList.get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- 1; }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set of values where each value is identified by an index. You can make an array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doubles, or any other type, but all the values in an array have to have the same 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Syntactically, array types look like other Java types except they are followed by []. For example,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 is the type “array of integers” and double[] is the type “array of doubles.”</a:t>
            </a:r>
          </a:p>
          <a:p>
            <a:endParaRPr lang="en-US" dirty="0" smtClean="0"/>
          </a:p>
          <a:p>
            <a:r>
              <a:rPr lang="en-US" dirty="0" smtClean="0"/>
              <a:t>The primary purpose of an array is to facilitate storing and manipulating large quantities of data. </a:t>
            </a:r>
          </a:p>
          <a:p>
            <a:endParaRPr lang="en-US" dirty="0" smtClean="0"/>
          </a:p>
          <a:p>
            <a:r>
              <a:rPr lang="en-US" dirty="0" smtClean="0"/>
              <a:t>An array stores a sequence of values that are all of the same type.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new to allocate</a:t>
            </a:r>
            <a:r>
              <a:rPr lang="en-US" baseline="0" dirty="0" smtClean="0"/>
              <a:t> memory for an array before accessing any of its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ArrayIndexOutOfBounds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2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•Although arrays are conceptually important as a data structure, they are not used as much in Java as they are in most other languages, partly because the </a:t>
            </a:r>
            <a:r>
              <a:rPr lang="en-US" dirty="0" err="1" smtClean="0"/>
              <a:t>java.util</a:t>
            </a:r>
            <a:r>
              <a:rPr lang="en-US" dirty="0" smtClean="0"/>
              <a:t> package includes a class called </a:t>
            </a:r>
            <a:r>
              <a:rPr lang="en-US" dirty="0" err="1" smtClean="0"/>
              <a:t>ArrayList</a:t>
            </a:r>
            <a:r>
              <a:rPr lang="en-US" dirty="0" smtClean="0"/>
              <a:t> that provides the standard array behavior along with other useful operations. </a:t>
            </a:r>
          </a:p>
          <a:p>
            <a:endParaRPr lang="en-US" dirty="0" smtClean="0"/>
          </a:p>
          <a:p>
            <a:r>
              <a:rPr lang="en-US" dirty="0" smtClean="0"/>
              <a:t>The main difference between a Java arrays and an </a:t>
            </a:r>
            <a:r>
              <a:rPr lang="en-US" dirty="0" err="1" smtClean="0"/>
              <a:t>ArrayList</a:t>
            </a:r>
            <a:r>
              <a:rPr lang="en-US" dirty="0" smtClean="0"/>
              <a:t> is that </a:t>
            </a:r>
            <a:r>
              <a:rPr lang="en-US" dirty="0" err="1" smtClean="0"/>
              <a:t>ArrayList</a:t>
            </a:r>
            <a:r>
              <a:rPr lang="en-US" dirty="0" smtClean="0"/>
              <a:t> is a Java class rather than a special form in the language. This design has the following implications: – All operations on </a:t>
            </a:r>
            <a:r>
              <a:rPr lang="en-US" dirty="0" err="1" smtClean="0"/>
              <a:t>ArrayLists</a:t>
            </a:r>
            <a:r>
              <a:rPr lang="en-US" dirty="0" smtClean="0"/>
              <a:t> are specified as method calls. – You get the number of elements by calling the size method. – You use the get and set methods to select individual elements.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only reference types, not primitives. Integer is a class, not a primitive.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declare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&lt;Integer&gt; list1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&lt;Integer&gt;(), you're creating an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will store the Integer type, not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primitive.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89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5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3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0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8E5DA6-F80D-4A7C-A29B-2FE7FC3ACBC9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2490-B2E9-4E45-937D-854EF768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SEVEN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786314" cy="1229282"/>
          </a:xfrm>
        </p:spPr>
        <p:txBody>
          <a:bodyPr>
            <a:normAutofit/>
          </a:bodyPr>
          <a:lstStyle/>
          <a:p>
            <a:r>
              <a:rPr lang="en-US" dirty="0"/>
              <a:t>class, main(), variables, methods, console </a:t>
            </a:r>
            <a:r>
              <a:rPr lang="en-US" dirty="0" err="1"/>
              <a:t>i</a:t>
            </a:r>
            <a:r>
              <a:rPr lang="en-US" dirty="0"/>
              <a:t>/o, conditionals, Loops </a:t>
            </a:r>
          </a:p>
          <a:p>
            <a:r>
              <a:rPr lang="en-US" dirty="0">
                <a:solidFill>
                  <a:srgbClr val="FF0000"/>
                </a:solidFill>
              </a:rPr>
              <a:t>Primitive Types, Strings, Arrays, </a:t>
            </a:r>
            <a:r>
              <a:rPr lang="en-US" dirty="0" err="1">
                <a:solidFill>
                  <a:srgbClr val="FF0000"/>
                </a:solidFill>
              </a:rPr>
              <a:t>Arraylists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6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90956"/>
            <a:ext cx="8946541" cy="4195481"/>
          </a:xfrm>
        </p:spPr>
        <p:txBody>
          <a:bodyPr/>
          <a:lstStyle/>
          <a:p>
            <a:r>
              <a:rPr lang="en-US" dirty="0"/>
              <a:t>Java’s String class includes several methods for searching within a string for a particular character or substring.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</a:t>
            </a:r>
            <a:r>
              <a:rPr lang="en-US" dirty="0" err="1"/>
              <a:t>indexOf</a:t>
            </a:r>
            <a:r>
              <a:rPr lang="en-US" dirty="0"/>
              <a:t> takes either a string or a character and returns the index within the receiving string at which the first instance of that value begins.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string or character does not exist at all, </a:t>
            </a:r>
            <a:r>
              <a:rPr lang="en-US" dirty="0" err="1"/>
              <a:t>indexOf</a:t>
            </a:r>
            <a:r>
              <a:rPr lang="en-US" dirty="0"/>
              <a:t> returns -1. For example, if the variable </a:t>
            </a:r>
            <a:r>
              <a:rPr lang="en-US" dirty="0" err="1"/>
              <a:t>str</a:t>
            </a:r>
            <a:r>
              <a:rPr lang="en-US" dirty="0"/>
              <a:t> contains the string "hello, world":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0" y="5132182"/>
            <a:ext cx="4249285" cy="1308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74" y="5575562"/>
            <a:ext cx="46767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340068"/>
            <a:ext cx="7773879" cy="51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8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3" y="254514"/>
            <a:ext cx="8431622" cy="63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Exercise – Reverse a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42" y="2405041"/>
            <a:ext cx="7240692" cy="23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7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8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34" y="1465791"/>
            <a:ext cx="10515600" cy="4351338"/>
          </a:xfrm>
        </p:spPr>
        <p:txBody>
          <a:bodyPr/>
          <a:lstStyle/>
          <a:p>
            <a:r>
              <a:rPr lang="en-US" dirty="0"/>
              <a:t>An array is an indexed list of values.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make an array of any type </a:t>
            </a:r>
            <a:r>
              <a:rPr lang="en-US" dirty="0" err="1"/>
              <a:t>int</a:t>
            </a:r>
            <a:r>
              <a:rPr lang="en-US" dirty="0"/>
              <a:t>, double, String, etc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All </a:t>
            </a:r>
            <a:r>
              <a:rPr lang="en-US" dirty="0"/>
              <a:t>elements of an array must have the same type. </a:t>
            </a:r>
          </a:p>
        </p:txBody>
      </p:sp>
      <p:pic>
        <p:nvPicPr>
          <p:cNvPr id="4" name="Picture 3" descr="Screen Shot 2015-02-10 at 5.55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2" y="3115820"/>
            <a:ext cx="8187266" cy="35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1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double [] a = new double[5];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OR</a:t>
            </a:r>
          </a:p>
          <a:p>
            <a:pPr marL="0" indent="0">
              <a:buNone/>
            </a:pPr>
            <a:r>
              <a:rPr lang="en-US" dirty="0"/>
              <a:t>double [] a </a:t>
            </a:r>
            <a:r>
              <a:rPr lang="en-US" dirty="0" smtClean="0"/>
              <a:t>= {1, 2, 3, 4, 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Default values:</a:t>
            </a:r>
          </a:p>
          <a:p>
            <a:pPr marL="457200" lvl="1" indent="0">
              <a:buNone/>
            </a:pPr>
            <a:r>
              <a:rPr lang="en-US" sz="2800" dirty="0" smtClean="0"/>
              <a:t>The default initial value is: </a:t>
            </a:r>
          </a:p>
          <a:p>
            <a:pPr lvl="2"/>
            <a:r>
              <a:rPr lang="en-US" sz="2400" dirty="0" smtClean="0"/>
              <a:t>zero for numbers</a:t>
            </a:r>
          </a:p>
          <a:p>
            <a:pPr lvl="2"/>
            <a:r>
              <a:rPr lang="en-US" sz="2400" dirty="0"/>
              <a:t>f</a:t>
            </a:r>
            <a:r>
              <a:rPr lang="en-US" sz="2400" dirty="0" smtClean="0"/>
              <a:t>alse for type </a:t>
            </a:r>
            <a:r>
              <a:rPr lang="en-US" sz="2400" dirty="0" err="1" smtClean="0"/>
              <a:t>boolean</a:t>
            </a:r>
            <a:endParaRPr lang="en-US" sz="2400" dirty="0" smtClean="0"/>
          </a:p>
          <a:p>
            <a:pPr lvl="2"/>
            <a:r>
              <a:rPr lang="en-US" sz="2400" dirty="0"/>
              <a:t>n</a:t>
            </a:r>
            <a:r>
              <a:rPr lang="en-US" sz="2400" dirty="0" smtClean="0"/>
              <a:t>ull for String (and other non-primit</a:t>
            </a:r>
            <a:r>
              <a:rPr lang="en-US" dirty="0" smtClean="0"/>
              <a:t>ive type)</a:t>
            </a:r>
            <a:endParaRPr lang="en-US" dirty="0"/>
          </a:p>
        </p:txBody>
      </p:sp>
      <p:pic>
        <p:nvPicPr>
          <p:cNvPr id="4" name="Picture 3" descr="Screen Shot 2015-02-10 at 5.55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1900767"/>
            <a:ext cx="6096000" cy="431800"/>
          </a:xfrm>
          <a:prstGeom prst="rect">
            <a:avLst/>
          </a:prstGeom>
        </p:spPr>
      </p:pic>
      <p:pic>
        <p:nvPicPr>
          <p:cNvPr id="6" name="Picture 5" descr="Screen Shot 2015-02-10 at 5.56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32" y="4735827"/>
            <a:ext cx="2679701" cy="1535797"/>
          </a:xfrm>
          <a:prstGeom prst="rect">
            <a:avLst/>
          </a:prstGeom>
        </p:spPr>
      </p:pic>
      <p:pic>
        <p:nvPicPr>
          <p:cNvPr id="7" name="Picture 6" descr="Screen Shot 2015-02-10 at 6.03.4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9" y="2904206"/>
            <a:ext cx="7078133" cy="4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2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55" y="165612"/>
            <a:ext cx="9404072" cy="60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30" y="215850"/>
            <a:ext cx="9955759" cy="60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3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471" y="169507"/>
            <a:ext cx="6926439" cy="64504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8043" y="2357591"/>
            <a:ext cx="3267427" cy="20743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Combining Loops &amp; Arrays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022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Java's primitive types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888" y="1447800"/>
            <a:ext cx="9798664" cy="45746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2800" b="1" dirty="0" smtClean="0"/>
              <a:t>primitive </a:t>
            </a:r>
            <a:r>
              <a:rPr lang="en-US" altLang="en-US" sz="2800" b="1" dirty="0"/>
              <a:t>types</a:t>
            </a:r>
            <a:r>
              <a:rPr lang="en-US" altLang="en-US" sz="2800" dirty="0"/>
              <a:t>: Java's built-in simple data types for numbers, text characters, and logic.</a:t>
            </a:r>
          </a:p>
          <a:p>
            <a:pPr lvl="1"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2400" dirty="0"/>
              <a:t>Java has eight primitive types total.</a:t>
            </a:r>
          </a:p>
          <a:p>
            <a:pPr lvl="1"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2400" dirty="0"/>
              <a:t>Types that are not primitive are called </a:t>
            </a:r>
            <a:r>
              <a:rPr lang="en-US" altLang="en-US" sz="2400" i="1" dirty="0"/>
              <a:t>object </a:t>
            </a:r>
            <a:r>
              <a:rPr lang="en-US" altLang="en-US" sz="2400" dirty="0"/>
              <a:t>types.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endParaRPr lang="en-US" altLang="en-US" sz="2400" dirty="0"/>
          </a:p>
          <a:p>
            <a:pPr lvl="1"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2400" dirty="0"/>
              <a:t>We'll use these four primitive types in this </a:t>
            </a:r>
            <a:r>
              <a:rPr lang="en-US" altLang="en-US" sz="2400" dirty="0" smtClean="0"/>
              <a:t>class primarily:</a:t>
            </a:r>
            <a:endParaRPr lang="en-US" altLang="en-US" sz="2400" dirty="0"/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sz="1600" b="1" dirty="0"/>
              <a:t>Name	Description                          Examples</a:t>
            </a:r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/>
              <a:t>	integers (whole numbers)      </a:t>
            </a:r>
            <a:r>
              <a:rPr lang="en-US" altLang="en-US" sz="1600" dirty="0">
                <a:latin typeface="Courier New" panose="02070309020205020404" pitchFamily="49" charset="0"/>
              </a:rPr>
              <a:t>42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-3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0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926394</a:t>
            </a:r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double</a:t>
            </a:r>
            <a:r>
              <a:rPr lang="en-US" altLang="en-US" sz="1600" dirty="0"/>
              <a:t>	real numbers                         </a:t>
            </a:r>
            <a:r>
              <a:rPr lang="en-US" altLang="en-US" sz="1600" dirty="0">
                <a:latin typeface="Courier New" panose="02070309020205020404" pitchFamily="49" charset="0"/>
              </a:rPr>
              <a:t>3.14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-0.25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9.0</a:t>
            </a:r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char</a:t>
            </a:r>
            <a:r>
              <a:rPr lang="en-US" altLang="en-US" sz="1600" dirty="0"/>
              <a:t>	single text characters            </a:t>
            </a:r>
            <a:r>
              <a:rPr lang="en-US" altLang="en-US" sz="1600" dirty="0">
                <a:latin typeface="Courier New" panose="02070309020205020404" pitchFamily="49" charset="0"/>
              </a:rPr>
              <a:t>'a'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'X'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'?'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'\n'</a:t>
            </a:r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16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dirty="0"/>
              <a:t>	logical values                         </a:t>
            </a:r>
            <a:r>
              <a:rPr lang="en-US" altLang="en-US" sz="1600" dirty="0">
                <a:latin typeface="Courier New" panose="02070309020205020404" pitchFamily="49" charset="0"/>
              </a:rPr>
              <a:t>true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5028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56" y="2442178"/>
            <a:ext cx="5077178" cy="2370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854251"/>
            <a:ext cx="8613166" cy="5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46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3" y="1853248"/>
            <a:ext cx="7781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5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37502" cy="4195481"/>
          </a:xfrm>
        </p:spPr>
        <p:txBody>
          <a:bodyPr/>
          <a:lstStyle/>
          <a:p>
            <a:r>
              <a:rPr lang="en-US" dirty="0"/>
              <a:t>If we knew how many grades there were going to be, we could use an </a:t>
            </a:r>
            <a:r>
              <a:rPr lang="en-US" dirty="0" smtClean="0"/>
              <a:t>array But </a:t>
            </a:r>
            <a:r>
              <a:rPr lang="en-US" dirty="0"/>
              <a:t>we don’t know how many grades there will </a:t>
            </a:r>
            <a:r>
              <a:rPr lang="en-US" dirty="0" smtClean="0"/>
              <a:t>be. We </a:t>
            </a:r>
            <a:r>
              <a:rPr lang="en-US" dirty="0"/>
              <a:t>just want to keep reading until we find a negative score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array requires us to know before we start using it how big it will </a:t>
            </a:r>
            <a:r>
              <a:rPr lang="en-US" dirty="0" smtClean="0"/>
              <a:t>be. We </a:t>
            </a:r>
            <a:r>
              <a:rPr lang="en-US" dirty="0"/>
              <a:t>need to declare it with a specific size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double</a:t>
            </a:r>
            <a:r>
              <a:rPr lang="en-US" dirty="0"/>
              <a:t>[] grades = new double[30];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we would like to have is an array that can change size as we use it</a:t>
            </a:r>
          </a:p>
        </p:txBody>
      </p:sp>
    </p:spTree>
    <p:extLst>
      <p:ext uri="{BB962C8B-B14F-4D97-AF65-F5344CB8AC3E}">
        <p14:creationId xmlns:p14="http://schemas.microsoft.com/office/powerpoint/2010/main" val="34588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Dynamically Changing Sized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Same basic functionality that comes with a standard array</a:t>
            </a:r>
          </a:p>
          <a:p>
            <a:pPr lvl="1"/>
            <a:r>
              <a:rPr lang="en-US" dirty="0" smtClean="0"/>
              <a:t>Stores an ordered collection of values </a:t>
            </a:r>
          </a:p>
          <a:p>
            <a:pPr lvl="1"/>
            <a:r>
              <a:rPr lang="en-US" dirty="0" smtClean="0"/>
              <a:t>allows access to the values via an index</a:t>
            </a:r>
          </a:p>
          <a:p>
            <a:endParaRPr lang="en-US" dirty="0" smtClean="0"/>
          </a:p>
          <a:p>
            <a:r>
              <a:rPr lang="en-US" dirty="0" smtClean="0"/>
              <a:t>Has an additional functionality:</a:t>
            </a:r>
          </a:p>
          <a:p>
            <a:pPr lvl="1"/>
            <a:r>
              <a:rPr lang="en-US" dirty="0" smtClean="0"/>
              <a:t>Grows or shrinks dynamically by inserting and deleting elements at any specified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55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&amp; use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10474172" cy="4195481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is defined in the Java API’s </a:t>
            </a:r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So you must import:</a:t>
            </a:r>
            <a:br>
              <a:rPr lang="en-US" dirty="0" smtClean="0"/>
            </a:br>
            <a:r>
              <a:rPr lang="en-US" dirty="0">
                <a:latin typeface="Courier"/>
              </a:rPr>
              <a:t>import </a:t>
            </a:r>
            <a:r>
              <a:rPr lang="en-US" dirty="0" err="1" smtClean="0">
                <a:latin typeface="Courier"/>
              </a:rPr>
              <a:t>java.util.ArrayList</a:t>
            </a:r>
            <a:r>
              <a:rPr lang="en-US" dirty="0" smtClean="0">
                <a:latin typeface="Courier"/>
              </a:rPr>
              <a:t>;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is a class that is part of the Java standard library </a:t>
            </a:r>
            <a:r>
              <a:rPr lang="en-US" dirty="0" smtClean="0"/>
              <a:t>- Just </a:t>
            </a:r>
            <a:r>
              <a:rPr lang="en-US" dirty="0"/>
              <a:t>like Scanner</a:t>
            </a:r>
            <a:endParaRPr lang="en-US" dirty="0" smtClean="0">
              <a:latin typeface="Courier"/>
            </a:endParaRPr>
          </a:p>
          <a:p>
            <a:pPr marL="457200" lvl="1" indent="0">
              <a:buNone/>
            </a:pPr>
            <a:endParaRPr lang="en-US" dirty="0" smtClean="0">
              <a:latin typeface="Courier"/>
            </a:endParaRPr>
          </a:p>
          <a:p>
            <a:r>
              <a:rPr lang="en-US" dirty="0" smtClean="0"/>
              <a:t>To initialize, see syntax:</a:t>
            </a:r>
            <a:endParaRPr lang="en-US" dirty="0" smtClean="0">
              <a:latin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	</a:t>
            </a:r>
            <a:r>
              <a:rPr lang="en-US" dirty="0" err="1" smtClean="0">
                <a:latin typeface="Courier"/>
              </a:rPr>
              <a:t>ArrayList</a:t>
            </a:r>
            <a:r>
              <a:rPr lang="en-US" dirty="0" smtClean="0">
                <a:latin typeface="Courier"/>
              </a:rPr>
              <a:t>&lt;element-type</a:t>
            </a:r>
            <a:r>
              <a:rPr lang="en-US" dirty="0">
                <a:latin typeface="Courier"/>
              </a:rPr>
              <a:t>&gt; </a:t>
            </a:r>
            <a:r>
              <a:rPr lang="en-US" dirty="0" smtClean="0">
                <a:latin typeface="Courier"/>
              </a:rPr>
              <a:t>NAME </a:t>
            </a:r>
            <a:r>
              <a:rPr lang="en-US" dirty="0">
                <a:latin typeface="Courier"/>
              </a:rPr>
              <a:t>= new </a:t>
            </a:r>
            <a:r>
              <a:rPr lang="en-US" dirty="0" err="1">
                <a:latin typeface="Courier"/>
              </a:rPr>
              <a:t>ArrayList</a:t>
            </a:r>
            <a:r>
              <a:rPr lang="en-US" dirty="0" smtClean="0">
                <a:latin typeface="Courier"/>
              </a:rPr>
              <a:t>&lt;&gt;();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smtClean="0"/>
              <a:t>So: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</a:t>
            </a:r>
            <a:r>
              <a:rPr lang="en-US" dirty="0" err="1" smtClean="0">
                <a:latin typeface="Courier"/>
              </a:rPr>
              <a:t>ArrayList</a:t>
            </a:r>
            <a:r>
              <a:rPr lang="en-US" dirty="0" smtClean="0">
                <a:latin typeface="Courier"/>
              </a:rPr>
              <a:t>&lt;String&gt; </a:t>
            </a:r>
            <a:r>
              <a:rPr lang="en-US" dirty="0" smtClean="0">
                <a:latin typeface="Courier"/>
              </a:rPr>
              <a:t>grades </a:t>
            </a:r>
            <a:r>
              <a:rPr lang="en-US" dirty="0">
                <a:latin typeface="Courier"/>
              </a:rPr>
              <a:t>= new </a:t>
            </a:r>
            <a:r>
              <a:rPr lang="en-US" dirty="0" err="1">
                <a:latin typeface="Courier"/>
              </a:rPr>
              <a:t>ArrayList</a:t>
            </a:r>
            <a:r>
              <a:rPr lang="en-US" dirty="0">
                <a:latin typeface="Courier"/>
              </a:rPr>
              <a:t>&lt;&gt;();</a:t>
            </a:r>
          </a:p>
          <a:p>
            <a:endParaRPr lang="en-US" dirty="0" smtClean="0">
              <a:latin typeface="Courier"/>
            </a:endParaRP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193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vs. </a:t>
            </a:r>
            <a:r>
              <a:rPr lang="en-US" dirty="0" err="1" smtClean="0"/>
              <a:t>ArrayLists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919495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043">
                  <a:extLst>
                    <a:ext uri="{9D8B030D-6E8A-4147-A177-3AD203B41FA5}">
                      <a16:colId xmlns:a16="http://schemas.microsoft.com/office/drawing/2014/main" val="1174411930"/>
                    </a:ext>
                  </a:extLst>
                </a:gridCol>
                <a:gridCol w="3263723">
                  <a:extLst>
                    <a:ext uri="{9D8B030D-6E8A-4147-A177-3AD203B41FA5}">
                      <a16:colId xmlns:a16="http://schemas.microsoft.com/office/drawing/2014/main" val="1065054388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45229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9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at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an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grades.get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double[30]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&lt;Double&gt;()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to get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grades.length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grades.size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30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vs. </a:t>
            </a:r>
            <a:r>
              <a:rPr lang="en-US" dirty="0" err="1" smtClean="0"/>
              <a:t>ArrayLists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288381"/>
            <a:ext cx="7724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56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Generic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declare or create an </a:t>
            </a:r>
            <a:r>
              <a:rPr lang="en-US" dirty="0" err="1"/>
              <a:t>ArrayList</a:t>
            </a:r>
            <a:r>
              <a:rPr lang="en-US" dirty="0"/>
              <a:t>, you should always specify the element type in angle brackets. </a:t>
            </a:r>
            <a:endParaRPr lang="en-US" dirty="0" smtClean="0"/>
          </a:p>
          <a:p>
            <a:r>
              <a:rPr lang="en-US" dirty="0"/>
              <a:t>Generic specifications can be used only with object types and not with primitive types. Thus, while it is perfectly legal to write a definition like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ArrayList</a:t>
            </a:r>
            <a:r>
              <a:rPr lang="en-US" dirty="0"/>
              <a:t>&lt;String&gt; names = new </a:t>
            </a: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is not legal to write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/>
              <a:t>numbers = 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&gt;();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6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around this problem, Java defines a wrapper class for each of the primitive types: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boolean</a:t>
            </a:r>
            <a:r>
              <a:rPr lang="en-US" dirty="0" smtClean="0"/>
              <a:t> 			Boolean </a:t>
            </a:r>
          </a:p>
          <a:p>
            <a:pPr marL="0" indent="0">
              <a:buNone/>
            </a:pPr>
            <a:r>
              <a:rPr lang="en-US" dirty="0" smtClean="0"/>
              <a:t>		byte 				Byte </a:t>
            </a:r>
          </a:p>
          <a:p>
            <a:pPr marL="0" indent="0">
              <a:buNone/>
            </a:pPr>
            <a:r>
              <a:rPr lang="en-US" dirty="0" smtClean="0"/>
              <a:t>		char 				Character </a:t>
            </a:r>
          </a:p>
          <a:p>
            <a:pPr marL="0" indent="0">
              <a:buNone/>
            </a:pPr>
            <a:r>
              <a:rPr lang="en-US" dirty="0" smtClean="0"/>
              <a:t>		double 			Double </a:t>
            </a:r>
          </a:p>
          <a:p>
            <a:pPr marL="0" indent="0">
              <a:buNone/>
            </a:pPr>
            <a:r>
              <a:rPr lang="en-US" dirty="0" smtClean="0"/>
              <a:t>		float 				Float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					Integer </a:t>
            </a:r>
          </a:p>
          <a:p>
            <a:pPr marL="0" indent="0">
              <a:buNone/>
            </a:pPr>
            <a:r>
              <a:rPr lang="en-US" dirty="0" smtClean="0"/>
              <a:t>		long 				Long </a:t>
            </a:r>
          </a:p>
          <a:p>
            <a:pPr marL="0" indent="0">
              <a:buNone/>
            </a:pPr>
            <a:r>
              <a:rPr lang="en-US" dirty="0" smtClean="0"/>
              <a:t>		short 				Short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72178" y="3014133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14978" y="3437466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4978" y="3866443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7023" y="4289775"/>
            <a:ext cx="1264355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14978" y="4707462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31533" y="5147720"/>
            <a:ext cx="1837267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92400" y="5587976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23445" y="6000029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88" y="2789766"/>
            <a:ext cx="5600700" cy="647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88" y="4373984"/>
            <a:ext cx="5847868" cy="134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not a 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been using Strings to communicate with the user</a:t>
            </a:r>
          </a:p>
          <a:p>
            <a:pPr lvl="1"/>
            <a:r>
              <a:rPr lang="en-US" dirty="0" smtClean="0"/>
              <a:t>“Hello, World!”</a:t>
            </a:r>
          </a:p>
          <a:p>
            <a:r>
              <a:rPr lang="en-US" dirty="0" smtClean="0"/>
              <a:t>We haven’t really talked about how Java represents strings inside the computer or how you might manipulate the characters that make up a string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Strings on a low-level (code level) are very complex</a:t>
            </a:r>
          </a:p>
          <a:p>
            <a:r>
              <a:rPr lang="en-US" dirty="0" smtClean="0"/>
              <a:t>Java supports a high-level view of Strings by making a String class whose methods hide the underlying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21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78" y="452718"/>
            <a:ext cx="9922933" cy="1400530"/>
          </a:xfrm>
        </p:spPr>
        <p:txBody>
          <a:bodyPr/>
          <a:lstStyle/>
          <a:p>
            <a:r>
              <a:rPr lang="en-US" dirty="0" smtClean="0"/>
              <a:t>Wrapper Classes – Boxing &amp; 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0155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Wrapper </a:t>
            </a:r>
            <a:r>
              <a:rPr lang="en-US" dirty="0"/>
              <a:t>classes used to be much harder to use than they are today. Recent versions of Java include a facility called boxing and unboxing that automatically converts between a primitive type and the corresponding wrapper class.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		</a:t>
            </a:r>
            <a:r>
              <a:rPr lang="en-US" dirty="0" err="1" smtClean="0">
                <a:latin typeface="Courier" pitchFamily="49" charset="0"/>
              </a:rPr>
              <a:t>ArrayList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list = new </a:t>
            </a:r>
            <a:r>
              <a:rPr lang="en-US" dirty="0" err="1">
                <a:latin typeface="Courier" pitchFamily="49" charset="0"/>
              </a:rPr>
              <a:t>ArrayList</a:t>
            </a:r>
            <a:r>
              <a:rPr lang="en-US" dirty="0">
                <a:latin typeface="Courier" pitchFamily="49" charset="0"/>
              </a:rPr>
              <a:t>(); </a:t>
            </a:r>
            <a:endParaRPr lang="en-US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	</a:t>
            </a:r>
            <a:r>
              <a:rPr lang="en-US" dirty="0" smtClean="0">
                <a:latin typeface="Courier" pitchFamily="49" charset="0"/>
              </a:rPr>
              <a:t>	</a:t>
            </a:r>
            <a:r>
              <a:rPr lang="en-US" dirty="0" err="1" smtClean="0">
                <a:latin typeface="Courier" pitchFamily="49" charset="0"/>
              </a:rPr>
              <a:t>list.add</a:t>
            </a:r>
            <a:r>
              <a:rPr lang="en-US" dirty="0" smtClean="0">
                <a:latin typeface="Courier" pitchFamily="49" charset="0"/>
              </a:rPr>
              <a:t>(42</a:t>
            </a:r>
            <a:r>
              <a:rPr lang="en-US" dirty="0">
                <a:latin typeface="Courier" pitchFamily="49" charset="0"/>
              </a:rPr>
              <a:t>); </a:t>
            </a:r>
            <a:endParaRPr lang="en-US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	</a:t>
            </a:r>
            <a:r>
              <a:rPr lang="en-US" dirty="0" smtClean="0">
                <a:latin typeface="Courier" pitchFamily="49" charset="0"/>
              </a:rPr>
              <a:t>	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answer = </a:t>
            </a:r>
            <a:r>
              <a:rPr lang="en-US" dirty="0" err="1">
                <a:latin typeface="Courier" pitchFamily="49" charset="0"/>
              </a:rPr>
              <a:t>list.get</a:t>
            </a:r>
            <a:r>
              <a:rPr lang="en-US" dirty="0">
                <a:latin typeface="Courier" pitchFamily="49" charset="0"/>
              </a:rPr>
              <a:t>(0);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second statement, Java boxes the </a:t>
            </a:r>
            <a:r>
              <a:rPr lang="en-US" dirty="0" err="1"/>
              <a:t>int</a:t>
            </a:r>
            <a:r>
              <a:rPr lang="en-US" dirty="0"/>
              <a:t> value 42 inside a wrapper object of type Integer.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third statement, Java unboxes the Integer to obtain the original </a:t>
            </a:r>
            <a:r>
              <a:rPr lang="en-US" dirty="0" smtClean="0"/>
              <a:t>int.</a:t>
            </a:r>
          </a:p>
          <a:p>
            <a:r>
              <a:rPr lang="en-US" dirty="0" smtClean="0"/>
              <a:t>Java’s </a:t>
            </a:r>
            <a:r>
              <a:rPr lang="en-US" dirty="0"/>
              <a:t>automatic conversions make it appear as if one is storing primitive values in an </a:t>
            </a:r>
            <a:r>
              <a:rPr lang="en-US" dirty="0" err="1"/>
              <a:t>ArrayList</a:t>
            </a:r>
            <a:r>
              <a:rPr lang="en-US" dirty="0"/>
              <a:t>, even though the element type is declared to be a wrapper class.</a:t>
            </a:r>
          </a:p>
        </p:txBody>
      </p:sp>
    </p:spTree>
    <p:extLst>
      <p:ext uri="{BB962C8B-B14F-4D97-AF65-F5344CB8AC3E}">
        <p14:creationId xmlns:p14="http://schemas.microsoft.com/office/powerpoint/2010/main" val="851865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/>
              </a:rPr>
              <a:t>ArrayList</a:t>
            </a:r>
            <a:r>
              <a:rPr lang="en-US" dirty="0">
                <a:latin typeface="Courier"/>
              </a:rPr>
              <a:t>&lt;String&gt; </a:t>
            </a:r>
            <a:r>
              <a:rPr lang="en-US" dirty="0" err="1">
                <a:latin typeface="Courier"/>
              </a:rPr>
              <a:t>myArr</a:t>
            </a:r>
            <a:r>
              <a:rPr lang="en-US" dirty="0">
                <a:latin typeface="Courier"/>
              </a:rPr>
              <a:t> = </a:t>
            </a:r>
            <a:r>
              <a:rPr lang="en-US" b="1" dirty="0">
                <a:latin typeface="Courier"/>
              </a:rPr>
              <a:t>new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ArrayList</a:t>
            </a:r>
            <a:r>
              <a:rPr lang="en-US" dirty="0">
                <a:latin typeface="Courier"/>
              </a:rPr>
              <a:t>&lt;String&gt;(); </a:t>
            </a:r>
            <a:r>
              <a:rPr lang="en-US" dirty="0" err="1">
                <a:latin typeface="Courier"/>
              </a:rPr>
              <a:t>myArr.add</a:t>
            </a:r>
            <a:r>
              <a:rPr lang="en-US" dirty="0">
                <a:latin typeface="Courier"/>
              </a:rPr>
              <a:t>("Italian Riviera"); </a:t>
            </a:r>
            <a:br>
              <a:rPr lang="en-US" dirty="0">
                <a:latin typeface="Courier"/>
              </a:rPr>
            </a:br>
            <a:r>
              <a:rPr lang="en-US" dirty="0" err="1" smtClean="0">
                <a:latin typeface="Courier"/>
              </a:rPr>
              <a:t>myArr.add</a:t>
            </a:r>
            <a:r>
              <a:rPr lang="en-US" dirty="0">
                <a:latin typeface="Courier"/>
              </a:rPr>
              <a:t>("Jersey Shore"); 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err="1" smtClean="0">
                <a:latin typeface="Courier"/>
              </a:rPr>
              <a:t>myArr.add</a:t>
            </a:r>
            <a:r>
              <a:rPr lang="en-US" dirty="0">
                <a:latin typeface="Courier"/>
              </a:rPr>
              <a:t>("Puerto Rico</a:t>
            </a:r>
            <a:r>
              <a:rPr lang="en-US" dirty="0" smtClean="0">
                <a:latin typeface="Courier"/>
              </a:rPr>
              <a:t>");</a:t>
            </a:r>
          </a:p>
          <a:p>
            <a:endParaRPr lang="en-US" dirty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ArrayList</a:t>
            </a:r>
            <a:r>
              <a:rPr lang="en-US" dirty="0" smtClean="0">
                <a:latin typeface="Courier"/>
              </a:rPr>
              <a:t> can hold elements of different types</a:t>
            </a:r>
          </a:p>
          <a:p>
            <a:endParaRPr lang="en-US" dirty="0">
              <a:latin typeface="Courier"/>
            </a:endParaRPr>
          </a:p>
          <a:p>
            <a:r>
              <a:rPr lang="en-US" dirty="0" smtClean="0">
                <a:latin typeface="Courier"/>
              </a:rPr>
              <a:t>To check the size of an </a:t>
            </a:r>
            <a:r>
              <a:rPr lang="en-US" dirty="0" err="1" smtClean="0">
                <a:latin typeface="Courier"/>
              </a:rPr>
              <a:t>ArrayList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>
                <a:latin typeface="Courier"/>
              </a:rPr>
              <a:t>You do size() so:</a:t>
            </a:r>
            <a:br>
              <a:rPr lang="en-US" dirty="0" smtClean="0">
                <a:latin typeface="Courier"/>
              </a:rPr>
            </a:br>
            <a:r>
              <a:rPr lang="en-US" dirty="0" err="1" smtClean="0">
                <a:latin typeface="Courier"/>
              </a:rPr>
              <a:t>myArr.size</a:t>
            </a:r>
            <a:r>
              <a:rPr lang="en-US" dirty="0" smtClean="0">
                <a:latin typeface="Courier"/>
              </a:rPr>
              <a:t>();</a:t>
            </a:r>
          </a:p>
          <a:p>
            <a:endParaRPr lang="en-US" dirty="0">
              <a:latin typeface="Courier"/>
            </a:endParaRP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5946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2-10 at 6.27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37" y="1864032"/>
            <a:ext cx="88265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36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10 at 6.28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3" y="206477"/>
            <a:ext cx="88265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4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2-10 at 6.26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26" y="386325"/>
            <a:ext cx="87122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58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</a:t>
            </a:r>
            <a:r>
              <a:rPr lang="en-US" dirty="0" smtClean="0"/>
              <a:t>a programming </a:t>
            </a:r>
            <a:r>
              <a:rPr lang="en-US" dirty="0"/>
              <a:t>problem </a:t>
            </a:r>
          </a:p>
          <a:p>
            <a:r>
              <a:rPr lang="en-US" dirty="0" smtClean="0"/>
              <a:t>We </a:t>
            </a:r>
            <a:r>
              <a:rPr lang="en-US" dirty="0"/>
              <a:t>want code that reads in text one line at a time until the user enters the word “</a:t>
            </a:r>
            <a:r>
              <a:rPr lang="en-US" dirty="0" smtClean="0"/>
              <a:t>stop”</a:t>
            </a:r>
          </a:p>
          <a:p>
            <a:r>
              <a:rPr lang="en-US" dirty="0" smtClean="0"/>
              <a:t>Then </a:t>
            </a:r>
            <a:r>
              <a:rPr lang="en-US" dirty="0"/>
              <a:t>the code should repeat back all of the lines in reverse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We </a:t>
            </a:r>
            <a:r>
              <a:rPr lang="en-US" dirty="0"/>
              <a:t>do not know how many lines of text there will be before we </a:t>
            </a:r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4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9" y="1265347"/>
            <a:ext cx="8058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47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5" y="1290309"/>
            <a:ext cx="81724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14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1" y="1152984"/>
            <a:ext cx="8172450" cy="48221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11" y="1853248"/>
            <a:ext cx="8153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89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71" y="1152983"/>
            <a:ext cx="8020050" cy="5591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162" t="12865" r="-295" b="74403"/>
          <a:stretch/>
        </p:blipFill>
        <p:spPr>
          <a:xfrm>
            <a:off x="1475739" y="1718442"/>
            <a:ext cx="8008882" cy="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2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defines many useful methods that operate on the String class.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None of the methods in Java’s String class change the value of the string used as the receiver. What happens instead is that these methods return a new string on which the desired changes have been performed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Classes that prohibit clients from changing an object’s state are said to be immutable. Immutable classes have many advantages and play an important role in programming.</a:t>
            </a:r>
          </a:p>
        </p:txBody>
      </p:sp>
    </p:spTree>
    <p:extLst>
      <p:ext uri="{BB962C8B-B14F-4D97-AF65-F5344CB8AC3E}">
        <p14:creationId xmlns:p14="http://schemas.microsoft.com/office/powerpoint/2010/main" val="1127965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73" y="1317406"/>
            <a:ext cx="79724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08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7213"/>
            <a:ext cx="81534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3483" b="43179"/>
          <a:stretch/>
        </p:blipFill>
        <p:spPr>
          <a:xfrm>
            <a:off x="5053887" y="1853248"/>
            <a:ext cx="6547945" cy="6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49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006"/>
          <a:stretch/>
        </p:blipFill>
        <p:spPr>
          <a:xfrm>
            <a:off x="1015398" y="1860331"/>
            <a:ext cx="8048625" cy="4731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6" t="75575" r="-396" b="18059"/>
          <a:stretch/>
        </p:blipFill>
        <p:spPr>
          <a:xfrm>
            <a:off x="-128917" y="1506405"/>
            <a:ext cx="7972425" cy="3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7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9" y="1265347"/>
            <a:ext cx="8058150" cy="5210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815255" y="4524703"/>
            <a:ext cx="1450428" cy="362607"/>
          </a:xfrm>
          <a:prstGeom prst="ellipse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3163" b="30483"/>
          <a:stretch/>
        </p:blipFill>
        <p:spPr>
          <a:xfrm>
            <a:off x="963338" y="1522172"/>
            <a:ext cx="8058150" cy="33107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783724" y="1490641"/>
            <a:ext cx="1450428" cy="362607"/>
          </a:xfrm>
          <a:prstGeom prst="ellipse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97" y="2118984"/>
            <a:ext cx="7600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03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9" y="1265347"/>
            <a:ext cx="8058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5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11" y="1377182"/>
            <a:ext cx="8632523" cy="48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41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577"/>
          <a:stretch/>
        </p:blipFill>
        <p:spPr>
          <a:xfrm>
            <a:off x="1378846" y="1853248"/>
            <a:ext cx="8191500" cy="42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16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34" y="1684283"/>
            <a:ext cx="8239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01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segment of code that takes an </a:t>
            </a:r>
            <a:r>
              <a:rPr lang="en-US" dirty="0" err="1"/>
              <a:t>ArrayList</a:t>
            </a:r>
            <a:r>
              <a:rPr lang="en-US" dirty="0"/>
              <a:t> of Strings named list and removes any Strings that are longer than 5 characters</a:t>
            </a:r>
          </a:p>
        </p:txBody>
      </p:sp>
    </p:spTree>
    <p:extLst>
      <p:ext uri="{BB962C8B-B14F-4D97-AF65-F5344CB8AC3E}">
        <p14:creationId xmlns:p14="http://schemas.microsoft.com/office/powerpoint/2010/main" val="417462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vs.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String class, you apply </a:t>
            </a:r>
            <a:r>
              <a:rPr lang="en-US" dirty="0" err="1"/>
              <a:t>toUpperCase</a:t>
            </a:r>
            <a:r>
              <a:rPr lang="en-US" dirty="0"/>
              <a:t> to an existing string, as follows: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>
                <a:latin typeface="Courier" pitchFamily="49" charset="0"/>
              </a:rPr>
              <a:t>str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</a:t>
            </a:r>
            <a:r>
              <a:rPr lang="en-US" dirty="0" err="1">
                <a:latin typeface="Courier" pitchFamily="49" charset="0"/>
              </a:rPr>
              <a:t>str.toUpperCase</a:t>
            </a:r>
            <a:r>
              <a:rPr lang="en-US" dirty="0" smtClean="0"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Courier" pitchFamily="49" charset="0"/>
            </a:endParaRPr>
          </a:p>
          <a:p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dirty="0" smtClean="0"/>
              <a:t>you need to </a:t>
            </a:r>
            <a:r>
              <a:rPr lang="en-US" dirty="0"/>
              <a:t>assign the result back to the original variable if you want to change its value.</a:t>
            </a:r>
          </a:p>
        </p:txBody>
      </p:sp>
    </p:spTree>
    <p:extLst>
      <p:ext uri="{BB962C8B-B14F-4D97-AF65-F5344CB8AC3E}">
        <p14:creationId xmlns:p14="http://schemas.microsoft.com/office/powerpoint/2010/main" val="2676114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int i=0; 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while </a:t>
            </a:r>
            <a:r>
              <a:rPr lang="nn-NO" dirty="0"/>
              <a:t>(i5) { </a:t>
            </a:r>
            <a:endParaRPr lang="nn-NO" dirty="0" smtClean="0"/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current = </a:t>
            </a:r>
            <a:r>
              <a:rPr lang="en-US" dirty="0" err="1"/>
              <a:t>list.get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current.length</a:t>
            </a:r>
            <a:r>
              <a:rPr lang="en-US" dirty="0"/>
              <a:t>()&gt;5) {</a:t>
            </a:r>
            <a:endParaRPr lang="nn-NO" dirty="0" smtClean="0"/>
          </a:p>
          <a:p>
            <a:pPr marL="0" indent="0">
              <a:buNone/>
            </a:pPr>
            <a:r>
              <a:rPr lang="nn-NO" dirty="0"/>
              <a:t>	</a:t>
            </a:r>
            <a:r>
              <a:rPr lang="nn-NO" dirty="0" smtClean="0"/>
              <a:t>	list.remove(i</a:t>
            </a:r>
            <a:r>
              <a:rPr lang="nn-NO" dirty="0"/>
              <a:t>); 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	} </a:t>
            </a:r>
          </a:p>
          <a:p>
            <a:pPr marL="0" indent="0">
              <a:buNone/>
            </a:pPr>
            <a:r>
              <a:rPr lang="nn-NO" dirty="0" smtClean="0"/>
              <a:t>	i </a:t>
            </a:r>
            <a:r>
              <a:rPr lang="nn-NO" dirty="0"/>
              <a:t>= i + 1; 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10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Exercise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8" y="1473747"/>
            <a:ext cx="9456683" cy="45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64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83927"/>
            <a:ext cx="8946541" cy="4195481"/>
          </a:xfrm>
        </p:spPr>
        <p:txBody>
          <a:bodyPr/>
          <a:lstStyle/>
          <a:p>
            <a:r>
              <a:rPr lang="en-US" dirty="0"/>
              <a:t>We need to be careful removing elements from an </a:t>
            </a:r>
            <a:r>
              <a:rPr lang="en-US" dirty="0" err="1"/>
              <a:t>ArrayList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Remember </a:t>
            </a:r>
            <a:r>
              <a:rPr lang="en-US" dirty="0"/>
              <a:t>– when we remove elements, the entire </a:t>
            </a:r>
            <a:r>
              <a:rPr lang="en-US" dirty="0" err="1"/>
              <a:t>ArrayList</a:t>
            </a:r>
            <a:r>
              <a:rPr lang="en-US" dirty="0"/>
              <a:t> shifts into the position of the removed element: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remove(6</a:t>
            </a:r>
            <a:r>
              <a:rPr lang="en-US" dirty="0"/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60" y="3640715"/>
            <a:ext cx="7067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810" y="2406463"/>
            <a:ext cx="708660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222" y="5041534"/>
            <a:ext cx="67437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02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Classroom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53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Homework Problem</a:t>
            </a:r>
            <a:endParaRPr lang="en-US" alt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Write a method </a:t>
            </a:r>
            <a:r>
              <a:rPr lang="en-US" altLang="en-US" dirty="0">
                <a:latin typeface="Courier New" panose="02070309020205020404" pitchFamily="49" charset="0"/>
              </a:rPr>
              <a:t>intersect</a:t>
            </a:r>
            <a:r>
              <a:rPr lang="en-US" altLang="en-US" dirty="0"/>
              <a:t> that accepts two sorted array lists of integers as parameters and returns a new list that contains only the elements that are found in both lists.</a:t>
            </a:r>
          </a:p>
          <a:p>
            <a:pPr lvl="1"/>
            <a:endParaRPr lang="en-US" altLang="en-US" sz="800" dirty="0"/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Example: if lists named </a:t>
            </a:r>
            <a:r>
              <a:rPr lang="en-US" altLang="en-US" dirty="0">
                <a:latin typeface="Courier New" panose="02070309020205020404" pitchFamily="49" charset="0"/>
              </a:rPr>
              <a:t>list1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list2</a:t>
            </a:r>
            <a:r>
              <a:rPr lang="en-US" altLang="en-US" dirty="0"/>
              <a:t> initially store: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[1, </a:t>
            </a:r>
            <a:r>
              <a:rPr lang="en-US" altLang="en-US" b="1" dirty="0">
                <a:latin typeface="Courier New" panose="02070309020205020404" pitchFamily="49" charset="0"/>
              </a:rPr>
              <a:t>4</a:t>
            </a:r>
            <a:r>
              <a:rPr lang="en-US" altLang="en-US" dirty="0">
                <a:latin typeface="Courier New" panose="02070309020205020404" pitchFamily="49" charset="0"/>
              </a:rPr>
              <a:t>, 8, 9, </a:t>
            </a:r>
            <a:r>
              <a:rPr lang="en-US" altLang="en-US" b="1" dirty="0">
                <a:latin typeface="Courier New" panose="02070309020205020404" pitchFamily="49" charset="0"/>
              </a:rPr>
              <a:t>11</a:t>
            </a:r>
            <a:r>
              <a:rPr lang="en-US" altLang="en-US" dirty="0">
                <a:latin typeface="Courier New" panose="02070309020205020404" pitchFamily="49" charset="0"/>
              </a:rPr>
              <a:t>, 15, 17, </a:t>
            </a:r>
            <a:r>
              <a:rPr lang="en-US" altLang="en-US" b="1" dirty="0">
                <a:latin typeface="Courier New" panose="02070309020205020404" pitchFamily="49" charset="0"/>
              </a:rPr>
              <a:t>28</a:t>
            </a:r>
            <a:r>
              <a:rPr lang="en-US" altLang="en-US" dirty="0">
                <a:latin typeface="Courier New" panose="02070309020205020404" pitchFamily="49" charset="0"/>
              </a:rPr>
              <a:t>, 41, </a:t>
            </a:r>
            <a:r>
              <a:rPr lang="en-US" altLang="en-US" b="1" dirty="0">
                <a:latin typeface="Courier New" panose="02070309020205020404" pitchFamily="49" charset="0"/>
              </a:rPr>
              <a:t>59</a:t>
            </a:r>
            <a:r>
              <a:rPr lang="en-US" altLang="en-US" dirty="0">
                <a:latin typeface="Courier New" panose="02070309020205020404" pitchFamily="49" charset="0"/>
              </a:rPr>
              <a:t>]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[</a:t>
            </a:r>
            <a:r>
              <a:rPr lang="en-US" altLang="en-US" b="1" dirty="0">
                <a:latin typeface="Courier New" panose="02070309020205020404" pitchFamily="49" charset="0"/>
              </a:rPr>
              <a:t>4</a:t>
            </a:r>
            <a:r>
              <a:rPr lang="en-US" altLang="en-US" dirty="0">
                <a:latin typeface="Courier New" panose="02070309020205020404" pitchFamily="49" charset="0"/>
              </a:rPr>
              <a:t>, 7, </a:t>
            </a:r>
            <a:r>
              <a:rPr lang="en-US" altLang="en-US" b="1" dirty="0">
                <a:latin typeface="Courier New" panose="02070309020205020404" pitchFamily="49" charset="0"/>
              </a:rPr>
              <a:t>11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17</a:t>
            </a:r>
            <a:r>
              <a:rPr lang="en-US" altLang="en-US" dirty="0">
                <a:latin typeface="Courier New" panose="02070309020205020404" pitchFamily="49" charset="0"/>
              </a:rPr>
              <a:t>, 19, 20, 23, </a:t>
            </a:r>
            <a:r>
              <a:rPr lang="en-US" altLang="en-US" b="1" dirty="0">
                <a:latin typeface="Courier New" panose="02070309020205020404" pitchFamily="49" charset="0"/>
              </a:rPr>
              <a:t>28</a:t>
            </a:r>
            <a:r>
              <a:rPr lang="en-US" altLang="en-US" dirty="0">
                <a:latin typeface="Courier New" panose="02070309020205020404" pitchFamily="49" charset="0"/>
              </a:rPr>
              <a:t>, 37, </a:t>
            </a:r>
            <a:r>
              <a:rPr lang="en-US" altLang="en-US" b="1" dirty="0">
                <a:latin typeface="Courier New" panose="02070309020205020404" pitchFamily="49" charset="0"/>
              </a:rPr>
              <a:t>59</a:t>
            </a:r>
            <a:r>
              <a:rPr lang="en-US" altLang="en-US" dirty="0">
                <a:latin typeface="Courier New" panose="02070309020205020404" pitchFamily="49" charset="0"/>
              </a:rPr>
              <a:t>, 81]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Then the call of </a:t>
            </a:r>
            <a:r>
              <a:rPr lang="en-US" altLang="en-US" dirty="0">
                <a:latin typeface="Courier New" panose="02070309020205020404" pitchFamily="49" charset="0"/>
              </a:rPr>
              <a:t>intersect(list1, list2)</a:t>
            </a:r>
            <a:r>
              <a:rPr lang="en-US" altLang="en-US" dirty="0"/>
              <a:t>  returns the list: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[4, 11, 17, 28, 59]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79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Time – EXAM 2 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293" y="2037153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Everything until now, with a focus on material since last exam</a:t>
            </a:r>
          </a:p>
          <a:p>
            <a:r>
              <a:rPr lang="en-US" dirty="0" smtClean="0"/>
              <a:t>main</a:t>
            </a:r>
            <a:r>
              <a:rPr lang="en-US" dirty="0"/>
              <a:t>(), variables, methods</a:t>
            </a:r>
            <a:r>
              <a:rPr lang="en-US" dirty="0" smtClean="0"/>
              <a:t>, conditionals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Loops, Return Methods, Strings</a:t>
            </a:r>
            <a:r>
              <a:rPr lang="en-US" dirty="0">
                <a:solidFill>
                  <a:srgbClr val="FF0000"/>
                </a:solidFill>
              </a:rPr>
              <a:t>, Arrays, </a:t>
            </a:r>
            <a:r>
              <a:rPr lang="en-US" dirty="0" err="1" smtClean="0">
                <a:solidFill>
                  <a:srgbClr val="FF0000"/>
                </a:solidFill>
              </a:rPr>
              <a:t>ArrayLists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OPEN NOTE, but notes must be printed and brought to class.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COMPUTERS OR OTHER PEERS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Same schedule as last time: (You can start exam as early as 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5-6 Office Hours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6-7 Topic Review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7- Official Exam Start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Can leave when done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6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Exercises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reverse</a:t>
            </a:r>
            <a:r>
              <a:rPr lang="en-US" altLang="en-US"/>
              <a:t> that reverses the order of the elements in an </a:t>
            </a:r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of strings.</a:t>
            </a:r>
          </a:p>
          <a:p>
            <a:pPr lvl="1"/>
            <a:endParaRPr lang="en-US" altLang="en-US"/>
          </a:p>
          <a:p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capitalizePlurals</a:t>
            </a:r>
            <a:r>
              <a:rPr lang="en-US" altLang="en-US"/>
              <a:t> that accepts an </a:t>
            </a:r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of strings and replaces every word ending with an "s" with its uppercased version.</a:t>
            </a:r>
          </a:p>
          <a:p>
            <a:pPr lvl="1"/>
            <a:endParaRPr lang="en-US" altLang="en-US"/>
          </a:p>
          <a:p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removePlurals</a:t>
            </a:r>
            <a:r>
              <a:rPr lang="en-US" altLang="en-US"/>
              <a:t> that accepts an </a:t>
            </a:r>
            <a:r>
              <a:rPr lang="en-US" altLang="en-US">
                <a:latin typeface="Courier New" panose="02070309020205020404" pitchFamily="49" charset="0"/>
              </a:rPr>
              <a:t>ArrayList</a:t>
            </a:r>
            <a:r>
              <a:rPr lang="en-US" altLang="en-US"/>
              <a:t> of strings and removes every word in the list ending with an "s", case-insensitively.</a:t>
            </a:r>
          </a:p>
        </p:txBody>
      </p:sp>
    </p:spTree>
    <p:extLst>
      <p:ext uri="{BB962C8B-B14F-4D97-AF65-F5344CB8AC3E}">
        <p14:creationId xmlns:p14="http://schemas.microsoft.com/office/powerpoint/2010/main" val="32788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addStars</a:t>
            </a:r>
            <a:r>
              <a:rPr lang="en-US" altLang="en-US"/>
              <a:t> that accepts an array list of strings as a parameter and places a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 after each element.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Example: if an array list named </a:t>
            </a:r>
            <a:r>
              <a:rPr lang="en-US" altLang="en-US">
                <a:latin typeface="Courier New" panose="02070309020205020404" pitchFamily="49" charset="0"/>
              </a:rPr>
              <a:t>list</a:t>
            </a:r>
            <a:r>
              <a:rPr lang="en-US" altLang="en-US"/>
              <a:t> initially stores: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[the, quick, brown, fox]</a:t>
            </a:r>
          </a:p>
          <a:p>
            <a:pPr lvl="1"/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Then the call of </a:t>
            </a:r>
            <a:r>
              <a:rPr lang="en-US" altLang="en-US">
                <a:latin typeface="Courier New" panose="02070309020205020404" pitchFamily="49" charset="0"/>
              </a:rPr>
              <a:t>addStars(list);</a:t>
            </a:r>
            <a:r>
              <a:rPr lang="en-US" altLang="en-US"/>
              <a:t>  makes it store: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[the, *, quick, *, brown, *, fox, *]</a:t>
            </a:r>
          </a:p>
          <a:p>
            <a:pPr lvl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removeStars</a:t>
            </a:r>
            <a:r>
              <a:rPr lang="en-US" altLang="en-US"/>
              <a:t> that accepts an array list of strings, assuming that every other element is a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, and removes the stars (undoing what was done by </a:t>
            </a:r>
            <a:r>
              <a:rPr lang="en-US" altLang="en-US">
                <a:latin typeface="Courier New" panose="02070309020205020404" pitchFamily="49" charset="0"/>
              </a:rPr>
              <a:t>addStars</a:t>
            </a:r>
            <a:r>
              <a:rPr lang="en-US" altLang="en-US"/>
              <a:t> above).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Exercises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Write a method </a:t>
            </a:r>
            <a:r>
              <a:rPr lang="en-US" altLang="en-US" dirty="0">
                <a:latin typeface="Courier New" panose="02070309020205020404" pitchFamily="49" charset="0"/>
              </a:rPr>
              <a:t>reverse</a:t>
            </a:r>
            <a:r>
              <a:rPr lang="en-US" altLang="en-US" dirty="0"/>
              <a:t> that reverses the order of the elements in an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of strings.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Write a method </a:t>
            </a:r>
            <a:r>
              <a:rPr lang="en-US" altLang="en-US" dirty="0" err="1">
                <a:latin typeface="Courier New" panose="02070309020205020404" pitchFamily="49" charset="0"/>
              </a:rPr>
              <a:t>capitalizePlurals</a:t>
            </a:r>
            <a:r>
              <a:rPr lang="en-US" altLang="en-US" dirty="0"/>
              <a:t> that accepts an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of strings and replaces every word ending with an "s" with its uppercased version.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Write a method </a:t>
            </a:r>
            <a:r>
              <a:rPr lang="en-US" altLang="en-US" dirty="0" err="1">
                <a:latin typeface="Courier New" panose="02070309020205020404" pitchFamily="49" charset="0"/>
              </a:rPr>
              <a:t>removePlurals</a:t>
            </a:r>
            <a:r>
              <a:rPr lang="en-US" altLang="en-US" dirty="0"/>
              <a:t> that accepts an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of strings and removes every word in the list ending with an "s", case-insensitively.</a:t>
            </a:r>
          </a:p>
        </p:txBody>
      </p:sp>
    </p:spTree>
    <p:extLst>
      <p:ext uri="{BB962C8B-B14F-4D97-AF65-F5344CB8AC3E}">
        <p14:creationId xmlns:p14="http://schemas.microsoft.com/office/powerpoint/2010/main" val="12599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Characters from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47860" cy="4195481"/>
          </a:xfrm>
        </p:spPr>
        <p:txBody>
          <a:bodyPr>
            <a:normAutofit/>
          </a:bodyPr>
          <a:lstStyle/>
          <a:p>
            <a:r>
              <a:rPr lang="en-US" dirty="0"/>
              <a:t>Conceptually, a string is an ordered collection of </a:t>
            </a:r>
            <a:r>
              <a:rPr lang="en-US" dirty="0" smtClean="0"/>
              <a:t>characters or an array of characters</a:t>
            </a:r>
          </a:p>
          <a:p>
            <a:r>
              <a:rPr lang="en-US" dirty="0" smtClean="0"/>
              <a:t>In Java, the character positions in a string are identified by an index that begins at 0 and ends at one less than the length of the string (sound familiar?)</a:t>
            </a:r>
          </a:p>
          <a:p>
            <a:r>
              <a:rPr lang="en-US" dirty="0" smtClean="0"/>
              <a:t>You obtain the number of characters by calling length()</a:t>
            </a:r>
          </a:p>
          <a:p>
            <a:r>
              <a:rPr lang="en-US" dirty="0" smtClean="0"/>
              <a:t>You can select an individual character by calling switching the String to a character array and getting the character at index I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char character = </a:t>
            </a:r>
            <a:r>
              <a:rPr lang="en-US" dirty="0" err="1" smtClean="0">
                <a:latin typeface="Courier" pitchFamily="49" charset="0"/>
              </a:rPr>
              <a:t>stringToCharArray</a:t>
            </a:r>
            <a:r>
              <a:rPr lang="en-US" dirty="0" smtClean="0">
                <a:latin typeface="Courier" pitchFamily="49" charset="0"/>
              </a:rPr>
              <a:t>[0]; //will return ‘T’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85" y="4795673"/>
            <a:ext cx="7914785" cy="7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5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Putting two strings together, we can use the ‘+’ and we’ve done that before in class and in </a:t>
            </a:r>
            <a:r>
              <a:rPr lang="en-US" dirty="0" err="1" smtClean="0"/>
              <a:t>hw</a:t>
            </a:r>
            <a:r>
              <a:rPr lang="en-US" dirty="0" smtClean="0"/>
              <a:t> assignments</a:t>
            </a:r>
          </a:p>
          <a:p>
            <a:endParaRPr lang="en-US" dirty="0"/>
          </a:p>
          <a:p>
            <a:r>
              <a:rPr lang="en-US" dirty="0" smtClean="0"/>
              <a:t>The String class exports a method called </a:t>
            </a:r>
            <a:r>
              <a:rPr lang="en-US" u="sng" dirty="0" err="1" smtClean="0"/>
              <a:t>concat</a:t>
            </a:r>
            <a:r>
              <a:rPr lang="en-US" u="sng" dirty="0" smtClean="0"/>
              <a:t>()</a:t>
            </a:r>
            <a:r>
              <a:rPr lang="en-US" dirty="0" smtClean="0"/>
              <a:t> to signify concatenations, but it’s almost never used because we can use +</a:t>
            </a:r>
          </a:p>
          <a:p>
            <a:endParaRPr lang="en-US" dirty="0"/>
          </a:p>
          <a:p>
            <a:r>
              <a:rPr lang="en-US" dirty="0"/>
              <a:t>If you use + with numeric operands, it signifies addition. If at least one of its operands is a string, Java interprets + as concatenation. When it is used in this way, Java performs the following steps: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one of the operands is not a string, convert it to a string by applying the </a:t>
            </a:r>
            <a:r>
              <a:rPr lang="en-US" dirty="0" err="1"/>
              <a:t>toString</a:t>
            </a:r>
            <a:r>
              <a:rPr lang="en-US" dirty="0"/>
              <a:t> method for that class. </a:t>
            </a:r>
          </a:p>
          <a:p>
            <a:pPr lvl="2"/>
            <a:r>
              <a:rPr lang="en-US" dirty="0" smtClean="0"/>
              <a:t>Apply </a:t>
            </a:r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 method to concatenate the values.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06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28054" cy="4195481"/>
          </a:xfrm>
        </p:spPr>
        <p:txBody>
          <a:bodyPr/>
          <a:lstStyle/>
          <a:p>
            <a:r>
              <a:rPr lang="en-US" dirty="0"/>
              <a:t>The substring method makes it possible to extract a piece of a larger string by providing index numbers that determine the extent of the substring.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str.substring</a:t>
            </a:r>
            <a:r>
              <a:rPr lang="en-US" dirty="0" smtClean="0"/>
              <a:t>(i1, i2);</a:t>
            </a:r>
          </a:p>
          <a:p>
            <a:r>
              <a:rPr lang="en-US" dirty="0" smtClean="0"/>
              <a:t>where i1 </a:t>
            </a:r>
            <a:r>
              <a:rPr lang="en-US" dirty="0"/>
              <a:t>is the first index position in the desired substring and </a:t>
            </a:r>
            <a:r>
              <a:rPr lang="en-US" dirty="0" smtClean="0"/>
              <a:t>i2 </a:t>
            </a:r>
            <a:r>
              <a:rPr lang="en-US" dirty="0"/>
              <a:t>is the index position immediately following the last position in the substring.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from “Hello, World!” </a:t>
            </a:r>
            <a:r>
              <a:rPr lang="en-US" dirty="0"/>
              <a:t>if you wanted to select the substring "</a:t>
            </a:r>
            <a:r>
              <a:rPr lang="en-US" dirty="0" smtClean="0"/>
              <a:t>ell“, you </a:t>
            </a:r>
            <a:r>
              <a:rPr lang="en-US" dirty="0"/>
              <a:t>would make the following call: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str.substring</a:t>
            </a:r>
            <a:r>
              <a:rPr lang="en-US" dirty="0" smtClean="0"/>
              <a:t>(1</a:t>
            </a:r>
            <a:r>
              <a:rPr lang="en-US" dirty="0"/>
              <a:t>, 4);</a:t>
            </a:r>
          </a:p>
        </p:txBody>
      </p:sp>
    </p:spTree>
    <p:extLst>
      <p:ext uri="{BB962C8B-B14F-4D97-AF65-F5344CB8AC3E}">
        <p14:creationId xmlns:p14="http://schemas.microsoft.com/office/powerpoint/2010/main" val="140580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Strings for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9614"/>
            <a:ext cx="8946541" cy="4608785"/>
          </a:xfrm>
        </p:spPr>
        <p:txBody>
          <a:bodyPr>
            <a:normAutofit/>
          </a:bodyPr>
          <a:lstStyle/>
          <a:p>
            <a:r>
              <a:rPr lang="en-US" dirty="0"/>
              <a:t>Many applications will require you to test whether two strings are equal, in the sense </a:t>
            </a:r>
            <a:r>
              <a:rPr lang="en-US" dirty="0" smtClean="0"/>
              <a:t>that </a:t>
            </a:r>
            <a:r>
              <a:rPr lang="en-US" dirty="0"/>
              <a:t>they contain the same characters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Although it seems natural to do so, you cannot use the == operator for this purpose. While it is legal to </a:t>
            </a:r>
            <a:r>
              <a:rPr lang="en-US" dirty="0" smtClean="0"/>
              <a:t>write</a:t>
            </a:r>
          </a:p>
          <a:p>
            <a:pPr marL="0" indent="0" algn="ctr">
              <a:buNone/>
            </a:pPr>
            <a:r>
              <a:rPr lang="en-US" dirty="0">
                <a:latin typeface="Courier" pitchFamily="49" charset="0"/>
              </a:rPr>
              <a:t>if (s1 == s2) </a:t>
            </a:r>
            <a:r>
              <a:rPr lang="en-US" dirty="0" smtClean="0">
                <a:latin typeface="Courier" pitchFamily="49" charset="0"/>
              </a:rPr>
              <a:t>{…}</a:t>
            </a:r>
          </a:p>
          <a:p>
            <a:pPr marL="0" indent="0" algn="ctr">
              <a:buNone/>
            </a:pPr>
            <a:r>
              <a:rPr lang="en-US" dirty="0" smtClean="0"/>
              <a:t>The if test will not have the desired effect.</a:t>
            </a:r>
          </a:p>
          <a:p>
            <a:r>
              <a:rPr lang="en-US" dirty="0" smtClean="0"/>
              <a:t>== checks whether the objects are identical, aka does the reference in memory point to the same address (which would be true for primitive types)</a:t>
            </a:r>
          </a:p>
          <a:p>
            <a:r>
              <a:rPr lang="en-US" dirty="0" smtClean="0"/>
              <a:t>To check if two strings are equal: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if( s1.equals(s2) ) 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20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2326</TotalTime>
  <Words>1788</Words>
  <Application>Microsoft Office PowerPoint</Application>
  <PresentationFormat>Widescreen</PresentationFormat>
  <Paragraphs>275</Paragraphs>
  <Slides>58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Century Gothic</vt:lpstr>
      <vt:lpstr>Courier</vt:lpstr>
      <vt:lpstr>Courier New</vt:lpstr>
      <vt:lpstr>Times New Roman</vt:lpstr>
      <vt:lpstr>Wingdings 3</vt:lpstr>
      <vt:lpstr>Ion</vt:lpstr>
      <vt:lpstr>CLASS SEVEN</vt:lpstr>
      <vt:lpstr>Java's primitive types</vt:lpstr>
      <vt:lpstr>Strings are not a primitive type</vt:lpstr>
      <vt:lpstr>String Class Methods</vt:lpstr>
      <vt:lpstr>Strings vs. Characters</vt:lpstr>
      <vt:lpstr>Selecting Characters from a String</vt:lpstr>
      <vt:lpstr>String Concatenation</vt:lpstr>
      <vt:lpstr>Extracting Substrings</vt:lpstr>
      <vt:lpstr>Checking Strings for Equality</vt:lpstr>
      <vt:lpstr>Searching a String</vt:lpstr>
      <vt:lpstr>String Methods</vt:lpstr>
      <vt:lpstr>PowerPoint Presentation</vt:lpstr>
      <vt:lpstr>String Exercise – Reverse a String</vt:lpstr>
      <vt:lpstr>Arrays Review</vt:lpstr>
      <vt:lpstr>Arrays</vt:lpstr>
      <vt:lpstr>Array Initialization</vt:lpstr>
      <vt:lpstr>PowerPoint Presentation</vt:lpstr>
      <vt:lpstr>PowerPoint Presentation</vt:lpstr>
      <vt:lpstr>PowerPoint Presentation</vt:lpstr>
      <vt:lpstr>PowerPoint Presentation</vt:lpstr>
      <vt:lpstr>ArrayLists</vt:lpstr>
      <vt:lpstr>A Programming Problem</vt:lpstr>
      <vt:lpstr>A programming problem</vt:lpstr>
      <vt:lpstr>ArrayLists</vt:lpstr>
      <vt:lpstr>How to create &amp; use ArrayLists</vt:lpstr>
      <vt:lpstr>Arrays vs. ArrayLists</vt:lpstr>
      <vt:lpstr>Arrays vs. ArrayLists</vt:lpstr>
      <vt:lpstr>ArrayList Generic Types</vt:lpstr>
      <vt:lpstr>ArrayList Generic Types</vt:lpstr>
      <vt:lpstr>Wrapper Classes – Boxing &amp; Unboxing</vt:lpstr>
      <vt:lpstr>ArrayList Example</vt:lpstr>
      <vt:lpstr>PowerPoint Presentation</vt:lpstr>
      <vt:lpstr>PowerPoint Presentation</vt:lpstr>
      <vt:lpstr>PowerPoint Presentation</vt:lpstr>
      <vt:lpstr>First Problem</vt:lpstr>
      <vt:lpstr>First Problem</vt:lpstr>
      <vt:lpstr>First Problem</vt:lpstr>
      <vt:lpstr>First Problem</vt:lpstr>
      <vt:lpstr>First Problem</vt:lpstr>
      <vt:lpstr>First Problem</vt:lpstr>
      <vt:lpstr>First Problem</vt:lpstr>
      <vt:lpstr>First Problem</vt:lpstr>
      <vt:lpstr>First Problem</vt:lpstr>
      <vt:lpstr>First Problem</vt:lpstr>
      <vt:lpstr>First Problem</vt:lpstr>
      <vt:lpstr>More Methods</vt:lpstr>
      <vt:lpstr>Another add method</vt:lpstr>
      <vt:lpstr>More Methods</vt:lpstr>
      <vt:lpstr>Exercise</vt:lpstr>
      <vt:lpstr>First Exercise</vt:lpstr>
      <vt:lpstr>First Exercise</vt:lpstr>
      <vt:lpstr>Removing Elements from a list</vt:lpstr>
      <vt:lpstr>Classroom Quiz</vt:lpstr>
      <vt:lpstr>Homework Problem</vt:lpstr>
      <vt:lpstr>Next Time – EXAM 2 Topics</vt:lpstr>
      <vt:lpstr>Other Exercises</vt:lpstr>
      <vt:lpstr>Exercise</vt:lpstr>
      <vt:lpstr>Other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Five</dc:title>
  <dc:creator>Denzil Sikka</dc:creator>
  <cp:lastModifiedBy>Denzil Sikka</cp:lastModifiedBy>
  <cp:revision>66</cp:revision>
  <dcterms:created xsi:type="dcterms:W3CDTF">2015-02-03T22:57:05Z</dcterms:created>
  <dcterms:modified xsi:type="dcterms:W3CDTF">2015-02-18T23:37:56Z</dcterms:modified>
</cp:coreProperties>
</file>