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Century Gothic" panose="020B0502020202020204" pitchFamily="34" charset="0"/>
      <p:regular r:id="rId24"/>
      <p:bold r:id="rId25"/>
      <p:italic r:id="rId26"/>
      <p:boldItalic r:id="rId27"/>
    </p:embeddedFont>
  </p:embeddedFontLst>
  <p:custDataLst>
    <p:tags r:id="rId2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79"/>
    <p:restoredTop sz="94659"/>
  </p:normalViewPr>
  <p:slideViewPr>
    <p:cSldViewPr snapToGrid="0">
      <p:cViewPr varScale="1">
        <p:scale>
          <a:sx n="124" d="100"/>
          <a:sy n="124" d="100"/>
        </p:scale>
        <p:origin x="192" y="11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dirty="0"/>
              <a:t>Green Pace</a:t>
            </a:r>
            <a:endParaRPr dirty="0"/>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err="1"/>
              <a:t>Esi</a:t>
            </a:r>
            <a:r>
              <a:rPr lang="en-US" sz="1850" i="1" dirty="0"/>
              <a:t> McAllen</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chemeClr val="lt1"/>
              </a:buClr>
              <a:buSzPts val="2000"/>
              <a:buNone/>
            </a:pPr>
            <a:r>
              <a:rPr lang="en-US" sz="1800" dirty="0"/>
              <a:t>As seen on the illustration on the previous slide, I believe the security tools reside in the Design, Build and Monitor and detect sections of the Automation summary chart. </a:t>
            </a:r>
          </a:p>
          <a:p>
            <a:pPr marL="685800" lvl="1" indent="-228600" algn="l" rtl="0">
              <a:lnSpc>
                <a:spcPct val="90000"/>
              </a:lnSpc>
              <a:spcBef>
                <a:spcPts val="0"/>
              </a:spcBef>
              <a:spcAft>
                <a:spcPts val="0"/>
              </a:spcAft>
              <a:buClr>
                <a:schemeClr val="lt1"/>
              </a:buClr>
              <a:buSzPts val="2000"/>
              <a:buChar char="•"/>
            </a:pPr>
            <a:endParaRPr lang="en-US" sz="1800" dirty="0"/>
          </a:p>
          <a:p>
            <a:pPr marL="685800" lvl="1" indent="-228600" algn="l" rtl="0">
              <a:lnSpc>
                <a:spcPct val="90000"/>
              </a:lnSpc>
              <a:spcBef>
                <a:spcPts val="0"/>
              </a:spcBef>
              <a:spcAft>
                <a:spcPts val="0"/>
              </a:spcAft>
              <a:buClr>
                <a:schemeClr val="lt1"/>
              </a:buClr>
              <a:buSzPts val="2000"/>
              <a:buChar char="•"/>
            </a:pPr>
            <a:r>
              <a:rPr lang="en-US" sz="1800" dirty="0"/>
              <a:t>In the Design Phase we…</a:t>
            </a:r>
          </a:p>
          <a:p>
            <a:pPr marL="1143000" lvl="2" indent="-228600">
              <a:spcBef>
                <a:spcPts val="0"/>
              </a:spcBef>
              <a:buSzPts val="2000"/>
            </a:pPr>
            <a:r>
              <a:rPr lang="en-US" sz="1600" dirty="0"/>
              <a:t>Make several Security based test to the design</a:t>
            </a:r>
          </a:p>
          <a:p>
            <a:pPr marL="914400" lvl="2" indent="0">
              <a:spcBef>
                <a:spcPts val="0"/>
              </a:spcBef>
              <a:buSzPts val="2000"/>
              <a:buNone/>
            </a:pPr>
            <a:endParaRPr sz="1400" dirty="0"/>
          </a:p>
          <a:p>
            <a:pPr marL="685800" lvl="1" indent="-228600" algn="l" rtl="0">
              <a:lnSpc>
                <a:spcPct val="90000"/>
              </a:lnSpc>
              <a:spcBef>
                <a:spcPts val="500"/>
              </a:spcBef>
              <a:spcAft>
                <a:spcPts val="0"/>
              </a:spcAft>
              <a:buClr>
                <a:schemeClr val="lt1"/>
              </a:buClr>
              <a:buSzPts val="2000"/>
              <a:buChar char="•"/>
            </a:pPr>
            <a:r>
              <a:rPr lang="en-US" dirty="0"/>
              <a:t>In the Build Phase we…</a:t>
            </a:r>
          </a:p>
          <a:p>
            <a:pPr marL="1143000" lvl="2" indent="-228600">
              <a:buSzPts val="2000"/>
            </a:pPr>
            <a:r>
              <a:rPr lang="en-US" dirty="0"/>
              <a:t>Secure Our build in whichever way is chosen by the team</a:t>
            </a:r>
          </a:p>
          <a:p>
            <a:pPr marL="685800" lvl="1" indent="-228600" algn="l" rtl="0">
              <a:lnSpc>
                <a:spcPct val="90000"/>
              </a:lnSpc>
              <a:spcBef>
                <a:spcPts val="500"/>
              </a:spcBef>
              <a:spcAft>
                <a:spcPts val="0"/>
              </a:spcAft>
              <a:buClr>
                <a:schemeClr val="lt1"/>
              </a:buClr>
              <a:buSzPts val="2000"/>
              <a:buChar char="•"/>
            </a:pPr>
            <a:endParaRPr lang="en-US" dirty="0"/>
          </a:p>
          <a:p>
            <a:pPr marL="685800" lvl="1" indent="-228600" algn="l" rtl="0">
              <a:lnSpc>
                <a:spcPct val="90000"/>
              </a:lnSpc>
              <a:spcBef>
                <a:spcPts val="500"/>
              </a:spcBef>
              <a:spcAft>
                <a:spcPts val="0"/>
              </a:spcAft>
              <a:buClr>
                <a:schemeClr val="lt1"/>
              </a:buClr>
              <a:buSzPts val="2000"/>
              <a:buChar char="•"/>
            </a:pPr>
            <a:r>
              <a:rPr lang="en-US" dirty="0"/>
              <a:t>In the Monitor and Detect phase we…</a:t>
            </a:r>
          </a:p>
          <a:p>
            <a:pPr marL="1143000" lvl="2" indent="-228600">
              <a:buSzPts val="2000"/>
            </a:pPr>
            <a:r>
              <a:rPr lang="en-US" dirty="0"/>
              <a:t>Alert if any intrusions are detected that break through the security.</a:t>
            </a:r>
          </a:p>
          <a:p>
            <a:pPr marL="1143000" lvl="2" indent="-228600">
              <a:buSzPts val="2000"/>
            </a:pPr>
            <a:r>
              <a:rPr lang="en-US" dirty="0"/>
              <a:t>Log any important information worth noting.</a:t>
            </a:r>
          </a:p>
          <a:p>
            <a:pPr marL="685800" lvl="1" indent="-228600" algn="l" rtl="0">
              <a:lnSpc>
                <a:spcPct val="90000"/>
              </a:lnSpc>
              <a:spcBef>
                <a:spcPts val="500"/>
              </a:spcBef>
              <a:spcAft>
                <a:spcPts val="0"/>
              </a:spcAft>
              <a:buClr>
                <a:schemeClr val="lt1"/>
              </a:buClr>
              <a:buSzPts val="2000"/>
              <a:buChar char="•"/>
            </a:pP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 AND BENEFITS</a:t>
            </a:r>
            <a:endParaRPr dirty="0"/>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When you chose to wait for problems to arise rather than prevent them from </a:t>
            </a:r>
          </a:p>
          <a:p>
            <a:pPr marL="0" lvl="0" indent="0">
              <a:spcBef>
                <a:spcPts val="0"/>
              </a:spcBef>
              <a:buSzPts val="2000"/>
              <a:buNone/>
            </a:pPr>
            <a:r>
              <a:rPr lang="en-US" sz="2000" dirty="0"/>
              <a:t>happening, you risk…</a:t>
            </a:r>
          </a:p>
          <a:p>
            <a:pPr marL="685800" lvl="1" indent="-228600">
              <a:spcBef>
                <a:spcPts val="0"/>
              </a:spcBef>
              <a:buSzPts val="2000"/>
            </a:pPr>
            <a:r>
              <a:rPr lang="en-US" dirty="0"/>
              <a:t>Important data leaking</a:t>
            </a:r>
          </a:p>
          <a:p>
            <a:pPr marL="685800" lvl="1" indent="-228600">
              <a:spcBef>
                <a:spcPts val="0"/>
              </a:spcBef>
              <a:buSzPts val="2000"/>
            </a:pPr>
            <a:r>
              <a:rPr lang="en-US" dirty="0"/>
              <a:t>Compromised credentials </a:t>
            </a:r>
          </a:p>
          <a:p>
            <a:pPr marL="800100" lvl="1">
              <a:spcBef>
                <a:spcPts val="0"/>
              </a:spcBef>
              <a:buSzPts val="2000"/>
            </a:pPr>
            <a:r>
              <a:rPr lang="en-US" dirty="0"/>
              <a:t>Loss of trust from clients</a:t>
            </a:r>
          </a:p>
          <a:p>
            <a:pPr marL="0" lvl="0" indent="0">
              <a:spcBef>
                <a:spcPts val="0"/>
              </a:spcBef>
              <a:buSzPts val="2000"/>
              <a:buNone/>
            </a:pPr>
            <a:endParaRPr lang="en-US" sz="2000" dirty="0"/>
          </a:p>
          <a:p>
            <a:pPr marL="228600" lvl="0" indent="-228600">
              <a:spcBef>
                <a:spcPts val="0"/>
              </a:spcBef>
              <a:buSzPts val="2000"/>
            </a:pPr>
            <a:endParaRPr lang="en-US" sz="2000" dirty="0"/>
          </a:p>
          <a:p>
            <a:pPr marL="228600" lvl="0" indent="-228600">
              <a:spcBef>
                <a:spcPts val="0"/>
              </a:spcBef>
              <a:buSzPts val="2000"/>
            </a:pPr>
            <a:r>
              <a:rPr lang="en-US" sz="2000" dirty="0"/>
              <a:t>Some Benefits to acting now </a:t>
            </a:r>
          </a:p>
          <a:p>
            <a:pPr marL="685800" lvl="1" indent="-228600">
              <a:spcBef>
                <a:spcPts val="0"/>
              </a:spcBef>
              <a:buSzPts val="2000"/>
            </a:pPr>
            <a:r>
              <a:rPr lang="en-US" sz="1800" dirty="0"/>
              <a:t>Employees feel safe knowing their information is protected</a:t>
            </a:r>
          </a:p>
          <a:p>
            <a:pPr marL="685800" lvl="1" indent="-228600">
              <a:spcBef>
                <a:spcPts val="0"/>
              </a:spcBef>
              <a:buSzPts val="2000"/>
            </a:pPr>
            <a:r>
              <a:rPr lang="en-US" sz="1800" dirty="0"/>
              <a:t>Client trust and business</a:t>
            </a:r>
          </a:p>
          <a:p>
            <a:pPr marL="685800" lvl="1" indent="-228600">
              <a:spcBef>
                <a:spcPts val="0"/>
              </a:spcBef>
              <a:buSzPts val="2000"/>
            </a:pPr>
            <a:r>
              <a:rPr lang="en-US" sz="1800" dirty="0"/>
              <a:t>Good reputation which will open doors for more business</a:t>
            </a:r>
          </a:p>
          <a:p>
            <a:pPr marL="228600" lvl="0" indent="-228600" algn="l" rtl="0">
              <a:lnSpc>
                <a:spcPct val="90000"/>
              </a:lnSpc>
              <a:spcBef>
                <a:spcPts val="0"/>
              </a:spcBef>
              <a:spcAft>
                <a:spcPts val="0"/>
              </a:spcAft>
              <a:buClr>
                <a:schemeClr val="lt1"/>
              </a:buClr>
              <a:buSzPts val="2000"/>
              <a:buChar char="•"/>
            </a:pPr>
            <a:endParaRPr lang="en-US" sz="2000" dirty="0"/>
          </a:p>
          <a:p>
            <a:pPr marL="800100" lvl="1">
              <a:spcBef>
                <a:spcPts val="0"/>
              </a:spcBef>
              <a:buSzPts val="2000"/>
            </a:pPr>
            <a:endParaRPr lang="en-US" dirty="0"/>
          </a:p>
          <a:p>
            <a:pPr marL="800100" lvl="1">
              <a:spcBef>
                <a:spcPts val="0"/>
              </a:spcBef>
              <a:buSzPts val="2000"/>
            </a:pPr>
            <a:endParaRPr lang="en-US" dirty="0"/>
          </a:p>
          <a:p>
            <a:pPr marL="800100" lvl="1">
              <a:spcBef>
                <a:spcPts val="0"/>
              </a:spcBef>
              <a:buSzPts val="2000"/>
            </a:pPr>
            <a:endParaRPr lang="en-US"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2400" dirty="0"/>
              <a:t>Hold frequent team meetings to practice internet safety.</a:t>
            </a:r>
          </a:p>
          <a:p>
            <a:pPr marL="1143000" lvl="2" indent="-228600" algn="l" rtl="0">
              <a:lnSpc>
                <a:spcPct val="90000"/>
              </a:lnSpc>
              <a:spcBef>
                <a:spcPts val="0"/>
              </a:spcBef>
              <a:spcAft>
                <a:spcPts val="0"/>
              </a:spcAft>
              <a:buClr>
                <a:schemeClr val="lt1"/>
              </a:buClr>
              <a:buSzPts val="1800"/>
              <a:buChar char="•"/>
            </a:pPr>
            <a:endParaRPr lang="en-US" dirty="0"/>
          </a:p>
          <a:p>
            <a:pPr marL="1143000" lvl="2" indent="-228600" algn="l" rtl="0">
              <a:lnSpc>
                <a:spcPct val="90000"/>
              </a:lnSpc>
              <a:spcBef>
                <a:spcPts val="0"/>
              </a:spcBef>
              <a:spcAft>
                <a:spcPts val="0"/>
              </a:spcAft>
              <a:buClr>
                <a:schemeClr val="lt1"/>
              </a:buClr>
              <a:buSzPts val="1800"/>
              <a:buChar char="•"/>
            </a:pPr>
            <a:r>
              <a:rPr lang="en-US" sz="2400" dirty="0"/>
              <a:t>Educate team members to frequently change passwords and log out when they are idle.</a:t>
            </a:r>
          </a:p>
          <a:p>
            <a:pPr marL="1143000" lvl="2" indent="-228600" algn="l" rtl="0">
              <a:lnSpc>
                <a:spcPct val="90000"/>
              </a:lnSpc>
              <a:spcBef>
                <a:spcPts val="0"/>
              </a:spcBef>
              <a:spcAft>
                <a:spcPts val="0"/>
              </a:spcAft>
              <a:buClr>
                <a:schemeClr val="lt1"/>
              </a:buClr>
              <a:buSzPts val="1800"/>
              <a:buChar char="•"/>
            </a:pPr>
            <a:endParaRPr lang="en-US" sz="2400" dirty="0"/>
          </a:p>
          <a:p>
            <a:pPr marL="1143000" lvl="2" indent="-228600" algn="l" rtl="0">
              <a:lnSpc>
                <a:spcPct val="90000"/>
              </a:lnSpc>
              <a:spcBef>
                <a:spcPts val="0"/>
              </a:spcBef>
              <a:spcAft>
                <a:spcPts val="0"/>
              </a:spcAft>
              <a:buClr>
                <a:schemeClr val="lt1"/>
              </a:buClr>
              <a:buSzPts val="1800"/>
              <a:buChar char="•"/>
            </a:pPr>
            <a:r>
              <a:rPr lang="en-US" sz="2400" dirty="0"/>
              <a:t>Worry about Secure code at the beginning and not the end</a:t>
            </a:r>
          </a:p>
          <a:p>
            <a:pPr marL="1143000" lvl="2" indent="-228600" algn="l" rtl="0">
              <a:lnSpc>
                <a:spcPct val="90000"/>
              </a:lnSpc>
              <a:spcBef>
                <a:spcPts val="0"/>
              </a:spcBef>
              <a:spcAft>
                <a:spcPts val="0"/>
              </a:spcAft>
              <a:buClr>
                <a:schemeClr val="lt1"/>
              </a:buClr>
              <a:buSzPts val="1800"/>
              <a:buChar char="•"/>
            </a:pPr>
            <a:endParaRPr lang="en-US" sz="2400" dirty="0"/>
          </a:p>
          <a:p>
            <a:pPr marL="1143000" lvl="2" indent="-228600" algn="l" rtl="0">
              <a:lnSpc>
                <a:spcPct val="90000"/>
              </a:lnSpc>
              <a:spcBef>
                <a:spcPts val="0"/>
              </a:spcBef>
              <a:spcAft>
                <a:spcPts val="0"/>
              </a:spcAft>
              <a:buClr>
                <a:schemeClr val="lt1"/>
              </a:buClr>
              <a:buSzPts val="1800"/>
              <a:buChar char="•"/>
            </a:pPr>
            <a:r>
              <a:rPr lang="en-US" sz="2400" dirty="0"/>
              <a:t>Install trusted antivirus and malware detectors</a:t>
            </a:r>
            <a:endParaRPr sz="2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CONCLUSIONS</a:t>
            </a:r>
            <a:endParaRPr dirty="0"/>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200"/>
              <a:buNone/>
            </a:pPr>
            <a:r>
              <a:rPr lang="en-US" sz="2400" dirty="0"/>
              <a:t>In the future some good standards that can made to prevent future problems are…</a:t>
            </a:r>
          </a:p>
          <a:p>
            <a:pPr marL="0" lvl="0" indent="0" algn="l" rtl="0">
              <a:lnSpc>
                <a:spcPct val="90000"/>
              </a:lnSpc>
              <a:spcBef>
                <a:spcPts val="0"/>
              </a:spcBef>
              <a:spcAft>
                <a:spcPts val="0"/>
              </a:spcAft>
              <a:buClr>
                <a:schemeClr val="lt1"/>
              </a:buClr>
              <a:buSzPts val="2200"/>
              <a:buNone/>
            </a:pPr>
            <a:endParaRPr lang="en-US" sz="2400" dirty="0"/>
          </a:p>
          <a:p>
            <a:pPr marL="685800" lvl="1" indent="-228600">
              <a:spcBef>
                <a:spcPts val="0"/>
              </a:spcBef>
              <a:buSzPts val="2200"/>
            </a:pPr>
            <a:r>
              <a:rPr lang="en-US" dirty="0"/>
              <a:t>Don’t leave security to the end</a:t>
            </a:r>
          </a:p>
          <a:p>
            <a:pPr marL="1143000" lvl="2" indent="-228600">
              <a:spcBef>
                <a:spcPts val="0"/>
              </a:spcBef>
              <a:buSzPts val="2200"/>
            </a:pPr>
            <a:r>
              <a:rPr lang="en-US" dirty="0"/>
              <a:t>If you code with security in mind, this can save your team from having to solve problems in the future</a:t>
            </a:r>
          </a:p>
          <a:p>
            <a:pPr marL="685800" lvl="1" indent="-228600">
              <a:spcBef>
                <a:spcPts val="0"/>
              </a:spcBef>
              <a:buSzPts val="2200"/>
            </a:pPr>
            <a:endParaRPr lang="en-US" dirty="0"/>
          </a:p>
          <a:p>
            <a:pPr marL="685800" lvl="1" indent="-228600">
              <a:spcBef>
                <a:spcPts val="0"/>
              </a:spcBef>
              <a:buSzPts val="2200"/>
            </a:pPr>
            <a:r>
              <a:rPr lang="en-US" dirty="0"/>
              <a:t>Educate Employees on the different ways hackers can access systems.</a:t>
            </a:r>
          </a:p>
          <a:p>
            <a:pPr marL="1143000" lvl="2" indent="-228600">
              <a:spcBef>
                <a:spcPts val="0"/>
              </a:spcBef>
              <a:buSzPts val="2200"/>
            </a:pPr>
            <a:r>
              <a:rPr lang="en-US" dirty="0"/>
              <a:t>Employees should know when an email seems odd and should avoid giving out important data to hackers</a:t>
            </a:r>
          </a:p>
          <a:p>
            <a:pPr marL="914400" lvl="2" indent="0">
              <a:spcBef>
                <a:spcPts val="0"/>
              </a:spcBef>
              <a:buSzPts val="2200"/>
              <a:buNone/>
            </a:pPr>
            <a:endParaRPr lang="en-US" dirty="0"/>
          </a:p>
          <a:p>
            <a:pPr marL="685800" lvl="1" indent="-228600">
              <a:spcBef>
                <a:spcPts val="0"/>
              </a:spcBef>
              <a:buSzPts val="2200"/>
            </a:pPr>
            <a:r>
              <a:rPr lang="en-US" dirty="0"/>
              <a:t>Keep your code simple</a:t>
            </a:r>
          </a:p>
          <a:p>
            <a:pPr marL="1143000" lvl="2" indent="-228600">
              <a:spcBef>
                <a:spcPts val="0"/>
              </a:spcBef>
              <a:buSzPts val="2200"/>
            </a:pPr>
            <a:r>
              <a:rPr lang="en-US" dirty="0"/>
              <a:t>Often when we over complicate our code, it’s hard for not only us but others to backtrack and see where errors may have been made.</a:t>
            </a:r>
          </a:p>
          <a:p>
            <a:pPr marL="685800" lvl="1" indent="-228600">
              <a:spcBef>
                <a:spcPts val="0"/>
              </a:spcBef>
              <a:buSzPts val="2200"/>
            </a:pPr>
            <a:endParaRPr lang="en-US" sz="18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200"/>
              <a:buNone/>
            </a:pPr>
            <a:endParaRPr lang="en-US" dirty="0"/>
          </a:p>
          <a:p>
            <a:r>
              <a:rPr lang="en-US" i="1" dirty="0"/>
              <a:t>STR51-CPP. Do not attempt to create a std::string from a null pointer - SEI CERT C++ Coding Standard - Confluence</a:t>
            </a:r>
            <a:r>
              <a:rPr lang="en-US" dirty="0"/>
              <a:t>. (n.d.). </a:t>
            </a:r>
            <a:r>
              <a:rPr lang="en-US" dirty="0" err="1"/>
              <a:t>Wiki.sei.cmu.edu</a:t>
            </a:r>
            <a:r>
              <a:rPr lang="en-US" dirty="0"/>
              <a:t>. Retrieved April 21, 2022, from https://</a:t>
            </a:r>
            <a:r>
              <a:rPr lang="en-US" dirty="0" err="1"/>
              <a:t>wiki.sei.cmu.edu</a:t>
            </a:r>
            <a:r>
              <a:rPr lang="en-US" dirty="0"/>
              <a:t>/confluence/display/</a:t>
            </a:r>
            <a:r>
              <a:rPr lang="en-US" dirty="0" err="1"/>
              <a:t>cplusplus</a:t>
            </a:r>
            <a:r>
              <a:rPr lang="en-US" dirty="0"/>
              <a:t>/STR51-CPP.+Do+not+attempt+to+create+a+std%3A%3Astring+from+a+null+pointer</a:t>
            </a:r>
          </a:p>
          <a:p>
            <a:r>
              <a:rPr lang="en-US" dirty="0"/>
              <a:t>‌</a:t>
            </a:r>
            <a:r>
              <a:rPr lang="en-US" i="1" dirty="0"/>
              <a:t>Secure Coding: A Practical Guide</a:t>
            </a:r>
            <a:r>
              <a:rPr lang="en-US" dirty="0"/>
              <a:t>. (n.d.). </a:t>
            </a:r>
            <a:r>
              <a:rPr lang="en-US" dirty="0" err="1"/>
              <a:t>WhiteSource</a:t>
            </a:r>
            <a:r>
              <a:rPr lang="en-US" dirty="0"/>
              <a:t>. https://</a:t>
            </a:r>
            <a:r>
              <a:rPr lang="en-US" dirty="0" err="1"/>
              <a:t>www.whitesourcesoftware.com</a:t>
            </a:r>
            <a:r>
              <a:rPr lang="en-US" dirty="0"/>
              <a:t>/resources/blog/secure-coding/</a:t>
            </a:r>
          </a:p>
          <a:p>
            <a:endParaRPr lang="en-US"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1839310"/>
            <a:ext cx="10820400" cy="437937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The coding standards was needed in order to tighten security. It will be used to demonstrate how important it is to follow safety rules online.  </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graphicFrame>
        <p:nvGraphicFramePr>
          <p:cNvPr id="161" name="Google Shape;161;p4" descr="Alt text required"/>
          <p:cNvGraphicFramePr/>
          <p:nvPr>
            <p:extLst>
              <p:ext uri="{D42A27DB-BD31-4B8C-83A1-F6EECF244321}">
                <p14:modId xmlns:p14="http://schemas.microsoft.com/office/powerpoint/2010/main" val="2105073675"/>
              </p:ext>
            </p:extLst>
          </p:nvPr>
        </p:nvGraphicFramePr>
        <p:xfrm>
          <a:off x="1815711" y="2174718"/>
          <a:ext cx="7835225" cy="384042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r>
                        <a:rPr lang="en-US" sz="1400" b="0" i="0" u="none" strike="noStrike" cap="none" dirty="0">
                          <a:solidFill>
                            <a:srgbClr val="000000"/>
                          </a:solidFill>
                          <a:effectLst/>
                          <a:latin typeface="Arial"/>
                          <a:ea typeface="Arial"/>
                          <a:cs typeface="Arial"/>
                          <a:sym typeface="Arial"/>
                        </a:rPr>
                        <a:t>DCL50-CPP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EXP50-CPP </a:t>
                      </a:r>
                      <a:endParaRPr lang="en-US" sz="3600" dirty="0">
                        <a:effectLs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IDS00-J </a:t>
                      </a:r>
                      <a:endParaRPr lang="en-US" sz="3600" dirty="0">
                        <a:effectLst/>
                      </a:endParaRPr>
                    </a:p>
                    <a:p>
                      <a:endParaRPr lang="en-US" sz="3600" dirty="0">
                        <a:effectLs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r>
                        <a:rPr lang="en-US" sz="1400" b="0" i="0" u="none" strike="noStrike" cap="none" dirty="0">
                          <a:solidFill>
                            <a:srgbClr val="000000"/>
                          </a:solidFill>
                          <a:effectLst/>
                          <a:latin typeface="Arial"/>
                          <a:ea typeface="Arial"/>
                          <a:cs typeface="Arial"/>
                          <a:sym typeface="Arial"/>
                        </a:rPr>
                        <a:t>CTR-58-CPP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ERR50-CPP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CON52-CPP </a:t>
                      </a:r>
                      <a:endParaRPr lang="en-US" sz="3600" dirty="0">
                        <a:effectLst/>
                      </a:endParaRPr>
                    </a:p>
                    <a:p>
                      <a:endParaRPr lang="en-US" sz="3600" dirty="0">
                        <a:effectLs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r>
                        <a:rPr lang="en-US" sz="1400" b="0" i="0" u="none" strike="noStrike" cap="none" dirty="0">
                          <a:solidFill>
                            <a:srgbClr val="000000"/>
                          </a:solidFill>
                          <a:effectLst/>
                          <a:latin typeface="Arial"/>
                          <a:ea typeface="Arial"/>
                          <a:cs typeface="Arial"/>
                          <a:sym typeface="Arial"/>
                        </a:rPr>
                        <a:t>STR51-CPP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MEM50-CPP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OOP52-CPP </a:t>
                      </a:r>
                      <a:endParaRPr lang="en-US" sz="3600" dirty="0">
                        <a:effectLst/>
                      </a:endParaRPr>
                    </a:p>
                    <a:p>
                      <a:endParaRPr lang="en-US" sz="3600" dirty="0">
                        <a:effectLs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r>
                        <a:rPr lang="en-US" sz="1400" b="0" i="0" u="none" strike="noStrike" cap="none" dirty="0">
                          <a:solidFill>
                            <a:srgbClr val="000000"/>
                          </a:solidFill>
                          <a:effectLst/>
                          <a:latin typeface="Arial"/>
                          <a:ea typeface="Arial"/>
                          <a:cs typeface="Arial"/>
                          <a:sym typeface="Arial"/>
                        </a:rPr>
                        <a:t>MSC50-CPP </a:t>
                      </a:r>
                      <a:endParaRPr lang="en-US" sz="3600" dirty="0">
                        <a:effectLst/>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20FFDBEC-4D00-3647-A60C-1008AF8C4057}"/>
              </a:ext>
            </a:extLst>
          </p:cNvPr>
          <p:cNvGraphicFramePr>
            <a:graphicFrameLocks noGrp="1"/>
          </p:cNvGraphicFramePr>
          <p:nvPr>
            <p:extLst>
              <p:ext uri="{D42A27DB-BD31-4B8C-83A1-F6EECF244321}">
                <p14:modId xmlns:p14="http://schemas.microsoft.com/office/powerpoint/2010/main" val="1009647594"/>
              </p:ext>
            </p:extLst>
          </p:nvPr>
        </p:nvGraphicFramePr>
        <p:xfrm>
          <a:off x="809297" y="1869248"/>
          <a:ext cx="10037379" cy="4038795"/>
        </p:xfrm>
        <a:graphic>
          <a:graphicData uri="http://schemas.openxmlformats.org/drawingml/2006/table">
            <a:tbl>
              <a:tblPr firstRow="1" firstCol="1">
                <a:tableStyleId>{802198C4-3087-4945-87E3-76CBB3509B7E}</a:tableStyleId>
              </a:tblPr>
              <a:tblGrid>
                <a:gridCol w="2366884">
                  <a:extLst>
                    <a:ext uri="{9D8B030D-6E8A-4147-A177-3AD203B41FA5}">
                      <a16:colId xmlns:a16="http://schemas.microsoft.com/office/drawing/2014/main" val="3377515636"/>
                    </a:ext>
                  </a:extLst>
                </a:gridCol>
                <a:gridCol w="7670495">
                  <a:extLst>
                    <a:ext uri="{9D8B030D-6E8A-4147-A177-3AD203B41FA5}">
                      <a16:colId xmlns:a16="http://schemas.microsoft.com/office/drawing/2014/main" val="1899868500"/>
                    </a:ext>
                  </a:extLst>
                </a:gridCol>
              </a:tblGrid>
              <a:tr h="346699">
                <a:tc>
                  <a:txBody>
                    <a:bodyPr/>
                    <a:lstStyle/>
                    <a:p>
                      <a:pPr marL="342900" marR="0" lvl="0" indent="-342900">
                        <a:spcBef>
                          <a:spcPts val="0"/>
                        </a:spcBef>
                        <a:spcAft>
                          <a:spcPts val="0"/>
                        </a:spcAft>
                        <a:buFont typeface="+mj-lt"/>
                        <a:buAutoNum type="arabicPeriod"/>
                      </a:pPr>
                      <a:r>
                        <a:rPr lang="en-US" sz="1050" dirty="0">
                          <a:solidFill>
                            <a:schemeClr val="bg1"/>
                          </a:solidFill>
                          <a:effectLst/>
                        </a:rPr>
                        <a:t>Validate Input Data</a:t>
                      </a:r>
                      <a:endParaRPr lang="en-US" sz="1050" dirty="0">
                        <a:solidFill>
                          <a:schemeClr val="bg1"/>
                        </a:solidFill>
                        <a:effectLst/>
                        <a:latin typeface="Times New Roman" panose="02020603050405020304" pitchFamily="18" charset="0"/>
                        <a:ea typeface="Times New Roman" panose="02020603050405020304" pitchFamily="18" charset="0"/>
                      </a:endParaRPr>
                    </a:p>
                  </a:txBody>
                  <a:tcPr marL="38875" marR="38875" marT="38875" marB="38875"/>
                </a:tc>
                <a:tc>
                  <a:txBody>
                    <a:bodyPr/>
                    <a:lstStyle/>
                    <a:p>
                      <a:pPr marL="0" marR="0">
                        <a:spcBef>
                          <a:spcPts val="0"/>
                        </a:spcBef>
                        <a:spcAft>
                          <a:spcPts val="0"/>
                        </a:spcAft>
                      </a:pPr>
                      <a:r>
                        <a:rPr lang="en-US" sz="1050" dirty="0">
                          <a:solidFill>
                            <a:schemeClr val="bg1"/>
                          </a:solidFill>
                          <a:effectLst/>
                        </a:rPr>
                        <a:t>To validate input data means to ensure that the users data inputted is appropriate and relevant for the system. When the data is valid, the workflow will not send out incorrect results.</a:t>
                      </a:r>
                      <a:endParaRPr lang="en-US" sz="1050" dirty="0">
                        <a:solidFill>
                          <a:schemeClr val="bg1"/>
                        </a:solidFill>
                        <a:effectLst/>
                        <a:latin typeface="Times New Roman" panose="02020603050405020304" pitchFamily="18" charset="0"/>
                        <a:ea typeface="Times New Roman" panose="02020603050405020304" pitchFamily="18" charset="0"/>
                      </a:endParaRPr>
                    </a:p>
                  </a:txBody>
                  <a:tcPr marL="38875" marR="38875" marT="38875" marB="38875"/>
                </a:tc>
                <a:extLst>
                  <a:ext uri="{0D108BD9-81ED-4DB2-BD59-A6C34878D82A}">
                    <a16:rowId xmlns:a16="http://schemas.microsoft.com/office/drawing/2014/main" val="1086587672"/>
                  </a:ext>
                </a:extLst>
              </a:tr>
              <a:tr h="346699">
                <a:tc>
                  <a:txBody>
                    <a:bodyPr/>
                    <a:lstStyle/>
                    <a:p>
                      <a:pPr marL="342900" marR="0" lvl="0" indent="-342900">
                        <a:spcBef>
                          <a:spcPts val="0"/>
                        </a:spcBef>
                        <a:spcAft>
                          <a:spcPts val="0"/>
                        </a:spcAft>
                        <a:buFont typeface="+mj-lt"/>
                        <a:buAutoNum type="arabicPeriod"/>
                      </a:pPr>
                      <a:r>
                        <a:rPr lang="en-US" sz="1050">
                          <a:solidFill>
                            <a:schemeClr val="bg1"/>
                          </a:solidFill>
                          <a:effectLst/>
                        </a:rPr>
                        <a:t>Heed Compiler Warnings</a:t>
                      </a:r>
                      <a:endParaRPr lang="en-US" sz="1050">
                        <a:solidFill>
                          <a:schemeClr val="bg1"/>
                        </a:solidFill>
                        <a:effectLst/>
                        <a:latin typeface="Times New Roman" panose="02020603050405020304" pitchFamily="18" charset="0"/>
                        <a:ea typeface="Times New Roman" panose="02020603050405020304" pitchFamily="18" charset="0"/>
                      </a:endParaRPr>
                    </a:p>
                  </a:txBody>
                  <a:tcPr marL="38875" marR="38875" marT="38875" marB="38875"/>
                </a:tc>
                <a:tc>
                  <a:txBody>
                    <a:bodyPr/>
                    <a:lstStyle/>
                    <a:p>
                      <a:pPr marL="0" marR="0">
                        <a:spcBef>
                          <a:spcPts val="0"/>
                        </a:spcBef>
                        <a:spcAft>
                          <a:spcPts val="0"/>
                        </a:spcAft>
                      </a:pPr>
                      <a:r>
                        <a:rPr lang="en-US" sz="1050" dirty="0">
                          <a:solidFill>
                            <a:schemeClr val="bg1"/>
                          </a:solidFill>
                          <a:effectLst/>
                        </a:rPr>
                        <a:t>A compiler warning lets the programmer know that there is an issue with their code. It is important to attend to any warning given by the compiler as soon as possible to avoid issues later that are hard to solve. </a:t>
                      </a:r>
                      <a:endParaRPr lang="en-US" sz="1050" dirty="0">
                        <a:solidFill>
                          <a:schemeClr val="bg1"/>
                        </a:solidFill>
                        <a:effectLst/>
                        <a:latin typeface="Times New Roman" panose="02020603050405020304" pitchFamily="18" charset="0"/>
                        <a:ea typeface="Times New Roman" panose="02020603050405020304" pitchFamily="18" charset="0"/>
                      </a:endParaRPr>
                    </a:p>
                  </a:txBody>
                  <a:tcPr marL="38875" marR="38875" marT="38875" marB="38875"/>
                </a:tc>
                <a:extLst>
                  <a:ext uri="{0D108BD9-81ED-4DB2-BD59-A6C34878D82A}">
                    <a16:rowId xmlns:a16="http://schemas.microsoft.com/office/drawing/2014/main" val="2029628917"/>
                  </a:ext>
                </a:extLst>
              </a:tr>
              <a:tr h="422842">
                <a:tc>
                  <a:txBody>
                    <a:bodyPr/>
                    <a:lstStyle/>
                    <a:p>
                      <a:pPr marL="342900" marR="0" lvl="0" indent="-342900">
                        <a:spcBef>
                          <a:spcPts val="0"/>
                        </a:spcBef>
                        <a:spcAft>
                          <a:spcPts val="0"/>
                        </a:spcAft>
                        <a:buFont typeface="+mj-lt"/>
                        <a:buAutoNum type="arabicPeriod"/>
                      </a:pPr>
                      <a:r>
                        <a:rPr lang="en-US" sz="1050" dirty="0">
                          <a:solidFill>
                            <a:schemeClr val="bg1"/>
                          </a:solidFill>
                          <a:effectLst/>
                        </a:rPr>
                        <a:t>Architect and Design for Security Policies</a:t>
                      </a:r>
                      <a:endParaRPr lang="en-US" sz="1050" dirty="0">
                        <a:solidFill>
                          <a:schemeClr val="bg1"/>
                        </a:solidFill>
                        <a:effectLst/>
                        <a:latin typeface="Times New Roman" panose="02020603050405020304" pitchFamily="18" charset="0"/>
                        <a:ea typeface="Times New Roman" panose="02020603050405020304" pitchFamily="18" charset="0"/>
                      </a:endParaRPr>
                    </a:p>
                  </a:txBody>
                  <a:tcPr marL="38875" marR="38875" marT="38875" marB="38875"/>
                </a:tc>
                <a:tc>
                  <a:txBody>
                    <a:bodyPr/>
                    <a:lstStyle/>
                    <a:p>
                      <a:pPr marL="0" marR="0">
                        <a:spcBef>
                          <a:spcPts val="0"/>
                        </a:spcBef>
                        <a:spcAft>
                          <a:spcPts val="0"/>
                        </a:spcAft>
                      </a:pPr>
                      <a:r>
                        <a:rPr lang="en-US" sz="1050">
                          <a:solidFill>
                            <a:schemeClr val="bg1"/>
                          </a:solidFill>
                          <a:effectLst/>
                        </a:rPr>
                        <a:t>It is important to design and architect your system to fit the needs of your securities enforcement.</a:t>
                      </a:r>
                      <a:endParaRPr lang="en-US" sz="1050">
                        <a:solidFill>
                          <a:schemeClr val="bg1"/>
                        </a:solidFill>
                        <a:effectLst/>
                        <a:latin typeface="Times New Roman" panose="02020603050405020304" pitchFamily="18" charset="0"/>
                        <a:ea typeface="Times New Roman" panose="02020603050405020304" pitchFamily="18" charset="0"/>
                      </a:endParaRPr>
                    </a:p>
                  </a:txBody>
                  <a:tcPr marL="38875" marR="38875" marT="38875" marB="38875"/>
                </a:tc>
                <a:extLst>
                  <a:ext uri="{0D108BD9-81ED-4DB2-BD59-A6C34878D82A}">
                    <a16:rowId xmlns:a16="http://schemas.microsoft.com/office/drawing/2014/main" val="2974603843"/>
                  </a:ext>
                </a:extLst>
              </a:tr>
              <a:tr h="0">
                <a:tc>
                  <a:txBody>
                    <a:bodyPr/>
                    <a:lstStyle/>
                    <a:p>
                      <a:pPr marL="342900" marR="0" lvl="0" indent="-342900">
                        <a:spcBef>
                          <a:spcPts val="0"/>
                        </a:spcBef>
                        <a:spcAft>
                          <a:spcPts val="0"/>
                        </a:spcAft>
                        <a:buFont typeface="+mj-lt"/>
                        <a:buAutoNum type="arabicPeriod"/>
                      </a:pPr>
                      <a:r>
                        <a:rPr lang="en-US" sz="1050" dirty="0">
                          <a:solidFill>
                            <a:schemeClr val="bg1"/>
                          </a:solidFill>
                          <a:effectLst/>
                        </a:rPr>
                        <a:t>Keep It Simple</a:t>
                      </a:r>
                      <a:endParaRPr lang="en-US" sz="1050" dirty="0">
                        <a:solidFill>
                          <a:schemeClr val="bg1"/>
                        </a:solidFill>
                        <a:effectLst/>
                        <a:latin typeface="Times New Roman" panose="02020603050405020304" pitchFamily="18" charset="0"/>
                        <a:ea typeface="Times New Roman" panose="02020603050405020304" pitchFamily="18" charset="0"/>
                      </a:endParaRPr>
                    </a:p>
                  </a:txBody>
                  <a:tcPr marL="38875" marR="38875" marT="38875" marB="38875"/>
                </a:tc>
                <a:tc>
                  <a:txBody>
                    <a:bodyPr/>
                    <a:lstStyle/>
                    <a:p>
                      <a:pPr marL="0" marR="0">
                        <a:spcBef>
                          <a:spcPts val="0"/>
                        </a:spcBef>
                        <a:spcAft>
                          <a:spcPts val="0"/>
                        </a:spcAft>
                      </a:pPr>
                      <a:r>
                        <a:rPr lang="en-US" sz="1050" dirty="0">
                          <a:solidFill>
                            <a:schemeClr val="bg1"/>
                          </a:solidFill>
                          <a:effectLst/>
                        </a:rPr>
                        <a:t>Keeping the design simple is always a good idea. When you overcomplicate your work, it can be harder for not only collaboration, but for you to follow your work. With complex designs, come complex errors.</a:t>
                      </a:r>
                      <a:endParaRPr lang="en-US" sz="1050" dirty="0">
                        <a:solidFill>
                          <a:schemeClr val="bg1"/>
                        </a:solidFill>
                        <a:effectLst/>
                        <a:latin typeface="Times New Roman" panose="02020603050405020304" pitchFamily="18" charset="0"/>
                        <a:ea typeface="Times New Roman" panose="02020603050405020304" pitchFamily="18" charset="0"/>
                      </a:endParaRPr>
                    </a:p>
                  </a:txBody>
                  <a:tcPr marL="38875" marR="38875" marT="38875" marB="38875"/>
                </a:tc>
                <a:extLst>
                  <a:ext uri="{0D108BD9-81ED-4DB2-BD59-A6C34878D82A}">
                    <a16:rowId xmlns:a16="http://schemas.microsoft.com/office/drawing/2014/main" val="3760356195"/>
                  </a:ext>
                </a:extLst>
              </a:tr>
              <a:tr h="346699">
                <a:tc>
                  <a:txBody>
                    <a:bodyPr/>
                    <a:lstStyle/>
                    <a:p>
                      <a:pPr marL="342900" marR="0" lvl="0" indent="-342900">
                        <a:spcBef>
                          <a:spcPts val="0"/>
                        </a:spcBef>
                        <a:spcAft>
                          <a:spcPts val="0"/>
                        </a:spcAft>
                        <a:buFont typeface="+mj-lt"/>
                        <a:buAutoNum type="arabicPeriod"/>
                      </a:pPr>
                      <a:r>
                        <a:rPr lang="en-US" sz="1050">
                          <a:solidFill>
                            <a:schemeClr val="bg1"/>
                          </a:solidFill>
                          <a:effectLst/>
                        </a:rPr>
                        <a:t>Default Deny</a:t>
                      </a:r>
                      <a:endParaRPr lang="en-US" sz="1050">
                        <a:solidFill>
                          <a:schemeClr val="bg1"/>
                        </a:solidFill>
                        <a:effectLst/>
                        <a:latin typeface="Times New Roman" panose="02020603050405020304" pitchFamily="18" charset="0"/>
                        <a:ea typeface="Times New Roman" panose="02020603050405020304" pitchFamily="18" charset="0"/>
                      </a:endParaRPr>
                    </a:p>
                  </a:txBody>
                  <a:tcPr marL="38875" marR="38875" marT="38875" marB="38875"/>
                </a:tc>
                <a:tc>
                  <a:txBody>
                    <a:bodyPr/>
                    <a:lstStyle/>
                    <a:p>
                      <a:pPr marL="0" marR="0">
                        <a:spcBef>
                          <a:spcPts val="0"/>
                        </a:spcBef>
                        <a:spcAft>
                          <a:spcPts val="0"/>
                        </a:spcAft>
                      </a:pPr>
                      <a:r>
                        <a:rPr lang="en-US" sz="1050" dirty="0">
                          <a:solidFill>
                            <a:schemeClr val="bg1"/>
                          </a:solidFill>
                          <a:effectLst/>
                        </a:rPr>
                        <a:t>Default deny refers to the technique of denying for everything/everyone until the permissions that are required, are shown. By denying at default, you ensure that the extra layer of protection is present.</a:t>
                      </a:r>
                      <a:endParaRPr lang="en-US" sz="1050" dirty="0">
                        <a:solidFill>
                          <a:schemeClr val="bg1"/>
                        </a:solidFill>
                        <a:effectLst/>
                        <a:latin typeface="Times New Roman" panose="02020603050405020304" pitchFamily="18" charset="0"/>
                        <a:ea typeface="Times New Roman" panose="02020603050405020304" pitchFamily="18" charset="0"/>
                      </a:endParaRPr>
                    </a:p>
                  </a:txBody>
                  <a:tcPr marL="38875" marR="38875" marT="38875" marB="38875"/>
                </a:tc>
                <a:extLst>
                  <a:ext uri="{0D108BD9-81ED-4DB2-BD59-A6C34878D82A}">
                    <a16:rowId xmlns:a16="http://schemas.microsoft.com/office/drawing/2014/main" val="1938863023"/>
                  </a:ext>
                </a:extLst>
              </a:tr>
              <a:tr h="422842">
                <a:tc>
                  <a:txBody>
                    <a:bodyPr/>
                    <a:lstStyle/>
                    <a:p>
                      <a:pPr marL="342900" marR="0" lvl="0" indent="-342900">
                        <a:spcBef>
                          <a:spcPts val="0"/>
                        </a:spcBef>
                        <a:spcAft>
                          <a:spcPts val="0"/>
                        </a:spcAft>
                        <a:buFont typeface="+mj-lt"/>
                        <a:buAutoNum type="arabicPeriod"/>
                      </a:pPr>
                      <a:r>
                        <a:rPr lang="en-US" sz="1050">
                          <a:solidFill>
                            <a:schemeClr val="bg1"/>
                          </a:solidFill>
                          <a:effectLst/>
                        </a:rPr>
                        <a:t>Adhere to the Principle of Least Privilege</a:t>
                      </a:r>
                      <a:endParaRPr lang="en-US" sz="1050">
                        <a:solidFill>
                          <a:schemeClr val="bg1"/>
                        </a:solidFill>
                        <a:effectLst/>
                        <a:latin typeface="Times New Roman" panose="02020603050405020304" pitchFamily="18" charset="0"/>
                        <a:ea typeface="Times New Roman" panose="02020603050405020304" pitchFamily="18" charset="0"/>
                      </a:endParaRPr>
                    </a:p>
                  </a:txBody>
                  <a:tcPr marL="38875" marR="38875" marT="38875" marB="38875"/>
                </a:tc>
                <a:tc>
                  <a:txBody>
                    <a:bodyPr/>
                    <a:lstStyle/>
                    <a:p>
                      <a:pPr marL="0" marR="0">
                        <a:spcBef>
                          <a:spcPts val="0"/>
                        </a:spcBef>
                        <a:spcAft>
                          <a:spcPts val="0"/>
                        </a:spcAft>
                      </a:pPr>
                      <a:r>
                        <a:rPr lang="en-US" sz="1050" dirty="0">
                          <a:solidFill>
                            <a:schemeClr val="bg1"/>
                          </a:solidFill>
                          <a:effectLst/>
                        </a:rPr>
                        <a:t>Adhering to the principle of least privilege is a great idea because it only gives the program enough knowledge that it needs to get the job done. This ensures that private information is not available for unwanted eyes.</a:t>
                      </a:r>
                      <a:endParaRPr lang="en-US" sz="1050" dirty="0">
                        <a:solidFill>
                          <a:schemeClr val="bg1"/>
                        </a:solidFill>
                        <a:effectLst/>
                        <a:latin typeface="Times New Roman" panose="02020603050405020304" pitchFamily="18" charset="0"/>
                        <a:ea typeface="Times New Roman" panose="02020603050405020304" pitchFamily="18" charset="0"/>
                      </a:endParaRPr>
                    </a:p>
                  </a:txBody>
                  <a:tcPr marL="38875" marR="38875" marT="38875" marB="38875"/>
                </a:tc>
                <a:extLst>
                  <a:ext uri="{0D108BD9-81ED-4DB2-BD59-A6C34878D82A}">
                    <a16:rowId xmlns:a16="http://schemas.microsoft.com/office/drawing/2014/main" val="2427166797"/>
                  </a:ext>
                </a:extLst>
              </a:tr>
              <a:tr h="422842">
                <a:tc>
                  <a:txBody>
                    <a:bodyPr/>
                    <a:lstStyle/>
                    <a:p>
                      <a:pPr marL="342900" marR="0" lvl="0" indent="-342900">
                        <a:spcBef>
                          <a:spcPts val="0"/>
                        </a:spcBef>
                        <a:spcAft>
                          <a:spcPts val="0"/>
                        </a:spcAft>
                        <a:buFont typeface="+mj-lt"/>
                        <a:buAutoNum type="arabicPeriod"/>
                      </a:pPr>
                      <a:r>
                        <a:rPr lang="en-US" sz="1050" dirty="0">
                          <a:solidFill>
                            <a:schemeClr val="bg1"/>
                          </a:solidFill>
                          <a:effectLst/>
                        </a:rPr>
                        <a:t>Sanitize Data Sent to Other Systems</a:t>
                      </a:r>
                      <a:endParaRPr lang="en-US" sz="1050" dirty="0">
                        <a:solidFill>
                          <a:schemeClr val="bg1"/>
                        </a:solidFill>
                        <a:effectLst/>
                        <a:latin typeface="Times New Roman" panose="02020603050405020304" pitchFamily="18" charset="0"/>
                        <a:ea typeface="Times New Roman" panose="02020603050405020304" pitchFamily="18" charset="0"/>
                      </a:endParaRPr>
                    </a:p>
                  </a:txBody>
                  <a:tcPr marL="38875" marR="38875" marT="38875" marB="38875"/>
                </a:tc>
                <a:tc>
                  <a:txBody>
                    <a:bodyPr/>
                    <a:lstStyle/>
                    <a:p>
                      <a:pPr marL="0" marR="0">
                        <a:spcBef>
                          <a:spcPts val="0"/>
                        </a:spcBef>
                        <a:spcAft>
                          <a:spcPts val="0"/>
                        </a:spcAft>
                      </a:pPr>
                      <a:r>
                        <a:rPr lang="en-US" sz="1050">
                          <a:solidFill>
                            <a:schemeClr val="bg1"/>
                          </a:solidFill>
                          <a:effectLst/>
                        </a:rPr>
                        <a:t>Sanitizing data sent to other systems is very important because we want to secure our information as much as we can. If we provide them with the “watered down version” of the data that is required, we can keep our data secure. </a:t>
                      </a:r>
                      <a:endParaRPr lang="en-US" sz="1050">
                        <a:solidFill>
                          <a:schemeClr val="bg1"/>
                        </a:solidFill>
                        <a:effectLst/>
                        <a:latin typeface="Times New Roman" panose="02020603050405020304" pitchFamily="18" charset="0"/>
                        <a:ea typeface="Times New Roman" panose="02020603050405020304" pitchFamily="18" charset="0"/>
                      </a:endParaRPr>
                    </a:p>
                  </a:txBody>
                  <a:tcPr marL="38875" marR="38875" marT="38875" marB="38875"/>
                </a:tc>
                <a:extLst>
                  <a:ext uri="{0D108BD9-81ED-4DB2-BD59-A6C34878D82A}">
                    <a16:rowId xmlns:a16="http://schemas.microsoft.com/office/drawing/2014/main" val="508089030"/>
                  </a:ext>
                </a:extLst>
              </a:tr>
              <a:tr h="333425">
                <a:tc>
                  <a:txBody>
                    <a:bodyPr/>
                    <a:lstStyle/>
                    <a:p>
                      <a:pPr marL="342900" marR="0" lvl="0" indent="-342900">
                        <a:spcBef>
                          <a:spcPts val="0"/>
                        </a:spcBef>
                        <a:spcAft>
                          <a:spcPts val="0"/>
                        </a:spcAft>
                        <a:buFont typeface="+mj-lt"/>
                        <a:buAutoNum type="arabicPeriod"/>
                      </a:pPr>
                      <a:r>
                        <a:rPr lang="en-US" sz="1050">
                          <a:solidFill>
                            <a:schemeClr val="bg1"/>
                          </a:solidFill>
                          <a:effectLst/>
                        </a:rPr>
                        <a:t>Practice Defense in Depth </a:t>
                      </a:r>
                      <a:endParaRPr lang="en-US" sz="1050">
                        <a:solidFill>
                          <a:schemeClr val="bg1"/>
                        </a:solidFill>
                        <a:effectLst/>
                        <a:latin typeface="Times New Roman" panose="02020603050405020304" pitchFamily="18" charset="0"/>
                        <a:ea typeface="Times New Roman" panose="02020603050405020304" pitchFamily="18" charset="0"/>
                      </a:endParaRPr>
                    </a:p>
                  </a:txBody>
                  <a:tcPr marL="38875" marR="38875" marT="38875" marB="38875"/>
                </a:tc>
                <a:tc>
                  <a:txBody>
                    <a:bodyPr/>
                    <a:lstStyle/>
                    <a:p>
                      <a:pPr marL="0" marR="0">
                        <a:spcBef>
                          <a:spcPts val="0"/>
                        </a:spcBef>
                        <a:spcAft>
                          <a:spcPts val="0"/>
                        </a:spcAft>
                      </a:pPr>
                      <a:r>
                        <a:rPr lang="en-US" sz="1050">
                          <a:solidFill>
                            <a:schemeClr val="bg1"/>
                          </a:solidFill>
                          <a:effectLst/>
                        </a:rPr>
                        <a:t>To practice defense in depth is to use multiple techniques to practice upholding the security of our work. </a:t>
                      </a:r>
                      <a:endParaRPr lang="en-US" sz="1050">
                        <a:solidFill>
                          <a:schemeClr val="bg1"/>
                        </a:solidFill>
                        <a:effectLst/>
                        <a:latin typeface="Times New Roman" panose="02020603050405020304" pitchFamily="18" charset="0"/>
                        <a:ea typeface="Times New Roman" panose="02020603050405020304" pitchFamily="18" charset="0"/>
                      </a:endParaRPr>
                    </a:p>
                  </a:txBody>
                  <a:tcPr marL="38875" marR="38875" marT="38875" marB="38875"/>
                </a:tc>
                <a:extLst>
                  <a:ext uri="{0D108BD9-81ED-4DB2-BD59-A6C34878D82A}">
                    <a16:rowId xmlns:a16="http://schemas.microsoft.com/office/drawing/2014/main" val="2999961167"/>
                  </a:ext>
                </a:extLst>
              </a:tr>
              <a:tr h="422842">
                <a:tc>
                  <a:txBody>
                    <a:bodyPr/>
                    <a:lstStyle/>
                    <a:p>
                      <a:pPr marL="342900" marR="0" lvl="0" indent="-342900">
                        <a:spcBef>
                          <a:spcPts val="0"/>
                        </a:spcBef>
                        <a:spcAft>
                          <a:spcPts val="0"/>
                        </a:spcAft>
                        <a:buFont typeface="+mj-lt"/>
                        <a:buAutoNum type="arabicPeriod"/>
                      </a:pPr>
                      <a:r>
                        <a:rPr lang="en-US" sz="1050">
                          <a:solidFill>
                            <a:schemeClr val="bg1"/>
                          </a:solidFill>
                          <a:effectLst/>
                        </a:rPr>
                        <a:t>Use Effective Quality Assurance Techniques</a:t>
                      </a:r>
                      <a:endParaRPr lang="en-US" sz="1050">
                        <a:solidFill>
                          <a:schemeClr val="bg1"/>
                        </a:solidFill>
                        <a:effectLst/>
                        <a:latin typeface="Times New Roman" panose="02020603050405020304" pitchFamily="18" charset="0"/>
                        <a:ea typeface="Times New Roman" panose="02020603050405020304" pitchFamily="18" charset="0"/>
                      </a:endParaRPr>
                    </a:p>
                  </a:txBody>
                  <a:tcPr marL="38875" marR="38875" marT="38875" marB="38875"/>
                </a:tc>
                <a:tc>
                  <a:txBody>
                    <a:bodyPr/>
                    <a:lstStyle/>
                    <a:p>
                      <a:pPr marL="0" marR="0">
                        <a:spcBef>
                          <a:spcPts val="0"/>
                        </a:spcBef>
                        <a:spcAft>
                          <a:spcPts val="0"/>
                        </a:spcAft>
                      </a:pPr>
                      <a:r>
                        <a:rPr lang="en-US" sz="1050">
                          <a:solidFill>
                            <a:schemeClr val="bg1"/>
                          </a:solidFill>
                          <a:effectLst/>
                        </a:rPr>
                        <a:t>Using effective quality assurance techniques may look like having someone attempt to penetrate the secure areas of your system in order to make sure that it is actually secure.</a:t>
                      </a:r>
                      <a:endParaRPr lang="en-US" sz="1050">
                        <a:solidFill>
                          <a:schemeClr val="bg1"/>
                        </a:solidFill>
                        <a:effectLst/>
                        <a:latin typeface="Times New Roman" panose="02020603050405020304" pitchFamily="18" charset="0"/>
                        <a:ea typeface="Times New Roman" panose="02020603050405020304" pitchFamily="18" charset="0"/>
                      </a:endParaRPr>
                    </a:p>
                  </a:txBody>
                  <a:tcPr marL="38875" marR="38875" marT="38875" marB="38875"/>
                </a:tc>
                <a:extLst>
                  <a:ext uri="{0D108BD9-81ED-4DB2-BD59-A6C34878D82A}">
                    <a16:rowId xmlns:a16="http://schemas.microsoft.com/office/drawing/2014/main" val="3741485685"/>
                  </a:ext>
                </a:extLst>
              </a:tr>
              <a:tr h="422842">
                <a:tc>
                  <a:txBody>
                    <a:bodyPr/>
                    <a:lstStyle/>
                    <a:p>
                      <a:pPr marL="342900" marR="0" lvl="0" indent="-342900">
                        <a:spcBef>
                          <a:spcPts val="0"/>
                        </a:spcBef>
                        <a:spcAft>
                          <a:spcPts val="0"/>
                        </a:spcAft>
                        <a:buFont typeface="+mj-lt"/>
                        <a:buAutoNum type="arabicPeriod"/>
                      </a:pPr>
                      <a:r>
                        <a:rPr lang="en-US" sz="1050" dirty="0">
                          <a:solidFill>
                            <a:schemeClr val="bg1"/>
                          </a:solidFill>
                          <a:effectLst/>
                        </a:rPr>
                        <a:t>Adopt a Secure Coding Standard</a:t>
                      </a:r>
                      <a:endParaRPr lang="en-US" sz="1050" dirty="0">
                        <a:solidFill>
                          <a:schemeClr val="bg1"/>
                        </a:solidFill>
                        <a:effectLst/>
                        <a:latin typeface="Times New Roman" panose="02020603050405020304" pitchFamily="18" charset="0"/>
                        <a:ea typeface="Times New Roman" panose="02020603050405020304" pitchFamily="18" charset="0"/>
                      </a:endParaRPr>
                    </a:p>
                  </a:txBody>
                  <a:tcPr marL="38875" marR="38875" marT="38875" marB="38875"/>
                </a:tc>
                <a:tc>
                  <a:txBody>
                    <a:bodyPr/>
                    <a:lstStyle/>
                    <a:p>
                      <a:pPr marL="0" marR="0">
                        <a:spcBef>
                          <a:spcPts val="0"/>
                        </a:spcBef>
                        <a:spcAft>
                          <a:spcPts val="0"/>
                        </a:spcAft>
                      </a:pPr>
                      <a:r>
                        <a:rPr lang="en-US" sz="1050" dirty="0">
                          <a:solidFill>
                            <a:schemeClr val="bg1"/>
                          </a:solidFill>
                          <a:effectLst/>
                        </a:rPr>
                        <a:t>Adopting a secure coding standard is one of the best coding practices, this can save so much testing time in the end. If programmers use secure coding standards, there is a lower chance of the code being unsecure.</a:t>
                      </a:r>
                      <a:endParaRPr lang="en-US" sz="1050" dirty="0">
                        <a:solidFill>
                          <a:schemeClr val="bg1"/>
                        </a:solidFill>
                        <a:effectLst/>
                        <a:latin typeface="Times New Roman" panose="02020603050405020304" pitchFamily="18" charset="0"/>
                        <a:ea typeface="Times New Roman" panose="02020603050405020304" pitchFamily="18" charset="0"/>
                      </a:endParaRPr>
                    </a:p>
                  </a:txBody>
                  <a:tcPr marL="38875" marR="38875" marT="38875" marB="38875"/>
                </a:tc>
                <a:extLst>
                  <a:ext uri="{0D108BD9-81ED-4DB2-BD59-A6C34878D82A}">
                    <a16:rowId xmlns:a16="http://schemas.microsoft.com/office/drawing/2014/main" val="2982534778"/>
                  </a:ext>
                </a:extLst>
              </a:tr>
            </a:tbl>
          </a:graphicData>
        </a:graphic>
      </p:graphicFrame>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I ranked these 10 coding standards by level numbers.</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436C94AA-D57C-E347-A81C-26E4F5671782}"/>
              </a:ext>
            </a:extLst>
          </p:cNvPr>
          <p:cNvGraphicFramePr>
            <a:graphicFrameLocks noGrp="1"/>
          </p:cNvGraphicFramePr>
          <p:nvPr>
            <p:extLst>
              <p:ext uri="{D42A27DB-BD31-4B8C-83A1-F6EECF244321}">
                <p14:modId xmlns:p14="http://schemas.microsoft.com/office/powerpoint/2010/main" val="907456960"/>
              </p:ext>
            </p:extLst>
          </p:nvPr>
        </p:nvGraphicFramePr>
        <p:xfrm>
          <a:off x="931937" y="2984667"/>
          <a:ext cx="9906000" cy="3108960"/>
        </p:xfrm>
        <a:graphic>
          <a:graphicData uri="http://schemas.openxmlformats.org/drawingml/2006/table">
            <a:tbl>
              <a:tblPr/>
              <a:tblGrid>
                <a:gridCol w="1651000">
                  <a:extLst>
                    <a:ext uri="{9D8B030D-6E8A-4147-A177-3AD203B41FA5}">
                      <a16:colId xmlns:a16="http://schemas.microsoft.com/office/drawing/2014/main" val="2459914184"/>
                    </a:ext>
                  </a:extLst>
                </a:gridCol>
                <a:gridCol w="1651000">
                  <a:extLst>
                    <a:ext uri="{9D8B030D-6E8A-4147-A177-3AD203B41FA5}">
                      <a16:colId xmlns:a16="http://schemas.microsoft.com/office/drawing/2014/main" val="2703312056"/>
                    </a:ext>
                  </a:extLst>
                </a:gridCol>
                <a:gridCol w="1651000">
                  <a:extLst>
                    <a:ext uri="{9D8B030D-6E8A-4147-A177-3AD203B41FA5}">
                      <a16:colId xmlns:a16="http://schemas.microsoft.com/office/drawing/2014/main" val="297123668"/>
                    </a:ext>
                  </a:extLst>
                </a:gridCol>
                <a:gridCol w="1651000">
                  <a:extLst>
                    <a:ext uri="{9D8B030D-6E8A-4147-A177-3AD203B41FA5}">
                      <a16:colId xmlns:a16="http://schemas.microsoft.com/office/drawing/2014/main" val="1514274923"/>
                    </a:ext>
                  </a:extLst>
                </a:gridCol>
                <a:gridCol w="1651000">
                  <a:extLst>
                    <a:ext uri="{9D8B030D-6E8A-4147-A177-3AD203B41FA5}">
                      <a16:colId xmlns:a16="http://schemas.microsoft.com/office/drawing/2014/main" val="3133258389"/>
                    </a:ext>
                  </a:extLst>
                </a:gridCol>
                <a:gridCol w="1651000">
                  <a:extLst>
                    <a:ext uri="{9D8B030D-6E8A-4147-A177-3AD203B41FA5}">
                      <a16:colId xmlns:a16="http://schemas.microsoft.com/office/drawing/2014/main" val="423019816"/>
                    </a:ext>
                  </a:extLst>
                </a:gridCol>
              </a:tblGrid>
              <a:tr h="0">
                <a:tc>
                  <a:txBody>
                    <a:bodyPr/>
                    <a:lstStyle/>
                    <a:p>
                      <a:r>
                        <a:rPr lang="en-US" sz="1100" b="1">
                          <a:solidFill>
                            <a:schemeClr val="bg2"/>
                          </a:solidFill>
                          <a:effectLst/>
                          <a:latin typeface="Calibri" panose="020F0502020204030204" pitchFamily="34" charset="0"/>
                        </a:rPr>
                        <a:t>Rule </a:t>
                      </a:r>
                      <a:endParaRPr lang="en-US">
                        <a:solidFill>
                          <a:schemeClr val="bg2"/>
                        </a:solidFill>
                        <a:effectLs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C6C6C6"/>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D8D8D8"/>
                    </a:solidFill>
                  </a:tcPr>
                </a:tc>
                <a:tc>
                  <a:txBody>
                    <a:bodyPr/>
                    <a:lstStyle/>
                    <a:p>
                      <a:r>
                        <a:rPr lang="en-US" sz="1100" b="1">
                          <a:solidFill>
                            <a:schemeClr val="bg2"/>
                          </a:solidFill>
                          <a:effectLst/>
                          <a:latin typeface="Calibri" panose="020F0502020204030204" pitchFamily="34" charset="0"/>
                        </a:rPr>
                        <a:t>Severity </a:t>
                      </a:r>
                      <a:endParaRPr lang="en-US">
                        <a:solidFill>
                          <a:schemeClr val="bg2"/>
                        </a:solidFill>
                        <a:effectLst/>
                      </a:endParaRPr>
                    </a:p>
                  </a:txBody>
                  <a:tcPr anchor="ctr">
                    <a:lnL w="6350" cap="flat" cmpd="sng" algn="ctr">
                      <a:solidFill>
                        <a:srgbClr val="C6C6C6"/>
                      </a:solidFill>
                      <a:prstDash val="solid"/>
                      <a:round/>
                      <a:headEnd type="none" w="med" len="med"/>
                      <a:tailEnd type="none" w="med" len="med"/>
                    </a:lnL>
                    <a:lnR w="6414" cap="flat" cmpd="sng" algn="ctr">
                      <a:solidFill>
                        <a:srgbClr val="C6C6C6"/>
                      </a:solidFill>
                      <a:prstDash val="solid"/>
                      <a:round/>
                      <a:headEnd type="none" w="med" len="med"/>
                      <a:tailEnd type="none" w="med" len="med"/>
                    </a:lnR>
                    <a:lnT w="6350" cap="flat" cmpd="sng" algn="ctr">
                      <a:solidFill>
                        <a:srgbClr val="C6C6C6"/>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D8D8D8"/>
                    </a:solidFill>
                  </a:tcPr>
                </a:tc>
                <a:tc>
                  <a:txBody>
                    <a:bodyPr/>
                    <a:lstStyle/>
                    <a:p>
                      <a:r>
                        <a:rPr lang="en-US" sz="1100" b="1" dirty="0">
                          <a:solidFill>
                            <a:schemeClr val="bg2"/>
                          </a:solidFill>
                          <a:effectLst/>
                          <a:latin typeface="Calibri" panose="020F0502020204030204" pitchFamily="34" charset="0"/>
                        </a:rPr>
                        <a:t>Likelihood </a:t>
                      </a:r>
                      <a:endParaRPr lang="en-US" dirty="0">
                        <a:solidFill>
                          <a:schemeClr val="bg2"/>
                        </a:solidFill>
                        <a:effectLst/>
                      </a:endParaRPr>
                    </a:p>
                  </a:txBody>
                  <a:tcPr anchor="ctr">
                    <a:lnL w="6414"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C6C6C6"/>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D8D8D8"/>
                    </a:solidFill>
                  </a:tcPr>
                </a:tc>
                <a:tc>
                  <a:txBody>
                    <a:bodyPr/>
                    <a:lstStyle/>
                    <a:p>
                      <a:r>
                        <a:rPr lang="en-US" sz="1100" b="1">
                          <a:solidFill>
                            <a:schemeClr val="bg2"/>
                          </a:solidFill>
                          <a:effectLst/>
                          <a:latin typeface="Calibri" panose="020F0502020204030204" pitchFamily="34" charset="0"/>
                        </a:rPr>
                        <a:t>Remediation Cost </a:t>
                      </a:r>
                      <a:endParaRPr lang="en-US">
                        <a:solidFill>
                          <a:schemeClr val="bg2"/>
                        </a:solidFill>
                        <a:effectLs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C6C6C6"/>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D8D8D8"/>
                    </a:solidFill>
                  </a:tcPr>
                </a:tc>
                <a:tc>
                  <a:txBody>
                    <a:bodyPr/>
                    <a:lstStyle/>
                    <a:p>
                      <a:r>
                        <a:rPr lang="en-US" sz="1100" b="1" dirty="0">
                          <a:solidFill>
                            <a:schemeClr val="bg2"/>
                          </a:solidFill>
                          <a:effectLst/>
                          <a:latin typeface="Calibri" panose="020F0502020204030204" pitchFamily="34" charset="0"/>
                        </a:rPr>
                        <a:t>Priority </a:t>
                      </a:r>
                      <a:endParaRPr lang="en-US" dirty="0">
                        <a:solidFill>
                          <a:schemeClr val="bg2"/>
                        </a:solidFill>
                        <a:effectLs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C6C6C6"/>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D8D8D8"/>
                    </a:solidFill>
                  </a:tcPr>
                </a:tc>
                <a:tc>
                  <a:txBody>
                    <a:bodyPr/>
                    <a:lstStyle/>
                    <a:p>
                      <a:r>
                        <a:rPr lang="en-US" sz="1100" b="1">
                          <a:solidFill>
                            <a:schemeClr val="bg2"/>
                          </a:solidFill>
                          <a:effectLst/>
                          <a:latin typeface="Calibri" panose="020F0502020204030204" pitchFamily="34" charset="0"/>
                        </a:rPr>
                        <a:t>Level </a:t>
                      </a:r>
                      <a:endParaRPr lang="en-US">
                        <a:solidFill>
                          <a:schemeClr val="bg2"/>
                        </a:solidFill>
                        <a:effectLs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C6C6C6"/>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D8D8D8"/>
                    </a:solidFill>
                  </a:tcPr>
                </a:tc>
                <a:extLst>
                  <a:ext uri="{0D108BD9-81ED-4DB2-BD59-A6C34878D82A}">
                    <a16:rowId xmlns:a16="http://schemas.microsoft.com/office/drawing/2014/main" val="235410393"/>
                  </a:ext>
                </a:extLst>
              </a:tr>
              <a:tr h="0">
                <a:tc>
                  <a:txBody>
                    <a:bodyPr/>
                    <a:lstStyle/>
                    <a:p>
                      <a:r>
                        <a:rPr lang="en-US" sz="1100" b="1" dirty="0">
                          <a:solidFill>
                            <a:schemeClr val="bg2"/>
                          </a:solidFill>
                          <a:effectLst/>
                          <a:latin typeface="+mn-lt"/>
                        </a:rPr>
                        <a:t>STR51-CPP </a:t>
                      </a:r>
                      <a:endParaRPr lang="en-US" dirty="0">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414" cap="flat" cmpd="sng" algn="ctr">
                      <a:solidFill>
                        <a:srgbClr val="A3A3A3"/>
                      </a:solidFill>
                      <a:prstDash val="solid"/>
                      <a:round/>
                      <a:headEnd type="none" w="med" len="med"/>
                      <a:tailEnd type="none" w="med" len="med"/>
                    </a:lnB>
                    <a:solidFill>
                      <a:srgbClr val="EAEAEA"/>
                    </a:solidFill>
                  </a:tcPr>
                </a:tc>
                <a:tc>
                  <a:txBody>
                    <a:bodyPr/>
                    <a:lstStyle/>
                    <a:p>
                      <a:r>
                        <a:rPr lang="en-US" sz="1100">
                          <a:solidFill>
                            <a:schemeClr val="bg2"/>
                          </a:solidFill>
                          <a:effectLst/>
                          <a:latin typeface="+mn-lt"/>
                        </a:rPr>
                        <a:t>High </a:t>
                      </a:r>
                      <a:endParaRPr lang="en-US">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414"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414" cap="flat" cmpd="sng" algn="ctr">
                      <a:solidFill>
                        <a:srgbClr val="A3A3A3"/>
                      </a:solidFill>
                      <a:prstDash val="solid"/>
                      <a:round/>
                      <a:headEnd type="none" w="med" len="med"/>
                      <a:tailEnd type="none" w="med" len="med"/>
                    </a:lnB>
                    <a:solidFill>
                      <a:srgbClr val="EAEAEA"/>
                    </a:solidFill>
                  </a:tcPr>
                </a:tc>
                <a:tc>
                  <a:txBody>
                    <a:bodyPr/>
                    <a:lstStyle/>
                    <a:p>
                      <a:r>
                        <a:rPr lang="en-US" sz="1100">
                          <a:solidFill>
                            <a:schemeClr val="bg2"/>
                          </a:solidFill>
                          <a:effectLst/>
                          <a:latin typeface="+mn-lt"/>
                        </a:rPr>
                        <a:t>Likely </a:t>
                      </a:r>
                      <a:endParaRPr lang="en-US">
                        <a:solidFill>
                          <a:schemeClr val="bg2"/>
                        </a:solidFill>
                        <a:effectLst/>
                        <a:latin typeface="+mn-lt"/>
                      </a:endParaRPr>
                    </a:p>
                  </a:txBody>
                  <a:tcPr anchor="ctr">
                    <a:lnL w="6414"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414" cap="flat" cmpd="sng" algn="ctr">
                      <a:solidFill>
                        <a:srgbClr val="A3A3A3"/>
                      </a:solidFill>
                      <a:prstDash val="solid"/>
                      <a:round/>
                      <a:headEnd type="none" w="med" len="med"/>
                      <a:tailEnd type="none" w="med" len="med"/>
                    </a:lnB>
                    <a:solidFill>
                      <a:srgbClr val="EAEAEA"/>
                    </a:solidFill>
                  </a:tcPr>
                </a:tc>
                <a:tc>
                  <a:txBody>
                    <a:bodyPr/>
                    <a:lstStyle/>
                    <a:p>
                      <a:r>
                        <a:rPr lang="en-US" sz="1100" dirty="0">
                          <a:solidFill>
                            <a:schemeClr val="bg2"/>
                          </a:solidFill>
                          <a:effectLst/>
                          <a:latin typeface="+mn-lt"/>
                        </a:rPr>
                        <a:t>Medium </a:t>
                      </a:r>
                      <a:endParaRPr lang="en-US" dirty="0">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414" cap="flat" cmpd="sng" algn="ctr">
                      <a:solidFill>
                        <a:srgbClr val="A3A3A3"/>
                      </a:solidFill>
                      <a:prstDash val="solid"/>
                      <a:round/>
                      <a:headEnd type="none" w="med" len="med"/>
                      <a:tailEnd type="none" w="med" len="med"/>
                    </a:lnB>
                    <a:solidFill>
                      <a:srgbClr val="EAEAEA"/>
                    </a:solidFill>
                  </a:tcPr>
                </a:tc>
                <a:tc>
                  <a:txBody>
                    <a:bodyPr/>
                    <a:lstStyle/>
                    <a:p>
                      <a:r>
                        <a:rPr lang="en-US" sz="1100" dirty="0">
                          <a:solidFill>
                            <a:schemeClr val="bg2"/>
                          </a:solidFill>
                          <a:effectLst/>
                          <a:latin typeface="+mn-lt"/>
                        </a:rPr>
                        <a:t>P18 </a:t>
                      </a:r>
                      <a:endParaRPr lang="en-US" dirty="0">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414" cap="flat" cmpd="sng" algn="ctr">
                      <a:solidFill>
                        <a:srgbClr val="A3A3A3"/>
                      </a:solidFill>
                      <a:prstDash val="solid"/>
                      <a:round/>
                      <a:headEnd type="none" w="med" len="med"/>
                      <a:tailEnd type="none" w="med" len="med"/>
                    </a:lnB>
                    <a:solidFill>
                      <a:srgbClr val="EAEAEA"/>
                    </a:solidFill>
                  </a:tcPr>
                </a:tc>
                <a:tc>
                  <a:txBody>
                    <a:bodyPr/>
                    <a:lstStyle/>
                    <a:p>
                      <a:r>
                        <a:rPr lang="en-US" sz="1100">
                          <a:solidFill>
                            <a:schemeClr val="bg2"/>
                          </a:solidFill>
                          <a:effectLst/>
                          <a:latin typeface="+mn-lt"/>
                        </a:rPr>
                        <a:t>L1 </a:t>
                      </a:r>
                      <a:endParaRPr lang="en-US">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414" cap="flat" cmpd="sng" algn="ctr">
                      <a:solidFill>
                        <a:srgbClr val="A3A3A3"/>
                      </a:solidFill>
                      <a:prstDash val="solid"/>
                      <a:round/>
                      <a:headEnd type="none" w="med" len="med"/>
                      <a:tailEnd type="none" w="med" len="med"/>
                    </a:lnB>
                    <a:solidFill>
                      <a:srgbClr val="EAEAEA"/>
                    </a:solidFill>
                  </a:tcPr>
                </a:tc>
                <a:extLst>
                  <a:ext uri="{0D108BD9-81ED-4DB2-BD59-A6C34878D82A}">
                    <a16:rowId xmlns:a16="http://schemas.microsoft.com/office/drawing/2014/main" val="3925220215"/>
                  </a:ext>
                </a:extLst>
              </a:tr>
              <a:tr h="0">
                <a:tc>
                  <a:txBody>
                    <a:bodyPr/>
                    <a:lstStyle/>
                    <a:p>
                      <a:r>
                        <a:rPr lang="en-US" sz="1100" b="1" dirty="0">
                          <a:solidFill>
                            <a:schemeClr val="bg2"/>
                          </a:solidFill>
                          <a:effectLst/>
                          <a:latin typeface="+mn-lt"/>
                        </a:rPr>
                        <a:t>IDS00-J </a:t>
                      </a:r>
                      <a:endParaRPr lang="en-US" dirty="0">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414"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a:solidFill>
                            <a:schemeClr val="bg2"/>
                          </a:solidFill>
                          <a:effectLst/>
                          <a:latin typeface="+mn-lt"/>
                        </a:rPr>
                        <a:t>High </a:t>
                      </a:r>
                      <a:endParaRPr lang="en-US">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414" cap="flat" cmpd="sng" algn="ctr">
                      <a:solidFill>
                        <a:srgbClr val="C6C6C6"/>
                      </a:solidFill>
                      <a:prstDash val="solid"/>
                      <a:round/>
                      <a:headEnd type="none" w="med" len="med"/>
                      <a:tailEnd type="none" w="med" len="med"/>
                    </a:lnR>
                    <a:lnT w="6414"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dirty="0">
                          <a:solidFill>
                            <a:schemeClr val="bg2"/>
                          </a:solidFill>
                          <a:effectLst/>
                          <a:latin typeface="+mn-lt"/>
                        </a:rPr>
                        <a:t>Probable </a:t>
                      </a:r>
                      <a:endParaRPr lang="en-US" dirty="0">
                        <a:solidFill>
                          <a:schemeClr val="bg2"/>
                        </a:solidFill>
                        <a:effectLst/>
                        <a:latin typeface="+mn-lt"/>
                      </a:endParaRPr>
                    </a:p>
                  </a:txBody>
                  <a:tcPr anchor="ctr">
                    <a:lnL w="6414"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414"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a:solidFill>
                            <a:schemeClr val="bg2"/>
                          </a:solidFill>
                          <a:effectLst/>
                          <a:latin typeface="+mn-lt"/>
                        </a:rPr>
                        <a:t>Medium </a:t>
                      </a:r>
                      <a:endParaRPr lang="en-US">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414"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dirty="0">
                          <a:solidFill>
                            <a:schemeClr val="bg2"/>
                          </a:solidFill>
                          <a:effectLst/>
                          <a:latin typeface="+mn-lt"/>
                        </a:rPr>
                        <a:t>P12 </a:t>
                      </a:r>
                      <a:endParaRPr lang="en-US" dirty="0">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414"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a:solidFill>
                            <a:schemeClr val="bg2"/>
                          </a:solidFill>
                          <a:effectLst/>
                          <a:latin typeface="+mn-lt"/>
                        </a:rPr>
                        <a:t>L1 </a:t>
                      </a:r>
                      <a:endParaRPr lang="en-US">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414"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extLst>
                  <a:ext uri="{0D108BD9-81ED-4DB2-BD59-A6C34878D82A}">
                    <a16:rowId xmlns:a16="http://schemas.microsoft.com/office/drawing/2014/main" val="2187692964"/>
                  </a:ext>
                </a:extLst>
              </a:tr>
              <a:tr h="0">
                <a:tc>
                  <a:txBody>
                    <a:bodyPr/>
                    <a:lstStyle/>
                    <a:p>
                      <a:r>
                        <a:rPr lang="en-US" sz="1100" b="1" dirty="0">
                          <a:solidFill>
                            <a:schemeClr val="bg2"/>
                          </a:solidFill>
                          <a:effectLst/>
                          <a:latin typeface="+mn-lt"/>
                        </a:rPr>
                        <a:t>MEM50-CPP </a:t>
                      </a:r>
                      <a:endParaRPr lang="en-US" dirty="0">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dirty="0">
                          <a:solidFill>
                            <a:schemeClr val="bg2"/>
                          </a:solidFill>
                          <a:effectLst/>
                          <a:latin typeface="+mn-lt"/>
                        </a:rPr>
                        <a:t>High </a:t>
                      </a:r>
                      <a:endParaRPr lang="en-US" dirty="0">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414"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dirty="0">
                          <a:solidFill>
                            <a:schemeClr val="bg2"/>
                          </a:solidFill>
                          <a:effectLst/>
                          <a:latin typeface="+mn-lt"/>
                        </a:rPr>
                        <a:t>Likely </a:t>
                      </a:r>
                      <a:endParaRPr lang="en-US" dirty="0">
                        <a:solidFill>
                          <a:schemeClr val="bg2"/>
                        </a:solidFill>
                        <a:effectLst/>
                        <a:latin typeface="+mn-lt"/>
                      </a:endParaRPr>
                    </a:p>
                  </a:txBody>
                  <a:tcPr anchor="ctr">
                    <a:lnL w="6414"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a:solidFill>
                            <a:schemeClr val="bg2"/>
                          </a:solidFill>
                          <a:effectLst/>
                          <a:latin typeface="+mn-lt"/>
                        </a:rPr>
                        <a:t>Medium </a:t>
                      </a:r>
                      <a:endParaRPr lang="en-US">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dirty="0">
                          <a:solidFill>
                            <a:schemeClr val="bg2"/>
                          </a:solidFill>
                          <a:effectLst/>
                          <a:latin typeface="+mn-lt"/>
                        </a:rPr>
                        <a:t>P18 </a:t>
                      </a:r>
                      <a:endParaRPr lang="en-US" dirty="0">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a:solidFill>
                            <a:schemeClr val="bg2"/>
                          </a:solidFill>
                          <a:effectLst/>
                          <a:latin typeface="+mn-lt"/>
                        </a:rPr>
                        <a:t>L1 </a:t>
                      </a:r>
                      <a:endParaRPr lang="en-US">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extLst>
                  <a:ext uri="{0D108BD9-81ED-4DB2-BD59-A6C34878D82A}">
                    <a16:rowId xmlns:a16="http://schemas.microsoft.com/office/drawing/2014/main" val="613945837"/>
                  </a:ext>
                </a:extLst>
              </a:tr>
              <a:tr h="0">
                <a:tc>
                  <a:txBody>
                    <a:bodyPr/>
                    <a:lstStyle/>
                    <a:p>
                      <a:r>
                        <a:rPr lang="en-US" sz="1100" b="1">
                          <a:solidFill>
                            <a:schemeClr val="bg2"/>
                          </a:solidFill>
                          <a:effectLst/>
                          <a:latin typeface="+mn-lt"/>
                        </a:rPr>
                        <a:t>[DCL50-CPP] </a:t>
                      </a:r>
                      <a:endParaRPr lang="en-US">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dirty="0">
                          <a:solidFill>
                            <a:schemeClr val="bg2"/>
                          </a:solidFill>
                          <a:effectLst/>
                          <a:latin typeface="+mn-lt"/>
                        </a:rPr>
                        <a:t>High </a:t>
                      </a:r>
                      <a:endParaRPr lang="en-US" dirty="0">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414"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dirty="0">
                          <a:solidFill>
                            <a:schemeClr val="bg2"/>
                          </a:solidFill>
                          <a:effectLst/>
                          <a:latin typeface="+mn-lt"/>
                        </a:rPr>
                        <a:t>Probable </a:t>
                      </a:r>
                      <a:endParaRPr lang="en-US" dirty="0">
                        <a:solidFill>
                          <a:schemeClr val="bg2"/>
                        </a:solidFill>
                        <a:effectLst/>
                        <a:latin typeface="+mn-lt"/>
                      </a:endParaRPr>
                    </a:p>
                  </a:txBody>
                  <a:tcPr anchor="ctr">
                    <a:lnL w="6414"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a:solidFill>
                            <a:schemeClr val="bg2"/>
                          </a:solidFill>
                          <a:effectLst/>
                          <a:latin typeface="+mn-lt"/>
                        </a:rPr>
                        <a:t>Medium </a:t>
                      </a:r>
                      <a:endParaRPr lang="en-US">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dirty="0">
                          <a:solidFill>
                            <a:schemeClr val="bg2"/>
                          </a:solidFill>
                          <a:effectLst/>
                          <a:latin typeface="+mn-lt"/>
                        </a:rPr>
                        <a:t>P12 </a:t>
                      </a:r>
                      <a:endParaRPr lang="en-US" dirty="0">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a:solidFill>
                            <a:schemeClr val="bg2"/>
                          </a:solidFill>
                          <a:effectLst/>
                          <a:latin typeface="+mn-lt"/>
                        </a:rPr>
                        <a:t>L1 </a:t>
                      </a:r>
                      <a:endParaRPr lang="en-US">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extLst>
                  <a:ext uri="{0D108BD9-81ED-4DB2-BD59-A6C34878D82A}">
                    <a16:rowId xmlns:a16="http://schemas.microsoft.com/office/drawing/2014/main" val="2968905318"/>
                  </a:ext>
                </a:extLst>
              </a:tr>
              <a:tr h="0">
                <a:tc>
                  <a:txBody>
                    <a:bodyPr/>
                    <a:lstStyle/>
                    <a:p>
                      <a:r>
                        <a:rPr lang="en-US" sz="1100" b="1">
                          <a:solidFill>
                            <a:schemeClr val="bg2"/>
                          </a:solidFill>
                          <a:effectLst/>
                          <a:latin typeface="+mn-lt"/>
                        </a:rPr>
                        <a:t>MSC50-CPP </a:t>
                      </a:r>
                      <a:endParaRPr lang="en-US">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dirty="0">
                          <a:solidFill>
                            <a:schemeClr val="bg2"/>
                          </a:solidFill>
                          <a:effectLst/>
                          <a:latin typeface="+mn-lt"/>
                        </a:rPr>
                        <a:t>Medium </a:t>
                      </a:r>
                      <a:endParaRPr lang="en-US" dirty="0">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414"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dirty="0">
                          <a:solidFill>
                            <a:schemeClr val="bg2"/>
                          </a:solidFill>
                          <a:effectLst/>
                          <a:latin typeface="+mn-lt"/>
                        </a:rPr>
                        <a:t>Unlikely </a:t>
                      </a:r>
                      <a:endParaRPr lang="en-US" dirty="0">
                        <a:solidFill>
                          <a:schemeClr val="bg2"/>
                        </a:solidFill>
                        <a:effectLst/>
                        <a:latin typeface="+mn-lt"/>
                      </a:endParaRPr>
                    </a:p>
                  </a:txBody>
                  <a:tcPr anchor="ctr">
                    <a:lnL w="6414"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a:solidFill>
                            <a:schemeClr val="bg2"/>
                          </a:solidFill>
                          <a:effectLst/>
                          <a:latin typeface="+mn-lt"/>
                        </a:rPr>
                        <a:t>Low </a:t>
                      </a:r>
                      <a:endParaRPr lang="en-US">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dirty="0">
                          <a:solidFill>
                            <a:schemeClr val="bg2"/>
                          </a:solidFill>
                          <a:effectLst/>
                          <a:latin typeface="+mn-lt"/>
                        </a:rPr>
                        <a:t>P6 </a:t>
                      </a:r>
                      <a:endParaRPr lang="en-US" dirty="0">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a:solidFill>
                            <a:schemeClr val="bg2"/>
                          </a:solidFill>
                          <a:effectLst/>
                          <a:latin typeface="+mn-lt"/>
                        </a:rPr>
                        <a:t>L2 </a:t>
                      </a:r>
                      <a:endParaRPr lang="en-US">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extLst>
                  <a:ext uri="{0D108BD9-81ED-4DB2-BD59-A6C34878D82A}">
                    <a16:rowId xmlns:a16="http://schemas.microsoft.com/office/drawing/2014/main" val="2840238593"/>
                  </a:ext>
                </a:extLst>
              </a:tr>
              <a:tr h="0">
                <a:tc>
                  <a:txBody>
                    <a:bodyPr/>
                    <a:lstStyle/>
                    <a:p>
                      <a:r>
                        <a:rPr lang="en-US" sz="1100" b="1">
                          <a:solidFill>
                            <a:schemeClr val="bg2"/>
                          </a:solidFill>
                          <a:effectLst/>
                          <a:latin typeface="+mn-lt"/>
                        </a:rPr>
                        <a:t>OOP52-CPP </a:t>
                      </a:r>
                      <a:endParaRPr lang="en-US">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a:solidFill>
                            <a:schemeClr val="bg2"/>
                          </a:solidFill>
                          <a:effectLst/>
                          <a:latin typeface="+mn-lt"/>
                        </a:rPr>
                        <a:t>Low </a:t>
                      </a:r>
                      <a:endParaRPr lang="en-US">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414"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dirty="0">
                          <a:solidFill>
                            <a:schemeClr val="bg2"/>
                          </a:solidFill>
                          <a:effectLst/>
                          <a:latin typeface="+mn-lt"/>
                        </a:rPr>
                        <a:t>Likely </a:t>
                      </a:r>
                      <a:endParaRPr lang="en-US" dirty="0">
                        <a:solidFill>
                          <a:schemeClr val="bg2"/>
                        </a:solidFill>
                        <a:effectLst/>
                        <a:latin typeface="+mn-lt"/>
                      </a:endParaRPr>
                    </a:p>
                  </a:txBody>
                  <a:tcPr anchor="ctr">
                    <a:lnL w="6414"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a:solidFill>
                            <a:schemeClr val="bg2"/>
                          </a:solidFill>
                          <a:effectLst/>
                          <a:latin typeface="+mn-lt"/>
                        </a:rPr>
                        <a:t>Low </a:t>
                      </a:r>
                      <a:endParaRPr lang="en-US">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dirty="0">
                          <a:solidFill>
                            <a:schemeClr val="bg2"/>
                          </a:solidFill>
                          <a:effectLst/>
                          <a:latin typeface="+mn-lt"/>
                        </a:rPr>
                        <a:t>P9 </a:t>
                      </a:r>
                      <a:endParaRPr lang="en-US" dirty="0">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a:solidFill>
                            <a:schemeClr val="bg2"/>
                          </a:solidFill>
                          <a:effectLst/>
                          <a:latin typeface="+mn-lt"/>
                        </a:rPr>
                        <a:t>L2 </a:t>
                      </a:r>
                      <a:endParaRPr lang="en-US">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extLst>
                  <a:ext uri="{0D108BD9-81ED-4DB2-BD59-A6C34878D82A}">
                    <a16:rowId xmlns:a16="http://schemas.microsoft.com/office/drawing/2014/main" val="4186301297"/>
                  </a:ext>
                </a:extLst>
              </a:tr>
              <a:tr h="0">
                <a:tc>
                  <a:txBody>
                    <a:bodyPr/>
                    <a:lstStyle/>
                    <a:p>
                      <a:r>
                        <a:rPr lang="en-US" sz="1100" b="1">
                          <a:solidFill>
                            <a:schemeClr val="bg2"/>
                          </a:solidFill>
                          <a:effectLst/>
                          <a:latin typeface="+mn-lt"/>
                        </a:rPr>
                        <a:t>CON52-CPP </a:t>
                      </a:r>
                      <a:endParaRPr lang="en-US">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a:solidFill>
                            <a:schemeClr val="bg2"/>
                          </a:solidFill>
                          <a:effectLst/>
                          <a:latin typeface="+mn-lt"/>
                        </a:rPr>
                        <a:t>Medium </a:t>
                      </a:r>
                      <a:endParaRPr lang="en-US">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414"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dirty="0">
                          <a:solidFill>
                            <a:schemeClr val="bg2"/>
                          </a:solidFill>
                          <a:effectLst/>
                          <a:latin typeface="+mn-lt"/>
                        </a:rPr>
                        <a:t>Probable </a:t>
                      </a:r>
                      <a:endParaRPr lang="en-US" dirty="0">
                        <a:solidFill>
                          <a:schemeClr val="bg2"/>
                        </a:solidFill>
                        <a:effectLst/>
                        <a:latin typeface="+mn-lt"/>
                      </a:endParaRPr>
                    </a:p>
                  </a:txBody>
                  <a:tcPr anchor="ctr">
                    <a:lnL w="6414"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dirty="0">
                          <a:solidFill>
                            <a:schemeClr val="bg2"/>
                          </a:solidFill>
                          <a:effectLst/>
                          <a:latin typeface="+mn-lt"/>
                        </a:rPr>
                        <a:t>Medium </a:t>
                      </a:r>
                      <a:endParaRPr lang="en-US" dirty="0">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dirty="0">
                          <a:solidFill>
                            <a:schemeClr val="bg2"/>
                          </a:solidFill>
                          <a:effectLst/>
                          <a:latin typeface="+mn-lt"/>
                        </a:rPr>
                        <a:t>P8 </a:t>
                      </a:r>
                      <a:endParaRPr lang="en-US" dirty="0">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a:solidFill>
                            <a:schemeClr val="bg2"/>
                          </a:solidFill>
                          <a:effectLst/>
                          <a:latin typeface="+mn-lt"/>
                        </a:rPr>
                        <a:t>L2 </a:t>
                      </a:r>
                      <a:endParaRPr lang="en-US">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extLst>
                  <a:ext uri="{0D108BD9-81ED-4DB2-BD59-A6C34878D82A}">
                    <a16:rowId xmlns:a16="http://schemas.microsoft.com/office/drawing/2014/main" val="1507951055"/>
                  </a:ext>
                </a:extLst>
              </a:tr>
              <a:tr h="0">
                <a:tc>
                  <a:txBody>
                    <a:bodyPr/>
                    <a:lstStyle/>
                    <a:p>
                      <a:r>
                        <a:rPr lang="en-US" sz="1100" b="1">
                          <a:solidFill>
                            <a:schemeClr val="bg2"/>
                          </a:solidFill>
                          <a:effectLst/>
                          <a:latin typeface="+mn-lt"/>
                        </a:rPr>
                        <a:t>STD-001-CPP </a:t>
                      </a:r>
                      <a:endParaRPr lang="en-US">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a:solidFill>
                            <a:schemeClr val="bg2"/>
                          </a:solidFill>
                          <a:effectLst/>
                          <a:latin typeface="+mn-lt"/>
                        </a:rPr>
                        <a:t>High </a:t>
                      </a:r>
                      <a:endParaRPr lang="en-US">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414"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dirty="0">
                          <a:solidFill>
                            <a:schemeClr val="bg2"/>
                          </a:solidFill>
                          <a:effectLst/>
                          <a:latin typeface="+mn-lt"/>
                        </a:rPr>
                        <a:t>Unlikely </a:t>
                      </a:r>
                      <a:endParaRPr lang="en-US" dirty="0">
                        <a:solidFill>
                          <a:schemeClr val="bg2"/>
                        </a:solidFill>
                        <a:effectLst/>
                        <a:latin typeface="+mn-lt"/>
                      </a:endParaRPr>
                    </a:p>
                  </a:txBody>
                  <a:tcPr anchor="ctr">
                    <a:lnL w="6414"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a:solidFill>
                            <a:schemeClr val="bg2"/>
                          </a:solidFill>
                          <a:effectLst/>
                          <a:latin typeface="+mn-lt"/>
                        </a:rPr>
                        <a:t>Medium </a:t>
                      </a:r>
                      <a:endParaRPr lang="en-US">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dirty="0">
                          <a:solidFill>
                            <a:schemeClr val="bg2"/>
                          </a:solidFill>
                          <a:effectLst/>
                          <a:latin typeface="+mn-lt"/>
                        </a:rPr>
                        <a:t>High </a:t>
                      </a:r>
                      <a:endParaRPr lang="en-US" dirty="0">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dirty="0">
                          <a:solidFill>
                            <a:schemeClr val="bg2"/>
                          </a:solidFill>
                          <a:effectLst/>
                          <a:latin typeface="+mn-lt"/>
                        </a:rPr>
                        <a:t>L2 </a:t>
                      </a:r>
                      <a:endParaRPr lang="en-US" dirty="0">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extLst>
                  <a:ext uri="{0D108BD9-81ED-4DB2-BD59-A6C34878D82A}">
                    <a16:rowId xmlns:a16="http://schemas.microsoft.com/office/drawing/2014/main" val="614089907"/>
                  </a:ext>
                </a:extLst>
              </a:tr>
              <a:tr h="0">
                <a:tc>
                  <a:txBody>
                    <a:bodyPr/>
                    <a:lstStyle/>
                    <a:p>
                      <a:r>
                        <a:rPr lang="en-US" sz="1100" b="1">
                          <a:solidFill>
                            <a:schemeClr val="bg2"/>
                          </a:solidFill>
                          <a:effectLst/>
                          <a:latin typeface="+mn-lt"/>
                        </a:rPr>
                        <a:t>EXP50-CPP </a:t>
                      </a:r>
                      <a:endParaRPr lang="en-US">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a:solidFill>
                            <a:schemeClr val="bg2"/>
                          </a:solidFill>
                          <a:effectLst/>
                          <a:latin typeface="+mn-lt"/>
                        </a:rPr>
                        <a:t>Medium </a:t>
                      </a:r>
                      <a:endParaRPr lang="en-US">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414"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a:solidFill>
                            <a:schemeClr val="bg2"/>
                          </a:solidFill>
                          <a:effectLst/>
                          <a:latin typeface="+mn-lt"/>
                        </a:rPr>
                        <a:t>Probable </a:t>
                      </a:r>
                      <a:endParaRPr lang="en-US">
                        <a:solidFill>
                          <a:schemeClr val="bg2"/>
                        </a:solidFill>
                        <a:effectLst/>
                        <a:latin typeface="+mn-lt"/>
                      </a:endParaRPr>
                    </a:p>
                  </a:txBody>
                  <a:tcPr anchor="ctr">
                    <a:lnL w="6414"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a:solidFill>
                            <a:schemeClr val="bg2"/>
                          </a:solidFill>
                          <a:effectLst/>
                          <a:latin typeface="+mn-lt"/>
                        </a:rPr>
                        <a:t>Medium </a:t>
                      </a:r>
                      <a:endParaRPr lang="en-US">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dirty="0">
                          <a:solidFill>
                            <a:schemeClr val="bg2"/>
                          </a:solidFill>
                          <a:effectLst/>
                          <a:latin typeface="+mn-lt"/>
                        </a:rPr>
                        <a:t>P8 </a:t>
                      </a:r>
                      <a:endParaRPr lang="en-US" dirty="0">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dirty="0">
                          <a:solidFill>
                            <a:schemeClr val="bg2"/>
                          </a:solidFill>
                          <a:effectLst/>
                          <a:latin typeface="+mn-lt"/>
                        </a:rPr>
                        <a:t>L2 </a:t>
                      </a:r>
                      <a:endParaRPr lang="en-US" dirty="0">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extLst>
                  <a:ext uri="{0D108BD9-81ED-4DB2-BD59-A6C34878D82A}">
                    <a16:rowId xmlns:a16="http://schemas.microsoft.com/office/drawing/2014/main" val="3051620143"/>
                  </a:ext>
                </a:extLst>
              </a:tr>
              <a:tr h="0">
                <a:tc>
                  <a:txBody>
                    <a:bodyPr/>
                    <a:lstStyle/>
                    <a:p>
                      <a:r>
                        <a:rPr lang="en-US" sz="1100" b="1">
                          <a:solidFill>
                            <a:schemeClr val="bg2"/>
                          </a:solidFill>
                          <a:effectLst/>
                          <a:latin typeface="+mn-lt"/>
                        </a:rPr>
                        <a:t>CTR-58-CPP </a:t>
                      </a:r>
                      <a:endParaRPr lang="en-US">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a:solidFill>
                            <a:schemeClr val="bg2"/>
                          </a:solidFill>
                          <a:effectLst/>
                          <a:latin typeface="+mn-lt"/>
                        </a:rPr>
                        <a:t>Low </a:t>
                      </a:r>
                      <a:endParaRPr lang="en-US">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414"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a:solidFill>
                            <a:schemeClr val="bg2"/>
                          </a:solidFill>
                          <a:effectLst/>
                          <a:latin typeface="+mn-lt"/>
                        </a:rPr>
                        <a:t>Likely </a:t>
                      </a:r>
                      <a:endParaRPr lang="en-US">
                        <a:solidFill>
                          <a:schemeClr val="bg2"/>
                        </a:solidFill>
                        <a:effectLst/>
                        <a:latin typeface="+mn-lt"/>
                      </a:endParaRPr>
                    </a:p>
                  </a:txBody>
                  <a:tcPr anchor="ctr">
                    <a:lnL w="6414"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a:solidFill>
                            <a:schemeClr val="bg2"/>
                          </a:solidFill>
                          <a:effectLst/>
                          <a:latin typeface="+mn-lt"/>
                        </a:rPr>
                        <a:t>High </a:t>
                      </a:r>
                      <a:endParaRPr lang="en-US">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a:solidFill>
                            <a:schemeClr val="bg2"/>
                          </a:solidFill>
                          <a:effectLst/>
                          <a:latin typeface="+mn-lt"/>
                        </a:rPr>
                        <a:t>P3 </a:t>
                      </a:r>
                      <a:endParaRPr lang="en-US">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tc>
                  <a:txBody>
                    <a:bodyPr/>
                    <a:lstStyle/>
                    <a:p>
                      <a:r>
                        <a:rPr lang="en-US" sz="1100" dirty="0">
                          <a:solidFill>
                            <a:schemeClr val="bg2"/>
                          </a:solidFill>
                          <a:effectLst/>
                          <a:latin typeface="+mn-lt"/>
                        </a:rPr>
                        <a:t>L3 </a:t>
                      </a:r>
                      <a:endParaRPr lang="en-US" dirty="0">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EAEAEA"/>
                    </a:solidFill>
                  </a:tcPr>
                </a:tc>
                <a:extLst>
                  <a:ext uri="{0D108BD9-81ED-4DB2-BD59-A6C34878D82A}">
                    <a16:rowId xmlns:a16="http://schemas.microsoft.com/office/drawing/2014/main" val="2595515658"/>
                  </a:ext>
                </a:extLst>
              </a:tr>
              <a:tr h="0">
                <a:tc>
                  <a:txBody>
                    <a:bodyPr/>
                    <a:lstStyle/>
                    <a:p>
                      <a:r>
                        <a:rPr lang="en-US" sz="1100" b="1">
                          <a:solidFill>
                            <a:schemeClr val="bg2"/>
                          </a:solidFill>
                          <a:effectLst/>
                          <a:latin typeface="+mn-lt"/>
                        </a:rPr>
                        <a:t>ERR50-CPP </a:t>
                      </a:r>
                      <a:endParaRPr lang="en-US">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D8D8D8"/>
                    </a:solidFill>
                  </a:tcPr>
                </a:tc>
                <a:tc>
                  <a:txBody>
                    <a:bodyPr/>
                    <a:lstStyle/>
                    <a:p>
                      <a:r>
                        <a:rPr lang="en-US" sz="1100">
                          <a:solidFill>
                            <a:schemeClr val="bg2"/>
                          </a:solidFill>
                          <a:effectLst/>
                          <a:latin typeface="+mn-lt"/>
                        </a:rPr>
                        <a:t>Low </a:t>
                      </a:r>
                      <a:endParaRPr lang="en-US">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414"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D8D8D8"/>
                    </a:solidFill>
                  </a:tcPr>
                </a:tc>
                <a:tc>
                  <a:txBody>
                    <a:bodyPr/>
                    <a:lstStyle/>
                    <a:p>
                      <a:r>
                        <a:rPr lang="en-US" sz="1100">
                          <a:solidFill>
                            <a:schemeClr val="bg2"/>
                          </a:solidFill>
                          <a:effectLst/>
                          <a:latin typeface="+mn-lt"/>
                        </a:rPr>
                        <a:t>Probable </a:t>
                      </a:r>
                      <a:endParaRPr lang="en-US">
                        <a:solidFill>
                          <a:schemeClr val="bg2"/>
                        </a:solidFill>
                        <a:effectLst/>
                        <a:latin typeface="+mn-lt"/>
                      </a:endParaRPr>
                    </a:p>
                  </a:txBody>
                  <a:tcPr anchor="ctr">
                    <a:lnL w="6414"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D8D8D8"/>
                    </a:solidFill>
                  </a:tcPr>
                </a:tc>
                <a:tc>
                  <a:txBody>
                    <a:bodyPr/>
                    <a:lstStyle/>
                    <a:p>
                      <a:r>
                        <a:rPr lang="en-US" sz="1100">
                          <a:solidFill>
                            <a:schemeClr val="bg2"/>
                          </a:solidFill>
                          <a:effectLst/>
                          <a:latin typeface="+mn-lt"/>
                        </a:rPr>
                        <a:t>Medium </a:t>
                      </a:r>
                      <a:endParaRPr lang="en-US">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D8D8D8"/>
                    </a:solidFill>
                  </a:tcPr>
                </a:tc>
                <a:tc>
                  <a:txBody>
                    <a:bodyPr/>
                    <a:lstStyle/>
                    <a:p>
                      <a:r>
                        <a:rPr lang="en-US" sz="1100">
                          <a:solidFill>
                            <a:schemeClr val="bg2"/>
                          </a:solidFill>
                          <a:effectLst/>
                          <a:latin typeface="+mn-lt"/>
                        </a:rPr>
                        <a:t>P4 </a:t>
                      </a:r>
                      <a:endParaRPr lang="en-US">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D8D8D8"/>
                    </a:solidFill>
                  </a:tcPr>
                </a:tc>
                <a:tc>
                  <a:txBody>
                    <a:bodyPr/>
                    <a:lstStyle/>
                    <a:p>
                      <a:r>
                        <a:rPr lang="en-US" sz="1100" dirty="0">
                          <a:solidFill>
                            <a:schemeClr val="bg2"/>
                          </a:solidFill>
                          <a:effectLst/>
                          <a:latin typeface="+mn-lt"/>
                        </a:rPr>
                        <a:t>L3 </a:t>
                      </a:r>
                      <a:endParaRPr lang="en-US" dirty="0">
                        <a:solidFill>
                          <a:schemeClr val="bg2"/>
                        </a:solidFill>
                        <a:effectLst/>
                        <a:latin typeface="+mn-lt"/>
                      </a:endParaRPr>
                    </a:p>
                  </a:txBody>
                  <a:tcPr anchor="ctr">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A3A3A3"/>
                      </a:solidFill>
                      <a:prstDash val="solid"/>
                      <a:round/>
                      <a:headEnd type="none" w="med" len="med"/>
                      <a:tailEnd type="none" w="med" len="med"/>
                    </a:lnT>
                    <a:lnB w="6350" cap="flat" cmpd="sng" algn="ctr">
                      <a:solidFill>
                        <a:srgbClr val="A3A3A3"/>
                      </a:solidFill>
                      <a:prstDash val="solid"/>
                      <a:round/>
                      <a:headEnd type="none" w="med" len="med"/>
                      <a:tailEnd type="none" w="med" len="med"/>
                    </a:lnB>
                    <a:solidFill>
                      <a:srgbClr val="D8D8D8"/>
                    </a:solidFill>
                  </a:tcPr>
                </a:tc>
                <a:extLst>
                  <a:ext uri="{0D108BD9-81ED-4DB2-BD59-A6C34878D82A}">
                    <a16:rowId xmlns:a16="http://schemas.microsoft.com/office/drawing/2014/main" val="2431899598"/>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13BD38B4-6F3A-F64E-8EAA-C087E341BCB8}"/>
              </a:ext>
            </a:extLst>
          </p:cNvPr>
          <p:cNvGraphicFramePr>
            <a:graphicFrameLocks noGrp="1"/>
          </p:cNvGraphicFramePr>
          <p:nvPr>
            <p:extLst>
              <p:ext uri="{D42A27DB-BD31-4B8C-83A1-F6EECF244321}">
                <p14:modId xmlns:p14="http://schemas.microsoft.com/office/powerpoint/2010/main" val="2319225293"/>
              </p:ext>
            </p:extLst>
          </p:nvPr>
        </p:nvGraphicFramePr>
        <p:xfrm>
          <a:off x="652781" y="2194560"/>
          <a:ext cx="10853420" cy="2887821"/>
        </p:xfrm>
        <a:graphic>
          <a:graphicData uri="http://schemas.openxmlformats.org/drawingml/2006/table">
            <a:tbl>
              <a:tblPr/>
              <a:tblGrid>
                <a:gridCol w="5426710">
                  <a:extLst>
                    <a:ext uri="{9D8B030D-6E8A-4147-A177-3AD203B41FA5}">
                      <a16:colId xmlns:a16="http://schemas.microsoft.com/office/drawing/2014/main" val="3166800474"/>
                    </a:ext>
                  </a:extLst>
                </a:gridCol>
                <a:gridCol w="5426710">
                  <a:extLst>
                    <a:ext uri="{9D8B030D-6E8A-4147-A177-3AD203B41FA5}">
                      <a16:colId xmlns:a16="http://schemas.microsoft.com/office/drawing/2014/main" val="116243953"/>
                    </a:ext>
                  </a:extLst>
                </a:gridCol>
              </a:tblGrid>
              <a:tr h="502229">
                <a:tc>
                  <a:txBody>
                    <a:bodyPr/>
                    <a:lstStyle/>
                    <a:p>
                      <a:endParaRPr lang="en-US"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76200" cap="flat" cmpd="sng" algn="ctr">
                      <a:solidFill>
                        <a:srgbClr val="CECECE"/>
                      </a:solidFill>
                      <a:prstDash val="solid"/>
                      <a:round/>
                      <a:headEnd type="none" w="med" len="med"/>
                      <a:tailEnd type="none" w="med" len="med"/>
                    </a:lnT>
                    <a:lnB w="139700" cap="flat" cmpd="sng" algn="ctr">
                      <a:solidFill>
                        <a:srgbClr val="D3D3D3"/>
                      </a:solidFill>
                      <a:prstDash val="solid"/>
                      <a:round/>
                      <a:headEnd type="none" w="med" len="med"/>
                      <a:tailEnd type="none" w="med" len="med"/>
                    </a:lnB>
                    <a:solidFill>
                      <a:srgbClr val="D8D8D8"/>
                    </a:solidFill>
                  </a:tcPr>
                </a:tc>
                <a:tc>
                  <a:txBody>
                    <a:bodyPr/>
                    <a:lstStyle/>
                    <a:p>
                      <a:endParaRPr lang="en-US">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76200" cap="flat" cmpd="sng" algn="ctr">
                      <a:solidFill>
                        <a:srgbClr val="D1D1D1"/>
                      </a:solidFill>
                      <a:prstDash val="solid"/>
                      <a:round/>
                      <a:headEnd type="none" w="med" len="med"/>
                      <a:tailEnd type="none" w="med" len="med"/>
                    </a:lnT>
                    <a:lnB w="139700" cap="flat" cmpd="sng" algn="ctr">
                      <a:solidFill>
                        <a:srgbClr val="D6D6D6"/>
                      </a:solidFill>
                      <a:prstDash val="solid"/>
                      <a:round/>
                      <a:headEnd type="none" w="med" len="med"/>
                      <a:tailEnd type="none" w="med" len="med"/>
                    </a:lnB>
                    <a:solidFill>
                      <a:srgbClr val="D8D8D8"/>
                    </a:solidFill>
                  </a:tcPr>
                </a:tc>
                <a:extLst>
                  <a:ext uri="{0D108BD9-81ED-4DB2-BD59-A6C34878D82A}">
                    <a16:rowId xmlns:a16="http://schemas.microsoft.com/office/drawing/2014/main" val="1201824656"/>
                  </a:ext>
                </a:extLst>
              </a:tr>
              <a:tr h="703122">
                <a:tc>
                  <a:txBody>
                    <a:bodyPr/>
                    <a:lstStyle/>
                    <a:p>
                      <a:r>
                        <a:rPr lang="en-US" sz="1100" dirty="0">
                          <a:effectLst/>
                          <a:latin typeface="Calibri" panose="020F0502020204030204" pitchFamily="34" charset="0"/>
                        </a:rPr>
                        <a:t>Encryption in rest </a:t>
                      </a:r>
                      <a:endParaRPr lang="en-US"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39700" cap="flat" cmpd="sng" algn="ctr">
                      <a:solidFill>
                        <a:srgbClr val="D3D3D3"/>
                      </a:solidFill>
                      <a:prstDash val="solid"/>
                      <a:round/>
                      <a:headEnd type="none" w="med" len="med"/>
                      <a:tailEnd type="none" w="med" len="med"/>
                    </a:lnT>
                    <a:lnB w="140018" cap="flat" cmpd="sng" algn="ctr">
                      <a:solidFill>
                        <a:srgbClr val="DBDBDB"/>
                      </a:solidFill>
                      <a:prstDash val="solid"/>
                      <a:round/>
                      <a:headEnd type="none" w="med" len="med"/>
                      <a:tailEnd type="none" w="med" len="med"/>
                    </a:lnB>
                    <a:solidFill>
                      <a:srgbClr val="EAEAEA"/>
                    </a:solidFill>
                  </a:tcPr>
                </a:tc>
                <a:tc>
                  <a:txBody>
                    <a:bodyPr/>
                    <a:lstStyle/>
                    <a:p>
                      <a:r>
                        <a:rPr lang="en-US" sz="1100">
                          <a:effectLst/>
                          <a:latin typeface="Calibri" panose="020F0502020204030204" pitchFamily="34" charset="0"/>
                        </a:rPr>
                        <a:t>Encryption in rest confirms that the attacker cannot access the unencrypted data on disk by ensuring that the data is encrypted. </a:t>
                      </a:r>
                      <a:endParaRPr lang="en-US">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39700" cap="flat" cmpd="sng" algn="ctr">
                      <a:solidFill>
                        <a:srgbClr val="D6D6D6"/>
                      </a:solidFill>
                      <a:prstDash val="solid"/>
                      <a:round/>
                      <a:headEnd type="none" w="med" len="med"/>
                      <a:tailEnd type="none" w="med" len="med"/>
                    </a:lnT>
                    <a:lnB w="140018" cap="flat" cmpd="sng" algn="ctr">
                      <a:solidFill>
                        <a:srgbClr val="DBDBDB"/>
                      </a:solidFill>
                      <a:prstDash val="solid"/>
                      <a:round/>
                      <a:headEnd type="none" w="med" len="med"/>
                      <a:tailEnd type="none" w="med" len="med"/>
                    </a:lnB>
                    <a:solidFill>
                      <a:srgbClr val="EAEAEA"/>
                    </a:solidFill>
                  </a:tcPr>
                </a:tc>
                <a:extLst>
                  <a:ext uri="{0D108BD9-81ED-4DB2-BD59-A6C34878D82A}">
                    <a16:rowId xmlns:a16="http://schemas.microsoft.com/office/drawing/2014/main" val="3626008700"/>
                  </a:ext>
                </a:extLst>
              </a:tr>
              <a:tr h="703122">
                <a:tc>
                  <a:txBody>
                    <a:bodyPr/>
                    <a:lstStyle/>
                    <a:p>
                      <a:r>
                        <a:rPr lang="en-US" sz="1100" dirty="0">
                          <a:effectLst/>
                          <a:latin typeface="Calibri" panose="020F0502020204030204" pitchFamily="34" charset="0"/>
                        </a:rPr>
                        <a:t>Encryption at flight </a:t>
                      </a:r>
                      <a:endParaRPr lang="en-US"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40018" cap="flat" cmpd="sng" algn="ctr">
                      <a:solidFill>
                        <a:srgbClr val="DBDBDB"/>
                      </a:solidFill>
                      <a:prstDash val="solid"/>
                      <a:round/>
                      <a:headEnd type="none" w="med" len="med"/>
                      <a:tailEnd type="none" w="med" len="med"/>
                    </a:lnT>
                    <a:lnB w="139700" cap="flat" cmpd="sng" algn="ctr">
                      <a:solidFill>
                        <a:srgbClr val="DBDBDB"/>
                      </a:solidFill>
                      <a:prstDash val="solid"/>
                      <a:round/>
                      <a:headEnd type="none" w="med" len="med"/>
                      <a:tailEnd type="none" w="med" len="med"/>
                    </a:lnB>
                    <a:solidFill>
                      <a:srgbClr val="EAEAEA"/>
                    </a:solidFill>
                  </a:tcPr>
                </a:tc>
                <a:tc>
                  <a:txBody>
                    <a:bodyPr/>
                    <a:lstStyle/>
                    <a:p>
                      <a:r>
                        <a:rPr lang="en-US" sz="1100">
                          <a:effectLst/>
                          <a:latin typeface="Calibri" panose="020F0502020204030204" pitchFamily="34" charset="0"/>
                        </a:rPr>
                        <a:t>Encryption at flight means that you ensure that data is being encrypted over transition to its destination. </a:t>
                      </a:r>
                      <a:endParaRPr lang="en-US">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40018" cap="flat" cmpd="sng" algn="ctr">
                      <a:solidFill>
                        <a:srgbClr val="DBDBDB"/>
                      </a:solidFill>
                      <a:prstDash val="solid"/>
                      <a:round/>
                      <a:headEnd type="none" w="med" len="med"/>
                      <a:tailEnd type="none" w="med" len="med"/>
                    </a:lnT>
                    <a:lnB w="139700" cap="flat" cmpd="sng" algn="ctr">
                      <a:solidFill>
                        <a:srgbClr val="DBDBDB"/>
                      </a:solidFill>
                      <a:prstDash val="solid"/>
                      <a:round/>
                      <a:headEnd type="none" w="med" len="med"/>
                      <a:tailEnd type="none" w="med" len="med"/>
                    </a:lnB>
                    <a:solidFill>
                      <a:srgbClr val="EAEAEA"/>
                    </a:solidFill>
                  </a:tcPr>
                </a:tc>
                <a:extLst>
                  <a:ext uri="{0D108BD9-81ED-4DB2-BD59-A6C34878D82A}">
                    <a16:rowId xmlns:a16="http://schemas.microsoft.com/office/drawing/2014/main" val="3977537935"/>
                  </a:ext>
                </a:extLst>
              </a:tr>
              <a:tr h="979348">
                <a:tc>
                  <a:txBody>
                    <a:bodyPr/>
                    <a:lstStyle/>
                    <a:p>
                      <a:r>
                        <a:rPr lang="en-US" sz="1100">
                          <a:effectLst/>
                          <a:latin typeface="Calibri" panose="020F0502020204030204" pitchFamily="34" charset="0"/>
                        </a:rPr>
                        <a:t>Encryption in use </a:t>
                      </a:r>
                      <a:endParaRPr lang="en-US">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39700" cap="flat" cmpd="sng" algn="ctr">
                      <a:solidFill>
                        <a:srgbClr val="DBDBDB"/>
                      </a:solidFill>
                      <a:prstDash val="solid"/>
                      <a:round/>
                      <a:headEnd type="none" w="med" len="med"/>
                      <a:tailEnd type="none" w="med" len="med"/>
                    </a:lnT>
                    <a:lnB w="76200" cap="flat" cmpd="sng" algn="ctr">
                      <a:solidFill>
                        <a:srgbClr val="BFBFBF"/>
                      </a:solidFill>
                      <a:prstDash val="solid"/>
                      <a:round/>
                      <a:headEnd type="none" w="med" len="med"/>
                      <a:tailEnd type="none" w="med" len="med"/>
                    </a:lnB>
                    <a:solidFill>
                      <a:srgbClr val="EAEAEA"/>
                    </a:solidFill>
                  </a:tcPr>
                </a:tc>
                <a:tc>
                  <a:txBody>
                    <a:bodyPr/>
                    <a:lstStyle/>
                    <a:p>
                      <a:r>
                        <a:rPr lang="en-US" sz="1100" dirty="0">
                          <a:effectLst/>
                          <a:latin typeface="Calibri" panose="020F0502020204030204" pitchFamily="34" charset="0"/>
                        </a:rPr>
                        <a:t>The best way to ensure that data is being encrypted while in use is to limit access to certain information. You want to ensure that only certain people can access information only necessary to their eyes. </a:t>
                      </a:r>
                      <a:endParaRPr lang="en-US"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39700" cap="flat" cmpd="sng" algn="ctr">
                      <a:solidFill>
                        <a:srgbClr val="DBDBDB"/>
                      </a:solidFill>
                      <a:prstDash val="solid"/>
                      <a:round/>
                      <a:headEnd type="none" w="med" len="med"/>
                      <a:tailEnd type="none" w="med" len="med"/>
                    </a:lnT>
                    <a:lnB w="76200" cap="flat" cmpd="sng" algn="ctr">
                      <a:solidFill>
                        <a:srgbClr val="BCBCBC"/>
                      </a:solidFill>
                      <a:prstDash val="solid"/>
                      <a:round/>
                      <a:headEnd type="none" w="med" len="med"/>
                      <a:tailEnd type="none" w="med" len="med"/>
                    </a:lnB>
                    <a:solidFill>
                      <a:srgbClr val="EAEAEA"/>
                    </a:solidFill>
                  </a:tcPr>
                </a:tc>
                <a:extLst>
                  <a:ext uri="{0D108BD9-81ED-4DB2-BD59-A6C34878D82A}">
                    <a16:rowId xmlns:a16="http://schemas.microsoft.com/office/drawing/2014/main" val="3603053026"/>
                  </a:ext>
                </a:extLst>
              </a:tr>
            </a:tbl>
          </a:graphicData>
        </a:graphic>
      </p:graphicFrame>
      <p:pic>
        <p:nvPicPr>
          <p:cNvPr id="1025" name="Picture 1" descr="page28image64262976">
            <a:extLst>
              <a:ext uri="{FF2B5EF4-FFF2-40B4-BE49-F238E27FC236}">
                <a16:creationId xmlns:a16="http://schemas.microsoft.com/office/drawing/2014/main" id="{1CA5BDD9-C815-374D-8DC6-CCD17BF5C3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781" y="3295969"/>
            <a:ext cx="45719" cy="4571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age28image36895744">
            <a:extLst>
              <a:ext uri="{FF2B5EF4-FFF2-40B4-BE49-F238E27FC236}">
                <a16:creationId xmlns:a16="http://schemas.microsoft.com/office/drawing/2014/main" id="{DA78BF04-BE8E-2F45-AC46-551C409155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781" y="3295969"/>
            <a:ext cx="45719" cy="4571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916774" y="407022"/>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4" name="Table 4">
            <a:extLst>
              <a:ext uri="{FF2B5EF4-FFF2-40B4-BE49-F238E27FC236}">
                <a16:creationId xmlns:a16="http://schemas.microsoft.com/office/drawing/2014/main" id="{D0C9FA46-0657-6747-8AF1-6B7997608C3D}"/>
              </a:ext>
            </a:extLst>
          </p:cNvPr>
          <p:cNvGraphicFramePr>
            <a:graphicFrameLocks noGrp="1"/>
          </p:cNvGraphicFramePr>
          <p:nvPr>
            <p:extLst>
              <p:ext uri="{D42A27DB-BD31-4B8C-83A1-F6EECF244321}">
                <p14:modId xmlns:p14="http://schemas.microsoft.com/office/powerpoint/2010/main" val="535130285"/>
              </p:ext>
            </p:extLst>
          </p:nvPr>
        </p:nvGraphicFramePr>
        <p:xfrm>
          <a:off x="664626" y="1700050"/>
          <a:ext cx="10119774" cy="4968240"/>
        </p:xfrm>
        <a:graphic>
          <a:graphicData uri="http://schemas.openxmlformats.org/drawingml/2006/table">
            <a:tbl>
              <a:tblPr firstRow="1" bandRow="1">
                <a:tableStyleId>{802198C4-3087-4945-87E3-76CBB3509B7E}</a:tableStyleId>
              </a:tblPr>
              <a:tblGrid>
                <a:gridCol w="5059887">
                  <a:extLst>
                    <a:ext uri="{9D8B030D-6E8A-4147-A177-3AD203B41FA5}">
                      <a16:colId xmlns:a16="http://schemas.microsoft.com/office/drawing/2014/main" val="2981045662"/>
                    </a:ext>
                  </a:extLst>
                </a:gridCol>
                <a:gridCol w="5059887">
                  <a:extLst>
                    <a:ext uri="{9D8B030D-6E8A-4147-A177-3AD203B41FA5}">
                      <a16:colId xmlns:a16="http://schemas.microsoft.com/office/drawing/2014/main" val="2184563760"/>
                    </a:ext>
                  </a:extLst>
                </a:gridCol>
              </a:tblGrid>
              <a:tr h="65092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bg1"/>
                          </a:solidFill>
                          <a:effectLst/>
                          <a:latin typeface="Arial"/>
                          <a:ea typeface="Arial"/>
                          <a:cs typeface="Arial"/>
                          <a:sym typeface="Arial"/>
                        </a:rPr>
                        <a:t>Authentication </a:t>
                      </a:r>
                      <a:endParaRPr lang="en-US" sz="1400" dirty="0">
                        <a:solidFill>
                          <a:schemeClr val="bg1"/>
                        </a:solidFill>
                      </a:endParaRPr>
                    </a:p>
                    <a:p>
                      <a:endParaRPr lang="en-US" sz="1400" dirty="0">
                        <a:solidFill>
                          <a:schemeClr val="bg1"/>
                        </a:solidFill>
                      </a:endParaRPr>
                    </a:p>
                  </a:txBody>
                  <a:tcPr/>
                </a:tc>
                <a:tc>
                  <a:txBody>
                    <a:bodyPr/>
                    <a:lstStyle/>
                    <a:p>
                      <a:r>
                        <a:rPr lang="en-US" sz="1400" b="0" i="0" u="none" strike="noStrike" cap="none" dirty="0">
                          <a:solidFill>
                            <a:schemeClr val="bg1"/>
                          </a:solidFill>
                          <a:effectLst/>
                          <a:latin typeface="Arial"/>
                          <a:ea typeface="Arial"/>
                          <a:cs typeface="Arial"/>
                          <a:sym typeface="Arial"/>
                        </a:rPr>
                        <a:t>This could be confirming that the username/email and password are correct before allowing </a:t>
                      </a:r>
                      <a:endParaRPr lang="en-US" sz="1400" dirty="0">
                        <a:solidFill>
                          <a:schemeClr val="bg1"/>
                        </a:solidFill>
                      </a:endParaRPr>
                    </a:p>
                    <a:p>
                      <a:r>
                        <a:rPr lang="en-US" sz="1400" b="0" i="0" u="none" strike="noStrike" cap="none" dirty="0">
                          <a:solidFill>
                            <a:schemeClr val="bg1"/>
                          </a:solidFill>
                          <a:effectLst/>
                          <a:latin typeface="Arial"/>
                          <a:ea typeface="Arial"/>
                          <a:cs typeface="Arial"/>
                          <a:sym typeface="Arial"/>
                        </a:rPr>
                        <a:t>further access. It could even look like confirming that the user is signing in from a certain </a:t>
                      </a:r>
                      <a:endParaRPr lang="en-US" sz="1400" dirty="0">
                        <a:solidFill>
                          <a:schemeClr val="bg1"/>
                        </a:solidFill>
                      </a:endParaRPr>
                    </a:p>
                    <a:p>
                      <a:r>
                        <a:rPr lang="en-US" sz="1400" b="0" i="0" u="none" strike="noStrike" cap="none" dirty="0">
                          <a:solidFill>
                            <a:schemeClr val="bg1"/>
                          </a:solidFill>
                          <a:effectLst/>
                          <a:latin typeface="Arial"/>
                          <a:ea typeface="Arial"/>
                          <a:cs typeface="Arial"/>
                          <a:sym typeface="Arial"/>
                        </a:rPr>
                        <a:t>digital certificate. </a:t>
                      </a:r>
                      <a:endParaRPr lang="en-US" sz="1400" dirty="0">
                        <a:solidFill>
                          <a:schemeClr val="bg1"/>
                        </a:solidFill>
                      </a:endParaRPr>
                    </a:p>
                    <a:p>
                      <a:endParaRPr lang="en-US" sz="1400" dirty="0">
                        <a:solidFill>
                          <a:schemeClr val="bg1"/>
                        </a:solidFill>
                      </a:endParaRPr>
                    </a:p>
                  </a:txBody>
                  <a:tcPr/>
                </a:tc>
                <a:extLst>
                  <a:ext uri="{0D108BD9-81ED-4DB2-BD59-A6C34878D82A}">
                    <a16:rowId xmlns:a16="http://schemas.microsoft.com/office/drawing/2014/main" val="3500995087"/>
                  </a:ext>
                </a:extLst>
              </a:tr>
              <a:tr h="166246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bg1"/>
                          </a:solidFill>
                          <a:effectLst/>
                          <a:latin typeface="Arial"/>
                          <a:ea typeface="Arial"/>
                          <a:cs typeface="Arial"/>
                          <a:sym typeface="Arial"/>
                        </a:rPr>
                        <a:t>Authorization </a:t>
                      </a:r>
                      <a:endParaRPr lang="en-US" sz="1400" dirty="0">
                        <a:solidFill>
                          <a:schemeClr val="bg1"/>
                        </a:solidFill>
                      </a:endParaRPr>
                    </a:p>
                    <a:p>
                      <a:endParaRPr lang="en-US" sz="1400" dirty="0">
                        <a:solidFill>
                          <a:schemeClr val="bg1"/>
                        </a:solidFill>
                      </a:endParaRPr>
                    </a:p>
                  </a:txBody>
                  <a:tcPr/>
                </a:tc>
                <a:tc>
                  <a:txBody>
                    <a:bodyPr/>
                    <a:lstStyle/>
                    <a:p>
                      <a:r>
                        <a:rPr lang="en-US" sz="1400" b="0" i="0" u="none" strike="noStrike" cap="none" dirty="0">
                          <a:solidFill>
                            <a:schemeClr val="bg1"/>
                          </a:solidFill>
                          <a:effectLst/>
                          <a:latin typeface="Arial"/>
                          <a:ea typeface="Arial"/>
                          <a:cs typeface="Arial"/>
                          <a:sym typeface="Arial"/>
                        </a:rPr>
                        <a:t>Authorization can look like, only allowing users to access certain information through a </a:t>
                      </a:r>
                      <a:endParaRPr lang="en-US" sz="1400" dirty="0">
                        <a:solidFill>
                          <a:schemeClr val="bg1"/>
                        </a:solidFill>
                      </a:endParaRPr>
                    </a:p>
                    <a:p>
                      <a:r>
                        <a:rPr lang="en-US" sz="1400" b="0" i="0" u="none" strike="noStrike" cap="none" dirty="0">
                          <a:solidFill>
                            <a:schemeClr val="bg1"/>
                          </a:solidFill>
                          <a:effectLst/>
                          <a:latin typeface="Arial"/>
                          <a:ea typeface="Arial"/>
                          <a:cs typeface="Arial"/>
                          <a:sym typeface="Arial"/>
                        </a:rPr>
                        <a:t>specific I.P address. An example of this could be, allowing users to view their paystubs </a:t>
                      </a:r>
                      <a:endParaRPr lang="en-US" sz="1400" dirty="0">
                        <a:solidFill>
                          <a:schemeClr val="bg1"/>
                        </a:solidFill>
                      </a:endParaRPr>
                    </a:p>
                    <a:p>
                      <a:r>
                        <a:rPr lang="en-US" sz="1400" b="0" i="0" u="none" strike="noStrike" cap="none" dirty="0">
                          <a:solidFill>
                            <a:schemeClr val="bg1"/>
                          </a:solidFill>
                          <a:effectLst/>
                          <a:latin typeface="Arial"/>
                          <a:ea typeface="Arial"/>
                          <a:cs typeface="Arial"/>
                          <a:sym typeface="Arial"/>
                        </a:rPr>
                        <a:t>from home, but be able to change personal information until they are using their work </a:t>
                      </a:r>
                      <a:endParaRPr lang="en-US" sz="1400" dirty="0">
                        <a:solidFill>
                          <a:schemeClr val="bg1"/>
                        </a:solidFill>
                      </a:endParaRPr>
                    </a:p>
                    <a:p>
                      <a:r>
                        <a:rPr lang="en-US" sz="1400" b="0" i="0" u="none" strike="noStrike" cap="none" dirty="0">
                          <a:solidFill>
                            <a:schemeClr val="bg1"/>
                          </a:solidFill>
                          <a:effectLst/>
                          <a:latin typeface="Arial"/>
                          <a:ea typeface="Arial"/>
                          <a:cs typeface="Arial"/>
                          <a:sym typeface="Arial"/>
                        </a:rPr>
                        <a:t>desktop. </a:t>
                      </a:r>
                      <a:endParaRPr lang="en-US" sz="1400" dirty="0">
                        <a:solidFill>
                          <a:schemeClr val="bg1"/>
                        </a:solidFill>
                      </a:endParaRPr>
                    </a:p>
                    <a:p>
                      <a:endParaRPr lang="en-US" sz="1400" dirty="0">
                        <a:solidFill>
                          <a:schemeClr val="bg1"/>
                        </a:solidFill>
                      </a:endParaRPr>
                    </a:p>
                  </a:txBody>
                  <a:tcPr/>
                </a:tc>
                <a:extLst>
                  <a:ext uri="{0D108BD9-81ED-4DB2-BD59-A6C34878D82A}">
                    <a16:rowId xmlns:a16="http://schemas.microsoft.com/office/drawing/2014/main" val="3839679397"/>
                  </a:ext>
                </a:extLst>
              </a:tr>
              <a:tr h="166246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bg1"/>
                          </a:solidFill>
                          <a:effectLst/>
                          <a:latin typeface="Arial"/>
                          <a:ea typeface="Arial"/>
                          <a:cs typeface="Arial"/>
                          <a:sym typeface="Arial"/>
                        </a:rPr>
                        <a:t>Accounting </a:t>
                      </a:r>
                      <a:endParaRPr lang="en-US" sz="1400" dirty="0">
                        <a:solidFill>
                          <a:schemeClr val="bg1"/>
                        </a:solidFill>
                      </a:endParaRPr>
                    </a:p>
                    <a:p>
                      <a:endParaRPr lang="en-US" sz="1400" dirty="0">
                        <a:solidFill>
                          <a:schemeClr val="bg1"/>
                        </a:solidFill>
                      </a:endParaRPr>
                    </a:p>
                  </a:txBody>
                  <a:tcPr/>
                </a:tc>
                <a:tc>
                  <a:txBody>
                    <a:bodyPr/>
                    <a:lstStyle/>
                    <a:p>
                      <a:r>
                        <a:rPr lang="en-US" sz="1400" b="0" i="0" u="none" strike="noStrike" cap="none" dirty="0">
                          <a:solidFill>
                            <a:schemeClr val="bg1"/>
                          </a:solidFill>
                          <a:effectLst/>
                          <a:latin typeface="Arial"/>
                          <a:ea typeface="Arial"/>
                          <a:cs typeface="Arial"/>
                          <a:sym typeface="Arial"/>
                        </a:rPr>
                        <a:t>This means to ensure that the resources employees use have certain limits. An example of </a:t>
                      </a:r>
                      <a:endParaRPr lang="en-US" sz="1400" dirty="0">
                        <a:solidFill>
                          <a:schemeClr val="bg1"/>
                        </a:solidFill>
                      </a:endParaRPr>
                    </a:p>
                    <a:p>
                      <a:r>
                        <a:rPr lang="en-US" sz="1400" b="0" i="0" u="none" strike="noStrike" cap="none" dirty="0">
                          <a:solidFill>
                            <a:schemeClr val="bg1"/>
                          </a:solidFill>
                          <a:effectLst/>
                          <a:latin typeface="Arial"/>
                          <a:ea typeface="Arial"/>
                          <a:cs typeface="Arial"/>
                          <a:sym typeface="Arial"/>
                        </a:rPr>
                        <a:t>this can mean, if a certain coworker forgets to sign out of their email address at the end of </a:t>
                      </a:r>
                      <a:endParaRPr lang="en-US" sz="1400" dirty="0">
                        <a:solidFill>
                          <a:schemeClr val="bg1"/>
                        </a:solidFill>
                      </a:endParaRPr>
                    </a:p>
                    <a:p>
                      <a:r>
                        <a:rPr lang="en-US" sz="1400" b="0" i="0" u="none" strike="noStrike" cap="none" dirty="0">
                          <a:solidFill>
                            <a:schemeClr val="bg1"/>
                          </a:solidFill>
                          <a:effectLst/>
                          <a:latin typeface="Arial"/>
                          <a:ea typeface="Arial"/>
                          <a:cs typeface="Arial"/>
                          <a:sym typeface="Arial"/>
                        </a:rPr>
                        <a:t>the day, the software should automatically time out after no use in 5 minutes, this ensures </a:t>
                      </a:r>
                      <a:endParaRPr lang="en-US" sz="1400" dirty="0">
                        <a:solidFill>
                          <a:schemeClr val="bg1"/>
                        </a:solidFill>
                      </a:endParaRPr>
                    </a:p>
                    <a:p>
                      <a:r>
                        <a:rPr lang="en-US" sz="1400" b="0" i="0" u="none" strike="noStrike" cap="none" dirty="0">
                          <a:solidFill>
                            <a:schemeClr val="bg1"/>
                          </a:solidFill>
                          <a:effectLst/>
                          <a:latin typeface="Arial"/>
                          <a:ea typeface="Arial"/>
                          <a:cs typeface="Arial"/>
                          <a:sym typeface="Arial"/>
                        </a:rPr>
                        <a:t>the safety of their as well as client’s information. </a:t>
                      </a:r>
                      <a:endParaRPr lang="en-US" sz="1400" dirty="0">
                        <a:solidFill>
                          <a:schemeClr val="bg1"/>
                        </a:solidFill>
                      </a:endParaRPr>
                    </a:p>
                    <a:p>
                      <a:endParaRPr lang="en-US" sz="1400" dirty="0">
                        <a:solidFill>
                          <a:schemeClr val="bg1"/>
                        </a:solidFill>
                      </a:endParaRPr>
                    </a:p>
                  </a:txBody>
                  <a:tcPr/>
                </a:tc>
                <a:extLst>
                  <a:ext uri="{0D108BD9-81ED-4DB2-BD59-A6C34878D82A}">
                    <a16:rowId xmlns:a16="http://schemas.microsoft.com/office/drawing/2014/main" val="3390470588"/>
                  </a:ext>
                </a:extLst>
              </a:tr>
            </a:tbl>
          </a:graphicData>
        </a:graphic>
      </p:graphicFrame>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A coding vulnerability I want to test is validating user input. As we know, validating user input ensures that the right people are getting access to the information appropriate to their level.</a:t>
            </a:r>
          </a:p>
          <a:p>
            <a:pPr marL="0" lvl="0" indent="0" algn="l" rtl="0">
              <a:lnSpc>
                <a:spcPct val="90000"/>
              </a:lnSpc>
              <a:spcBef>
                <a:spcPts val="1000"/>
              </a:spcBef>
              <a:spcAft>
                <a:spcPts val="0"/>
              </a:spcAft>
              <a:buSzPts val="1800"/>
              <a:buNone/>
            </a:pPr>
            <a:r>
              <a:rPr lang="en-US" dirty="0"/>
              <a:t> In order to test whether the unit is functioning correctly we could design an algorithm that test multiple passwords that may pass if a hacker attempted an attack.</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4286</TotalTime>
  <Words>1267</Words>
  <Application>Microsoft Macintosh PowerPoint</Application>
  <PresentationFormat>Widescreen</PresentationFormat>
  <Paragraphs>193</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Arial</vt:lpstr>
      <vt:lpstr>Century Gothic</vt:lpstr>
      <vt:lpstr>Times New Roman</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McAllen, Esi</cp:lastModifiedBy>
  <cp:revision>8</cp:revision>
  <dcterms:created xsi:type="dcterms:W3CDTF">2020-08-19T17:59:24Z</dcterms:created>
  <dcterms:modified xsi:type="dcterms:W3CDTF">2022-04-21T05:08:27Z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