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98" r:id="rId3"/>
    <p:sldId id="301" r:id="rId4"/>
    <p:sldId id="299" r:id="rId5"/>
    <p:sldId id="277" r:id="rId6"/>
    <p:sldId id="278" r:id="rId7"/>
    <p:sldId id="279" r:id="rId8"/>
    <p:sldId id="286" r:id="rId9"/>
    <p:sldId id="287" r:id="rId10"/>
    <p:sldId id="280" r:id="rId11"/>
    <p:sldId id="281" r:id="rId12"/>
    <p:sldId id="293" r:id="rId13"/>
    <p:sldId id="282" r:id="rId14"/>
    <p:sldId id="289" r:id="rId15"/>
    <p:sldId id="284" r:id="rId16"/>
    <p:sldId id="285" r:id="rId17"/>
    <p:sldId id="288" r:id="rId18"/>
    <p:sldId id="294" r:id="rId19"/>
    <p:sldId id="296" r:id="rId20"/>
    <p:sldId id="297" r:id="rId21"/>
    <p:sldId id="291" r:id="rId22"/>
    <p:sldId id="292" r:id="rId23"/>
    <p:sldId id="290" r:id="rId24"/>
    <p:sldId id="283" r:id="rId25"/>
    <p:sldId id="295" r:id="rId26"/>
    <p:sldId id="300" r:id="rId27"/>
    <p:sldId id="302" r:id="rId28"/>
    <p:sldId id="303" r:id="rId29"/>
    <p:sldId id="304" r:id="rId30"/>
    <p:sldId id="30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pu 8er" initials="L8" lastIdx="1" clrIdx="0">
    <p:extLst>
      <p:ext uri="{19B8F6BF-5375-455C-9EA6-DF929625EA0E}">
        <p15:presenceInfo xmlns:p15="http://schemas.microsoft.com/office/powerpoint/2012/main" userId="3fb74e87a2595b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A0E8D-C0F8-42FF-B014-E817A8A3DF2D}" type="datetimeFigureOut">
              <a:rPr lang="fr-FR" smtClean="0"/>
              <a:t>29/08/2024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1D59B-F022-4967-A67D-14A62AB41B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61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https://en.wikipedia.org/wiki/Timeline_of_programming_languages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1D59B-F022-4967-A67D-14A62AB41BD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47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B45BF81-3FFB-4ED7-AE0C-44194104B140}" type="datetime1">
              <a:rPr lang="fr-FR" smtClean="0"/>
              <a:t>29/08/2024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43ACB89-9AE8-40F8-92EB-0778C5069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66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E6C5-8DF4-4EA0-9EA9-60A47D984897}" type="datetime1">
              <a:rPr lang="fr-FR" smtClean="0"/>
              <a:t>29/08/2024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46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7121-257D-4162-895B-3DD01E185C22}" type="datetime1">
              <a:rPr lang="fr-FR" smtClean="0"/>
              <a:t>29/08/2024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92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B783-2CCD-4CAB-80BE-41B3E3343C59}" type="datetime1">
              <a:rPr lang="fr-FR" smtClean="0"/>
              <a:t>29/08/2024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48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1246-19BD-4B0C-A9F8-2D109DE699F4}" type="datetime1">
              <a:rPr lang="fr-FR" smtClean="0"/>
              <a:t>29/08/2024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73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834D-8E80-4042-A0D6-4CBFB757BAA4}" type="datetime1">
              <a:rPr lang="fr-FR" smtClean="0"/>
              <a:t>29/08/2024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15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2C03-8852-477B-95D0-EA9C3AA221A3}" type="datetime1">
              <a:rPr lang="fr-FR" smtClean="0"/>
              <a:t>29/08/2024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99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D9FF-5CBC-4414-934A-17A64418DAE7}" type="datetime1">
              <a:rPr lang="fr-FR" smtClean="0"/>
              <a:t>29/08/2024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67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EFE9-2A15-4D70-8CDB-D80F65E6F74A}" type="datetime1">
              <a:rPr lang="fr-FR" smtClean="0"/>
              <a:t>29/08/2024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51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A68F-5013-4CCD-97EF-1787D659B2DC}" type="datetime1">
              <a:rPr lang="fr-FR" smtClean="0"/>
              <a:t>29/08/2024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43ACB89-9AE8-40F8-92EB-0778C5069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45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887D925-5CAF-4FB0-9A1A-FD7FAC157D8F}" type="datetime1">
              <a:rPr lang="fr-FR" smtClean="0"/>
              <a:t>29/08/2024</a:t>
            </a:fld>
            <a:endParaRPr lang="fr-F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43ACB89-9AE8-40F8-92EB-0778C5069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70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334EE56-7DA5-4427-8665-18A5BC25E23F}" type="datetime1">
              <a:rPr lang="fr-FR" smtClean="0"/>
              <a:t>29/08/2024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43ACB89-9AE8-40F8-92EB-0778C5069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03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rvey.stackoverflow.co/2024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B8325D-E258-C81E-3898-EC5B1424F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Soutien informatique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192E3F-11B7-DEC5-D7D0-71B78DB73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Tour des langages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A1A5354-C71C-3405-4EB9-91CFCE18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D28408-7B16-1793-9668-B2A39D61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541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564BC-0320-1ED3-76C4-BE46BC21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A6805B-F4AE-9B57-A7D8-B7FBEA885D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L’ancêtre</a:t>
            </a:r>
          </a:p>
          <a:p>
            <a:r>
              <a:rPr lang="fr-FR" dirty="0"/>
              <a:t>Langage compilé</a:t>
            </a:r>
          </a:p>
          <a:p>
            <a:r>
              <a:rPr lang="fr-FR" dirty="0"/>
              <a:t>Utilisé dans beaucoup d’éléments bas niveau</a:t>
            </a:r>
          </a:p>
          <a:p>
            <a:pPr lvl="1"/>
            <a:r>
              <a:rPr lang="fr-FR" dirty="0"/>
              <a:t>Accès au système</a:t>
            </a:r>
          </a:p>
          <a:p>
            <a:pPr lvl="1"/>
            <a:r>
              <a:rPr lang="fr-FR" dirty="0"/>
              <a:t>Accès à la mémoire</a:t>
            </a:r>
          </a:p>
          <a:p>
            <a:r>
              <a:rPr lang="fr-FR" dirty="0"/>
              <a:t>Toujours en développement !</a:t>
            </a:r>
          </a:p>
          <a:p>
            <a:pPr lvl="1"/>
            <a:r>
              <a:rPr lang="fr-FR" dirty="0"/>
              <a:t>Version 23 en cours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A4768CA6-085A-684E-996D-D3B569ACD4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38194" y="3448844"/>
            <a:ext cx="2409825" cy="866775"/>
          </a:xfr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782C27-7C60-2A31-FD99-53105C39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8CE57-FBB0-6AD9-52EC-90FAB9A6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10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7D9A43E-7143-ADF2-3D00-2C4A76BBB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856" y="1328632"/>
            <a:ext cx="9525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76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C6C080-E31C-A5E3-18D9-9EEFC26A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C++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9A851B-3AAD-73D4-63CF-ABA2D4D1A0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 mais en plus haut niveau</a:t>
            </a:r>
          </a:p>
          <a:p>
            <a:pPr lvl="1"/>
            <a:r>
              <a:rPr lang="fr-FR" dirty="0"/>
              <a:t>Rappel : « niveau » = proche du système</a:t>
            </a:r>
          </a:p>
          <a:p>
            <a:r>
              <a:rPr lang="fr-FR" dirty="0"/>
              <a:t>En réalité, toujours proche du système</a:t>
            </a:r>
          </a:p>
          <a:p>
            <a:pPr lvl="1"/>
            <a:r>
              <a:rPr lang="fr-FR" dirty="0"/>
              <a:t>Mais plus d’abstraction</a:t>
            </a:r>
          </a:p>
          <a:p>
            <a:pPr lvl="1"/>
            <a:r>
              <a:rPr lang="fr-FR" dirty="0"/>
              <a:t>Orientation objet très présente</a:t>
            </a:r>
          </a:p>
          <a:p>
            <a:r>
              <a:rPr lang="fr-FR" dirty="0"/>
              <a:t>Plusieurs standards</a:t>
            </a:r>
          </a:p>
          <a:p>
            <a:pPr lvl="1"/>
            <a:r>
              <a:rPr lang="fr-FR" dirty="0"/>
              <a:t>(en cours : C++23)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A84F4774-092E-E558-F0E4-159E6AE478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205" y="712259"/>
            <a:ext cx="1143000" cy="1285875"/>
          </a:xfr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555F3E-4A1D-CD2D-0812-6EA052EE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05324C-8525-D6C8-99CD-96F542CB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11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6E9B667-DE33-D5C9-DA43-4AB4D234E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601" y="2210860"/>
            <a:ext cx="38481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0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1E899-C543-DDDD-FB0E-DFC80A99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703B55-0824-5A98-7197-E4737CDB93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C++ mais sous stéroïde</a:t>
            </a:r>
          </a:p>
          <a:p>
            <a:r>
              <a:rPr lang="fr-FR" dirty="0"/>
              <a:t>En fait, implémentation objet complète</a:t>
            </a:r>
          </a:p>
          <a:p>
            <a:r>
              <a:rPr lang="fr-FR" dirty="0"/>
              <a:t>Moderne</a:t>
            </a:r>
          </a:p>
          <a:p>
            <a:r>
              <a:rPr lang="fr-FR" dirty="0"/>
              <a:t>Utilisé surtout pour les applications « lourdes » Windows</a:t>
            </a:r>
          </a:p>
          <a:p>
            <a:pPr lvl="1"/>
            <a:r>
              <a:rPr lang="fr-FR" dirty="0"/>
              <a:t>Aussi pour les </a:t>
            </a:r>
            <a:r>
              <a:rPr lang="fr-FR" dirty="0" err="1"/>
              <a:t>webapps</a:t>
            </a:r>
            <a:r>
              <a:rPr lang="fr-FR" dirty="0"/>
              <a:t>, services web (</a:t>
            </a:r>
            <a:r>
              <a:rPr lang="fr-FR" dirty="0" err="1"/>
              <a:t>back-end</a:t>
            </a:r>
            <a:r>
              <a:rPr lang="fr-FR" dirty="0"/>
              <a:t>)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AE2A041A-2B79-0E77-DAC5-AFD3106D88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77" y="549146"/>
            <a:ext cx="2019300" cy="2266950"/>
          </a:xfr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CF2C87-E70C-49CB-A2A2-6746A42C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1358A-ECD1-5882-7F58-BD16DE1E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12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7AE9132-34E3-1C6A-D505-3AB3999AC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54" y="3429000"/>
            <a:ext cx="33813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19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70728-3C6B-38B7-EC8F-305A444F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8ECEBE-75EC-16DC-F925-FE602EADAE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Poids lourd toutes catégories</a:t>
            </a:r>
          </a:p>
          <a:p>
            <a:r>
              <a:rPr lang="fr-FR" dirty="0"/>
              <a:t>Entièrement objet</a:t>
            </a:r>
          </a:p>
          <a:p>
            <a:r>
              <a:rPr lang="fr-FR" dirty="0"/>
              <a:t>Aussi bien en client « lourd »</a:t>
            </a:r>
          </a:p>
          <a:p>
            <a:pPr lvl="1"/>
            <a:r>
              <a:rPr lang="fr-FR" dirty="0"/>
              <a:t>Application</a:t>
            </a:r>
          </a:p>
          <a:p>
            <a:r>
              <a:rPr lang="fr-FR" dirty="0"/>
              <a:t>Qu’en web</a:t>
            </a:r>
          </a:p>
          <a:p>
            <a:pPr lvl="1"/>
            <a:r>
              <a:rPr lang="fr-FR" dirty="0"/>
              <a:t>J2EE</a:t>
            </a:r>
          </a:p>
          <a:p>
            <a:r>
              <a:rPr lang="fr-FR" dirty="0"/>
              <a:t>« Write once, run </a:t>
            </a:r>
            <a:r>
              <a:rPr lang="fr-FR" dirty="0" err="1"/>
              <a:t>everywhere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Ancienne devise</a:t>
            </a:r>
          </a:p>
          <a:p>
            <a:r>
              <a:rPr lang="fr-FR" dirty="0"/>
              <a:t>Passe par une JVM à l’exécution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BD8459E5-D08E-6552-4915-FA75278977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512" y="690526"/>
            <a:ext cx="1152525" cy="2105025"/>
          </a:xfr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9027B0-88F7-1A44-135C-60BC7E58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954D6A-4CA9-5B73-577F-FFEF2D9A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13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21BB652-302D-730C-96DA-7E62772ED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988" y="3162142"/>
            <a:ext cx="50958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5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31D68-5CF5-CE9B-2B00-A4137439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Kotlin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7E127D-AE30-E2A2-8BD6-4919F92A31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Java</a:t>
            </a:r>
          </a:p>
          <a:p>
            <a:pPr lvl="1"/>
            <a:r>
              <a:rPr lang="fr-FR" dirty="0"/>
              <a:t>Mais « en mieux »</a:t>
            </a:r>
          </a:p>
          <a:p>
            <a:pPr lvl="1"/>
            <a:r>
              <a:rPr lang="fr-FR" dirty="0"/>
              <a:t>Interopérabilité supposée totale</a:t>
            </a:r>
          </a:p>
          <a:p>
            <a:r>
              <a:rPr lang="fr-FR" dirty="0"/>
              <a:t>Peut aussi se transpiler en JS</a:t>
            </a:r>
          </a:p>
          <a:p>
            <a:r>
              <a:rPr lang="fr-FR" dirty="0"/>
              <a:t>Enormément adopté en place de Java coté </a:t>
            </a:r>
            <a:r>
              <a:rPr lang="fr-FR" dirty="0" err="1"/>
              <a:t>back-end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AC3E398-AC0A-1224-2227-B5B4C99326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47594" y="3334544"/>
            <a:ext cx="4391025" cy="1095375"/>
          </a:xfr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62B6A0-042F-1058-6CD9-B3AE01FA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3BE5A6-AB68-0BA1-4465-6A572EE1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14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2018C69-CA2B-2128-14AA-4DCD32619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26" y="2420798"/>
            <a:ext cx="17145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61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69971-156D-587F-17B9-0C6D55AD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B13981-6E14-1849-7089-FA21064969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Rien à voir avec Java</a:t>
            </a:r>
          </a:p>
          <a:p>
            <a:r>
              <a:rPr lang="fr-FR" dirty="0"/>
              <a:t>Autrefois, langage d’interaction Web</a:t>
            </a:r>
          </a:p>
          <a:p>
            <a:r>
              <a:rPr lang="fr-FR" dirty="0"/>
              <a:t>Aujourd’hui, partout</a:t>
            </a:r>
          </a:p>
          <a:p>
            <a:pPr lvl="1"/>
            <a:r>
              <a:rPr lang="fr-FR" dirty="0"/>
              <a:t>Norme : </a:t>
            </a:r>
            <a:r>
              <a:rPr lang="fr-FR" dirty="0" err="1"/>
              <a:t>ECMAScript</a:t>
            </a:r>
            <a:endParaRPr lang="fr-FR" dirty="0"/>
          </a:p>
          <a:p>
            <a:r>
              <a:rPr lang="fr-FR" dirty="0"/>
              <a:t>Serveur : </a:t>
            </a:r>
            <a:r>
              <a:rPr lang="fr-FR" dirty="0" err="1"/>
              <a:t>NodeJS</a:t>
            </a:r>
            <a:endParaRPr lang="fr-FR" dirty="0"/>
          </a:p>
          <a:p>
            <a:r>
              <a:rPr lang="fr-FR" dirty="0"/>
              <a:t>Applicatif : </a:t>
            </a:r>
            <a:r>
              <a:rPr lang="fr-FR" dirty="0" err="1"/>
              <a:t>Webpack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7DACD9E-497F-5C40-D257-CB2B74FBF8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420" y="1329736"/>
            <a:ext cx="2240648" cy="2240648"/>
          </a:xfr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0E72E6-4808-6820-034A-58F1ADFF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356E9E-B4FD-F872-2080-E5A9EFF3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15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ADA8810-4165-AE27-C2FD-00025B60D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546" y="4256201"/>
            <a:ext cx="4884759" cy="44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54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AAECE-ADFF-275A-D04C-F591A04A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Ruby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712E95-2F6E-3AA1-7B75-7032926D77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Langage interprété</a:t>
            </a:r>
          </a:p>
          <a:p>
            <a:r>
              <a:rPr lang="fr-FR" dirty="0"/>
              <a:t>Fortement objet</a:t>
            </a:r>
          </a:p>
          <a:p>
            <a:pPr lvl="1"/>
            <a:r>
              <a:rPr lang="fr-FR" dirty="0"/>
              <a:t>Tout est objet</a:t>
            </a:r>
          </a:p>
          <a:p>
            <a:pPr lvl="1"/>
            <a:r>
              <a:rPr lang="fr-FR" dirty="0"/>
              <a:t>Sans la lourdeur de Java</a:t>
            </a:r>
          </a:p>
          <a:p>
            <a:pPr lvl="1"/>
            <a:r>
              <a:rPr lang="fr-FR" dirty="0"/>
              <a:t>Typage dynamique</a:t>
            </a:r>
          </a:p>
          <a:p>
            <a:r>
              <a:rPr lang="fr-FR" dirty="0"/>
              <a:t>Utilisation restant assez timide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CFB8A88-3EC9-6F88-EBB0-28372A974F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57219" y="3548856"/>
            <a:ext cx="2771775" cy="666750"/>
          </a:xfr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9F2B8A-F2B5-0395-9F88-709DE98F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5917BB-DD96-AA1F-A356-E85C0415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16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72D4DE7-5BF5-8469-E94C-ECAFF3E8A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873" y="1998134"/>
            <a:ext cx="1152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76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E2825F-4E34-ADD0-A5CD-107698CD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Erlang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D22467-1D76-C157-BF38-1B9F7D64AE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Programmation « distribuée »</a:t>
            </a:r>
          </a:p>
          <a:p>
            <a:r>
              <a:rPr lang="fr-FR" dirty="0"/>
              <a:t>Notions de parallélismes importantes</a:t>
            </a:r>
          </a:p>
          <a:p>
            <a:pPr lvl="1"/>
            <a:r>
              <a:rPr lang="fr-FR" dirty="0"/>
              <a:t>Asynchronisme</a:t>
            </a:r>
          </a:p>
          <a:p>
            <a:pPr lvl="1"/>
            <a:r>
              <a:rPr lang="fr-FR" dirty="0"/>
              <a:t>Partage de mémoire</a:t>
            </a:r>
          </a:p>
          <a:p>
            <a:pPr lvl="1"/>
            <a:r>
              <a:rPr lang="fr-FR" dirty="0"/>
              <a:t>Communication entre processus et « nœuds »</a:t>
            </a:r>
          </a:p>
          <a:p>
            <a:r>
              <a:rPr lang="fr-FR" dirty="0"/>
              <a:t>Assez obscur au début</a:t>
            </a:r>
          </a:p>
          <a:p>
            <a:r>
              <a:rPr lang="fr-FR" dirty="0"/>
              <a:t>Besoins forts d’asynchronisme performant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A0BF9B76-4C33-52C1-E139-B806BF0E26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606" y="3382169"/>
            <a:ext cx="1143000" cy="1000125"/>
          </a:xfr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71C6E7-44CE-BCE4-5787-80C719A3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E05047-2B41-D600-B17F-C023988C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17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5F3737C-7005-3444-D071-0AA45293D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445" y="4800740"/>
            <a:ext cx="44958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5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29B72-6127-20AF-8474-C976D95D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Objective-C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B6A07A-6EF5-66A9-D7B7-ED46A9A39C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Surcouche de C</a:t>
            </a:r>
          </a:p>
          <a:p>
            <a:r>
              <a:rPr lang="fr-FR" dirty="0"/>
              <a:t>Date de… 80 !</a:t>
            </a:r>
          </a:p>
          <a:p>
            <a:pPr lvl="1"/>
            <a:r>
              <a:rPr lang="fr-FR" dirty="0"/>
              <a:t>Premiers systèmes populaire (</a:t>
            </a:r>
            <a:r>
              <a:rPr lang="fr-FR" dirty="0" err="1"/>
              <a:t>NeXT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Grosse implication d’Apple</a:t>
            </a:r>
          </a:p>
          <a:p>
            <a:r>
              <a:rPr lang="fr-FR" dirty="0"/>
              <a:t>Majoritairement utilisé pour du dev spécifique d’apps destinés aux appareils Apple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52E79F0-54E3-C7BC-EE34-7BE9C1B977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9594" y="3467894"/>
            <a:ext cx="2867025" cy="828675"/>
          </a:xfr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C93736-04E2-A883-13FB-1C0F5467C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E6B6F0-0235-9C63-50DD-A253A746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18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79874EF-8C84-B484-E560-26FADB171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869" y="1399203"/>
            <a:ext cx="28575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62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DC805-BADA-485C-6856-FC37C329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Swift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4C998-268B-E607-C164-C70DAF2F58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Attention</a:t>
            </a:r>
          </a:p>
          <a:p>
            <a:r>
              <a:rPr lang="fr-FR" dirty="0"/>
              <a:t>Il existe beaucoup de Swift</a:t>
            </a:r>
          </a:p>
          <a:p>
            <a:pPr lvl="1"/>
            <a:r>
              <a:rPr lang="fr-FR" dirty="0"/>
              <a:t>Langage d’Apple</a:t>
            </a:r>
          </a:p>
          <a:p>
            <a:pPr lvl="2"/>
            <a:r>
              <a:rPr lang="fr-FR" dirty="0"/>
              <a:t>Remplacement d’Objective-C</a:t>
            </a:r>
          </a:p>
          <a:p>
            <a:pPr lvl="1"/>
            <a:r>
              <a:rPr lang="fr-FR" dirty="0"/>
              <a:t>Langage spécifique</a:t>
            </a:r>
          </a:p>
          <a:p>
            <a:pPr lvl="2"/>
            <a:r>
              <a:rPr lang="fr-FR" dirty="0"/>
              <a:t>Scientifique</a:t>
            </a:r>
          </a:p>
          <a:p>
            <a:pPr lvl="1"/>
            <a:r>
              <a:rPr lang="fr-FR" dirty="0"/>
              <a:t>Système bancaire</a:t>
            </a:r>
          </a:p>
          <a:p>
            <a:pPr lvl="1"/>
            <a:r>
              <a:rPr lang="fr-FR" dirty="0"/>
              <a:t>Spécialiste troll </a:t>
            </a:r>
            <a:r>
              <a:rPr lang="fr-FR" dirty="0" err="1"/>
              <a:t>infosec</a:t>
            </a:r>
            <a:endParaRPr lang="fr-FR" dirty="0"/>
          </a:p>
          <a:p>
            <a:pPr lvl="1"/>
            <a:r>
              <a:rPr lang="fr-FR" dirty="0"/>
              <a:t>Chanteuse</a:t>
            </a:r>
          </a:p>
          <a:p>
            <a:r>
              <a:rPr lang="fr-FR" dirty="0"/>
              <a:t>Apps majoritairement destinées aux appareils Apple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5B4B0DA-E55B-DAB4-DDE1-CED561F541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01263" y="3170687"/>
            <a:ext cx="2722645" cy="939674"/>
          </a:xfr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D94AE9-7814-FED3-EBD3-BC808B3F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430240-1A78-AF04-D2EF-93C0797F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19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E3CFBFB-5051-947A-C768-B263E88E3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606" y="2079017"/>
            <a:ext cx="19050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0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BCB9E3B8-7D46-C1D3-18F5-C38E50C6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Stack </a:t>
            </a:r>
            <a:r>
              <a:rPr lang="fr-FR" dirty="0" err="1"/>
              <a:t>Overflow</a:t>
            </a:r>
            <a:r>
              <a:rPr lang="fr-FR" dirty="0"/>
              <a:t> Survey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018BBDB-E613-D31D-13A9-0BDB053E8B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Stack </a:t>
            </a:r>
            <a:r>
              <a:rPr lang="fr-FR" dirty="0" err="1"/>
              <a:t>Overflow</a:t>
            </a:r>
            <a:endParaRPr lang="fr-FR" dirty="0"/>
          </a:p>
          <a:p>
            <a:pPr lvl="1"/>
            <a:r>
              <a:rPr lang="fr-FR" dirty="0"/>
              <a:t>Site d’entraide développeurs</a:t>
            </a:r>
          </a:p>
          <a:p>
            <a:pPr lvl="1"/>
            <a:r>
              <a:rPr lang="fr-FR" dirty="0"/>
              <a:t>(et suite « Stack » …)</a:t>
            </a:r>
          </a:p>
          <a:p>
            <a:r>
              <a:rPr lang="fr-FR" dirty="0"/>
              <a:t>Survey annuel</a:t>
            </a:r>
          </a:p>
          <a:p>
            <a:r>
              <a:rPr lang="fr-FR" dirty="0">
                <a:hlinkClick r:id="rId2"/>
              </a:rPr>
              <a:t>https://survey.stackoverflow.co/2024/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823CC42-26B8-2402-11C8-58BEAD64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3E0B78-C694-D858-F355-6411274F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2</a:t>
            </a:fld>
            <a:endParaRPr lang="fr-FR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4FC822A-20E9-62DF-0BC3-7D5CF68860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05722" y="1655478"/>
            <a:ext cx="6886278" cy="3428586"/>
          </a:xfrm>
        </p:spPr>
      </p:pic>
    </p:spTree>
    <p:extLst>
      <p:ext uri="{BB962C8B-B14F-4D97-AF65-F5344CB8AC3E}">
        <p14:creationId xmlns:p14="http://schemas.microsoft.com/office/powerpoint/2010/main" val="1839985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68796C-0497-ECC4-C292-CEFE25C4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Basic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152D58-47EC-61E8-FC1D-E2663E011B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Plus qu’un langage</a:t>
            </a:r>
          </a:p>
          <a:p>
            <a:r>
              <a:rPr lang="fr-FR" dirty="0"/>
              <a:t>Une famille de langages</a:t>
            </a:r>
          </a:p>
          <a:p>
            <a:pPr lvl="1"/>
            <a:r>
              <a:rPr lang="fr-FR" dirty="0"/>
              <a:t>Microsoft BASIC</a:t>
            </a:r>
          </a:p>
          <a:p>
            <a:pPr lvl="2"/>
            <a:r>
              <a:rPr lang="fr-FR" dirty="0"/>
              <a:t>Visual Basic</a:t>
            </a:r>
          </a:p>
          <a:p>
            <a:pPr lvl="2"/>
            <a:r>
              <a:rPr lang="fr-FR" dirty="0"/>
              <a:t>VB.NET</a:t>
            </a:r>
          </a:p>
          <a:p>
            <a:pPr lvl="1"/>
            <a:r>
              <a:rPr lang="fr-FR" dirty="0"/>
              <a:t>TI BASIC</a:t>
            </a:r>
          </a:p>
          <a:p>
            <a:r>
              <a:rPr lang="fr-FR" dirty="0"/>
              <a:t>Plus du script</a:t>
            </a:r>
          </a:p>
          <a:p>
            <a:r>
              <a:rPr lang="fr-FR" dirty="0"/>
              <a:t>Ancestral</a:t>
            </a:r>
          </a:p>
          <a:p>
            <a:pPr lvl="1"/>
            <a:r>
              <a:rPr lang="fr-FR" dirty="0"/>
              <a:t>Mais « léger »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AE682C6D-AFAE-6C90-20F8-B65D71A02A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1863" y="3038239"/>
            <a:ext cx="4662487" cy="1687984"/>
          </a:xfr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89E85A-6A7C-8DF7-75B1-9B840672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D0F816-B9A1-02CE-B44F-C216B748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20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C70EADF-DB72-B521-BEAA-2B70B75D7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379" y="5063806"/>
            <a:ext cx="52292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45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B4A0C-9311-4A7C-B3E0-B0E89ECE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Brainfuck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3B0A9F-231A-00DE-CDAB-D0EE20D8C7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Nom assez explicite</a:t>
            </a:r>
          </a:p>
          <a:p>
            <a:r>
              <a:rPr lang="fr-FR" dirty="0"/>
              <a:t>Langage « exotique »</a:t>
            </a:r>
          </a:p>
          <a:p>
            <a:pPr lvl="1"/>
            <a:r>
              <a:rPr lang="fr-FR" dirty="0"/>
              <a:t>Pas d’utilisation</a:t>
            </a:r>
          </a:p>
          <a:p>
            <a:r>
              <a:rPr lang="fr-FR" dirty="0"/>
              <a:t>Pointeurs, pointeurs partout</a:t>
            </a:r>
          </a:p>
          <a:p>
            <a:pPr lvl="1"/>
            <a:r>
              <a:rPr lang="fr-FR" dirty="0"/>
              <a:t>En fait, un pointeur qu’on « déplace »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03F2D9F-7E7E-2A99-FE9C-4192D7A6CF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29" y="2104454"/>
            <a:ext cx="3555555" cy="3555555"/>
          </a:xfr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65BD0D-946D-2FD1-2494-A7461525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6CE8FA-3C0A-9CB0-AFA5-9B378634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450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6B39D-C356-6DE1-7A0E-419A895B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Shakespeare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73CBED-A8BD-CAD6-6596-07F3F61BE0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Langage exotique</a:t>
            </a:r>
          </a:p>
          <a:p>
            <a:pPr lvl="1"/>
            <a:r>
              <a:rPr lang="fr-FR" dirty="0"/>
              <a:t>Voire « ésotérique »</a:t>
            </a:r>
          </a:p>
          <a:p>
            <a:pPr lvl="1"/>
            <a:r>
              <a:rPr lang="fr-FR" dirty="0"/>
              <a:t>Pas d’utilisation</a:t>
            </a:r>
          </a:p>
          <a:p>
            <a:r>
              <a:rPr lang="fr-FR" dirty="0"/>
              <a:t>Ecrit comme une pièce de théâtre</a:t>
            </a:r>
          </a:p>
          <a:p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84B7129-F556-BAAD-51FF-A110C2893B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03472" y="177463"/>
            <a:ext cx="2346388" cy="6503073"/>
          </a:xfr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CB5DEA-A8D1-F969-BE58-0CB95A7C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94CE95-76CC-EE33-7C7C-9C476D6E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572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C55BF-3BBA-F40D-ED78-59A6CF1F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Linotte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15CBC9-293F-AB32-C3D3-9D4C070915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Langage d’apprentissage</a:t>
            </a:r>
          </a:p>
          <a:p>
            <a:r>
              <a:rPr lang="fr-FR" dirty="0"/>
              <a:t>Français</a:t>
            </a:r>
          </a:p>
          <a:p>
            <a:r>
              <a:rPr lang="fr-FR" dirty="0"/>
              <a:t>Variable =&gt; Acteur</a:t>
            </a:r>
          </a:p>
          <a:p>
            <a:pPr lvl="1"/>
            <a:r>
              <a:rPr lang="fr-FR" dirty="0"/>
              <a:t>Type =&gt; Rôle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6950F94-29C7-47A3-7203-509CF735F3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19169" y="3496469"/>
            <a:ext cx="2047875" cy="771525"/>
          </a:xfr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EA1BCB-8DFA-190D-5CBB-C6D03142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06752E-057B-62EA-7098-11151604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23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FC3662E-78F3-E38E-C495-BEDBE285A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096" y="1714320"/>
            <a:ext cx="1247619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53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F0361A-B3D5-10F3-2CF1-5DC7BDC9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HTML/CSS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D312E-F4C3-CCDD-57A9-5683045FBF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Langage de balisage structuré</a:t>
            </a:r>
          </a:p>
          <a:p>
            <a:pPr lvl="1"/>
            <a:r>
              <a:rPr lang="fr-FR" dirty="0"/>
              <a:t>Et son copain, de style</a:t>
            </a:r>
          </a:p>
          <a:p>
            <a:r>
              <a:rPr lang="fr-FR" dirty="0"/>
              <a:t>Basé sur XML</a:t>
            </a:r>
          </a:p>
          <a:p>
            <a:r>
              <a:rPr lang="fr-FR" dirty="0"/>
              <a:t>Pas un langage de programmation en tant que tel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3E5DFBB-780C-C864-A377-BAC043482A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325" y="1328632"/>
            <a:ext cx="1143000" cy="1143000"/>
          </a:xfr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A31339-DBC1-352C-ED42-625BCB3D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6C6323-CE1D-EFE5-9177-402D23BD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24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F90A475-366D-8D12-48B9-60FE4B557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057" y="3543660"/>
            <a:ext cx="9525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13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65C94-E614-084A-4A64-4C3A4FA5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4839C8-6885-DC0B-60FE-9E1B88C899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Langage de communication avec des bases de données relationnelle</a:t>
            </a:r>
          </a:p>
          <a:p>
            <a:endParaRPr lang="fr-FR" dirty="0"/>
          </a:p>
          <a:p>
            <a:r>
              <a:rPr lang="fr-FR" dirty="0"/>
              <a:t>Plus une norme qu’un langage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2F499FE-DB21-298C-B3D0-E0F5C98C69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14381" y="3567906"/>
            <a:ext cx="2457450" cy="628650"/>
          </a:xfr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84957C-CB1A-D01B-03E4-0C509663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E3612E-A9EA-6E59-E872-D35D3F4A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39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C54AFA2D-E19D-B0B5-1FF1-423A5E92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Meilleur langage ?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3280515E-5851-AC62-E9BA-8A089DBB8E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Celui adapté à votre besoin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268060-870E-3CD0-C22B-DB397E39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BA1EA5-0893-BD94-7E8E-3AC9D861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292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814A8-1C54-1E0D-73BE-268C35D9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connexes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530C20-30FA-2C1D-1E22-0BC53B50D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99CF575-5A08-7EF3-638E-0C073CFB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68CD0A-CD23-F7FD-074E-A785C600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827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6ED7F3B-B8B5-DBA3-1ACE-28E8D005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Bases de données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8AFCDDC9-3F35-046D-F59D-B1FF787B65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2326" y="1779782"/>
            <a:ext cx="6373477" cy="4096630"/>
          </a:xfrm>
        </p:spPr>
      </p:pic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C50C4D41-7718-6650-D3C9-3747FF06C6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14813" y="1328632"/>
            <a:ext cx="5454861" cy="4058589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CB3D23-DA78-53F8-3C7E-7EAAC0AD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982F61-11F7-5F92-66F3-D93A6D37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932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24A6C-DB68-6F92-DC6E-8B6A13BF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Frameworks</a:t>
            </a:r>
            <a:r>
              <a:rPr lang="fr-FR" dirty="0"/>
              <a:t> web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1E3EE18-5509-0733-87F4-DC2C90E8F7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0007" y="1998663"/>
            <a:ext cx="4710657" cy="4054665"/>
          </a:xfrm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704A0569-3097-2E31-3225-D37D45C95B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0801" y="407607"/>
            <a:ext cx="5683413" cy="5468805"/>
          </a:xfr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7DA561-1AA6-6283-3E88-FB202B30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4E45DB-46E2-3A9A-1683-5A4C4DAB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C50C2-677F-5444-784F-88313E14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Langages les plus populaires (utilisés)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ED9D47C-0AF3-CF76-E05B-0A3CC65C68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6152" y="1797495"/>
            <a:ext cx="4790062" cy="4743444"/>
          </a:xfrm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325FB82D-5A14-B2A9-7BD7-3DB8DB2039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15000" y="1794361"/>
            <a:ext cx="4462272" cy="4724759"/>
          </a:xfr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CB176C-A565-4CC4-E595-49090182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POLYTECH DIJON - CHASSEL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CEFD84-108B-6986-6375-27310469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390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99FA9-92D6-A1AC-CB18-349D7E62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24A08C1-66AC-23CD-AB7F-1EE1E19793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1154" y="2228223"/>
            <a:ext cx="5898492" cy="2472047"/>
          </a:xfrm>
        </p:spPr>
      </p:pic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5C1D4C9C-86AF-8EEC-3118-0A6C9EFEBC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36439" y="3365701"/>
            <a:ext cx="5704731" cy="2992766"/>
          </a:xfr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D5B938-EC7F-6AC6-7507-66F12093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DEC531-7AD6-3559-CDFC-992AAFD5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30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199D62B-4D32-8B68-C77E-E9127BB1B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935" y="206875"/>
            <a:ext cx="5762777" cy="309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1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212B47B6-9D17-72A4-64F1-07878CDC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Tour des langages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3243F67-AAFA-3391-9044-D418681EC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C’est parti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C1189A-41F6-DFF3-8DF9-32FBCEF7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F1FB6D-8BF1-555C-EED4-B7C9F443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22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DC6B789-5022-3816-BC98-9C7CA86F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116A8D29-70AE-D7E2-E80C-DFE43C0573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Très apprécié</a:t>
            </a:r>
          </a:p>
          <a:p>
            <a:pPr lvl="1"/>
            <a:r>
              <a:rPr lang="fr-FR" dirty="0"/>
              <a:t>Surtout coté enseignement</a:t>
            </a:r>
          </a:p>
          <a:p>
            <a:r>
              <a:rPr lang="fr-FR" dirty="0"/>
              <a:t>Livré dans Linux depuis quelques temps</a:t>
            </a:r>
          </a:p>
          <a:p>
            <a:pPr lvl="1"/>
            <a:r>
              <a:rPr lang="fr-FR" dirty="0"/>
              <a:t>Beaucoup d’outils basés dessus</a:t>
            </a:r>
          </a:p>
          <a:p>
            <a:r>
              <a:rPr lang="fr-FR" dirty="0"/>
              <a:t>Grande influence</a:t>
            </a:r>
          </a:p>
          <a:p>
            <a:pPr lvl="1"/>
            <a:r>
              <a:rPr lang="fr-FR" dirty="0" err="1"/>
              <a:t>ECMAscript</a:t>
            </a:r>
            <a:r>
              <a:rPr lang="fr-FR" dirty="0"/>
              <a:t> / Go, Ruby, Swift…</a:t>
            </a:r>
          </a:p>
          <a:p>
            <a:r>
              <a:rPr lang="fr-FR" dirty="0"/>
              <a:t>Version 2 / 3</a:t>
            </a:r>
          </a:p>
          <a:p>
            <a:pPr lvl="1"/>
            <a:r>
              <a:rPr lang="fr-FR" dirty="0"/>
              <a:t>Complexe</a:t>
            </a:r>
          </a:p>
          <a:p>
            <a:pPr lvl="1"/>
            <a:r>
              <a:rPr lang="fr-FR" dirty="0"/>
              <a:t>Non-</a:t>
            </a:r>
            <a:r>
              <a:rPr lang="fr-FR" dirty="0" err="1"/>
              <a:t>retrocompatible</a:t>
            </a:r>
            <a:r>
              <a:rPr lang="fr-FR" dirty="0"/>
              <a:t>…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6CF479-3EBB-381A-5CD5-792D6B6B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C4F7D1-81BA-ED53-C031-981A7877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5</a:t>
            </a:fld>
            <a:endParaRPr lang="fr-FR"/>
          </a:p>
        </p:txBody>
      </p:sp>
      <p:pic>
        <p:nvPicPr>
          <p:cNvPr id="9" name="Espace réservé du contenu 7">
            <a:extLst>
              <a:ext uri="{FF2B5EF4-FFF2-40B4-BE49-F238E27FC236}">
                <a16:creationId xmlns:a16="http://schemas.microsoft.com/office/drawing/2014/main" id="{1A3C11E0-7470-34E1-7869-7ACDDA772A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3869" y="3515519"/>
            <a:ext cx="3038475" cy="733425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6C352A1-5B35-C737-4CDE-3A29B700A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821" y="1364721"/>
            <a:ext cx="11525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2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795BA-8987-8C28-9714-BF2EF174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EF0078-9FFA-AADB-2812-363728C84C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Historique</a:t>
            </a:r>
          </a:p>
          <a:p>
            <a:r>
              <a:rPr lang="fr-FR" dirty="0"/>
              <a:t>Changé de nom « récemment »</a:t>
            </a:r>
          </a:p>
          <a:p>
            <a:pPr lvl="1"/>
            <a:r>
              <a:rPr lang="fr-FR" dirty="0"/>
              <a:t>Fork : Raku</a:t>
            </a:r>
          </a:p>
          <a:p>
            <a:r>
              <a:rPr lang="fr-FR" dirty="0"/>
              <a:t>Démocratisé par le web ancestral</a:t>
            </a:r>
          </a:p>
          <a:p>
            <a:r>
              <a:rPr lang="fr-FR" dirty="0"/>
              <a:t>Rendu désuet par le web un peu vieillot</a:t>
            </a:r>
          </a:p>
          <a:p>
            <a:pPr lvl="1"/>
            <a:r>
              <a:rPr lang="fr-FR" dirty="0"/>
              <a:t>Quelques utilités bas niveau</a:t>
            </a:r>
          </a:p>
          <a:p>
            <a:pPr lvl="1"/>
            <a:r>
              <a:rPr lang="fr-FR" dirty="0"/>
              <a:t>Industriel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1E8E47-F1D8-9DF6-B0E6-368EDE8B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C5446B-009F-8385-01AA-88ACC9B6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6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5B1B93D-2579-0C22-4572-D3638420C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701" y="2659934"/>
            <a:ext cx="1800225" cy="762000"/>
          </a:xfrm>
          <a:prstGeom prst="rect">
            <a:avLst/>
          </a:prstGeom>
        </p:spPr>
      </p:pic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D6CAECB4-4092-2530-BF6D-D2ED0B9643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112" y="1099664"/>
            <a:ext cx="1152525" cy="1152525"/>
          </a:xfrm>
        </p:spPr>
      </p:pic>
    </p:spTree>
    <p:extLst>
      <p:ext uri="{BB962C8B-B14F-4D97-AF65-F5344CB8AC3E}">
        <p14:creationId xmlns:p14="http://schemas.microsoft.com/office/powerpoint/2010/main" val="156587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624D89-5451-04A4-BA13-B08CDC4B9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69A3D8-6EF2-70F6-8151-B6339ECC58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Basé sur Perl</a:t>
            </a:r>
          </a:p>
          <a:p>
            <a:pPr lvl="1"/>
            <a:r>
              <a:rPr lang="fr-FR" dirty="0"/>
              <a:t>A long time </a:t>
            </a:r>
            <a:r>
              <a:rPr lang="fr-FR" dirty="0" err="1"/>
              <a:t>ago</a:t>
            </a:r>
            <a:r>
              <a:rPr lang="fr-FR" dirty="0"/>
              <a:t>…</a:t>
            </a:r>
          </a:p>
          <a:p>
            <a:r>
              <a:rPr lang="fr-FR" dirty="0" err="1"/>
              <a:t>Personal</a:t>
            </a:r>
            <a:r>
              <a:rPr lang="fr-FR" dirty="0"/>
              <a:t> Home Page</a:t>
            </a:r>
          </a:p>
          <a:p>
            <a:pPr lvl="1"/>
            <a:r>
              <a:rPr lang="fr-FR" dirty="0" err="1"/>
              <a:t>Hypertext</a:t>
            </a:r>
            <a:r>
              <a:rPr lang="fr-FR" dirty="0"/>
              <a:t> </a:t>
            </a:r>
            <a:r>
              <a:rPr lang="fr-FR" dirty="0" err="1"/>
              <a:t>Preprocessor</a:t>
            </a:r>
            <a:endParaRPr lang="fr-FR" dirty="0"/>
          </a:p>
          <a:p>
            <a:r>
              <a:rPr lang="fr-FR" dirty="0"/>
              <a:t>Majoritaire sur le web</a:t>
            </a:r>
          </a:p>
          <a:p>
            <a:pPr lvl="1"/>
            <a:r>
              <a:rPr lang="fr-FR" dirty="0"/>
              <a:t>Coté back-office</a:t>
            </a:r>
          </a:p>
          <a:p>
            <a:r>
              <a:rPr lang="fr-FR" dirty="0"/>
              <a:t>Un des plus haïs et évités sur le web</a:t>
            </a:r>
          </a:p>
          <a:p>
            <a:r>
              <a:rPr lang="fr-FR" dirty="0"/>
              <a:t>PHP 3, 4, 5, 7, 8…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8DF761E3-BFA5-E509-2C75-1AF9F8551B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844" y="3572669"/>
            <a:ext cx="1152525" cy="619125"/>
          </a:xfr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4F3760-6C26-EDAC-266A-A520E04C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C58992-99D2-58F3-8658-05850AC6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7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790038C-FEBA-25EB-A01F-B0BB353D7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516" y="4656228"/>
            <a:ext cx="43624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AB6F8-32A5-E513-B528-77E85526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Assembleur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2FD527-7C3D-F61D-2F83-04A9B5021D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Ou « </a:t>
            </a:r>
            <a:r>
              <a:rPr lang="fr-FR" dirty="0" err="1"/>
              <a:t>assembly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ASM</a:t>
            </a:r>
          </a:p>
          <a:p>
            <a:r>
              <a:rPr lang="fr-FR" dirty="0"/>
              <a:t>Très, très, très proche de la machine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A2C64E76-95EE-A569-B6D4-1928D210B9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2779" y="2330922"/>
            <a:ext cx="3438424" cy="2196155"/>
          </a:xfr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D7AE17-2001-9FB3-9B6B-ACA2F588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C009B5-4034-FC8D-B48F-AC4F1305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97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FCA2A-E439-495A-3092-387D86C4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Cobol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683E2B-A187-6A5D-4B98-02D13D95DB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Compilé</a:t>
            </a:r>
          </a:p>
          <a:p>
            <a:r>
              <a:rPr lang="fr-FR" dirty="0"/>
              <a:t>Procédural</a:t>
            </a:r>
          </a:p>
          <a:p>
            <a:pPr lvl="1"/>
            <a:r>
              <a:rPr lang="fr-FR" dirty="0"/>
              <a:t>Avec de l’essai d’objet</a:t>
            </a:r>
          </a:p>
          <a:p>
            <a:r>
              <a:rPr lang="fr-FR" dirty="0"/>
              <a:t>Tentatives US de le démocratiser à l’époque</a:t>
            </a:r>
          </a:p>
          <a:p>
            <a:pPr lvl="1"/>
            <a:r>
              <a:rPr lang="fr-FR" dirty="0"/>
              <a:t>(années 60)</a:t>
            </a:r>
          </a:p>
          <a:p>
            <a:pPr lvl="1"/>
            <a:r>
              <a:rPr lang="fr-FR" dirty="0"/>
              <a:t>Très en vogue aux années 70</a:t>
            </a:r>
          </a:p>
          <a:p>
            <a:r>
              <a:rPr lang="fr-FR" dirty="0"/>
              <a:t>Grosses sociétés « d’époque »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A45514E-88A5-EF4B-1903-6BBF7C287E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1863" y="2391040"/>
            <a:ext cx="4662487" cy="2982383"/>
          </a:xfr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1424F7-9631-90EA-BC9F-7D30C8AA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POLYTECH DIJON - CHASSEL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A2142B-F284-4026-4654-50ADDED1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CB89-9AE8-40F8-92EB-0778C50697F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369363"/>
      </p:ext>
    </p:extLst>
  </p:cSld>
  <p:clrMapOvr>
    <a:masterClrMapping/>
  </p:clrMapOvr>
</p:sld>
</file>

<file path=ppt/theme/theme1.xml><?xml version="1.0" encoding="utf-8"?>
<a:theme xmlns:a="http://schemas.openxmlformats.org/drawingml/2006/main" name="Métropolitain">
  <a:themeElements>
    <a:clrScheme name="Métropolitai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étropolitai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étropolitai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D609DECC-ECB4-43FF-9E24-5DE7C965B9CC}" vid="{094B47D8-490A-437F-9A05-8E71675A13F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</Template>
  <TotalTime>433</TotalTime>
  <Words>769</Words>
  <Application>Microsoft Office PowerPoint</Application>
  <PresentationFormat>Grand écran</PresentationFormat>
  <Paragraphs>230</Paragraphs>
  <Slides>30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Métropolitain</vt:lpstr>
      <vt:lpstr>Soutien informatique</vt:lpstr>
      <vt:lpstr>Stack Overflow Survey</vt:lpstr>
      <vt:lpstr>Langages les plus populaires (utilisés)</vt:lpstr>
      <vt:lpstr>Tour des langages</vt:lpstr>
      <vt:lpstr>Python</vt:lpstr>
      <vt:lpstr>Perl</vt:lpstr>
      <vt:lpstr>PHP</vt:lpstr>
      <vt:lpstr>Assembleur</vt:lpstr>
      <vt:lpstr>Cobol</vt:lpstr>
      <vt:lpstr>C</vt:lpstr>
      <vt:lpstr>C++</vt:lpstr>
      <vt:lpstr>C#</vt:lpstr>
      <vt:lpstr>Java</vt:lpstr>
      <vt:lpstr>Kotlin</vt:lpstr>
      <vt:lpstr>Javascript</vt:lpstr>
      <vt:lpstr>Ruby</vt:lpstr>
      <vt:lpstr>Erlang</vt:lpstr>
      <vt:lpstr>Objective-C</vt:lpstr>
      <vt:lpstr>Swift</vt:lpstr>
      <vt:lpstr>Basic</vt:lpstr>
      <vt:lpstr>Brainfuck</vt:lpstr>
      <vt:lpstr>Shakespeare</vt:lpstr>
      <vt:lpstr>Linotte</vt:lpstr>
      <vt:lpstr>HTML/CSS</vt:lpstr>
      <vt:lpstr>SQL</vt:lpstr>
      <vt:lpstr>Meilleur langage ?</vt:lpstr>
      <vt:lpstr>Technologies connexes</vt:lpstr>
      <vt:lpstr>Bases de données</vt:lpstr>
      <vt:lpstr>Frameworks web</vt:lpstr>
      <vt:lpstr>Autres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Algorithmie</dc:title>
  <dc:creator>Lpu 8er</dc:creator>
  <cp:lastModifiedBy>Quentin Chassel</cp:lastModifiedBy>
  <cp:revision>101</cp:revision>
  <dcterms:created xsi:type="dcterms:W3CDTF">2023-07-28T11:06:53Z</dcterms:created>
  <dcterms:modified xsi:type="dcterms:W3CDTF">2024-08-29T11:15:34Z</dcterms:modified>
</cp:coreProperties>
</file>