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912" r:id="rId1"/>
  </p:sldMasterIdLst>
  <p:notesMasterIdLst>
    <p:notesMasterId r:id="rId21"/>
  </p:notesMasterIdLst>
  <p:handoutMasterIdLst>
    <p:handoutMasterId r:id="rId22"/>
  </p:handoutMasterIdLst>
  <p:sldIdLst>
    <p:sldId id="771" r:id="rId2"/>
    <p:sldId id="257" r:id="rId3"/>
    <p:sldId id="778" r:id="rId4"/>
    <p:sldId id="784" r:id="rId5"/>
    <p:sldId id="785" r:id="rId6"/>
    <p:sldId id="779" r:id="rId7"/>
    <p:sldId id="781" r:id="rId8"/>
    <p:sldId id="786" r:id="rId9"/>
    <p:sldId id="787" r:id="rId10"/>
    <p:sldId id="788" r:id="rId11"/>
    <p:sldId id="783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E11F"/>
    <a:srgbClr val="CCFF33"/>
    <a:srgbClr val="16B26B"/>
    <a:srgbClr val="FF3300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78394" autoAdjust="0"/>
  </p:normalViewPr>
  <p:slideViewPr>
    <p:cSldViewPr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808B-3CA4-48AB-8A1B-D7077F29C5B7}" type="datetimeFigureOut">
              <a:rPr lang="fr-FR" smtClean="0"/>
              <a:pPr/>
              <a:t>03/01/2022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35C61-BCBD-4A26-880C-141EE5C471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65D00-8EB6-486D-AAF7-1C29C94096CF}" type="datetimeFigureOut">
              <a:rPr lang="fr-FR" smtClean="0"/>
              <a:pPr/>
              <a:t>03/01/2022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545AE-413A-4FE9-8382-2801D39794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1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3B6-30B3-4748-97D2-12A841EF06A6}" type="datetime4">
              <a:rPr lang="en-US" smtClean="0"/>
              <a:pPr/>
              <a:t>January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Y. Guido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89E-6C87-48E0-8B70-1D48139BE218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764F-BC8B-4546-B846-74426D740FF2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3AE1-F245-46F4-9044-7D2209EDDEA9}" type="datetime4">
              <a:rPr lang="en-US" smtClean="0"/>
              <a:pPr/>
              <a:t>January 3, 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707B-C128-469F-8D91-5B72A3991AE4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62CD-125A-49F6-A54F-570C1678640E}" type="datetime4">
              <a:rPr lang="en-US" smtClean="0"/>
              <a:pPr/>
              <a:t>January 3, 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Y. Guido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E769-897E-4B9F-AA2E-3BE491AA579E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F13-EF30-4C3D-8C81-322FB01A3882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921C-B8C8-44A9-920C-E72783593290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2700-1A12-4D8B-A2DA-D239340ED730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D95C-E49A-4171-A617-77591F29BF03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F761-D717-4589-98A6-159E0FDB412E}" type="datetime4">
              <a:rPr lang="en-US" smtClean="0"/>
              <a:pPr/>
              <a:t>January 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E0A0957-AF0B-4F9F-9E4A-1F8D17C1A8C0}" type="datetime4">
              <a:rPr lang="en-US" smtClean="0"/>
              <a:pPr/>
              <a:t>January 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Y. Guido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3E5A0-3EB0-496E-BD44-0C0256E5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203A77-1EE6-4447-B30D-6FFA95F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55D1606-6695-40AB-8D9A-AE0FC89D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790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BC7A705-7812-4B3F-BF95-62122D76F8F1}"/>
              </a:ext>
            </a:extLst>
          </p:cNvPr>
          <p:cNvSpPr txBox="1">
            <a:spLocks/>
          </p:cNvSpPr>
          <p:nvPr/>
        </p:nvSpPr>
        <p:spPr>
          <a:xfrm>
            <a:off x="6300192" y="144463"/>
            <a:ext cx="246551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2020-2021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4EC293-D031-468F-8AB9-ECE7D986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421350"/>
            <a:ext cx="2857500" cy="16002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8CD8C5-BC31-4CBB-AD0B-7F020DAB6E79}"/>
              </a:ext>
            </a:extLst>
          </p:cNvPr>
          <p:cNvSpPr txBox="1"/>
          <p:nvPr/>
        </p:nvSpPr>
        <p:spPr>
          <a:xfrm>
            <a:off x="457200" y="3501008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</p:spTree>
    <p:extLst>
      <p:ext uri="{BB962C8B-B14F-4D97-AF65-F5344CB8AC3E}">
        <p14:creationId xmlns:p14="http://schemas.microsoft.com/office/powerpoint/2010/main" val="54985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3E5A0-3EB0-496E-BD44-0C0256E5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203A77-1EE6-4447-B30D-6FFA95F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D5A879-6E45-42C4-AC56-7A5C69BFB799}"/>
              </a:ext>
            </a:extLst>
          </p:cNvPr>
          <p:cNvSpPr txBox="1"/>
          <p:nvPr/>
        </p:nvSpPr>
        <p:spPr>
          <a:xfrm>
            <a:off x="425254" y="1772816"/>
            <a:ext cx="4478086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CS353 – Algorithmique et structure de données</a:t>
            </a:r>
          </a:p>
          <a:p>
            <a:r>
              <a:rPr lang="fr-FR" sz="1100" b="1" dirty="0"/>
              <a:t>04/05/2021</a:t>
            </a:r>
          </a:p>
          <a:p>
            <a:pPr lvl="1"/>
            <a:endParaRPr lang="fr-F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b="1" dirty="0"/>
          </a:p>
          <a:p>
            <a:r>
              <a:rPr lang="fr-FR" sz="1100" b="1" dirty="0"/>
              <a:t>Travaux dirigés</a:t>
            </a:r>
            <a:endParaRPr lang="fr-FR" sz="1100" dirty="0"/>
          </a:p>
          <a:p>
            <a:endParaRPr lang="fr-FR" sz="1100" b="1" dirty="0">
              <a:solidFill>
                <a:schemeClr val="tx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55D1606-6695-40AB-8D9A-AE0FC89D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790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BC7A705-7812-4B3F-BF95-62122D76F8F1}"/>
              </a:ext>
            </a:extLst>
          </p:cNvPr>
          <p:cNvSpPr txBox="1">
            <a:spLocks/>
          </p:cNvSpPr>
          <p:nvPr/>
        </p:nvSpPr>
        <p:spPr>
          <a:xfrm>
            <a:off x="6300192" y="144463"/>
            <a:ext cx="246551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2020-2021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4EC293-D031-468F-8AB9-ECE7D986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421350"/>
            <a:ext cx="2857500" cy="16002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8CD8C5-BC31-4CBB-AD0B-7F020DAB6E79}"/>
              </a:ext>
            </a:extLst>
          </p:cNvPr>
          <p:cNvSpPr txBox="1"/>
          <p:nvPr/>
        </p:nvSpPr>
        <p:spPr>
          <a:xfrm>
            <a:off x="457200" y="3501008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</p:spTree>
    <p:extLst>
      <p:ext uri="{BB962C8B-B14F-4D97-AF65-F5344CB8AC3E}">
        <p14:creationId xmlns:p14="http://schemas.microsoft.com/office/powerpoint/2010/main" val="297486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 (1 et 2)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9A83B9-5E58-45C2-9F5F-03768F0F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89558"/>
            <a:ext cx="2466975" cy="1905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7F6FA5-C607-478C-9789-86D48E12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27176"/>
            <a:ext cx="6210300" cy="3219450"/>
          </a:xfrm>
          <a:prstGeom prst="rect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38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 (3 et 4)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F0D5F-20D7-4A07-BA44-DA11FEC6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988840"/>
            <a:ext cx="7591425" cy="2390775"/>
          </a:xfrm>
          <a:prstGeom prst="rect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683568" y="14127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naïf</a:t>
            </a:r>
          </a:p>
        </p:txBody>
      </p:sp>
    </p:spTree>
    <p:extLst>
      <p:ext uri="{BB962C8B-B14F-4D97-AF65-F5344CB8AC3E}">
        <p14:creationId xmlns:p14="http://schemas.microsoft.com/office/powerpoint/2010/main" val="37402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1647829" y="79380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Premier 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0466A3-1899-4345-8194-B6C16305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0" y="1163137"/>
            <a:ext cx="7515225" cy="5514975"/>
          </a:xfrm>
          <a:prstGeom prst="rect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4978D5-D4D8-498B-B50C-4BA4BE686C23}"/>
              </a:ext>
            </a:extLst>
          </p:cNvPr>
          <p:cNvSpPr/>
          <p:nvPr/>
        </p:nvSpPr>
        <p:spPr>
          <a:xfrm>
            <a:off x="755576" y="2945288"/>
            <a:ext cx="4320480" cy="3672408"/>
          </a:xfrm>
          <a:prstGeom prst="rect">
            <a:avLst/>
          </a:prstGeom>
          <a:pattFill prst="sm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82DBC3-BBB3-477D-9138-669A3B7C0393}"/>
              </a:ext>
            </a:extLst>
          </p:cNvPr>
          <p:cNvSpPr txBox="1"/>
          <p:nvPr/>
        </p:nvSpPr>
        <p:spPr>
          <a:xfrm>
            <a:off x="3114907" y="3429000"/>
            <a:ext cx="4901382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Début du code de la fonction :</a:t>
            </a:r>
          </a:p>
          <a:p>
            <a:endParaRPr lang="fr-FR" sz="1200" dirty="0"/>
          </a:p>
          <a:p>
            <a:r>
              <a:rPr lang="fr-FR" sz="1200" dirty="0"/>
              <a:t>La fonction sera appelée par le programme principal : Majoritaire(A,1,n)</a:t>
            </a:r>
          </a:p>
          <a:p>
            <a:endParaRPr lang="fr-FR" sz="1200" dirty="0"/>
          </a:p>
          <a:p>
            <a:pPr marL="342900" indent="-342900">
              <a:buFont typeface="+mj-lt"/>
              <a:buAutoNum type="arabicPeriod"/>
            </a:pPr>
            <a:r>
              <a:rPr lang="fr-FR" sz="1200" dirty="0"/>
              <a:t>Cas trivial : le tableau (la portion de tableau) ne comporte qu’une case (i=j). Il y a un élément majoritaire, c’est le seul élément du tableau. On renvoie Vrai et l’élément</a:t>
            </a:r>
          </a:p>
          <a:p>
            <a:pPr marL="342900" indent="-342900">
              <a:buFont typeface="+mj-lt"/>
              <a:buAutoNum type="arabicPeriod"/>
            </a:pPr>
            <a:endParaRPr lang="fr-FR" sz="1200" dirty="0"/>
          </a:p>
          <a:p>
            <a:pPr marL="342900" indent="-342900">
              <a:buFont typeface="+mj-lt"/>
              <a:buAutoNum type="arabicPeriod"/>
            </a:pPr>
            <a:r>
              <a:rPr lang="fr-FR" sz="1200" dirty="0"/>
              <a:t>On appelle récursivement la fonction sur la partie gauche du tableau, puis sur la partie droite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200" dirty="0"/>
              <a:t>Attention au calcul des indices (milieu du tableau)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200" dirty="0"/>
              <a:t>Bien renvoyer deux valeurs comme l’indiquent les spécifications de l’énoncé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342900" indent="-342900">
              <a:buFont typeface="+mj-lt"/>
              <a:buAutoNum type="arabicPeriod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5461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1647829" y="79380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Premier 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0466A3-1899-4345-8194-B6C16305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0" y="1163137"/>
            <a:ext cx="7515225" cy="5514975"/>
          </a:xfrm>
          <a:prstGeom prst="rect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726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1647829" y="79380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Premier algorithme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5C14B0-4C7D-460B-99DA-5A57AF9C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93145"/>
            <a:ext cx="5857875" cy="1514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A73B25E-5FB5-4042-B001-F63E3F7B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02" y="3190875"/>
            <a:ext cx="6000750" cy="476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3B028B-E5B9-46B4-9624-45B7D386E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763" y="3902020"/>
            <a:ext cx="60579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1647828" y="793805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Deuxième</a:t>
            </a:r>
            <a:r>
              <a:rPr lang="fr-FR" dirty="0"/>
              <a:t>  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BD0DB5-94F8-4E7E-8FAF-3E06CE55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30" y="1484784"/>
            <a:ext cx="5591175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5878EE-E633-411D-9822-F2F02BB6E845}"/>
              </a:ext>
            </a:extLst>
          </p:cNvPr>
          <p:cNvSpPr/>
          <p:nvPr/>
        </p:nvSpPr>
        <p:spPr>
          <a:xfrm>
            <a:off x="899592" y="2204864"/>
            <a:ext cx="4104456" cy="1946920"/>
          </a:xfrm>
          <a:prstGeom prst="rect">
            <a:avLst/>
          </a:prstGeom>
          <a:pattFill prst="sm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2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1647828" y="793805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Deuxième</a:t>
            </a:r>
            <a:r>
              <a:rPr lang="fr-FR" dirty="0"/>
              <a:t>  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BD0DB5-94F8-4E7E-8FAF-3E06CE55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30" y="1484784"/>
            <a:ext cx="5591175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03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1647828" y="793805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Deuxième</a:t>
            </a:r>
            <a:r>
              <a:rPr lang="fr-FR" dirty="0"/>
              <a:t>  algorithme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72278E-25EF-49A7-9FD8-322A2D59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08" y="1339320"/>
            <a:ext cx="5886450" cy="2209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E0F919-8741-4238-A12F-FE4603F9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33" y="3549120"/>
            <a:ext cx="6105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429816" y="79380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45C719-8957-47E4-A103-ED6FEFE2CD20}"/>
              </a:ext>
            </a:extLst>
          </p:cNvPr>
          <p:cNvSpPr txBox="1"/>
          <p:nvPr/>
        </p:nvSpPr>
        <p:spPr>
          <a:xfrm>
            <a:off x="3691648" y="472726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1FD3FD-7352-4AFC-BFAC-AEEBD408BF09}"/>
              </a:ext>
            </a:extLst>
          </p:cNvPr>
          <p:cNvSpPr txBox="1"/>
          <p:nvPr/>
        </p:nvSpPr>
        <p:spPr>
          <a:xfrm>
            <a:off x="1647828" y="793805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Deuxième</a:t>
            </a:r>
            <a:r>
              <a:rPr lang="fr-FR" dirty="0"/>
              <a:t>  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E0BAD6-AC5F-4423-97EE-F12279F3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56306"/>
            <a:ext cx="6134100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3DDE07-9D8B-4D25-A56B-1259D20D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2976"/>
            <a:ext cx="6124575" cy="2295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252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642752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D23D53-B6BD-4E9A-9EE8-F9F7933F1A75}"/>
              </a:ext>
            </a:extLst>
          </p:cNvPr>
          <p:cNvSpPr/>
          <p:nvPr/>
        </p:nvSpPr>
        <p:spPr>
          <a:xfrm>
            <a:off x="1115616" y="1556792"/>
            <a:ext cx="6696744" cy="38884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3E74C2C-73F3-4B8F-9E64-C6867A5E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333625"/>
            <a:ext cx="5524500" cy="2190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B9CE4C-5034-49EA-910A-6FE4DE12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30" y="4299462"/>
            <a:ext cx="5353050" cy="6858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F8CCF10-95C9-4DF1-87E8-D1833764A09A}"/>
              </a:ext>
            </a:extLst>
          </p:cNvPr>
          <p:cNvSpPr txBox="1"/>
          <p:nvPr/>
        </p:nvSpPr>
        <p:spPr>
          <a:xfrm>
            <a:off x="1863130" y="1005069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</p:spTree>
    <p:extLst>
      <p:ext uri="{BB962C8B-B14F-4D97-AF65-F5344CB8AC3E}">
        <p14:creationId xmlns:p14="http://schemas.microsoft.com/office/powerpoint/2010/main" val="4758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1259632" y="1196751"/>
            <a:ext cx="6048672" cy="3672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C85462-ACA3-419C-92E3-26E75E51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87736"/>
            <a:ext cx="5476875" cy="2314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3A6ECF1-9551-43EB-BE05-F731A4762ED1}"/>
              </a:ext>
            </a:extLst>
          </p:cNvPr>
          <p:cNvSpPr txBox="1"/>
          <p:nvPr/>
        </p:nvSpPr>
        <p:spPr>
          <a:xfrm>
            <a:off x="1863130" y="1005069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</p:spTree>
    <p:extLst>
      <p:ext uri="{BB962C8B-B14F-4D97-AF65-F5344CB8AC3E}">
        <p14:creationId xmlns:p14="http://schemas.microsoft.com/office/powerpoint/2010/main" val="1393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1259632" y="1196751"/>
            <a:ext cx="6480720" cy="45365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31D6CE-735D-477C-B6D1-401726D0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347787"/>
            <a:ext cx="5829300" cy="41624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FC5303-3639-4779-9B52-305682E1753E}"/>
              </a:ext>
            </a:extLst>
          </p:cNvPr>
          <p:cNvSpPr txBox="1"/>
          <p:nvPr/>
        </p:nvSpPr>
        <p:spPr>
          <a:xfrm>
            <a:off x="1907704" y="755413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</p:spTree>
    <p:extLst>
      <p:ext uri="{BB962C8B-B14F-4D97-AF65-F5344CB8AC3E}">
        <p14:creationId xmlns:p14="http://schemas.microsoft.com/office/powerpoint/2010/main" val="6113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1259632" y="1196751"/>
            <a:ext cx="6480720" cy="45365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D6744C-B5CA-4567-960B-6619F3BA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04987"/>
            <a:ext cx="5657850" cy="32480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1431FF8-B8E2-409D-ACCD-3D75C43E4CC5}"/>
              </a:ext>
            </a:extLst>
          </p:cNvPr>
          <p:cNvSpPr txBox="1"/>
          <p:nvPr/>
        </p:nvSpPr>
        <p:spPr>
          <a:xfrm>
            <a:off x="1907704" y="755413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D0B2D2-602E-47B9-8A06-5842B7315181}"/>
              </a:ext>
            </a:extLst>
          </p:cNvPr>
          <p:cNvSpPr txBox="1"/>
          <p:nvPr/>
        </p:nvSpPr>
        <p:spPr>
          <a:xfrm>
            <a:off x="1478166" y="5180544"/>
            <a:ext cx="3370357" cy="15465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dirty="0"/>
              <a:t>Idée : lg(n) &lt; n,    donc </a:t>
            </a:r>
            <a:r>
              <a:rPr lang="fr-FR" sz="1050" dirty="0" err="1"/>
              <a:t>n+lg</a:t>
            </a:r>
            <a:r>
              <a:rPr lang="fr-FR" sz="1050" dirty="0"/>
              <a:t>(n) &lt; 2n</a:t>
            </a:r>
          </a:p>
          <a:p>
            <a:endParaRPr lang="fr-FR" sz="1050" dirty="0"/>
          </a:p>
          <a:p>
            <a:pPr lvl="1"/>
            <a:r>
              <a:rPr lang="fr-FR" sz="1050" dirty="0"/>
              <a:t>n=1000</a:t>
            </a:r>
          </a:p>
          <a:p>
            <a:pPr lvl="1"/>
            <a:r>
              <a:rPr lang="fr-FR" sz="1050" dirty="0"/>
              <a:t>T(n)=1000 + 10 -2=</a:t>
            </a:r>
            <a:r>
              <a:rPr lang="fr-FR" sz="1050" dirty="0">
                <a:solidFill>
                  <a:srgbClr val="FF0000"/>
                </a:solidFill>
              </a:rPr>
              <a:t>1008</a:t>
            </a:r>
          </a:p>
          <a:p>
            <a:pPr lvl="1"/>
            <a:r>
              <a:rPr lang="fr-FR" sz="1050" i="1" dirty="0"/>
              <a:t>(vs 2n-3 = </a:t>
            </a:r>
            <a:r>
              <a:rPr lang="fr-FR" sz="1050" i="1" dirty="0">
                <a:solidFill>
                  <a:srgbClr val="FF0000"/>
                </a:solidFill>
              </a:rPr>
              <a:t>1997</a:t>
            </a:r>
            <a:r>
              <a:rPr lang="fr-FR" sz="1050" i="1" dirty="0"/>
              <a:t>)</a:t>
            </a:r>
          </a:p>
          <a:p>
            <a:pPr lvl="1"/>
            <a:endParaRPr lang="fr-FR" sz="1050" i="1" dirty="0"/>
          </a:p>
          <a:p>
            <a:pPr lvl="1"/>
            <a:r>
              <a:rPr lang="fr-FR" sz="1050" dirty="0"/>
              <a:t>n=1000.000</a:t>
            </a:r>
          </a:p>
          <a:p>
            <a:pPr lvl="1"/>
            <a:r>
              <a:rPr lang="fr-FR" sz="1050" dirty="0"/>
              <a:t>T(n)= 1000.000 + 20 -2 = </a:t>
            </a:r>
            <a:r>
              <a:rPr lang="fr-FR" sz="1050" dirty="0">
                <a:solidFill>
                  <a:srgbClr val="FF0000"/>
                </a:solidFill>
              </a:rPr>
              <a:t>1.000.018</a:t>
            </a:r>
          </a:p>
          <a:p>
            <a:pPr lvl="1"/>
            <a:r>
              <a:rPr lang="fr-FR" sz="1050" i="1" dirty="0"/>
              <a:t>(vs 2n-3 = </a:t>
            </a:r>
            <a:r>
              <a:rPr lang="fr-FR" sz="1050" i="1" dirty="0">
                <a:solidFill>
                  <a:srgbClr val="FF0000"/>
                </a:solidFill>
              </a:rPr>
              <a:t>1.999.997</a:t>
            </a:r>
            <a:r>
              <a:rPr lang="fr-FR" sz="1050" i="1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CFD629-CEEF-4A80-939C-5C081B96E1D6}"/>
              </a:ext>
            </a:extLst>
          </p:cNvPr>
          <p:cNvSpPr txBox="1"/>
          <p:nvPr/>
        </p:nvSpPr>
        <p:spPr>
          <a:xfrm>
            <a:off x="6549710" y="5473855"/>
            <a:ext cx="223224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En notation asymptotique les deux algos appartiennent à la même classe : </a:t>
            </a:r>
            <a:r>
              <a:rPr lang="el-GR" sz="1200" dirty="0"/>
              <a:t>ϴ</a:t>
            </a:r>
            <a:r>
              <a:rPr lang="fr-FR" sz="1200" dirty="0"/>
              <a:t>(n)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BCC5458-4B25-4AE7-A63B-279807A32C6F}"/>
              </a:ext>
            </a:extLst>
          </p:cNvPr>
          <p:cNvSpPr/>
          <p:nvPr/>
        </p:nvSpPr>
        <p:spPr>
          <a:xfrm>
            <a:off x="2051720" y="4746353"/>
            <a:ext cx="1834480" cy="262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3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5"/>
            <a:ext cx="6048672" cy="26580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8E7346-DA93-43A6-AA1C-27D5CE68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31242"/>
            <a:ext cx="5467350" cy="619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325042-191A-4CC2-887C-7AA31E45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50367"/>
            <a:ext cx="2886075" cy="200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C4FE37-F499-45EA-A7DE-3104AD0A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290964"/>
            <a:ext cx="2105025" cy="190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81071C-8887-42A2-9F78-27D2A52C7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81" y="2529052"/>
            <a:ext cx="2914650" cy="2000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140FF9-1CD3-48D7-8A3B-AB334E007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081" y="2760124"/>
            <a:ext cx="3810000" cy="6381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755BCD3-76F7-4CD5-B3E1-8BC7652D25C5}"/>
              </a:ext>
            </a:extLst>
          </p:cNvPr>
          <p:cNvSpPr txBox="1"/>
          <p:nvPr/>
        </p:nvSpPr>
        <p:spPr>
          <a:xfrm>
            <a:off x="3491880" y="455117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</p:spTree>
    <p:extLst>
      <p:ext uri="{BB962C8B-B14F-4D97-AF65-F5344CB8AC3E}">
        <p14:creationId xmlns:p14="http://schemas.microsoft.com/office/powerpoint/2010/main" val="182795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4"/>
            <a:ext cx="6048672" cy="35018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FE373D9-FDC9-47CE-B207-59FEC453B4F2}"/>
              </a:ext>
            </a:extLst>
          </p:cNvPr>
          <p:cNvSpPr txBox="1"/>
          <p:nvPr/>
        </p:nvSpPr>
        <p:spPr>
          <a:xfrm>
            <a:off x="3779912" y="487365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730995-0E0F-4EF8-9C76-B15FF9C3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5893"/>
            <a:ext cx="5486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7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599" y="1079314"/>
            <a:ext cx="7057777" cy="49419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FE373D9-FDC9-47CE-B207-59FEC453B4F2}"/>
              </a:ext>
            </a:extLst>
          </p:cNvPr>
          <p:cNvSpPr txBox="1"/>
          <p:nvPr/>
        </p:nvSpPr>
        <p:spPr>
          <a:xfrm>
            <a:off x="3779912" y="487365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BFDD97-F750-4C39-87CE-37DD037B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23" y="1706028"/>
            <a:ext cx="6618209" cy="21550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00CCA3-6246-4F7E-BC4F-402917FB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57" y="3717032"/>
            <a:ext cx="3899930" cy="17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599" y="1079315"/>
            <a:ext cx="7200801" cy="2997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FE373D9-FDC9-47CE-B207-59FEC453B4F2}"/>
              </a:ext>
            </a:extLst>
          </p:cNvPr>
          <p:cNvSpPr txBox="1"/>
          <p:nvPr/>
        </p:nvSpPr>
        <p:spPr>
          <a:xfrm>
            <a:off x="3779912" y="487365"/>
            <a:ext cx="4446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CORRIGES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91355A-3C6B-43C0-9247-F39C1872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92" y="1700808"/>
            <a:ext cx="6962015" cy="21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34276</TotalTime>
  <Words>384</Words>
  <Application>Microsoft Office PowerPoint</Application>
  <PresentationFormat>Affichage à l'écran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Essentiel</vt:lpstr>
      <vt:lpstr>Présentation PowerPoint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  <vt:lpstr>Présentation PowerPoint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</vt:vector>
  </TitlesOfParts>
  <Company>Esisar Grenoble-inp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 Administration système &amp; NE550 Administration réseau</dc:title>
  <dc:creator>GUIDO Yves</dc:creator>
  <cp:lastModifiedBy>GUIDO Yves</cp:lastModifiedBy>
  <cp:revision>1347</cp:revision>
  <cp:lastPrinted>2020-09-15T15:38:53Z</cp:lastPrinted>
  <dcterms:created xsi:type="dcterms:W3CDTF">2014-09-12T09:17:34Z</dcterms:created>
  <dcterms:modified xsi:type="dcterms:W3CDTF">2022-01-03T18:52:30Z</dcterms:modified>
</cp:coreProperties>
</file>