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9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48EC18-A9B7-234C-BA0C-7D3B3B834E4B}" v="3" dt="2024-10-09T07:35:28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76616"/>
  </p:normalViewPr>
  <p:slideViewPr>
    <p:cSldViewPr snapToGrid="0">
      <p:cViewPr varScale="1">
        <p:scale>
          <a:sx n="95" d="100"/>
          <a:sy n="95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FBFC8-F71B-364C-97DC-B7C1B0ACF712}" type="datetimeFigureOut">
              <a:rPr lang="en-FI" smtClean="0"/>
              <a:t>10/17/25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1D60F-1D3D-AA47-BDC1-F1E776CF9B0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71351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are the main legal and ethical pillars in digital data collection.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GDPR</a:t>
            </a:r>
            <a:r>
              <a:rPr lang="en-US" dirty="0"/>
              <a:t> governs personal data handling.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Copyright</a:t>
            </a:r>
            <a:r>
              <a:rPr lang="en-US" dirty="0"/>
              <a:t> protects creative works (text, images, code).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Digital Services Act (DSA)</a:t>
            </a:r>
            <a:r>
              <a:rPr lang="en-US" dirty="0"/>
              <a:t> and </a:t>
            </a:r>
            <a:r>
              <a:rPr lang="en-US" b="1" dirty="0"/>
              <a:t>Terms of Service (</a:t>
            </a:r>
            <a:r>
              <a:rPr lang="en-US" b="1" dirty="0" err="1"/>
              <a:t>ToS</a:t>
            </a:r>
            <a:r>
              <a:rPr lang="en-US" b="1" dirty="0"/>
              <a:t>)</a:t>
            </a:r>
            <a:r>
              <a:rPr lang="en-US" dirty="0"/>
              <a:t> set platform-specific rules.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“Do no harm” applies both to research participants and affected communities.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dirty="0"/>
            </a:br>
            <a:br>
              <a:rPr lang="en-US" dirty="0"/>
            </a:br>
            <a:r>
              <a:rPr lang="en-US" dirty="0"/>
              <a:t>Ethics is broader than law. Something can be legal but still unethical.</a:t>
            </a:r>
            <a:br>
              <a:rPr lang="en-US" dirty="0"/>
            </a:b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1D60F-1D3D-AA47-BDC1-F1E776CF9B0E}" type="slidenum">
              <a:rPr lang="en-FI" smtClean="0"/>
              <a:t>1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67427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www.theguardian.com</a:t>
            </a:r>
            <a:r>
              <a:rPr lang="en-GB" dirty="0"/>
              <a:t>/technology/2021/</a:t>
            </a:r>
            <a:r>
              <a:rPr lang="en-GB" dirty="0" err="1"/>
              <a:t>aug</a:t>
            </a:r>
            <a:r>
              <a:rPr lang="en-GB" dirty="0"/>
              <a:t>/14/</a:t>
            </a:r>
            <a:r>
              <a:rPr lang="en-GB" dirty="0" err="1"/>
              <a:t>facebook</a:t>
            </a:r>
            <a:r>
              <a:rPr lang="en-GB" dirty="0"/>
              <a:t>-research-disinformation-politics</a:t>
            </a:r>
          </a:p>
          <a:p>
            <a:endParaRPr lang="en-GB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</a:t>
            </a:r>
            <a:r>
              <a:rPr lang="en-FI"/>
              <a:t>ension between platform control and academic transparency.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FI"/>
              <a:t>Ad Observer collected user-consented, anonymized ad-targeting data, yet Facebook cited privacy and ToS violations.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Back at our two questions: Who owns platform data? Who gets to decide what is ethical research?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1D60F-1D3D-AA47-BDC1-F1E776CF9B0E}" type="slidenum">
              <a:rPr lang="en-FI" smtClean="0"/>
              <a:t>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8713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www.vox.com</a:t>
            </a:r>
            <a:r>
              <a:rPr lang="en-GB" dirty="0"/>
              <a:t>/2016/5/12/11666116/70000-okcupid-users-data-release</a:t>
            </a:r>
          </a:p>
          <a:p>
            <a:endParaRPr lang="en-GB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Article about a Danish researcher who publicly released personal data from 70,000 </a:t>
            </a:r>
            <a:r>
              <a:rPr lang="en-US" dirty="0" err="1"/>
              <a:t>OKCupid</a:t>
            </a:r>
            <a:r>
              <a:rPr lang="en-US" dirty="0"/>
              <a:t> users without consent, claiming it was “already public.”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Shows the risk of reusing online data without proper consent.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Even “public” data can still be personally identifiable and sensitive.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is a difference between what’s legally accessible and what’s ethically acceptable.</a:t>
            </a:r>
            <a:br>
              <a:rPr lang="en-US" dirty="0"/>
            </a:b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Always respect context and expectations of privacy when collecting digital data.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1D60F-1D3D-AA47-BDC1-F1E776CF9B0E}" type="slidenum">
              <a:rPr lang="en-FI" smtClean="0"/>
              <a:t>4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35054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FI"/>
              <a:t>just because something can be done technically doesn’t mean it should be done ethically.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FI"/>
              <a:t>Researchers must balance </a:t>
            </a:r>
            <a:r>
              <a:rPr lang="en-US" dirty="0"/>
              <a:t>their capabilities</a:t>
            </a:r>
            <a:r>
              <a:rPr lang="en-FI"/>
              <a:t> with respect for rights and consent.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/>
            </a:br>
            <a:r>
              <a:rPr lang="en-US"/>
              <a:t>Always ask: “Who benefits, who might be harmed, and do participants know what’s happening?”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1D60F-1D3D-AA47-BDC1-F1E776CF9B0E}" type="slidenum">
              <a:rPr lang="en-FI" smtClean="0"/>
              <a:t>5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18888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2768-72CD-8A72-6F8E-EBB4F9EA1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97C8C-15B5-B3F4-1517-56EA19674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F625E-037C-061E-44A9-75818B1A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9C2BE-6237-1E45-A7E1-4D14420742C3}" type="datetimeFigureOut">
              <a:rPr lang="en-FI" smtClean="0"/>
              <a:t>10/17/25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5E616-BCD8-0CE4-ED78-FB2D7659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26E92-90DC-2E5C-4A65-F8E3BFFE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C266-0140-6549-B991-53E4A0D5AF3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6257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B3CD-4FB7-F8B7-8964-6F657E8B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A6B7C-4A6D-9CF0-4EBB-A30A529C9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BF266-1253-7F9C-8BEC-A735B1035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9C2BE-6237-1E45-A7E1-4D14420742C3}" type="datetimeFigureOut">
              <a:rPr lang="en-FI" smtClean="0"/>
              <a:t>10/17/25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562CB-AC15-F9A0-DFF2-95FFC73E3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2BC81-5B91-D62B-876D-B827FB91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C266-0140-6549-B991-53E4A0D5AF3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0339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CB4F96-194F-4AC7-F9D3-F27B559D5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57C96-4694-B179-3A72-2A6078C4F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BCA2-6F68-54AB-44A2-18D553C80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9C2BE-6237-1E45-A7E1-4D14420742C3}" type="datetimeFigureOut">
              <a:rPr lang="en-FI" smtClean="0"/>
              <a:t>10/17/25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E87DB-8974-B02C-6338-FFBD7BFA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174F6-D6E7-6447-0CAE-95AC069C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C266-0140-6549-B991-53E4A0D5AF3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8077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5EE0-4E5C-DFD4-271E-22DCE123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148C3-5A2C-2675-4A50-0962B4459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52D8C-FC2B-24DA-5A60-7E39766D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9C2BE-6237-1E45-A7E1-4D14420742C3}" type="datetimeFigureOut">
              <a:rPr lang="en-FI" smtClean="0"/>
              <a:t>10/17/25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E4DD9-2873-1844-2A9C-E37291E9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0FEE8-E19E-9ECA-F3D8-6C3310C5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C266-0140-6549-B991-53E4A0D5AF3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7670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5C07-B70A-22A9-3F01-C51C636F8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BE54E-16A1-0592-8696-F61234C16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C3C20-9D4B-7A4A-A816-CE924744D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9C2BE-6237-1E45-A7E1-4D14420742C3}" type="datetimeFigureOut">
              <a:rPr lang="en-FI" smtClean="0"/>
              <a:t>10/17/25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41A28-EBC1-40F2-554C-7C72F94B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A5545-844C-88E0-8A6F-A934A5FC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C266-0140-6549-B991-53E4A0D5AF3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5346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0CA0-A957-D750-881A-F2F8470D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91400-6E1E-1BFB-EE30-DA5C9505C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6DF5F-FB1F-ABE5-9EDA-298C0334E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DB13F-D696-22CB-DCDF-68E56CB2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9C2BE-6237-1E45-A7E1-4D14420742C3}" type="datetimeFigureOut">
              <a:rPr lang="en-FI" smtClean="0"/>
              <a:t>10/17/25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EB81B-352E-3A46-6080-CE7F2520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48D50-9FFA-E459-DDFA-9EB22474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C266-0140-6549-B991-53E4A0D5AF3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5351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7B345-8605-3AEF-48FB-63581C5BA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B4AF7-11F1-A1EF-8C64-8CE61AB5E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C25E5-8037-D322-940E-C339ED999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5A7739-C640-2243-CCAE-35E218E94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3259E-9D02-DB84-7CA7-7001FE4AE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32077-3956-F95A-2F68-C357679A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9C2BE-6237-1E45-A7E1-4D14420742C3}" type="datetimeFigureOut">
              <a:rPr lang="en-FI" smtClean="0"/>
              <a:t>10/17/25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2166E-7FAE-8FA2-308C-E1DBB568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06ABA7-5D77-DAA6-FEF9-C117D184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C266-0140-6549-B991-53E4A0D5AF3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5164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945F-6F1A-9565-481E-233F1A09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E3C0E-473C-6B1E-533C-FAD9BB9E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9C2BE-6237-1E45-A7E1-4D14420742C3}" type="datetimeFigureOut">
              <a:rPr lang="en-FI" smtClean="0"/>
              <a:t>10/17/25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DB07C-CAFC-FD66-820E-086574A0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0FA0E-77A5-6B34-165B-D1851162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C266-0140-6549-B991-53E4A0D5AF3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3048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6D0F2-86B3-E4C6-EA91-AD51C4FE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9C2BE-6237-1E45-A7E1-4D14420742C3}" type="datetimeFigureOut">
              <a:rPr lang="en-FI" smtClean="0"/>
              <a:t>10/17/25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F85A2-F97D-C476-A5D9-D3454035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CC432-B583-8049-3658-B16BF748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C266-0140-6549-B991-53E4A0D5AF3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1390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1C47-0CB4-2D8D-49C0-9A8EFE69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49DF9-4F0E-5D39-A863-143F67C9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0BA90-BC06-9B23-E4A7-A65C889BF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171B0-AA16-010D-C0AF-3EC102BC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9C2BE-6237-1E45-A7E1-4D14420742C3}" type="datetimeFigureOut">
              <a:rPr lang="en-FI" smtClean="0"/>
              <a:t>10/17/25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4ED73-3215-5BDF-AA3A-DE039C36C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75288-77D1-B543-9ECD-A2571AE55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C266-0140-6549-B991-53E4A0D5AF3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3443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2830-9569-5FCB-795E-F1F2272F9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31F57-9B43-340A-213E-4D9EB1556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0F31D-071D-6853-C6BD-638D0FDC3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250BF-7CFB-ED40-5190-1C4DC7AF3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9C2BE-6237-1E45-A7E1-4D14420742C3}" type="datetimeFigureOut">
              <a:rPr lang="en-FI" smtClean="0"/>
              <a:t>10/17/25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18B0A-5551-F97A-2D8E-F93DF49C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08592-0EC5-023B-DBCA-F9061B64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C266-0140-6549-B991-53E4A0D5AF3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0234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C810E-BB04-385E-37E3-D658E91E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5B5D3-8868-9F4E-30C3-C48242D51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4CAE1-6701-E8BB-A17E-DE57CC61C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C9C2BE-6237-1E45-A7E1-4D14420742C3}" type="datetimeFigureOut">
              <a:rPr lang="en-FI" smtClean="0"/>
              <a:t>10/17/25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B717A-B8EF-BC1A-E1D9-3ED004F59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B30AC-9E07-EECF-3722-925894575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D1C266-0140-6549-B991-53E4A0D5AF3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7428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A98D2C-C76C-62D9-51AB-F4CDE658EBCE}"/>
              </a:ext>
            </a:extLst>
          </p:cNvPr>
          <p:cNvSpPr/>
          <p:nvPr/>
        </p:nvSpPr>
        <p:spPr>
          <a:xfrm>
            <a:off x="617838" y="1334530"/>
            <a:ext cx="6005384" cy="35711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I" dirty="0">
                <a:solidFill>
                  <a:schemeClr val="tx1"/>
                </a:solidFill>
              </a:rPr>
              <a:t>Privacy law (GDPR)</a:t>
            </a:r>
          </a:p>
          <a:p>
            <a:r>
              <a:rPr lang="en-FI" dirty="0">
                <a:solidFill>
                  <a:schemeClr val="tx1"/>
                </a:solidFill>
              </a:rPr>
              <a:t>Coyright law</a:t>
            </a:r>
          </a:p>
          <a:p>
            <a:r>
              <a:rPr lang="en-GB" dirty="0">
                <a:solidFill>
                  <a:schemeClr val="tx1"/>
                </a:solidFill>
              </a:rPr>
              <a:t>E</a:t>
            </a:r>
            <a:r>
              <a:rPr lang="en-FI" dirty="0">
                <a:solidFill>
                  <a:schemeClr val="tx1"/>
                </a:solidFill>
              </a:rPr>
              <a:t>lecommunication inference</a:t>
            </a:r>
          </a:p>
          <a:p>
            <a:r>
              <a:rPr lang="en-FI" dirty="0">
                <a:solidFill>
                  <a:schemeClr val="tx1"/>
                </a:solidFill>
              </a:rPr>
              <a:t>Digital service act</a:t>
            </a:r>
          </a:p>
          <a:p>
            <a:r>
              <a:rPr lang="en-FI" dirty="0">
                <a:solidFill>
                  <a:schemeClr val="tx1"/>
                </a:solidFill>
              </a:rPr>
              <a:t>Terms of service</a:t>
            </a:r>
          </a:p>
          <a:p>
            <a:r>
              <a:rPr lang="en-FI" dirty="0">
                <a:solidFill>
                  <a:schemeClr val="tx1"/>
                </a:solidFill>
              </a:rPr>
              <a:t>Privacy policy</a:t>
            </a:r>
          </a:p>
          <a:p>
            <a:endParaRPr lang="en-FI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D31FED-934D-BA2C-13AA-EDE03C5A31E4}"/>
              </a:ext>
            </a:extLst>
          </p:cNvPr>
          <p:cNvSpPr txBox="1"/>
          <p:nvPr/>
        </p:nvSpPr>
        <p:spPr>
          <a:xfrm>
            <a:off x="617838" y="871870"/>
            <a:ext cx="2018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Law and contracts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71034E-4094-91C2-4A0A-CF6BB68DB615}"/>
              </a:ext>
            </a:extLst>
          </p:cNvPr>
          <p:cNvSpPr/>
          <p:nvPr/>
        </p:nvSpPr>
        <p:spPr>
          <a:xfrm>
            <a:off x="3774559" y="689487"/>
            <a:ext cx="6775622" cy="53498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I" dirty="0">
                <a:solidFill>
                  <a:schemeClr val="tx1"/>
                </a:solidFill>
              </a:rPr>
              <a:t>Do no harm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46D51-A5F8-9069-5242-C5CAF8ED117C}"/>
              </a:ext>
            </a:extLst>
          </p:cNvPr>
          <p:cNvSpPr txBox="1"/>
          <p:nvPr/>
        </p:nvSpPr>
        <p:spPr>
          <a:xfrm>
            <a:off x="6096000" y="320155"/>
            <a:ext cx="290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(Research/Business) ethics</a:t>
            </a:r>
          </a:p>
        </p:txBody>
      </p:sp>
    </p:spTree>
    <p:extLst>
      <p:ext uri="{BB962C8B-B14F-4D97-AF65-F5344CB8AC3E}">
        <p14:creationId xmlns:p14="http://schemas.microsoft.com/office/powerpoint/2010/main" val="211089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C21D7-64C5-834C-C361-1203D5D1E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2E402-D4AA-0B39-AB2D-7D10F27AE19A}"/>
              </a:ext>
            </a:extLst>
          </p:cNvPr>
          <p:cNvSpPr/>
          <p:nvPr/>
        </p:nvSpPr>
        <p:spPr>
          <a:xfrm>
            <a:off x="617838" y="1334530"/>
            <a:ext cx="6005384" cy="35711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I" dirty="0">
                <a:solidFill>
                  <a:schemeClr val="tx1"/>
                </a:solidFill>
              </a:rPr>
              <a:t>Privacy law (GDPR)</a:t>
            </a:r>
          </a:p>
          <a:p>
            <a:r>
              <a:rPr lang="en-FI" dirty="0">
                <a:solidFill>
                  <a:schemeClr val="tx1"/>
                </a:solidFill>
              </a:rPr>
              <a:t>Coyright law</a:t>
            </a:r>
          </a:p>
          <a:p>
            <a:r>
              <a:rPr lang="en-GB" dirty="0">
                <a:solidFill>
                  <a:schemeClr val="tx1"/>
                </a:solidFill>
              </a:rPr>
              <a:t>E</a:t>
            </a:r>
            <a:r>
              <a:rPr lang="en-FI" dirty="0">
                <a:solidFill>
                  <a:schemeClr val="tx1"/>
                </a:solidFill>
              </a:rPr>
              <a:t>lecommunication inference</a:t>
            </a:r>
          </a:p>
          <a:p>
            <a:r>
              <a:rPr lang="en-FI" dirty="0">
                <a:solidFill>
                  <a:schemeClr val="tx1"/>
                </a:solidFill>
              </a:rPr>
              <a:t>Digital service act</a:t>
            </a:r>
          </a:p>
          <a:p>
            <a:r>
              <a:rPr lang="en-FI" dirty="0">
                <a:solidFill>
                  <a:schemeClr val="tx1"/>
                </a:solidFill>
              </a:rPr>
              <a:t>Terms of service</a:t>
            </a:r>
          </a:p>
          <a:p>
            <a:r>
              <a:rPr lang="en-FI" dirty="0">
                <a:solidFill>
                  <a:schemeClr val="tx1"/>
                </a:solidFill>
              </a:rPr>
              <a:t>Privacy policy</a:t>
            </a:r>
          </a:p>
          <a:p>
            <a:endParaRPr lang="en-FI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791AF-90CD-4D7D-70B4-F9E531550E10}"/>
              </a:ext>
            </a:extLst>
          </p:cNvPr>
          <p:cNvSpPr txBox="1"/>
          <p:nvPr/>
        </p:nvSpPr>
        <p:spPr>
          <a:xfrm>
            <a:off x="617838" y="871870"/>
            <a:ext cx="2018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Law and contracts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2C5C69-C88C-6629-683C-AF29CC8BFA59}"/>
              </a:ext>
            </a:extLst>
          </p:cNvPr>
          <p:cNvSpPr/>
          <p:nvPr/>
        </p:nvSpPr>
        <p:spPr>
          <a:xfrm>
            <a:off x="3774559" y="689487"/>
            <a:ext cx="6775622" cy="53498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I" dirty="0">
                <a:solidFill>
                  <a:schemeClr val="tx1"/>
                </a:solidFill>
              </a:rPr>
              <a:t>Do no harm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3A8D1-FC71-BE74-B6C6-D6509C95921D}"/>
              </a:ext>
            </a:extLst>
          </p:cNvPr>
          <p:cNvSpPr txBox="1"/>
          <p:nvPr/>
        </p:nvSpPr>
        <p:spPr>
          <a:xfrm>
            <a:off x="6096000" y="320155"/>
            <a:ext cx="290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(Research/Business) ethics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AC49145C-8329-95DC-98AC-C411C2A6BE61}"/>
              </a:ext>
            </a:extLst>
          </p:cNvPr>
          <p:cNvSpPr/>
          <p:nvPr/>
        </p:nvSpPr>
        <p:spPr>
          <a:xfrm>
            <a:off x="4104167" y="1883973"/>
            <a:ext cx="3189768" cy="2392326"/>
          </a:xfrm>
          <a:prstGeom prst="cloud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0344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9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text&#10;&#10;Description automatically generated">
            <a:extLst>
              <a:ext uri="{FF2B5EF4-FFF2-40B4-BE49-F238E27FC236}">
                <a16:creationId xmlns:a16="http://schemas.microsoft.com/office/drawing/2014/main" id="{79A53068-664C-7221-1E87-3D4B235F6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82049" y="169819"/>
            <a:ext cx="7200167" cy="6602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C0F0C8-9CD8-D5B4-40E7-1B6F42396F54}"/>
              </a:ext>
            </a:extLst>
          </p:cNvPr>
          <p:cNvSpPr txBox="1"/>
          <p:nvPr/>
        </p:nvSpPr>
        <p:spPr>
          <a:xfrm>
            <a:off x="9496683" y="6402487"/>
            <a:ext cx="255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The Guardian 14.8.2021</a:t>
            </a:r>
          </a:p>
        </p:txBody>
      </p:sp>
    </p:spTree>
    <p:extLst>
      <p:ext uri="{BB962C8B-B14F-4D97-AF65-F5344CB8AC3E}">
        <p14:creationId xmlns:p14="http://schemas.microsoft.com/office/powerpoint/2010/main" val="102477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web page&#10;&#10;Description automatically generated">
            <a:extLst>
              <a:ext uri="{FF2B5EF4-FFF2-40B4-BE49-F238E27FC236}">
                <a16:creationId xmlns:a16="http://schemas.microsoft.com/office/drawing/2014/main" id="{EAA42E97-7706-F562-1B6B-D24EB71E9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8661" y="120858"/>
            <a:ext cx="7892150" cy="6616284"/>
          </a:xfrm>
        </p:spPr>
      </p:pic>
    </p:spTree>
    <p:extLst>
      <p:ext uri="{BB962C8B-B14F-4D97-AF65-F5344CB8AC3E}">
        <p14:creationId xmlns:p14="http://schemas.microsoft.com/office/powerpoint/2010/main" val="364374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4E19F-E0A8-2A40-6205-C0D26018B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431B28-4495-40C7-B254-15E7924812C2}"/>
              </a:ext>
            </a:extLst>
          </p:cNvPr>
          <p:cNvSpPr/>
          <p:nvPr/>
        </p:nvSpPr>
        <p:spPr>
          <a:xfrm>
            <a:off x="617838" y="1334530"/>
            <a:ext cx="6005384" cy="35711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I" dirty="0">
                <a:solidFill>
                  <a:schemeClr val="tx1"/>
                </a:solidFill>
              </a:rPr>
              <a:t>Privacy law (GDPR)</a:t>
            </a:r>
          </a:p>
          <a:p>
            <a:r>
              <a:rPr lang="en-FI" dirty="0">
                <a:solidFill>
                  <a:schemeClr val="tx1"/>
                </a:solidFill>
              </a:rPr>
              <a:t>Coyright law</a:t>
            </a:r>
          </a:p>
          <a:p>
            <a:r>
              <a:rPr lang="en-GB" dirty="0">
                <a:solidFill>
                  <a:schemeClr val="tx1"/>
                </a:solidFill>
              </a:rPr>
              <a:t>E</a:t>
            </a:r>
            <a:r>
              <a:rPr lang="en-FI" dirty="0">
                <a:solidFill>
                  <a:schemeClr val="tx1"/>
                </a:solidFill>
              </a:rPr>
              <a:t>lecommunication inference</a:t>
            </a:r>
          </a:p>
          <a:p>
            <a:r>
              <a:rPr lang="en-FI" dirty="0">
                <a:solidFill>
                  <a:schemeClr val="tx1"/>
                </a:solidFill>
              </a:rPr>
              <a:t>Digital service act</a:t>
            </a:r>
          </a:p>
          <a:p>
            <a:r>
              <a:rPr lang="en-FI" dirty="0">
                <a:solidFill>
                  <a:schemeClr val="tx1"/>
                </a:solidFill>
              </a:rPr>
              <a:t>Terms of service</a:t>
            </a:r>
          </a:p>
          <a:p>
            <a:r>
              <a:rPr lang="en-FI" dirty="0">
                <a:solidFill>
                  <a:schemeClr val="tx1"/>
                </a:solidFill>
              </a:rPr>
              <a:t>Privacy policy</a:t>
            </a:r>
          </a:p>
          <a:p>
            <a:endParaRPr lang="en-FI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72EA3-CED5-1AD9-895C-98DF2677EEE8}"/>
              </a:ext>
            </a:extLst>
          </p:cNvPr>
          <p:cNvSpPr txBox="1"/>
          <p:nvPr/>
        </p:nvSpPr>
        <p:spPr>
          <a:xfrm>
            <a:off x="617838" y="871870"/>
            <a:ext cx="2018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Law and contracts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2B6F83-A709-FC69-DAE6-C22B34D45381}"/>
              </a:ext>
            </a:extLst>
          </p:cNvPr>
          <p:cNvSpPr/>
          <p:nvPr/>
        </p:nvSpPr>
        <p:spPr>
          <a:xfrm>
            <a:off x="3774559" y="689487"/>
            <a:ext cx="6775622" cy="53498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I" dirty="0">
                <a:solidFill>
                  <a:schemeClr val="tx1"/>
                </a:solidFill>
              </a:rPr>
              <a:t>Do no harm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500086-60CC-9D18-0044-529CF69A967F}"/>
              </a:ext>
            </a:extLst>
          </p:cNvPr>
          <p:cNvSpPr txBox="1"/>
          <p:nvPr/>
        </p:nvSpPr>
        <p:spPr>
          <a:xfrm>
            <a:off x="6096000" y="320155"/>
            <a:ext cx="290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(Research/Business) ethics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8FFFE8D6-3524-3D36-74CC-CFA2A67CED61}"/>
              </a:ext>
            </a:extLst>
          </p:cNvPr>
          <p:cNvSpPr/>
          <p:nvPr/>
        </p:nvSpPr>
        <p:spPr>
          <a:xfrm>
            <a:off x="4104167" y="1883973"/>
            <a:ext cx="3189768" cy="2392326"/>
          </a:xfrm>
          <a:prstGeom prst="cloud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A3C8AE-06EA-6AE3-D233-DE1C15E7DC42}"/>
              </a:ext>
            </a:extLst>
          </p:cNvPr>
          <p:cNvSpPr/>
          <p:nvPr/>
        </p:nvSpPr>
        <p:spPr>
          <a:xfrm>
            <a:off x="321276" y="148282"/>
            <a:ext cx="11653237" cy="65360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I" dirty="0">
                <a:solidFill>
                  <a:schemeClr val="tx1"/>
                </a:solidFill>
              </a:rPr>
              <a:t>Technically feasible</a:t>
            </a:r>
          </a:p>
        </p:txBody>
      </p:sp>
    </p:spTree>
    <p:extLst>
      <p:ext uri="{BB962C8B-B14F-4D97-AF65-F5344CB8AC3E}">
        <p14:creationId xmlns:p14="http://schemas.microsoft.com/office/powerpoint/2010/main" val="7654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374</Words>
  <Application>Microsoft Macintosh PowerPoint</Application>
  <PresentationFormat>Widescreen</PresentationFormat>
  <Paragraphs>57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Nelimarkka, Matti</dc:creator>
  <cp:lastModifiedBy>Skenderi, Erjon</cp:lastModifiedBy>
  <cp:revision>3</cp:revision>
  <dcterms:created xsi:type="dcterms:W3CDTF">2024-10-09T07:07:50Z</dcterms:created>
  <dcterms:modified xsi:type="dcterms:W3CDTF">2025-10-17T07:44:23Z</dcterms:modified>
</cp:coreProperties>
</file>