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79" r:id="rId5"/>
    <p:sldId id="282" r:id="rId6"/>
    <p:sldId id="283" r:id="rId7"/>
    <p:sldId id="280" r:id="rId8"/>
    <p:sldId id="284" r:id="rId9"/>
    <p:sldId id="286" r:id="rId10"/>
    <p:sldId id="281" r:id="rId11"/>
    <p:sldId id="287" r:id="rId12"/>
    <p:sldId id="288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64D43-9C3F-CB4E-9765-4202C5C717A8}" v="40" dt="2024-08-31T10:01:2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6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7115D-6895-2F47-AADB-CFE324B39CD5}" type="doc">
      <dgm:prSet loTypeId="urn:microsoft.com/office/officeart/2005/8/layout/venn2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A0E1AB04-0DDC-9F45-8D0C-02DA9E8580F7}">
      <dgm:prSet phldrT="[Text]"/>
      <dgm:spPr/>
      <dgm:t>
        <a:bodyPr/>
        <a:lstStyle/>
        <a:p>
          <a:r>
            <a:rPr lang="en-GB" dirty="0"/>
            <a:t>Public websites</a:t>
          </a:r>
        </a:p>
      </dgm:t>
    </dgm:pt>
    <dgm:pt modelId="{6CF6703C-E7C2-4E40-A01B-578F284EEA98}" type="parTrans" cxnId="{42D7E381-0F1A-2A4A-A23C-2253AC8DF08A}">
      <dgm:prSet/>
      <dgm:spPr/>
      <dgm:t>
        <a:bodyPr/>
        <a:lstStyle/>
        <a:p>
          <a:endParaRPr lang="en-GB"/>
        </a:p>
      </dgm:t>
    </dgm:pt>
    <dgm:pt modelId="{85CE8E81-37D4-0346-8C95-CE33B9C6565E}" type="sibTrans" cxnId="{42D7E381-0F1A-2A4A-A23C-2253AC8DF08A}">
      <dgm:prSet/>
      <dgm:spPr/>
      <dgm:t>
        <a:bodyPr/>
        <a:lstStyle/>
        <a:p>
          <a:endParaRPr lang="en-GB"/>
        </a:p>
      </dgm:t>
    </dgm:pt>
    <dgm:pt modelId="{85A35109-BE4A-6846-B86F-C518F1C3DDBA}">
      <dgm:prSet phldrT="[Text]"/>
      <dgm:spPr/>
      <dgm:t>
        <a:bodyPr/>
        <a:lstStyle/>
        <a:p>
          <a:r>
            <a:rPr lang="en-GB" dirty="0"/>
            <a:t>Gray APIs</a:t>
          </a:r>
        </a:p>
      </dgm:t>
    </dgm:pt>
    <dgm:pt modelId="{E9453077-D856-A647-8A7E-6802FC03C0F5}" type="parTrans" cxnId="{2AA1A579-3AC4-CE4E-89A7-D9108818E3F1}">
      <dgm:prSet/>
      <dgm:spPr/>
      <dgm:t>
        <a:bodyPr/>
        <a:lstStyle/>
        <a:p>
          <a:endParaRPr lang="en-GB"/>
        </a:p>
      </dgm:t>
    </dgm:pt>
    <dgm:pt modelId="{94561994-2E85-8846-ACA7-DBEA69CE6E46}" type="sibTrans" cxnId="{2AA1A579-3AC4-CE4E-89A7-D9108818E3F1}">
      <dgm:prSet/>
      <dgm:spPr/>
      <dgm:t>
        <a:bodyPr/>
        <a:lstStyle/>
        <a:p>
          <a:endParaRPr lang="en-GB"/>
        </a:p>
      </dgm:t>
    </dgm:pt>
    <dgm:pt modelId="{0DD12C1C-55BF-544D-AF6F-37F327FDDDBE}">
      <dgm:prSet phldrT="[Text]"/>
      <dgm:spPr>
        <a:solidFill>
          <a:srgbClr val="459729"/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Public APIs</a:t>
          </a:r>
        </a:p>
      </dgm:t>
    </dgm:pt>
    <dgm:pt modelId="{61F1CE12-726A-B145-A673-B908784F4BEE}" type="parTrans" cxnId="{08D5E9C7-AD52-2946-99FB-67B8E08F58DD}">
      <dgm:prSet/>
      <dgm:spPr/>
      <dgm:t>
        <a:bodyPr/>
        <a:lstStyle/>
        <a:p>
          <a:endParaRPr lang="en-GB"/>
        </a:p>
      </dgm:t>
    </dgm:pt>
    <dgm:pt modelId="{97BBF040-0404-8044-B095-FBAB20F394C1}" type="sibTrans" cxnId="{08D5E9C7-AD52-2946-99FB-67B8E08F58DD}">
      <dgm:prSet/>
      <dgm:spPr/>
      <dgm:t>
        <a:bodyPr/>
        <a:lstStyle/>
        <a:p>
          <a:endParaRPr lang="en-GB"/>
        </a:p>
      </dgm:t>
    </dgm:pt>
    <dgm:pt modelId="{7D039BA3-8FE4-3942-8A09-AF5415D023AB}" type="pres">
      <dgm:prSet presAssocID="{AC37115D-6895-2F47-AADB-CFE324B39CD5}" presName="Name0" presStyleCnt="0">
        <dgm:presLayoutVars>
          <dgm:chMax val="7"/>
          <dgm:resizeHandles val="exact"/>
        </dgm:presLayoutVars>
      </dgm:prSet>
      <dgm:spPr/>
    </dgm:pt>
    <dgm:pt modelId="{38B20B02-6FA5-B34D-8C5C-AC42552AC81C}" type="pres">
      <dgm:prSet presAssocID="{AC37115D-6895-2F47-AADB-CFE324B39CD5}" presName="comp1" presStyleCnt="0"/>
      <dgm:spPr/>
    </dgm:pt>
    <dgm:pt modelId="{5CADA7D4-3092-8449-BA70-E2EE9958380C}" type="pres">
      <dgm:prSet presAssocID="{AC37115D-6895-2F47-AADB-CFE324B39CD5}" presName="circle1" presStyleLbl="node1" presStyleIdx="0" presStyleCnt="3"/>
      <dgm:spPr/>
    </dgm:pt>
    <dgm:pt modelId="{7584F5A5-411F-634C-84BF-30EBB7CD0666}" type="pres">
      <dgm:prSet presAssocID="{AC37115D-6895-2F47-AADB-CFE324B39CD5}" presName="c1text" presStyleLbl="node1" presStyleIdx="0" presStyleCnt="3">
        <dgm:presLayoutVars>
          <dgm:bulletEnabled val="1"/>
        </dgm:presLayoutVars>
      </dgm:prSet>
      <dgm:spPr/>
    </dgm:pt>
    <dgm:pt modelId="{062DD76F-C52D-7C4F-AD52-BAAACC06EA5C}" type="pres">
      <dgm:prSet presAssocID="{AC37115D-6895-2F47-AADB-CFE324B39CD5}" presName="comp2" presStyleCnt="0"/>
      <dgm:spPr/>
    </dgm:pt>
    <dgm:pt modelId="{F63EA297-65D4-C64C-9271-B0289A05ADD3}" type="pres">
      <dgm:prSet presAssocID="{AC37115D-6895-2F47-AADB-CFE324B39CD5}" presName="circle2" presStyleLbl="node1" presStyleIdx="1" presStyleCnt="3"/>
      <dgm:spPr/>
    </dgm:pt>
    <dgm:pt modelId="{00AE00BC-6EFA-E045-8E65-0921C948A983}" type="pres">
      <dgm:prSet presAssocID="{AC37115D-6895-2F47-AADB-CFE324B39CD5}" presName="c2text" presStyleLbl="node1" presStyleIdx="1" presStyleCnt="3">
        <dgm:presLayoutVars>
          <dgm:bulletEnabled val="1"/>
        </dgm:presLayoutVars>
      </dgm:prSet>
      <dgm:spPr/>
    </dgm:pt>
    <dgm:pt modelId="{D5F2F069-B4D8-1D41-912F-258229A10D5A}" type="pres">
      <dgm:prSet presAssocID="{AC37115D-6895-2F47-AADB-CFE324B39CD5}" presName="comp3" presStyleCnt="0"/>
      <dgm:spPr/>
    </dgm:pt>
    <dgm:pt modelId="{E1686FC8-45DA-F742-BA8C-3AC23BC18355}" type="pres">
      <dgm:prSet presAssocID="{AC37115D-6895-2F47-AADB-CFE324B39CD5}" presName="circle3" presStyleLbl="node1" presStyleIdx="2" presStyleCnt="3"/>
      <dgm:spPr/>
    </dgm:pt>
    <dgm:pt modelId="{F0DFD1DF-25B5-CD44-AE0B-6B0B1EB5E21A}" type="pres">
      <dgm:prSet presAssocID="{AC37115D-6895-2F47-AADB-CFE324B39CD5}" presName="c3text" presStyleLbl="node1" presStyleIdx="2" presStyleCnt="3">
        <dgm:presLayoutVars>
          <dgm:bulletEnabled val="1"/>
        </dgm:presLayoutVars>
      </dgm:prSet>
      <dgm:spPr/>
    </dgm:pt>
  </dgm:ptLst>
  <dgm:cxnLst>
    <dgm:cxn modelId="{5C9C470B-CF90-B14B-B56C-5ADBEDB84529}" type="presOf" srcId="{AC37115D-6895-2F47-AADB-CFE324B39CD5}" destId="{7D039BA3-8FE4-3942-8A09-AF5415D023AB}" srcOrd="0" destOrd="0" presId="urn:microsoft.com/office/officeart/2005/8/layout/venn2"/>
    <dgm:cxn modelId="{B0FD1021-CE6B-8B4C-BCCE-ABB3CC677EC8}" type="presOf" srcId="{0DD12C1C-55BF-544D-AF6F-37F327FDDDBE}" destId="{F0DFD1DF-25B5-CD44-AE0B-6B0B1EB5E21A}" srcOrd="1" destOrd="0" presId="urn:microsoft.com/office/officeart/2005/8/layout/venn2"/>
    <dgm:cxn modelId="{219D2326-7082-1A43-A7BB-D3E9E469C0E0}" type="presOf" srcId="{A0E1AB04-0DDC-9F45-8D0C-02DA9E8580F7}" destId="{7584F5A5-411F-634C-84BF-30EBB7CD0666}" srcOrd="1" destOrd="0" presId="urn:microsoft.com/office/officeart/2005/8/layout/venn2"/>
    <dgm:cxn modelId="{6D6F1846-4584-6948-B30F-FCFEEEB9234C}" type="presOf" srcId="{A0E1AB04-0DDC-9F45-8D0C-02DA9E8580F7}" destId="{5CADA7D4-3092-8449-BA70-E2EE9958380C}" srcOrd="0" destOrd="0" presId="urn:microsoft.com/office/officeart/2005/8/layout/venn2"/>
    <dgm:cxn modelId="{A71AAA50-4CC2-514E-B56D-1E2C00CE41CB}" type="presOf" srcId="{85A35109-BE4A-6846-B86F-C518F1C3DDBA}" destId="{00AE00BC-6EFA-E045-8E65-0921C948A983}" srcOrd="1" destOrd="0" presId="urn:microsoft.com/office/officeart/2005/8/layout/venn2"/>
    <dgm:cxn modelId="{CAAD7A73-CB87-1549-AC3C-0A7F76AE396C}" type="presOf" srcId="{0DD12C1C-55BF-544D-AF6F-37F327FDDDBE}" destId="{E1686FC8-45DA-F742-BA8C-3AC23BC18355}" srcOrd="0" destOrd="0" presId="urn:microsoft.com/office/officeart/2005/8/layout/venn2"/>
    <dgm:cxn modelId="{2AA1A579-3AC4-CE4E-89A7-D9108818E3F1}" srcId="{AC37115D-6895-2F47-AADB-CFE324B39CD5}" destId="{85A35109-BE4A-6846-B86F-C518F1C3DDBA}" srcOrd="1" destOrd="0" parTransId="{E9453077-D856-A647-8A7E-6802FC03C0F5}" sibTransId="{94561994-2E85-8846-ACA7-DBEA69CE6E46}"/>
    <dgm:cxn modelId="{42D7E381-0F1A-2A4A-A23C-2253AC8DF08A}" srcId="{AC37115D-6895-2F47-AADB-CFE324B39CD5}" destId="{A0E1AB04-0DDC-9F45-8D0C-02DA9E8580F7}" srcOrd="0" destOrd="0" parTransId="{6CF6703C-E7C2-4E40-A01B-578F284EEA98}" sibTransId="{85CE8E81-37D4-0346-8C95-CE33B9C6565E}"/>
    <dgm:cxn modelId="{6B7BB9A8-5873-7F42-B202-F3A4106E808A}" type="presOf" srcId="{85A35109-BE4A-6846-B86F-C518F1C3DDBA}" destId="{F63EA297-65D4-C64C-9271-B0289A05ADD3}" srcOrd="0" destOrd="0" presId="urn:microsoft.com/office/officeart/2005/8/layout/venn2"/>
    <dgm:cxn modelId="{08D5E9C7-AD52-2946-99FB-67B8E08F58DD}" srcId="{AC37115D-6895-2F47-AADB-CFE324B39CD5}" destId="{0DD12C1C-55BF-544D-AF6F-37F327FDDDBE}" srcOrd="2" destOrd="0" parTransId="{61F1CE12-726A-B145-A673-B908784F4BEE}" sibTransId="{97BBF040-0404-8044-B095-FBAB20F394C1}"/>
    <dgm:cxn modelId="{E985FED3-ECBF-7342-8D8E-570DCBC27751}" type="presParOf" srcId="{7D039BA3-8FE4-3942-8A09-AF5415D023AB}" destId="{38B20B02-6FA5-B34D-8C5C-AC42552AC81C}" srcOrd="0" destOrd="0" presId="urn:microsoft.com/office/officeart/2005/8/layout/venn2"/>
    <dgm:cxn modelId="{CF723996-274E-BD48-A18F-06ECAA28C129}" type="presParOf" srcId="{38B20B02-6FA5-B34D-8C5C-AC42552AC81C}" destId="{5CADA7D4-3092-8449-BA70-E2EE9958380C}" srcOrd="0" destOrd="0" presId="urn:microsoft.com/office/officeart/2005/8/layout/venn2"/>
    <dgm:cxn modelId="{93C88ECD-862D-E345-998F-6B3A8782D4B9}" type="presParOf" srcId="{38B20B02-6FA5-B34D-8C5C-AC42552AC81C}" destId="{7584F5A5-411F-634C-84BF-30EBB7CD0666}" srcOrd="1" destOrd="0" presId="urn:microsoft.com/office/officeart/2005/8/layout/venn2"/>
    <dgm:cxn modelId="{F53A056E-4F1D-DD46-8839-C3ADC7AA1C59}" type="presParOf" srcId="{7D039BA3-8FE4-3942-8A09-AF5415D023AB}" destId="{062DD76F-C52D-7C4F-AD52-BAAACC06EA5C}" srcOrd="1" destOrd="0" presId="urn:microsoft.com/office/officeart/2005/8/layout/venn2"/>
    <dgm:cxn modelId="{755EB755-5FAF-5E49-8580-25B3BB9FFAF1}" type="presParOf" srcId="{062DD76F-C52D-7C4F-AD52-BAAACC06EA5C}" destId="{F63EA297-65D4-C64C-9271-B0289A05ADD3}" srcOrd="0" destOrd="0" presId="urn:microsoft.com/office/officeart/2005/8/layout/venn2"/>
    <dgm:cxn modelId="{5DDE0407-E981-6449-BEBE-93BB6F93CDC9}" type="presParOf" srcId="{062DD76F-C52D-7C4F-AD52-BAAACC06EA5C}" destId="{00AE00BC-6EFA-E045-8E65-0921C948A983}" srcOrd="1" destOrd="0" presId="urn:microsoft.com/office/officeart/2005/8/layout/venn2"/>
    <dgm:cxn modelId="{04085BE6-9A28-B741-961C-E5815BB6981B}" type="presParOf" srcId="{7D039BA3-8FE4-3942-8A09-AF5415D023AB}" destId="{D5F2F069-B4D8-1D41-912F-258229A10D5A}" srcOrd="2" destOrd="0" presId="urn:microsoft.com/office/officeart/2005/8/layout/venn2"/>
    <dgm:cxn modelId="{1FF5A5CB-5D84-0E45-85B0-8544D473EA10}" type="presParOf" srcId="{D5F2F069-B4D8-1D41-912F-258229A10D5A}" destId="{E1686FC8-45DA-F742-BA8C-3AC23BC18355}" srcOrd="0" destOrd="0" presId="urn:microsoft.com/office/officeart/2005/8/layout/venn2"/>
    <dgm:cxn modelId="{B91F1A4B-353A-D54B-89E1-69E6E0051B01}" type="presParOf" srcId="{D5F2F069-B4D8-1D41-912F-258229A10D5A}" destId="{F0DFD1DF-25B5-CD44-AE0B-6B0B1EB5E21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DA7D4-3092-8449-BA70-E2EE9958380C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Public websites</a:t>
          </a:r>
        </a:p>
      </dsp:txBody>
      <dsp:txXfrm>
        <a:off x="3117087" y="270933"/>
        <a:ext cx="1893824" cy="812800"/>
      </dsp:txXfrm>
    </dsp:sp>
    <dsp:sp modelId="{F63EA297-65D4-C64C-9271-B0289A05ADD3}">
      <dsp:nvSpPr>
        <dsp:cNvPr id="0" name=""/>
        <dsp:cNvSpPr/>
      </dsp:nvSpPr>
      <dsp:spPr>
        <a:xfrm>
          <a:off x="2031999" y="1354666"/>
          <a:ext cx="4064000" cy="4064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Gray APIs</a:t>
          </a:r>
        </a:p>
      </dsp:txBody>
      <dsp:txXfrm>
        <a:off x="3117087" y="1608666"/>
        <a:ext cx="1893824" cy="762000"/>
      </dsp:txXfrm>
    </dsp:sp>
    <dsp:sp modelId="{E1686FC8-45DA-F742-BA8C-3AC23BC18355}">
      <dsp:nvSpPr>
        <dsp:cNvPr id="0" name=""/>
        <dsp:cNvSpPr/>
      </dsp:nvSpPr>
      <dsp:spPr>
        <a:xfrm>
          <a:off x="2709333" y="2709333"/>
          <a:ext cx="2709333" cy="2709333"/>
        </a:xfrm>
        <a:prstGeom prst="ellipse">
          <a:avLst/>
        </a:prstGeom>
        <a:solidFill>
          <a:srgbClr val="459729"/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chemeClr val="bg1"/>
              </a:solidFill>
            </a:rPr>
            <a:t>Public APIs</a:t>
          </a:r>
        </a:p>
      </dsp:txBody>
      <dsp:txXfrm>
        <a:off x="3106105" y="3386666"/>
        <a:ext cx="1915788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24870-A5F2-A144-A87C-ACDC6C4D37AC}" type="datetimeFigureOut">
              <a:rPr lang="en-FI" smtClean="0"/>
              <a:t>9/17/25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0B3FD-E641-7A4D-B015-F09D4C6A3E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970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0B3FD-E641-7A4D-B015-F09D4C6A3E7F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229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 </a:t>
            </a:r>
            <a:r>
              <a:rPr lang="en-GB" dirty="0" err="1"/>
              <a:t>Devansvd</a:t>
            </a:r>
            <a:r>
              <a:rPr lang="en-GB" dirty="0"/>
              <a:t> - Own work, CC BY-SA 4.0, https://</a:t>
            </a:r>
            <a:r>
              <a:rPr lang="en-GB" dirty="0" err="1"/>
              <a:t>commons.wikimedia.org</a:t>
            </a:r>
            <a:r>
              <a:rPr lang="en-GB" dirty="0"/>
              <a:t>/w/</a:t>
            </a:r>
            <a:r>
              <a:rPr lang="en-GB" dirty="0" err="1"/>
              <a:t>index.php?curid</a:t>
            </a:r>
            <a:r>
              <a:rPr lang="en-GB" dirty="0"/>
              <a:t>=109591026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0B3FD-E641-7A4D-B015-F09D4C6A3E7F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4581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94F5-F700-CF69-0CD1-1AFD46D9B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B5845-2254-8159-C9A0-0F6A0792F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D6FF-53D1-D29F-99DA-10EDE93C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9/17/25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32E5-1109-BFD4-1161-08A70CF9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A37B-C96D-1EB6-CCF1-60CEB751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26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33E8-4DA9-0D3E-DB11-DE4C7FB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A0958-29AE-525C-A413-4DDC2C7E6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447-9176-BC7A-05BA-3E572526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9/17/25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A73A-663A-12A6-1AE1-CEFC9E0A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5A01-8F2A-4D5A-648C-58ACE35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055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CF865-4E88-32FF-9F3D-5E0659C64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E7593-4321-1BBA-8963-83CBC27AF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623E-8332-D1A3-4F3A-D82AF590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9/17/25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353A-8087-581F-92BA-32FBEFD5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D955-9602-0889-CB25-047FB4CD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30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9F4A-E209-74C8-4FD1-8BBCF821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8D65-773F-B28D-8892-F02BFF41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9AE5-420E-7C77-033A-3DC3F3E0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9/17/25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5D4C-DC08-1B86-9F5B-7F574E8E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3E20-7A45-5546-03F0-FD83F812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60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2181-3036-0D80-6ECA-F75FBE49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ACB35-D6FF-1A03-C2F0-8BAC5E51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571D-9EB3-8AA0-1108-548D62E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9/17/25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D35ED-260E-011B-F713-06984B8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865-6AAB-F290-F3D1-6DF59A01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776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6A4A-8CBF-85C1-81DC-26E5BD2E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8494-C1CC-E7A1-070D-DD49222C9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ECC08-8AB0-3C18-1259-8E26C05B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A416-446F-6784-91A2-81D84D32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9/17/25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9C7EC-2DC8-EF4B-A1BF-A47035FF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59C14-E8D8-D250-3439-4B77CAD3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103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24BC-4CF3-48BB-11B7-92A7D41F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0A1D-7421-2B8D-93DF-9C87732AF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FCBA0-9516-2368-9D48-FF574A3DF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DC911-C194-A55E-70DD-994C1F20B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003AD-EE4B-98C8-1874-39F88656B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C2968-58D6-F4D7-A5E3-4BC6822B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9/17/25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ABE60-466C-C547-D1DA-06EB7B4D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9F900-957F-CE0D-9619-28C7A5F8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06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A87-F8FB-684E-4F92-0239456C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E0BB9-E6FC-C726-AEAA-D3D8D200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9/17/25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7636-85C8-F5AE-A1F0-68B5D6D9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E5A36-AFDE-3E12-7656-23A9E711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455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A6BB9-680D-DAD7-856A-3848F2D5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9/17/25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8285D-587F-5DC6-A9A8-C5E1AE1A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601B1-BF3A-DFB2-B928-C2B27366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114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3589-54C7-62F0-5FE2-E9AE9D48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0E6-BA73-E1C6-DED1-16A9977D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F349-186B-B7DE-F0C1-3681CD936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B834F-E3A9-419D-35E5-24D1D56C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9/17/25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83F44-B923-33CE-5E66-A13F22C0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9EA0D-5526-81F2-C8CD-C40791E1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866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E28E-207D-76F5-DA41-4CF9BF20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A9B63-5C5E-2215-F716-ACD76954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6B16C-1519-1DF4-0742-4D94CDD8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BD01A-A326-FB79-2060-BA03C7EF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9/17/25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126F1-70DE-0CB9-F65B-0C68B3A3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008E1-F8D8-0DAF-1791-0DD99AC4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024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A4B90-AB24-C830-9CAE-B574C1B3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39523-9961-40B5-7348-EBA65C5C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C0208-496A-2877-7A51-C9EB4CCA4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84994-E592-1946-8C40-1CF597763C26}" type="datetimeFigureOut">
              <a:rPr lang="en-FI" smtClean="0"/>
              <a:t>9/17/25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ED87-6876-BAD7-96CB-5C10B72DB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C4D5-568F-4CF3-08B6-4ED540008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1733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C7D7-86B8-8A24-B42F-2B26A5DAE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Collecting Digital Data for Social Scientists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9343A-CF60-8445-F156-C2874C4C9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308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1DAB-CA2A-8220-5AD0-9E169DE7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Public APIs with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68AC-B1AE-CC66-7DC7-BAA2BF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In some services, you work with users’ personal data or on behalf of the user. Therefore, just a service level API key is not sufficient, as it does not contain permission to delegate tasks from the user.</a:t>
            </a:r>
          </a:p>
          <a:p>
            <a:r>
              <a:rPr lang="en-FI" dirty="0"/>
              <a:t>One might use users username and password, but let’s not do so.</a:t>
            </a:r>
          </a:p>
          <a:p>
            <a:r>
              <a:rPr lang="en-FI" dirty="0"/>
              <a:t>Instead, o</a:t>
            </a:r>
            <a:r>
              <a:rPr lang="en-GB" dirty="0"/>
              <a:t>pen authorization process allow for a permission from the user as well as identification of which service is using the data.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26147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197B-0072-CA5A-652A-9ECE8DFA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Public APIs with OAuth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5242E7D1-3D33-6DAE-7981-BFFD9B588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228296"/>
            <a:ext cx="7535008" cy="5438939"/>
          </a:xfrm>
        </p:spPr>
      </p:pic>
    </p:spTree>
    <p:extLst>
      <p:ext uri="{BB962C8B-B14F-4D97-AF65-F5344CB8AC3E}">
        <p14:creationId xmlns:p14="http://schemas.microsoft.com/office/powerpoint/2010/main" val="39085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02B9-FD9C-041E-7F9B-64417A16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API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BCEF-8AEF-8850-F320-B3553AB8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fixed endpoints, each returning a set of data</a:t>
            </a:r>
          </a:p>
          <a:p>
            <a:r>
              <a:rPr lang="en-FI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one flexible endpoint, you ask exactly for the data you need</a:t>
            </a:r>
            <a:endParaRPr lang="en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FI" dirty="0">
                <a:latin typeface="Arial" panose="020B0604020202020204" pitchFamily="34" charset="0"/>
                <a:cs typeface="Arial" panose="020B0604020202020204" pitchFamily="34" charset="0"/>
              </a:rPr>
              <a:t>Rate limiting</a:t>
            </a:r>
          </a:p>
        </p:txBody>
      </p:sp>
    </p:spTree>
    <p:extLst>
      <p:ext uri="{BB962C8B-B14F-4D97-AF65-F5344CB8AC3E}">
        <p14:creationId xmlns:p14="http://schemas.microsoft.com/office/powerpoint/2010/main" val="220648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D381-2B4C-ECB4-4B16-5D95E1DF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r>
              <a:rPr lang="en-FI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61ED-D231-E778-E53B-EC306C99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45"/>
            <a:ext cx="10515600" cy="481061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Students can scrape data from static webpages</a:t>
            </a:r>
          </a:p>
          <a:p>
            <a:pPr>
              <a:buFont typeface="+mj-lt"/>
              <a:buAutoNum type="arabicPeriod"/>
            </a:pPr>
            <a:r>
              <a:rPr lang="en-GB" dirty="0">
                <a:highlight>
                  <a:srgbClr val="FFFF00"/>
                </a:highlight>
              </a:rPr>
              <a:t>Students understand the operation of simple APIs and can pull data from those using GET requests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examine websites to find potential hidden APIs from websites</a:t>
            </a:r>
          </a:p>
          <a:p>
            <a:pPr>
              <a:buFont typeface="+mj-lt"/>
              <a:buAutoNum type="arabicPeriod"/>
            </a:pPr>
            <a:r>
              <a:rPr lang="en-GB" dirty="0">
                <a:highlight>
                  <a:srgbClr val="FFFF00"/>
                </a:highlight>
              </a:rPr>
              <a:t>Students can collect data from online platforms which require OAuth authentication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list other forms of digital data (away from websites and social media content) and describe how it would be collected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explain limitations digital data have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justify the data collection in terms of research ethics and legal perspectives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3925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1F4F134-B9A9-2D46-ED71-A2EAB02C4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2351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70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7521-F67A-2BD7-CF07-520D731C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Public unlimited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9A73-7ADF-F2BA-5FF7-041640DFD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3133" cy="4351338"/>
          </a:xfrm>
        </p:spPr>
        <p:txBody>
          <a:bodyPr/>
          <a:lstStyle/>
          <a:p>
            <a:r>
              <a:rPr lang="en-FI" dirty="0"/>
              <a:t>Public APIs tells how to structure a request to get (often JSON) formualted response.</a:t>
            </a:r>
          </a:p>
          <a:p>
            <a:r>
              <a:rPr lang="en-FI" dirty="0"/>
              <a:t>You can consider this as a form of “grammar” between you and the service.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F348F-2360-B7E4-F380-9C53CFB28E05}"/>
              </a:ext>
            </a:extLst>
          </p:cNvPr>
          <p:cNvSpPr txBox="1"/>
          <p:nvPr/>
        </p:nvSpPr>
        <p:spPr>
          <a:xfrm>
            <a:off x="609600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dirty="0"/>
              <a:t>https://data.police.uk/docs/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76ED3E5-FE34-5A6A-F3E9-84AB20C1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1038"/>
            <a:ext cx="5893769" cy="50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9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7521-F67A-2BD7-CF07-520D731C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Public unlimited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9A73-7ADF-F2BA-5FF7-041640DFD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3133" cy="4351338"/>
          </a:xfrm>
        </p:spPr>
        <p:txBody>
          <a:bodyPr/>
          <a:lstStyle/>
          <a:p>
            <a:r>
              <a:rPr lang="en-FI" dirty="0"/>
              <a:t>Public APIs tells how to structure a request to get (often JSON) formualted response.</a:t>
            </a:r>
          </a:p>
          <a:p>
            <a:r>
              <a:rPr lang="en-FI" dirty="0"/>
              <a:t>You can consider this as a form of “grammar” between you and the service.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F348F-2360-B7E4-F380-9C53CFB28E05}"/>
              </a:ext>
            </a:extLst>
          </p:cNvPr>
          <p:cNvSpPr txBox="1"/>
          <p:nvPr/>
        </p:nvSpPr>
        <p:spPr>
          <a:xfrm>
            <a:off x="6096000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dirty="0"/>
              <a:t>https://data.police.uk/docs/</a:t>
            </a:r>
          </a:p>
        </p:txBody>
      </p:sp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A0A5AB38-CD4F-BAEA-836F-39CB4D92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29" y="347542"/>
            <a:ext cx="6114171" cy="400929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340322D-C9ED-C7BA-1F6F-7F7F61DA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44" y="4491772"/>
            <a:ext cx="6049560" cy="19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0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7521-F67A-2BD7-CF07-520D731C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Public unlimited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9A73-7ADF-F2BA-5FF7-041640DFD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5231" cy="4351338"/>
          </a:xfrm>
        </p:spPr>
        <p:txBody>
          <a:bodyPr/>
          <a:lstStyle/>
          <a:p>
            <a:r>
              <a:rPr lang="en-FI" dirty="0"/>
              <a:t>Follows the GET/POST/PUT/DELETE request – response pattern we learned last week:</a:t>
            </a:r>
            <a:br>
              <a:rPr lang="en-FI" dirty="0"/>
            </a:br>
            <a:br>
              <a:rPr lang="en-FI" dirty="0"/>
            </a:br>
            <a:r>
              <a:rPr lang="en-GB" dirty="0">
                <a:highlight>
                  <a:srgbClr val="FFFF00"/>
                </a:highlight>
              </a:rPr>
              <a:t>https://</a:t>
            </a:r>
            <a:r>
              <a:rPr lang="en-GB" dirty="0" err="1">
                <a:highlight>
                  <a:srgbClr val="FFFF00"/>
                </a:highlight>
              </a:rPr>
              <a:t>data.police.uk</a:t>
            </a:r>
            <a:r>
              <a:rPr lang="en-GB" dirty="0">
                <a:highlight>
                  <a:srgbClr val="FFFF00"/>
                </a:highlight>
              </a:rPr>
              <a:t>/</a:t>
            </a:r>
            <a:r>
              <a:rPr lang="en-GB" dirty="0" err="1">
                <a:highlight>
                  <a:srgbClr val="FFFF00"/>
                </a:highlight>
              </a:rPr>
              <a:t>api</a:t>
            </a:r>
            <a:r>
              <a:rPr lang="en-GB" dirty="0">
                <a:highlight>
                  <a:srgbClr val="FFFF00"/>
                </a:highlight>
              </a:rPr>
              <a:t>/crimes-street/</a:t>
            </a:r>
            <a:r>
              <a:rPr lang="en-GB" dirty="0" err="1">
                <a:highlight>
                  <a:srgbClr val="FFFF00"/>
                </a:highlight>
              </a:rPr>
              <a:t>all-crime</a:t>
            </a:r>
            <a:r>
              <a:rPr lang="en-GB" dirty="0" err="1"/>
              <a:t>?</a:t>
            </a:r>
            <a:r>
              <a:rPr lang="en-GB" dirty="0" err="1">
                <a:highlight>
                  <a:srgbClr val="00FFFF"/>
                </a:highlight>
              </a:rPr>
              <a:t>lat</a:t>
            </a:r>
            <a:r>
              <a:rPr lang="en-GB" dirty="0">
                <a:highlight>
                  <a:srgbClr val="00FFFF"/>
                </a:highlight>
              </a:rPr>
              <a:t>=52.629729&amp;lng=-1.131592&amp;date=2017-01</a:t>
            </a:r>
            <a:endParaRPr lang="en-FI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187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248B-01F3-6A4F-1C14-BAE2112E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Public APIs requiring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017C-2E23-3C5C-BA0E-5E1B8294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62801" cy="4351338"/>
          </a:xfrm>
        </p:spPr>
        <p:txBody>
          <a:bodyPr/>
          <a:lstStyle/>
          <a:p>
            <a:r>
              <a:rPr lang="en-FI" dirty="0"/>
              <a:t>Sometimes APIs try to limit how many requests you can do.</a:t>
            </a:r>
          </a:p>
          <a:p>
            <a:r>
              <a:rPr lang="en-FI" dirty="0"/>
              <a:t>Several methods exists for this, among the most simple is to give you a spesific API key to make a request, identifying you as the person making the request.</a:t>
            </a:r>
          </a:p>
          <a:p>
            <a:r>
              <a:rPr lang="en-FI" dirty="0"/>
              <a:t>Different APIs may vary on how this is done; for example the authentication may be in request headers or as payload.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CEA74-8B27-720E-B18F-A59028816088}"/>
              </a:ext>
            </a:extLst>
          </p:cNvPr>
          <p:cNvSpPr txBox="1"/>
          <p:nvPr/>
        </p:nvSpPr>
        <p:spPr>
          <a:xfrm>
            <a:off x="8001000" y="1825625"/>
            <a:ext cx="39565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/>
              <a:t>https://</a:t>
            </a:r>
            <a:r>
              <a:rPr lang="en-GB" sz="2800" dirty="0" err="1"/>
              <a:t>holidays.abstractapi.com</a:t>
            </a:r>
            <a:r>
              <a:rPr lang="en-GB" sz="2800" dirty="0"/>
              <a:t>/v1/?</a:t>
            </a:r>
            <a:r>
              <a:rPr lang="en-GB" sz="2800" dirty="0" err="1">
                <a:highlight>
                  <a:srgbClr val="FFFF00"/>
                </a:highlight>
              </a:rPr>
              <a:t>api_key</a:t>
            </a:r>
            <a:r>
              <a:rPr lang="en-GB" sz="2800" dirty="0">
                <a:highlight>
                  <a:srgbClr val="FFFF00"/>
                </a:highlight>
              </a:rPr>
              <a:t>=72eab5e4254245f9a9a72e9e2a08cb71</a:t>
            </a:r>
            <a:r>
              <a:rPr lang="en-GB" sz="2800" dirty="0"/>
              <a:t>&amp;country=</a:t>
            </a:r>
            <a:r>
              <a:rPr lang="en-GB" sz="2800" dirty="0" err="1"/>
              <a:t>US&amp;year</a:t>
            </a:r>
            <a:r>
              <a:rPr lang="en-GB" sz="2800" dirty="0"/>
              <a:t>=2020&amp;month=12&amp;day=25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6087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E0A9-E1B6-67EF-AE82-2915C300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Public APIs requiring authentication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366C511-9F71-960D-2EB8-209AB672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2558"/>
            <a:ext cx="9747738" cy="453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7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62C2-C397-500A-A740-88F18E43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Public APIs requiring authentication</a:t>
            </a:r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48017E5A-5A66-B86B-2A5D-F6D927C2D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51040" cy="4351338"/>
          </a:xfrm>
        </p:spPr>
      </p:pic>
    </p:spTree>
    <p:extLst>
      <p:ext uri="{BB962C8B-B14F-4D97-AF65-F5344CB8AC3E}">
        <p14:creationId xmlns:p14="http://schemas.microsoft.com/office/powerpoint/2010/main" val="329976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504</Words>
  <Application>Microsoft Macintosh PowerPoint</Application>
  <PresentationFormat>Widescreen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Collecting Digital Data for Social Scientists</vt:lpstr>
      <vt:lpstr>Learning goals</vt:lpstr>
      <vt:lpstr>PowerPoint Presentation</vt:lpstr>
      <vt:lpstr>Public unlimited APIs</vt:lpstr>
      <vt:lpstr>Public unlimited APIs</vt:lpstr>
      <vt:lpstr>Public unlimited APIs</vt:lpstr>
      <vt:lpstr>Public APIs requiring authentication</vt:lpstr>
      <vt:lpstr>Public APIs requiring authentication</vt:lpstr>
      <vt:lpstr>Public APIs requiring authentication</vt:lpstr>
      <vt:lpstr>Public APIs with OAuth</vt:lpstr>
      <vt:lpstr>Public APIs with OAuth</vt:lpstr>
      <vt:lpstr>API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Nelimarkka, Matti</dc:creator>
  <cp:lastModifiedBy>Skenderi, Erjon</cp:lastModifiedBy>
  <cp:revision>12</cp:revision>
  <dcterms:created xsi:type="dcterms:W3CDTF">2024-08-31T09:20:38Z</dcterms:created>
  <dcterms:modified xsi:type="dcterms:W3CDTF">2025-09-19T10:30:12Z</dcterms:modified>
</cp:coreProperties>
</file>