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124" d="100"/>
          <a:sy n="124" d="100"/>
        </p:scale>
        <p:origin x="-1512" y="-112"/>
      </p:cViewPr>
      <p:guideLst>
        <p:guide orient="horz" pos="215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9143518518519"/>
          <c:y val="0.00484496124031008"/>
          <c:w val="0.525694444444444"/>
          <c:h val="0.733527131782946"/>
        </c:manualLayout>
      </c:layout>
      <c:doughnutChart>
        <c:varyColors val="1"/>
        <c:ser>
          <c:idx val="0"/>
          <c:order val="0"/>
          <c:tx>
            <c:strRef>
              <c:f>Sheet1!$B$1</c:f>
              <c:strCache>
                <c:ptCount val="1"/>
                <c:pt idx="0">
                  <c:v>Publications</c:v>
                </c:pt>
              </c:strCache>
            </c:strRef>
          </c:tx>
          <c:explosion val="0"/>
          <c:dPt>
            <c:idx val="0"/>
            <c:bubble3D val="0"/>
            <c:spPr>
              <a:solidFill>
                <a:srgbClr val="15803D"/>
              </a:solidFill>
            </c:spPr>
          </c:dPt>
          <c:dPt>
            <c:idx val="1"/>
            <c:bubble3D val="0"/>
            <c:spPr>
              <a:solidFill>
                <a:srgbClr val="1E3A8A"/>
              </a:solidFill>
            </c:spPr>
          </c:dPt>
          <c:dPt>
            <c:idx val="2"/>
            <c:bubble3D val="0"/>
            <c:spPr>
              <a:solidFill>
                <a:srgbClr val="0D9488"/>
              </a:solidFill>
            </c:spPr>
          </c:dPt>
          <c:dPt>
            <c:idx val="3"/>
            <c:bubble3D val="0"/>
            <c:spPr>
              <a:solidFill>
                <a:srgbClr val="D97706"/>
              </a:solidFill>
            </c:spPr>
          </c:dPt>
          <c:dLbls>
            <c:delete val="1"/>
          </c:dLbls>
          <c:cat>
            <c:strRef>
              <c:f>Sheet1!$A$2:$A$5</c:f>
              <c:strCache>
                <c:ptCount val="4"/>
                <c:pt idx="0">
                  <c:v>Exceptional (10.0%)</c:v>
                </c:pt>
                <c:pt idx="1">
                  <c:v>Excellent (61.6%)</c:v>
                </c:pt>
                <c:pt idx="2">
                  <c:v>Very Good (26.3%)</c:v>
                </c:pt>
                <c:pt idx="3">
                  <c:v>Good (2.1%)</c:v>
                </c:pt>
              </c:strCache>
            </c:strRef>
          </c:cat>
          <c:val>
            <c:numRef>
              <c:f>Sheet1!$B$2:$B$5</c:f>
              <c:numCache>
                <c:formatCode>General</c:formatCode>
                <c:ptCount val="4"/>
                <c:pt idx="0">
                  <c:v>47</c:v>
                </c:pt>
                <c:pt idx="1">
                  <c:v>291</c:v>
                </c:pt>
                <c:pt idx="2">
                  <c:v>124</c:v>
                </c:pt>
                <c:pt idx="3">
                  <c:v>10</c:v>
                </c:pt>
              </c:numCache>
            </c:numRef>
          </c:val>
        </c:ser>
        <c:dLbls>
          <c:showLegendKey val="0"/>
          <c:showVal val="0"/>
          <c:showCatName val="0"/>
          <c:showSerName val="0"/>
          <c:showPercent val="0"/>
          <c:showBubbleSize val="0"/>
          <c:showLeaderLines val="1"/>
        </c:dLbls>
        <c:firstSliceAng val="0"/>
        <c:holeSize val="50"/>
      </c:doughnutChart>
    </c:plotArea>
    <c:legend>
      <c:legendPos val="b"/>
      <c:layout/>
      <c:overlay val="0"/>
      <c:txPr>
        <a:bodyPr rot="0" spcFirstLastPara="0" vertOverflow="ellipsis" vert="horz" wrap="square" anchor="ctr" anchorCtr="1"/>
        <a:lstStyle/>
        <a:p>
          <a:pPr>
            <a:defRPr lang="en-GB" sz="1600" b="1" i="0" u="none" strike="noStrike" kern="1200" baseline="0">
              <a:solidFill>
                <a:schemeClr val="tx1"/>
              </a:solidFill>
              <a:latin typeface="+mn-lt"/>
              <a:ea typeface="+mn-ea"/>
              <a:cs typeface="+mn-cs"/>
            </a:defRPr>
          </a:pPr>
        </a:p>
      </c:txPr>
    </c:legend>
    <c:plotVisOnly val="1"/>
    <c:dispBlanksAs val="gap"/>
    <c:showDLblsOverMax val="0"/>
    <c:extLst>
      <c:ext uri="{0b15fc19-7d7d-44ad-8c2d-2c3a37ce22c3}">
        <chartProps xmlns="https://web.wps.cn/et/2018/main" chartId="{6c567baa-8ac9-4a7e-9e29-93c9c1c01632}"/>
      </c:ext>
    </c:extLst>
  </c:chart>
  <c:txPr>
    <a:bodyPr/>
    <a:lstStyle/>
    <a:p>
      <a:pPr>
        <a:defRPr lang="en-GB" sz="1800"/>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Publications</c:v>
                </c:pt>
              </c:strCache>
            </c:strRef>
          </c:tx>
          <c:invertIfNegative val="0"/>
          <c:dPt>
            <c:idx val="0"/>
            <c:invertIfNegative val="0"/>
            <c:bubble3D val="0"/>
            <c:spPr>
              <a:solidFill>
                <a:srgbClr val="5A5A5A"/>
              </a:solidFill>
            </c:spPr>
          </c:dPt>
          <c:dPt>
            <c:idx val="1"/>
            <c:invertIfNegative val="0"/>
            <c:bubble3D val="0"/>
            <c:spPr>
              <a:solidFill>
                <a:srgbClr val="DC2655"/>
              </a:solidFill>
            </c:spPr>
          </c:dPt>
          <c:dPt>
            <c:idx val="2"/>
            <c:invertIfNegative val="0"/>
            <c:bubble3D val="0"/>
            <c:spPr>
              <a:solidFill>
                <a:srgbClr val="22C55E"/>
              </a:solidFill>
            </c:spPr>
          </c:dPt>
          <c:dPt>
            <c:idx val="3"/>
            <c:invertIfNegative val="0"/>
            <c:bubble3D val="0"/>
            <c:spPr>
              <a:solidFill>
                <a:srgbClr val="10B981"/>
              </a:solidFill>
            </c:spPr>
          </c:dPt>
          <c:dPt>
            <c:idx val="4"/>
            <c:invertIfNegative val="0"/>
            <c:bubble3D val="0"/>
            <c:spPr>
              <a:solidFill>
                <a:srgbClr val="3B82F6"/>
              </a:solidFill>
            </c:spPr>
          </c:dPt>
          <c:dPt>
            <c:idx val="5"/>
            <c:invertIfNegative val="0"/>
            <c:bubble3D val="0"/>
            <c:spPr>
              <a:solidFill>
                <a:srgbClr val="F87171"/>
              </a:solidFill>
            </c:spPr>
          </c:dPt>
          <c:dLbls>
            <c:dLbl>
              <c:idx val="0"/>
              <c:layout/>
              <c:tx>
                <c:rich>
                  <a:bodyPr rot="0" spcFirstLastPara="0" vertOverflow="ellipsis" vert="horz" wrap="square" lIns="38100" tIns="19050" rIns="38100" bIns="19050" anchor="ctr" anchorCtr="1"/>
                  <a:lstStyle/>
                  <a:p>
                    <a:pPr>
                      <a:defRPr lang="en-GB" sz="1600" b="1" i="0" u="none" strike="noStrike" kern="1200" baseline="0">
                        <a:solidFill>
                          <a:srgbClr val="FFFFFF"/>
                        </a:solidFill>
                        <a:latin typeface="+mn-lt"/>
                        <a:ea typeface="+mn-ea"/>
                        <a:cs typeface="+mn-cs"/>
                      </a:defRPr>
                    </a:pPr>
                    <a:r>
                      <a:t>374</a:t>
                    </a:r>
                  </a:p>
                </c:rich>
              </c:tx>
              <c:numFmt formatCode="General" sourceLinked="1"/>
              <c:spPr>
                <a:noFill/>
                <a:ln>
                  <a:noFill/>
                </a:ln>
                <a:effectLst/>
              </c:spPr>
              <c:txPr>
                <a:bodyPr rot="0" spcFirstLastPara="0" vertOverflow="ellipsis" vert="horz" wrap="square" lIns="38100" tIns="19050" rIns="38100" bIns="19050" anchor="ctr" anchorCtr="1"/>
                <a:lstStyle/>
                <a:p>
                  <a:pPr>
                    <a:defRPr lang="en-GB" sz="1600" b="1" i="0" u="none" strike="noStrike" kern="1200" baseline="0">
                      <a:solidFill>
                        <a:srgbClr val="FFFFFF"/>
                      </a:solidFill>
                      <a:latin typeface="+mn-lt"/>
                      <a:ea typeface="+mn-ea"/>
                      <a:cs typeface="+mn-cs"/>
                    </a:defRPr>
                  </a:pPr>
                </a:p>
              </c:txPr>
              <c:dLblPos val="inBase"/>
              <c:showLegendKey val="0"/>
              <c:showVal val="1"/>
              <c:showCatName val="0"/>
              <c:showSerName val="0"/>
              <c:showPercent val="0"/>
              <c:showBubbleSize val="0"/>
              <c:extLst>
                <c:ext xmlns:c15="http://schemas.microsoft.com/office/drawing/2012/chart" uri="{CE6537A1-D6FC-4f65-9D91-7224C49458BB}"/>
              </c:extLst>
            </c:dLbl>
            <c:dLbl>
              <c:idx val="1"/>
              <c:layout/>
              <c:tx>
                <c:rich>
                  <a:bodyPr rot="0" spcFirstLastPara="0" vertOverflow="ellipsis" vert="horz" wrap="square" lIns="38100" tIns="19050" rIns="38100" bIns="19050" anchor="ctr" anchorCtr="1"/>
                  <a:lstStyle/>
                  <a:p>
                    <a:pPr>
                      <a:defRPr lang="en-GB" sz="1600" b="1" i="0" u="none" strike="noStrike" kern="1200" baseline="0">
                        <a:solidFill>
                          <a:srgbClr val="000000"/>
                        </a:solidFill>
                        <a:latin typeface="+mn-lt"/>
                        <a:ea typeface="+mn-ea"/>
                        <a:cs typeface="+mn-cs"/>
                      </a:defRPr>
                    </a:pPr>
                    <a:r>
                      <a:t>8</a:t>
                    </a:r>
                  </a:p>
                </c:rich>
              </c:tx>
              <c:numFmt formatCode="General" sourceLinked="1"/>
              <c:spPr>
                <a:noFill/>
                <a:ln>
                  <a:noFill/>
                </a:ln>
                <a:effectLst/>
              </c:spPr>
              <c:txPr>
                <a:bodyPr rot="0" spcFirstLastPara="0" vertOverflow="ellipsis" vert="horz" wrap="square" lIns="38100" tIns="19050" rIns="38100" bIns="19050" anchor="ctr" anchorCtr="1"/>
                <a:lstStyle/>
                <a:p>
                  <a:pPr>
                    <a:defRPr lang="en-GB" sz="1600" b="1" i="0" u="none" strike="noStrike" kern="1200" baseline="0">
                      <a:solidFill>
                        <a:srgbClr val="000000"/>
                      </a:solidFill>
                      <a:latin typeface="+mn-lt"/>
                      <a:ea typeface="+mn-ea"/>
                      <a:cs typeface="+mn-cs"/>
                    </a:defRPr>
                  </a:pPr>
                </a:p>
              </c:txPr>
              <c:dLblPos val="inBase"/>
              <c:showLegendKey val="0"/>
              <c:showVal val="1"/>
              <c:showCatName val="0"/>
              <c:showSerName val="0"/>
              <c:showPercent val="0"/>
              <c:showBubbleSize val="0"/>
              <c:extLst>
                <c:ext xmlns:c15="http://schemas.microsoft.com/office/drawing/2012/chart" uri="{CE6537A1-D6FC-4f65-9D91-7224C49458BB}"/>
              </c:extLst>
            </c:dLbl>
            <c:dLbl>
              <c:idx val="2"/>
              <c:layout/>
              <c:tx>
                <c:rich>
                  <a:bodyPr rot="0" spcFirstLastPara="0" vertOverflow="ellipsis" vert="horz" wrap="square" lIns="38100" tIns="19050" rIns="38100" bIns="19050" anchor="ctr" anchorCtr="1"/>
                  <a:lstStyle/>
                  <a:p>
                    <a:pPr>
                      <a:defRPr lang="en-GB" sz="1600" b="1" i="0" u="none" strike="noStrike" kern="1200" baseline="0">
                        <a:solidFill>
                          <a:srgbClr val="000000"/>
                        </a:solidFill>
                        <a:latin typeface="+mn-lt"/>
                        <a:ea typeface="+mn-ea"/>
                        <a:cs typeface="+mn-cs"/>
                      </a:defRPr>
                    </a:pPr>
                    <a:r>
                      <a:t>13</a:t>
                    </a:r>
                  </a:p>
                </c:rich>
              </c:tx>
              <c:numFmt formatCode="General" sourceLinked="1"/>
              <c:spPr>
                <a:noFill/>
                <a:ln>
                  <a:noFill/>
                </a:ln>
                <a:effectLst/>
              </c:spPr>
              <c:txPr>
                <a:bodyPr rot="0" spcFirstLastPara="0" vertOverflow="ellipsis" vert="horz" wrap="square" lIns="38100" tIns="19050" rIns="38100" bIns="19050" anchor="ctr" anchorCtr="1"/>
                <a:lstStyle/>
                <a:p>
                  <a:pPr>
                    <a:defRPr lang="en-GB" sz="1600" b="1" i="0" u="none" strike="noStrike" kern="1200" baseline="0">
                      <a:solidFill>
                        <a:srgbClr val="000000"/>
                      </a:solidFill>
                      <a:latin typeface="+mn-lt"/>
                      <a:ea typeface="+mn-ea"/>
                      <a:cs typeface="+mn-cs"/>
                    </a:defRPr>
                  </a:pPr>
                </a:p>
              </c:txPr>
              <c:dLblPos val="inBase"/>
              <c:showLegendKey val="0"/>
              <c:showVal val="1"/>
              <c:showCatName val="0"/>
              <c:showSerName val="0"/>
              <c:showPercent val="0"/>
              <c:showBubbleSize val="0"/>
              <c:extLst>
                <c:ext xmlns:c15="http://schemas.microsoft.com/office/drawing/2012/chart" uri="{CE6537A1-D6FC-4f65-9D91-7224C49458BB}"/>
              </c:extLst>
            </c:dLbl>
            <c:dLbl>
              <c:idx val="3"/>
              <c:layout/>
              <c:tx>
                <c:rich>
                  <a:bodyPr rot="0" spcFirstLastPara="0" vertOverflow="ellipsis" vert="horz" wrap="square" lIns="38100" tIns="19050" rIns="38100" bIns="19050" anchor="ctr" anchorCtr="1"/>
                  <a:lstStyle/>
                  <a:p>
                    <a:pPr>
                      <a:defRPr lang="en-GB" sz="1600" b="1" i="0" u="none" strike="noStrike" kern="1200" baseline="0">
                        <a:solidFill>
                          <a:srgbClr val="000000"/>
                        </a:solidFill>
                        <a:latin typeface="+mn-lt"/>
                        <a:ea typeface="+mn-ea"/>
                        <a:cs typeface="+mn-cs"/>
                      </a:defRPr>
                    </a:pPr>
                    <a:r>
                      <a:t>17</a:t>
                    </a:r>
                  </a:p>
                </c:rich>
              </c:tx>
              <c:numFmt formatCode="General" sourceLinked="1"/>
              <c:spPr>
                <a:noFill/>
                <a:ln>
                  <a:noFill/>
                </a:ln>
                <a:effectLst/>
              </c:spPr>
              <c:txPr>
                <a:bodyPr rot="0" spcFirstLastPara="0" vertOverflow="ellipsis" vert="horz" wrap="square" lIns="38100" tIns="19050" rIns="38100" bIns="19050" anchor="ctr" anchorCtr="1"/>
                <a:lstStyle/>
                <a:p>
                  <a:pPr>
                    <a:defRPr lang="en-GB" sz="1600" b="1" i="0" u="none" strike="noStrike" kern="1200" baseline="0">
                      <a:solidFill>
                        <a:srgbClr val="000000"/>
                      </a:solidFill>
                      <a:latin typeface="+mn-lt"/>
                      <a:ea typeface="+mn-ea"/>
                      <a:cs typeface="+mn-cs"/>
                    </a:defRPr>
                  </a:pPr>
                </a:p>
              </c:txPr>
              <c:dLblPos val="inBase"/>
              <c:showLegendKey val="0"/>
              <c:showVal val="1"/>
              <c:showCatName val="0"/>
              <c:showSerName val="0"/>
              <c:showPercent val="0"/>
              <c:showBubbleSize val="0"/>
              <c:extLst>
                <c:ext xmlns:c15="http://schemas.microsoft.com/office/drawing/2012/chart" uri="{CE6537A1-D6FC-4f65-9D91-7224C49458BB}"/>
              </c:extLst>
            </c:dLbl>
            <c:dLbl>
              <c:idx val="4"/>
              <c:layout/>
              <c:tx>
                <c:rich>
                  <a:bodyPr rot="0" spcFirstLastPara="0" vertOverflow="ellipsis" vert="horz" wrap="square" lIns="38100" tIns="19050" rIns="38100" bIns="19050" anchor="ctr" anchorCtr="1"/>
                  <a:lstStyle/>
                  <a:p>
                    <a:pPr>
                      <a:defRPr lang="en-GB" sz="1600" b="1" i="0" u="none" strike="noStrike" kern="1200" baseline="0">
                        <a:solidFill>
                          <a:srgbClr val="000000"/>
                        </a:solidFill>
                        <a:latin typeface="+mn-lt"/>
                        <a:ea typeface="+mn-ea"/>
                        <a:cs typeface="+mn-cs"/>
                      </a:defRPr>
                    </a:pPr>
                    <a:r>
                      <a:t>20</a:t>
                    </a:r>
                  </a:p>
                </c:rich>
              </c:tx>
              <c:numFmt formatCode="General" sourceLinked="1"/>
              <c:spPr>
                <a:noFill/>
                <a:ln>
                  <a:noFill/>
                </a:ln>
                <a:effectLst/>
              </c:spPr>
              <c:txPr>
                <a:bodyPr rot="0" spcFirstLastPara="0" vertOverflow="ellipsis" vert="horz" wrap="square" lIns="38100" tIns="19050" rIns="38100" bIns="19050" anchor="ctr" anchorCtr="1"/>
                <a:lstStyle/>
                <a:p>
                  <a:pPr>
                    <a:defRPr lang="en-GB" sz="1600" b="1" i="0" u="none" strike="noStrike" kern="1200" baseline="0">
                      <a:solidFill>
                        <a:srgbClr val="000000"/>
                      </a:solidFill>
                      <a:latin typeface="+mn-lt"/>
                      <a:ea typeface="+mn-ea"/>
                      <a:cs typeface="+mn-cs"/>
                    </a:defRPr>
                  </a:pPr>
                </a:p>
              </c:txPr>
              <c:dLblPos val="inBase"/>
              <c:showLegendKey val="0"/>
              <c:showVal val="1"/>
              <c:showCatName val="0"/>
              <c:showSerName val="0"/>
              <c:showPercent val="0"/>
              <c:showBubbleSize val="0"/>
              <c:extLst>
                <c:ext xmlns:c15="http://schemas.microsoft.com/office/drawing/2012/chart" uri="{CE6537A1-D6FC-4f65-9D91-7224C49458BB}"/>
              </c:extLst>
            </c:dLbl>
            <c:dLbl>
              <c:idx val="5"/>
              <c:layout/>
              <c:tx>
                <c:rich>
                  <a:bodyPr rot="0" spcFirstLastPara="0" vertOverflow="ellipsis" vert="horz" wrap="square" lIns="38100" tIns="19050" rIns="38100" bIns="19050" anchor="ctr" anchorCtr="1"/>
                  <a:lstStyle/>
                  <a:p>
                    <a:pPr>
                      <a:defRPr lang="en-GB" sz="1600" b="1" i="0" u="none" strike="noStrike" kern="1200" baseline="0">
                        <a:solidFill>
                          <a:srgbClr val="000000"/>
                        </a:solidFill>
                        <a:latin typeface="+mn-lt"/>
                        <a:ea typeface="+mn-ea"/>
                        <a:cs typeface="+mn-cs"/>
                      </a:defRPr>
                    </a:pPr>
                    <a:r>
                      <a:t>40</a:t>
                    </a:r>
                  </a:p>
                </c:rich>
              </c:tx>
              <c:numFmt formatCode="General" sourceLinked="1"/>
              <c:spPr>
                <a:noFill/>
                <a:ln>
                  <a:noFill/>
                </a:ln>
                <a:effectLst/>
              </c:spPr>
              <c:txPr>
                <a:bodyPr rot="0" spcFirstLastPara="0" vertOverflow="ellipsis" vert="horz" wrap="square" lIns="38100" tIns="19050" rIns="38100" bIns="19050" anchor="ctr" anchorCtr="1"/>
                <a:lstStyle/>
                <a:p>
                  <a:pPr>
                    <a:defRPr lang="en-GB" sz="1600" b="1" i="0" u="none" strike="noStrike" kern="1200" baseline="0">
                      <a:solidFill>
                        <a:srgbClr val="000000"/>
                      </a:solidFill>
                      <a:latin typeface="+mn-lt"/>
                      <a:ea typeface="+mn-ea"/>
                      <a:cs typeface="+mn-cs"/>
                    </a:defRPr>
                  </a:pPr>
                </a:p>
              </c:txPr>
              <c:dLblPos val="inBase"/>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GB" sz="1800" b="0" i="0" u="none" strike="noStrike" kern="1200" baseline="0">
                    <a:solidFill>
                      <a:schemeClr val="tx1"/>
                    </a:solidFill>
                    <a:latin typeface="+mn-lt"/>
                    <a:ea typeface="+mn-ea"/>
                    <a:cs typeface="+mn-cs"/>
                  </a:defRPr>
                </a:pPr>
              </a:p>
            </c:txPr>
            <c:dLblPos val="outEnd"/>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ext>
            </c:extLst>
          </c:dLbls>
          <c:cat>
            <c:strRef>
              <c:f>Sheet1!$A$2:$A$7</c:f>
              <c:strCache>
                <c:ptCount val="6"/>
                <c:pt idx="0">
                  <c:v>Others</c:v>
                </c:pt>
                <c:pt idx="1">
                  <c:v>JAMA</c:v>
                </c:pt>
                <c:pt idx="2">
                  <c:v>Nature</c:v>
                </c:pt>
                <c:pt idx="3">
                  <c:v>Lancet</c:v>
                </c:pt>
                <c:pt idx="4">
                  <c:v>NEJM</c:v>
                </c:pt>
                <c:pt idx="5">
                  <c:v>arXiv</c:v>
                </c:pt>
              </c:strCache>
            </c:strRef>
          </c:cat>
          <c:val>
            <c:numRef>
              <c:f>Sheet1!$B$2:$B$7</c:f>
              <c:numCache>
                <c:formatCode>General</c:formatCode>
                <c:ptCount val="6"/>
                <c:pt idx="0">
                  <c:v>374</c:v>
                </c:pt>
                <c:pt idx="1">
                  <c:v>8</c:v>
                </c:pt>
                <c:pt idx="2">
                  <c:v>13</c:v>
                </c:pt>
                <c:pt idx="3">
                  <c:v>17</c:v>
                </c:pt>
                <c:pt idx="4">
                  <c:v>20</c:v>
                </c:pt>
                <c:pt idx="5">
                  <c:v>40</c:v>
                </c:pt>
              </c:numCache>
            </c:numRef>
          </c:val>
        </c:ser>
        <c:dLbls>
          <c:showLegendKey val="0"/>
          <c:showVal val="0"/>
          <c:showCatName val="0"/>
          <c:showSerName val="0"/>
          <c:showPercent val="0"/>
          <c:showBubbleSize val="0"/>
        </c:dLbls>
        <c:gapWidth val="150"/>
        <c:axId val="-2068027336"/>
        <c:axId val="-2113994440"/>
      </c:barChart>
      <c:catAx>
        <c:axId val="-2068027336"/>
        <c:scaling>
          <c:orientation val="minMax"/>
        </c:scaling>
        <c:delete val="0"/>
        <c:axPos val="l"/>
        <c:majorTickMark val="out"/>
        <c:minorTickMark val="none"/>
        <c:tickLblPos val="nextTo"/>
        <c:txPr>
          <a:bodyPr rot="-60000000" spcFirstLastPara="0" vertOverflow="ellipsis" vert="horz" wrap="square" anchor="ctr" anchorCtr="1"/>
          <a:lstStyle/>
          <a:p>
            <a:pPr>
              <a:defRPr lang="en-GB" sz="1400" b="1" i="0" u="none" strike="noStrike" kern="1200" baseline="0">
                <a:solidFill>
                  <a:schemeClr val="tx1"/>
                </a:solidFill>
                <a:latin typeface="+mn-lt"/>
                <a:ea typeface="+mn-ea"/>
                <a:cs typeface="+mn-cs"/>
              </a:defRPr>
            </a:pPr>
          </a:p>
        </c:txPr>
        <c:crossAx val="-2113994440"/>
        <c:crosses val="autoZero"/>
        <c:auto val="1"/>
        <c:lblAlgn val="ctr"/>
        <c:lblOffset val="100"/>
        <c:noMultiLvlLbl val="0"/>
      </c:catAx>
      <c:valAx>
        <c:axId val="-2113994440"/>
        <c:scaling>
          <c:orientation val="minMax"/>
        </c:scaling>
        <c:delete val="0"/>
        <c:axPos val="b"/>
        <c:majorGridlines/>
        <c:numFmt formatCode="General" sourceLinked="1"/>
        <c:majorTickMark val="out"/>
        <c:minorTickMark val="none"/>
        <c:tickLblPos val="nextTo"/>
        <c:txPr>
          <a:bodyPr rot="-60000000" spcFirstLastPara="0" vertOverflow="ellipsis" vert="horz" wrap="square" anchor="ctr" anchorCtr="1"/>
          <a:lstStyle/>
          <a:p>
            <a:pPr>
              <a:defRPr lang="en-GB" sz="1200" b="0" i="0" u="none" strike="noStrike" kern="1200" baseline="0">
                <a:solidFill>
                  <a:schemeClr val="tx1"/>
                </a:solidFill>
                <a:latin typeface="+mn-lt"/>
                <a:ea typeface="+mn-ea"/>
                <a:cs typeface="+mn-cs"/>
              </a:defRPr>
            </a:pPr>
          </a:p>
        </c:txPr>
        <c:crossAx val="-2068027336"/>
        <c:crosses val="autoZero"/>
        <c:crossBetween val="between"/>
      </c:valAx>
    </c:plotArea>
    <c:plotVisOnly val="1"/>
    <c:dispBlanksAs val="gap"/>
    <c:showDLblsOverMax val="0"/>
    <c:extLst>
      <c:ext uri="{0b15fc19-7d7d-44ad-8c2d-2c3a37ce22c3}">
        <chartProps xmlns="https://web.wps.cn/et/2018/main" chartId="{0a56983a-e0a5-45bc-83be-77732118ad9a}"/>
      </c:ext>
    </c:extLst>
  </c:chart>
  <c:txPr>
    <a:bodyPr/>
    <a:lstStyle/>
    <a:p>
      <a:pPr>
        <a:defRPr lang="en-GB" sz="1800"/>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Good afternoon, esteemed panel members and guests. Thank you for the opportunity to present my capstone project. Today, I present a comprehensive bibliometric analysis of COVID-19 research publications examining patterns, quality, and the global scientific response from 2020 through 2024. This study analyzes 472 peer-reviewed publications to understand how the scientific community responded to an unprecedented health emergency.</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In conclusion, this comprehensive bibliometric analysis of 472 COVID-19 publications provides systematic evidence about scientific responses to health emergencies. Key findings include sustained quality at 97.52 mean maintained across the crisis, temporal patterns with 2020 peak and progressive decline, disciplinary diversity across 281 journals with broad multidisciplinary engagement, and evolution toward preprints and open science models. The study makes four primary contributions: empirical evidence that scientific institutions successfully adapted to crisis conditions, temporal insights capturing the complete trajectory from emergency to endemic phases, a quality framework providing multidimensional assessment beyond simple citation metrics, and policy implications offering evidence-based recommendations for future pandemic preparedness. The COVID-19 research response demonstrates both the remarkable capacity of scientific institutions to adapt and the continuing importance of foundational practices—careful methodology, rigorous peer review, transparent reporting—that ensure quality regardless of circumstances. Thank you for your attention. I'm happy to answer your questions and discuss any aspect of this research.</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rPr lang="en-US"/>
              <a:t>This study examines 472 peer-reviewed publications spanning 2020 to 2024, covering the pandemic's acute phase through the transition to endemic status. The corpus is distributed across 281 unique journals, demonstrating remarkable disciplinary diversity. Our research pursued four primary objectives: characterizing temporal evolution of COVID-19 publications, systematically assessing research quality using a multidimensional 100-point scoring system, analyzing publication patterns across journals and disciplines, and identifying temporal trends in methodological sophistication. The mean quality score of 97.52 out of 100 suggests maintained research standards despite unprecedented publication pressure.</a:t>
            </a:r>
            <a:endParaRPr lang="en-US"/>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rPr lang="en-US"/>
              <a:t>This research addresses four fundamental questions. First, how did publication volumes fluctuate across different pandemic phases? We examine temporal patterns from 2020's acute crisis through 2024's endemic transition. Second, did research quality remain consistent throughout the pandemic? Our systematic quality assessment uses a 100-point multidimensional scoring system evaluating methodological rigor, reproducibility, and scientific contribution. Third, which journals and disciplines led COVID-19 research production? Distribution across 281 unique journals reveals disciplinary engagement patterns. Finally, what implications do these patterns have for future health emergencies? We provide evidence-based insights for research policy, funding allocation, and crisis-driven knowledge production.</a:t>
            </a:r>
            <a:endParaRPr lang="en-US"/>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rPr lang="en-US"/>
              <a:t>Our methodology employs a comprehensive quality assessment framework with five weighted dimensions. Methodological rigor receives 30% weight, evaluating study design, sample size, statistical analysis, and bias control. Reproducibility carries 20% weight, assessing methods detail, data availability, and protocol transparency. Scientific contribution comprises 25%, examining novelty, clinical relevance, and knowledge advancement. Reporting quality accounts for 15%, evaluating adherence to PRISMA and STROBE standards. Journal standing contributes 10%, assessing reputation and editorial standards. The dataset includes 472 publications with 450 from the COVID-era, 90.9% with PubMed IDs, and 281 unique journals represented. Quality scores range from 94.75 to 100, with interpretation categories from Good through Exceptional.</a:t>
            </a:r>
            <a:endParaRPr lang="en-US"/>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The quality assessment results demonstrate exceptional standards maintained throughout the pandemic. The mean quality score of 97.52 with a standard deviation of just 1.32 indicates remarkable consistency. The distribution reveals that 71.6% of publications achieved excellent or exceptional ratings. Specifically, 10% scored as exceptional in the 99 to 100 range, 61.7% as excellent in the 97 to 99 range, 26.3% as very good, and only 2.1% in the good category. Critically, zero publications scored below 94.75, challenging widespread concerns that accelerated publication timelines would fundamentally compromise research standards. This narrow distribution suggests either successful quality curation or genuine maintenance of research rigor during the crisis.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Temporal analysis reveals distinct patterns corresponding to pandemic phases. The year 2020 saw dramatic peak activity with 163 publications representing 36.2% of the corpus, coinciding with the acute crisis phase when knowledge needs were most urgent. This was followed by progressive decline: 100 papers in 2021, 90 in 2022, 69 in 2023, and 28 in 2024. Remarkably, quality scores demonstrated an inverse relationship with volume, improving from 97.02 in 2020 to 98.79 in 2024. This pattern suggests successful navigation of speed-rigor tradeoffs. While 2020's lower quality reflects urgency-driven compression of timelines, the score still remained firmly in the excellent range, indicating maintained standards despite extraordinary pressure. The improvement over time suggests that as publication pressure decreased and knowledge accumulated, researchers had more time for careful study design.</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The 472 publications distributed across 281 unique journals demonstrate remarkable disciplinary diversity extending far beyond traditional infectious disease outlets to encompass social sciences, economics, psychology, and numerous other domains. The top 15 venues accounted for only 159 publications or 33.7% of the total. Preprint archives, particularly arXiv, contributed 40 publications representing 8.5%, reflecting the pandemic's acceleration of preprint adoption. Elite general medical journals—New England Journal of Medicine, The Lancet, and JAMA—published 45 papers collectively, establishing themselves as primary pandemic knowledge sources. Notably, preprints scored slightly lower at 95.90 compared to 97.68 for peer-reviewed publications, though this difference represents movement within the very good to excellent range. Open-access journals like Cureus performed exceptionally well with a mean quality of 98.19, challenging assumptions about exclusive quality advantages of traditional subscription journals.</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Four principal findings emerge from this analysis. First, sustained quality under pressure: the mean of 97.52 with remarkable consistency across 281 journals and five years challenges concerns about compromised standards. Second, distinct temporal patterns: the 2020 peak at 36% followed by progressive decline to 6% in 2024, with quality improving inversely. Third, remarkable disciplinary diversity: 281 unique journals spanning medicine, social sciences, and economics, though this creates knowledge synthesis challenges with only 34% in top venues. Fourth, evolution of scholarly communication: substantial preprint adoption at 9% and robust open-access performance suggest pandemic-driven evolution in knowledge dissemination practices that may permanently shift attitudes toward pre-review publication in health sciences.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This study makes important theoretical and practical contributions. Theoretically, we provide empirical evidence that scientific institutions can adapt to emergency conditions while preserving quality standards when given sufficient resources. The relationship between speed and rigor is contingent on institutional capacity, not automatically compromising. Practically, we offer four evidence-based recommendations. First, codify rapid research mechanisms including preprint infrastructure and fast-track peer review. Second, support sustained investigation beyond acute phases, as the steep post-2020 decline suggests need for momentum. Third, enhance knowledge synthesis infrastructure, as fragmentation across 281 journals requires robust evidence aggregation. Fourth, accelerate open science transitions, as preprints and open-access models performed well. Study limitations include analysis of only 472 of 200,000+ total papers, specific quality criteria, and exclusion of unpublished work.</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914400" y="457200"/>
            <a:ext cx="7315200" cy="1045210"/>
          </a:xfrm>
          <a:prstGeom prst="rect">
            <a:avLst/>
          </a:prstGeom>
          <a:noFill/>
        </p:spPr>
        <p:txBody>
          <a:bodyPr wrap="square">
            <a:spAutoFit/>
          </a:bodyPr>
          <a:lstStyle/>
          <a:p>
            <a:pPr algn="ctr">
              <a:defRPr sz="2200" b="1">
                <a:solidFill>
                  <a:srgbClr val="1E3A8A"/>
                </a:solidFill>
              </a:defRPr>
            </a:pPr>
            <a:r>
              <a:t>UNIVERSITY OF CAPE COAST</a:t>
            </a:r>
          </a:p>
          <a:p>
            <a:pPr algn="ctr">
              <a:defRPr sz="1400"/>
            </a:pPr>
            <a:r>
              <a:t>School of </a:t>
            </a:r>
            <a:r>
              <a:rPr lang="en-US"/>
              <a:t>Economics</a:t>
            </a:r>
            <a:endParaRPr lang="en-US"/>
          </a:p>
          <a:p>
            <a:pPr algn="ctr">
              <a:defRPr sz="1300"/>
            </a:pPr>
            <a:r>
              <a:t>Centre for Data Archiving, Management, Analysis and Advocacy</a:t>
            </a:r>
          </a:p>
          <a:p>
            <a:pPr algn="ctr">
              <a:defRPr sz="1300"/>
            </a:pPr>
            <a:r>
              <a:t>MSc Social Science Data Management &amp; Analysis</a:t>
            </a:r>
          </a:p>
        </p:txBody>
      </p:sp>
      <p:sp>
        <p:nvSpPr>
          <p:cNvPr id="3" name="TextBox 2"/>
          <p:cNvSpPr txBox="1"/>
          <p:nvPr/>
        </p:nvSpPr>
        <p:spPr>
          <a:xfrm>
            <a:off x="3200400" y="1737360"/>
            <a:ext cx="2743200" cy="365760"/>
          </a:xfrm>
          <a:prstGeom prst="rect">
            <a:avLst/>
          </a:prstGeom>
          <a:noFill/>
        </p:spPr>
        <p:txBody>
          <a:bodyPr wrap="none">
            <a:spAutoFit/>
          </a:bodyPr>
          <a:lstStyle/>
          <a:p>
            <a:pPr algn="ctr">
              <a:defRPr sz="1400" b="1">
                <a:solidFill>
                  <a:srgbClr val="FFFFFF"/>
                </a:solidFill>
              </a:defRPr>
            </a:pPr>
            <a:r>
              <a:t>CAPSTONE PROJECT</a:t>
            </a:r>
          </a:p>
        </p:txBody>
      </p:sp>
      <p:sp>
        <p:nvSpPr>
          <p:cNvPr id="4" name="TextBox 3"/>
          <p:cNvSpPr txBox="1"/>
          <p:nvPr/>
        </p:nvSpPr>
        <p:spPr>
          <a:xfrm>
            <a:off x="457200" y="2194560"/>
            <a:ext cx="8229600" cy="1097280"/>
          </a:xfrm>
          <a:prstGeom prst="rect">
            <a:avLst/>
          </a:prstGeom>
          <a:noFill/>
        </p:spPr>
        <p:txBody>
          <a:bodyPr wrap="square">
            <a:spAutoFit/>
          </a:bodyPr>
          <a:lstStyle/>
          <a:p>
            <a:pPr algn="ctr">
              <a:defRPr sz="2800" b="1">
                <a:solidFill>
                  <a:srgbClr val="1E3A8A"/>
                </a:solidFill>
              </a:defRPr>
            </a:pPr>
            <a:r>
              <a:t>A Comprehensive Bibliometric Analysis of COVID-19 Research Publications</a:t>
            </a:r>
          </a:p>
        </p:txBody>
      </p:sp>
      <p:sp>
        <p:nvSpPr>
          <p:cNvPr id="5" name="TextBox 4"/>
          <p:cNvSpPr txBox="1"/>
          <p:nvPr/>
        </p:nvSpPr>
        <p:spPr>
          <a:xfrm>
            <a:off x="457200" y="3383280"/>
            <a:ext cx="8229600" cy="398780"/>
          </a:xfrm>
          <a:prstGeom prst="rect">
            <a:avLst/>
          </a:prstGeom>
          <a:noFill/>
        </p:spPr>
        <p:txBody>
          <a:bodyPr wrap="square">
            <a:spAutoFit/>
          </a:bodyPr>
          <a:lstStyle/>
          <a:p>
            <a:pPr algn="ctr">
              <a:defRPr sz="2000">
                <a:solidFill>
                  <a:srgbClr val="DC143C"/>
                </a:solidFill>
              </a:defRPr>
            </a:pPr>
            <a:r>
              <a:rPr b="1"/>
              <a:t>Patterns, Quality, and Global Scientific Response (2020-2024)</a:t>
            </a:r>
            <a:endParaRPr b="1"/>
          </a:p>
        </p:txBody>
      </p:sp>
      <p:sp>
        <p:nvSpPr>
          <p:cNvPr id="6" name="TextBox 5"/>
          <p:cNvSpPr txBox="1"/>
          <p:nvPr/>
        </p:nvSpPr>
        <p:spPr>
          <a:xfrm>
            <a:off x="1828800" y="4206240"/>
            <a:ext cx="5486400" cy="914400"/>
          </a:xfrm>
          <a:prstGeom prst="rect">
            <a:avLst/>
          </a:prstGeom>
          <a:noFill/>
        </p:spPr>
        <p:txBody>
          <a:bodyPr wrap="none">
            <a:spAutoFit/>
          </a:bodyPr>
          <a:lstStyle/>
          <a:p>
            <a:pPr algn="ctr">
              <a:defRPr sz="1800" b="1">
                <a:solidFill>
                  <a:srgbClr val="1E3A8A"/>
                </a:solidFill>
              </a:defRPr>
            </a:pPr>
            <a:r>
              <a:t>Edward Solomon Kweku Gyimah</a:t>
            </a:r>
          </a:p>
          <a:p>
            <a:pPr algn="ctr">
              <a:defRPr sz="1400" b="1">
                <a:solidFill>
                  <a:srgbClr val="DC143C"/>
                </a:solidFill>
              </a:defRPr>
            </a:pPr>
            <a:r>
              <a:t>SE/DAT/24/0007</a:t>
            </a:r>
          </a:p>
          <a:p>
            <a:pPr algn="ctr">
              <a:defRPr sz="1300"/>
            </a:pPr>
            <a:r>
              <a:t>edward.gyimah002@stu.ucc.edu.gh</a:t>
            </a:r>
          </a:p>
        </p:txBody>
      </p:sp>
      <p:sp>
        <p:nvSpPr>
          <p:cNvPr id="7" name="TextBox 6"/>
          <p:cNvSpPr txBox="1"/>
          <p:nvPr/>
        </p:nvSpPr>
        <p:spPr>
          <a:xfrm>
            <a:off x="914400" y="5303520"/>
            <a:ext cx="7315200" cy="731520"/>
          </a:xfrm>
          <a:prstGeom prst="rect">
            <a:avLst/>
          </a:prstGeom>
          <a:noFill/>
        </p:spPr>
        <p:txBody>
          <a:bodyPr wrap="none">
            <a:spAutoFit/>
          </a:bodyPr>
          <a:lstStyle/>
          <a:p>
            <a:pPr algn="ctr">
              <a:defRPr sz="1400" b="1"/>
            </a:pPr>
            <a:r>
              <a:t>October 21, 2025  |  9:00 AM - 1:00 PM  |  20 Min + Q&amp;A</a:t>
            </a:r>
          </a:p>
        </p:txBody>
      </p:sp>
      <p:sp>
        <p:nvSpPr>
          <p:cNvPr id="8" name="TextBox 7"/>
          <p:cNvSpPr txBox="1"/>
          <p:nvPr/>
        </p:nvSpPr>
        <p:spPr>
          <a:xfrm>
            <a:off x="1371600" y="6126480"/>
            <a:ext cx="6400800" cy="457200"/>
          </a:xfrm>
          <a:prstGeom prst="rect">
            <a:avLst/>
          </a:prstGeom>
          <a:noFill/>
        </p:spPr>
        <p:txBody>
          <a:bodyPr wrap="none">
            <a:spAutoFit/>
          </a:bodyPr>
          <a:lstStyle/>
          <a:p>
            <a:pPr algn="ctr">
              <a:defRPr sz="1200" i="1"/>
            </a:pPr>
            <a:r>
              <a:t>Supervisor: Dr. William Cantah | Centre for Data Archiving, Management, Analysis and Advocacy</a:t>
            </a:r>
          </a:p>
        </p:txBody>
      </p:sp>
      <p:pic>
        <p:nvPicPr>
          <p:cNvPr id="9" name="Picture 8"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1371600"/>
            <a:ext cx="8229600" cy="1097280"/>
          </a:xfrm>
          <a:prstGeom prst="rect">
            <a:avLst/>
          </a:prstGeom>
          <a:noFill/>
        </p:spPr>
        <p:txBody>
          <a:bodyPr wrap="none">
            <a:spAutoFit/>
          </a:bodyPr>
          <a:lstStyle/>
          <a:p>
            <a:pPr algn="ctr">
              <a:defRPr sz="5400" b="1">
                <a:solidFill>
                  <a:srgbClr val="1E3A8A"/>
                </a:solidFill>
              </a:defRPr>
            </a:pPr>
            <a:r>
              <a:t>Thank You</a:t>
            </a:r>
          </a:p>
        </p:txBody>
      </p:sp>
      <p:sp>
        <p:nvSpPr>
          <p:cNvPr id="3" name="TextBox 2"/>
          <p:cNvSpPr txBox="1"/>
          <p:nvPr/>
        </p:nvSpPr>
        <p:spPr>
          <a:xfrm>
            <a:off x="457200" y="2560320"/>
            <a:ext cx="8229600" cy="731520"/>
          </a:xfrm>
          <a:prstGeom prst="rect">
            <a:avLst/>
          </a:prstGeom>
          <a:noFill/>
        </p:spPr>
        <p:txBody>
          <a:bodyPr wrap="none">
            <a:spAutoFit/>
          </a:bodyPr>
          <a:lstStyle/>
          <a:p>
            <a:pPr algn="ctr">
              <a:defRPr sz="3600">
                <a:solidFill>
                  <a:srgbClr val="DC143C"/>
                </a:solidFill>
              </a:defRPr>
            </a:pPr>
            <a:r>
              <a:t>Questions &amp; Discussion</a:t>
            </a:r>
          </a:p>
        </p:txBody>
      </p:sp>
      <p:sp>
        <p:nvSpPr>
          <p:cNvPr id="4" name="TextBox 3"/>
          <p:cNvSpPr txBox="1"/>
          <p:nvPr/>
        </p:nvSpPr>
        <p:spPr>
          <a:xfrm>
            <a:off x="1371600" y="4114800"/>
            <a:ext cx="6400800" cy="1097280"/>
          </a:xfrm>
          <a:prstGeom prst="rect">
            <a:avLst/>
          </a:prstGeom>
          <a:noFill/>
        </p:spPr>
        <p:txBody>
          <a:bodyPr wrap="none">
            <a:spAutoFit/>
          </a:bodyPr>
          <a:lstStyle/>
          <a:p>
            <a:pPr algn="ctr">
              <a:defRPr sz="1800" b="1">
                <a:solidFill>
                  <a:srgbClr val="1E3A8A"/>
                </a:solidFill>
              </a:defRPr>
            </a:pPr>
            <a:r>
              <a:t>Edward Solomon Kweku Gyimah</a:t>
            </a:r>
          </a:p>
          <a:p>
            <a:pPr algn="ctr">
              <a:defRPr sz="1400" b="1">
                <a:solidFill>
                  <a:srgbClr val="DC143C"/>
                </a:solidFill>
              </a:defRPr>
            </a:pPr>
            <a:r>
              <a:t>SE/DAT/24/0007</a:t>
            </a:r>
          </a:p>
          <a:p>
            <a:pPr algn="ctr">
              <a:defRPr sz="1400"/>
            </a:pPr>
            <a:r>
              <a:t>edward.gyimah002@stu.ucc.edu.gh</a:t>
            </a:r>
          </a:p>
        </p:txBody>
      </p:sp>
      <p:sp>
        <p:nvSpPr>
          <p:cNvPr id="5" name="TextBox 4"/>
          <p:cNvSpPr txBox="1"/>
          <p:nvPr/>
        </p:nvSpPr>
        <p:spPr>
          <a:xfrm>
            <a:off x="914400" y="5669280"/>
            <a:ext cx="7315200" cy="914400"/>
          </a:xfrm>
          <a:prstGeom prst="rect">
            <a:avLst/>
          </a:prstGeom>
          <a:noFill/>
        </p:spPr>
        <p:txBody>
          <a:bodyPr wrap="none">
            <a:spAutoFit/>
          </a:bodyPr>
          <a:lstStyle/>
          <a:p>
            <a:pPr algn="ctr">
              <a:defRPr sz="1400" i="1"/>
            </a:pPr>
            <a:r>
              <a:t>Supervisor: Dr. William Cantah</a:t>
            </a:r>
          </a:p>
          <a:p>
            <a:pPr algn="ctr">
              <a:defRPr sz="1200"/>
            </a:pPr>
            <a:r>
              <a:t>Centre for Data Archiving, Management, Analysis and Advocacy</a:t>
            </a:r>
          </a:p>
          <a:p>
            <a:pPr algn="ctr">
              <a:defRPr sz="1200" b="1"/>
            </a:pPr>
            <a:r>
              <a:t>University of Cape Coast</a:t>
            </a:r>
          </a:p>
        </p:txBody>
      </p:sp>
      <p:pic>
        <p:nvPicPr>
          <p:cNvPr id="6" name="Picture 5"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Study Overview</a:t>
            </a:r>
          </a:p>
        </p:txBody>
      </p:sp>
      <p:sp>
        <p:nvSpPr>
          <p:cNvPr id="3" name="TextBox 2"/>
          <p:cNvSpPr txBox="1"/>
          <p:nvPr/>
        </p:nvSpPr>
        <p:spPr>
          <a:xfrm>
            <a:off x="457200" y="767080"/>
            <a:ext cx="8229600" cy="5303520"/>
          </a:xfrm>
          <a:prstGeom prst="rect">
            <a:avLst/>
          </a:prstGeom>
          <a:noFill/>
        </p:spPr>
        <p:txBody>
          <a:bodyPr wrap="square">
            <a:normAutofit/>
          </a:bodyPr>
          <a:lstStyle/>
          <a:p/>
          <a:p>
            <a:pPr>
              <a:spcBef>
                <a:spcPts val="600"/>
              </a:spcBef>
              <a:defRPr sz="1800"/>
            </a:pPr>
            <a:r>
              <a:rPr b="1"/>
              <a:t>472 </a:t>
            </a:r>
            <a:r>
              <a:t>peer-reviewed publications </a:t>
            </a:r>
            <a:r>
              <a:rPr i="1"/>
              <a:t>(2020-2024)</a:t>
            </a:r>
            <a:endParaRPr i="1"/>
          </a:p>
          <a:p>
            <a:pPr>
              <a:spcBef>
                <a:spcPts val="600"/>
              </a:spcBef>
              <a:defRPr sz="1800"/>
            </a:pPr>
            <a:r>
              <a:rPr b="1"/>
              <a:t>281</a:t>
            </a:r>
            <a:r>
              <a:t> unique journals - remarkable disciplinary diversity</a:t>
            </a:r>
          </a:p>
          <a:p>
            <a:pPr>
              <a:spcBef>
                <a:spcPts val="600"/>
              </a:spcBef>
              <a:defRPr sz="1800"/>
            </a:pPr>
            <a:r>
              <a:t>Mean quality score: </a:t>
            </a:r>
            <a:r>
              <a:rPr b="1"/>
              <a:t>97.52/100</a:t>
            </a:r>
            <a:r>
              <a:t> </a:t>
            </a:r>
            <a:r>
              <a:rPr i="1"/>
              <a:t>(SD = 1.32)</a:t>
            </a:r>
            <a:endParaRPr i="1"/>
          </a:p>
          <a:p>
            <a:pPr>
              <a:spcBef>
                <a:spcPts val="600"/>
              </a:spcBef>
              <a:defRPr sz="1800"/>
            </a:pPr>
          </a:p>
          <a:p>
            <a:pPr>
              <a:spcBef>
                <a:spcPts val="600"/>
              </a:spcBef>
              <a:defRPr sz="1800"/>
            </a:pPr>
            <a:r>
              <a:t>Four Research Objectives:</a:t>
            </a:r>
          </a:p>
          <a:p>
            <a:pPr lvl="1">
              <a:spcBef>
                <a:spcPts val="600"/>
              </a:spcBef>
              <a:defRPr sz="1800"/>
            </a:pPr>
            <a:r>
              <a:t>  1. Characterize temporal evolution of COVID-19 publications</a:t>
            </a:r>
          </a:p>
          <a:p>
            <a:pPr lvl="1">
              <a:spcBef>
                <a:spcPts val="600"/>
              </a:spcBef>
              <a:defRPr sz="1800"/>
            </a:pPr>
            <a:r>
              <a:t>  2. Systematically assess research quality using </a:t>
            </a:r>
            <a:r>
              <a:rPr b="1" i="1"/>
              <a:t>100-point</a:t>
            </a:r>
            <a:r>
              <a:t> scoring</a:t>
            </a:r>
          </a:p>
          <a:p>
            <a:pPr lvl="1">
              <a:spcBef>
                <a:spcPts val="600"/>
              </a:spcBef>
              <a:defRPr sz="1800"/>
            </a:pPr>
            <a:r>
              <a:t>  3. Analyze publication patterns across journals and disciplines</a:t>
            </a:r>
          </a:p>
          <a:p>
            <a:pPr lvl="1">
              <a:spcBef>
                <a:spcPts val="600"/>
              </a:spcBef>
              <a:defRPr sz="1800"/>
            </a:pPr>
            <a:r>
              <a:t>  4. Identify temporal trends in methodological sophistication</a:t>
            </a:r>
          </a:p>
        </p:txBody>
      </p:sp>
      <p:pic>
        <p:nvPicPr>
          <p:cNvPr id="4" name="Picture 3"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Research Questions</a:t>
            </a:r>
          </a:p>
        </p:txBody>
      </p:sp>
      <p:sp>
        <p:nvSpPr>
          <p:cNvPr id="3" name="TextBox 2"/>
          <p:cNvSpPr txBox="1"/>
          <p:nvPr/>
        </p:nvSpPr>
        <p:spPr>
          <a:xfrm>
            <a:off x="457200" y="1097280"/>
            <a:ext cx="8229600" cy="5303520"/>
          </a:xfrm>
          <a:prstGeom prst="rect">
            <a:avLst/>
          </a:prstGeom>
          <a:noFill/>
        </p:spPr>
        <p:txBody>
          <a:bodyPr wrap="square">
            <a:normAutofit/>
          </a:bodyPr>
          <a:lstStyle/>
          <a:p>
            <a:r>
              <a:t>1. How did publication volumes fluctuate across pandemic phases?</a:t>
            </a:r>
          </a:p>
          <a:p>
            <a:pPr lvl="1">
              <a:spcBef>
                <a:spcPts val="600"/>
              </a:spcBef>
              <a:defRPr sz="1800"/>
            </a:pPr>
            <a:r>
              <a:t>   Temporal patterns from 2020 acute crisis → 2024 endemic transition</a:t>
            </a:r>
          </a:p>
          <a:p>
            <a:pPr>
              <a:spcBef>
                <a:spcPts val="600"/>
              </a:spcBef>
              <a:defRPr sz="1800"/>
            </a:pPr>
          </a:p>
          <a:p>
            <a:pPr>
              <a:spcBef>
                <a:spcPts val="600"/>
              </a:spcBef>
              <a:defRPr sz="1800"/>
            </a:pPr>
            <a:r>
              <a:t>2. Did research quality remain consistent throughout?</a:t>
            </a:r>
          </a:p>
          <a:p>
            <a:pPr lvl="1">
              <a:spcBef>
                <a:spcPts val="600"/>
              </a:spcBef>
              <a:defRPr sz="1800"/>
            </a:pPr>
            <a:r>
              <a:t>   100-point multidimensional scoring system evaluation</a:t>
            </a:r>
          </a:p>
          <a:p>
            <a:pPr>
              <a:spcBef>
                <a:spcPts val="600"/>
              </a:spcBef>
              <a:defRPr sz="1800"/>
            </a:pPr>
          </a:p>
          <a:p>
            <a:pPr>
              <a:spcBef>
                <a:spcPts val="600"/>
              </a:spcBef>
              <a:defRPr sz="1800"/>
            </a:pPr>
            <a:r>
              <a:t>3. Which journals and disciplines led COVID-19 research?</a:t>
            </a:r>
          </a:p>
          <a:p>
            <a:pPr lvl="1">
              <a:spcBef>
                <a:spcPts val="600"/>
              </a:spcBef>
              <a:defRPr sz="1800"/>
            </a:pPr>
            <a:r>
              <a:t>   Distribution patterns across 281 unique journals</a:t>
            </a:r>
          </a:p>
          <a:p>
            <a:pPr>
              <a:spcBef>
                <a:spcPts val="600"/>
              </a:spcBef>
              <a:defRPr sz="1800"/>
            </a:pPr>
          </a:p>
          <a:p>
            <a:pPr>
              <a:spcBef>
                <a:spcPts val="600"/>
              </a:spcBef>
              <a:defRPr sz="1800"/>
            </a:pPr>
            <a:r>
              <a:t>4. What implications for future health emergencies?</a:t>
            </a:r>
          </a:p>
          <a:p>
            <a:pPr lvl="1">
              <a:spcBef>
                <a:spcPts val="600"/>
              </a:spcBef>
              <a:defRPr sz="1800"/>
            </a:pPr>
            <a:r>
              <a:t>   Evidence-based insights for policy and funding allocation</a:t>
            </a:r>
          </a:p>
        </p:txBody>
      </p:sp>
      <p:pic>
        <p:nvPicPr>
          <p:cNvPr id="4" name="Picture 3"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Methodology</a:t>
            </a:r>
          </a:p>
        </p:txBody>
      </p:sp>
      <p:sp>
        <p:nvSpPr>
          <p:cNvPr id="3" name="TextBox 2"/>
          <p:cNvSpPr txBox="1"/>
          <p:nvPr/>
        </p:nvSpPr>
        <p:spPr>
          <a:xfrm>
            <a:off x="457200" y="1097280"/>
            <a:ext cx="4114800" cy="5303520"/>
          </a:xfrm>
          <a:prstGeom prst="rect">
            <a:avLst/>
          </a:prstGeom>
          <a:noFill/>
        </p:spPr>
        <p:txBody>
          <a:bodyPr wrap="square">
            <a:normAutofit/>
          </a:bodyPr>
          <a:lstStyle/>
          <a:p/>
          <a:p>
            <a:pPr>
              <a:spcBef>
                <a:spcPts val="400"/>
              </a:spcBef>
              <a:defRPr sz="1600"/>
            </a:pPr>
            <a:r>
              <a:t>Quality Assessment Framework:</a:t>
            </a:r>
          </a:p>
          <a:p>
            <a:pPr>
              <a:spcBef>
                <a:spcPts val="400"/>
              </a:spcBef>
              <a:defRPr sz="1600"/>
            </a:pPr>
          </a:p>
          <a:p>
            <a:pPr>
              <a:spcBef>
                <a:spcPts val="400"/>
              </a:spcBef>
              <a:defRPr sz="1600"/>
            </a:pPr>
            <a:r>
              <a:t>• Methodological Rigor (</a:t>
            </a:r>
            <a:r>
              <a:rPr b="1"/>
              <a:t>30%</a:t>
            </a:r>
            <a:r>
              <a:t>)</a:t>
            </a:r>
          </a:p>
          <a:p>
            <a:pPr>
              <a:spcBef>
                <a:spcPts val="400"/>
              </a:spcBef>
              <a:defRPr sz="1600"/>
            </a:pPr>
            <a:r>
              <a:t>• Reproducibility (</a:t>
            </a:r>
            <a:r>
              <a:rPr b="1"/>
              <a:t>20%</a:t>
            </a:r>
            <a:r>
              <a:t>)</a:t>
            </a:r>
          </a:p>
          <a:p>
            <a:pPr>
              <a:spcBef>
                <a:spcPts val="400"/>
              </a:spcBef>
              <a:defRPr sz="1600"/>
            </a:pPr>
            <a:r>
              <a:t>• Scientific Contribution (</a:t>
            </a:r>
            <a:r>
              <a:rPr b="1"/>
              <a:t>25%</a:t>
            </a:r>
            <a:r>
              <a:t>)</a:t>
            </a:r>
          </a:p>
          <a:p>
            <a:pPr>
              <a:spcBef>
                <a:spcPts val="400"/>
              </a:spcBef>
              <a:defRPr sz="1600"/>
            </a:pPr>
            <a:r>
              <a:t>• Reporting Quality (</a:t>
            </a:r>
            <a:r>
              <a:rPr b="1"/>
              <a:t>15%</a:t>
            </a:r>
            <a:r>
              <a:t>)</a:t>
            </a:r>
          </a:p>
          <a:p>
            <a:pPr>
              <a:spcBef>
                <a:spcPts val="400"/>
              </a:spcBef>
              <a:defRPr sz="1600"/>
            </a:pPr>
            <a:r>
              <a:t>• Journal Standing (</a:t>
            </a:r>
            <a:r>
              <a:rPr b="1"/>
              <a:t>10%</a:t>
            </a:r>
            <a:r>
              <a:t>)</a:t>
            </a:r>
          </a:p>
          <a:p>
            <a:pPr>
              <a:spcBef>
                <a:spcPts val="400"/>
              </a:spcBef>
              <a:defRPr sz="1600"/>
            </a:pPr>
          </a:p>
          <a:p>
            <a:pPr>
              <a:spcBef>
                <a:spcPts val="400"/>
              </a:spcBef>
              <a:defRPr sz="1600"/>
            </a:pPr>
            <a:r>
              <a:t>100-point scoring system</a:t>
            </a:r>
          </a:p>
          <a:p>
            <a:pPr>
              <a:spcBef>
                <a:spcPts val="400"/>
              </a:spcBef>
              <a:defRPr sz="1600"/>
            </a:pPr>
            <a:r>
              <a:t>Categories: Exceptional, Excellent,</a:t>
            </a:r>
          </a:p>
          <a:p>
            <a:pPr>
              <a:spcBef>
                <a:spcPts val="400"/>
              </a:spcBef>
              <a:defRPr sz="1600"/>
            </a:pPr>
            <a:r>
              <a:t>Very Good, Good</a:t>
            </a:r>
          </a:p>
        </p:txBody>
      </p:sp>
      <p:sp>
        <p:nvSpPr>
          <p:cNvPr id="4" name="TextBox 3"/>
          <p:cNvSpPr txBox="1"/>
          <p:nvPr/>
        </p:nvSpPr>
        <p:spPr>
          <a:xfrm>
            <a:off x="4754880" y="1097280"/>
            <a:ext cx="3931920" cy="5303520"/>
          </a:xfrm>
          <a:prstGeom prst="rect">
            <a:avLst/>
          </a:prstGeom>
          <a:noFill/>
        </p:spPr>
        <p:txBody>
          <a:bodyPr wrap="square">
            <a:normAutofit/>
          </a:bodyPr>
          <a:lstStyle/>
          <a:p/>
          <a:p>
            <a:pPr>
              <a:spcBef>
                <a:spcPts val="400"/>
              </a:spcBef>
              <a:defRPr sz="1600"/>
            </a:pPr>
            <a:r>
              <a:t>Dataset Characteristics:</a:t>
            </a:r>
          </a:p>
          <a:p>
            <a:pPr>
              <a:spcBef>
                <a:spcPts val="400"/>
              </a:spcBef>
              <a:defRPr sz="1600"/>
            </a:pPr>
          </a:p>
          <a:p>
            <a:pPr>
              <a:spcBef>
                <a:spcPts val="400"/>
              </a:spcBef>
              <a:defRPr sz="1600"/>
            </a:pPr>
            <a:r>
              <a:t>• Total Publications: </a:t>
            </a:r>
            <a:r>
              <a:rPr b="1"/>
              <a:t>472</a:t>
            </a:r>
            <a:endParaRPr b="1"/>
          </a:p>
          <a:p>
            <a:pPr>
              <a:spcBef>
                <a:spcPts val="400"/>
              </a:spcBef>
              <a:defRPr sz="1600"/>
            </a:pPr>
            <a:r>
              <a:t>• COVID-era: </a:t>
            </a:r>
            <a:r>
              <a:rPr b="1"/>
              <a:t>450 </a:t>
            </a:r>
            <a:r>
              <a:rPr b="1" i="1"/>
              <a:t>(95.3%)</a:t>
            </a:r>
            <a:endParaRPr b="1" i="1"/>
          </a:p>
          <a:p>
            <a:pPr>
              <a:spcBef>
                <a:spcPts val="400"/>
              </a:spcBef>
              <a:defRPr sz="1600"/>
            </a:pPr>
            <a:r>
              <a:t>• PubMed IDs: </a:t>
            </a:r>
            <a:r>
              <a:rPr b="1"/>
              <a:t>429 </a:t>
            </a:r>
            <a:r>
              <a:rPr b="1" i="1"/>
              <a:t>(90.9%)</a:t>
            </a:r>
            <a:endParaRPr b="1" i="1"/>
          </a:p>
          <a:p>
            <a:pPr>
              <a:spcBef>
                <a:spcPts val="400"/>
              </a:spcBef>
              <a:defRPr sz="1600"/>
            </a:pPr>
            <a:r>
              <a:t>• DOIs: </a:t>
            </a:r>
            <a:r>
              <a:rPr b="1"/>
              <a:t>157 </a:t>
            </a:r>
            <a:r>
              <a:rPr b="1" i="1"/>
              <a:t>(33.3%)</a:t>
            </a:r>
            <a:endParaRPr b="1" i="1"/>
          </a:p>
          <a:p>
            <a:pPr>
              <a:spcBef>
                <a:spcPts val="400"/>
              </a:spcBef>
              <a:defRPr sz="1600"/>
            </a:pPr>
            <a:r>
              <a:t>• With Abstracts: </a:t>
            </a:r>
            <a:r>
              <a:rPr b="1"/>
              <a:t>322 </a:t>
            </a:r>
            <a:r>
              <a:rPr b="1" i="1"/>
              <a:t>(68.2%)</a:t>
            </a:r>
            <a:endParaRPr b="1" i="1"/>
          </a:p>
          <a:p>
            <a:pPr>
              <a:spcBef>
                <a:spcPts val="400"/>
              </a:spcBef>
              <a:defRPr sz="1600"/>
            </a:pPr>
            <a:r>
              <a:t>• Unique Journals: </a:t>
            </a:r>
            <a:r>
              <a:rPr b="1"/>
              <a:t>281</a:t>
            </a:r>
            <a:endParaRPr b="1"/>
          </a:p>
          <a:p>
            <a:pPr>
              <a:spcBef>
                <a:spcPts val="400"/>
              </a:spcBef>
              <a:defRPr sz="1600"/>
            </a:pPr>
            <a:r>
              <a:t>• Author Groups: </a:t>
            </a:r>
            <a:r>
              <a:rPr b="1"/>
              <a:t>351</a:t>
            </a:r>
            <a:endParaRPr b="1"/>
          </a:p>
          <a:p>
            <a:pPr>
              <a:spcBef>
                <a:spcPts val="400"/>
              </a:spcBef>
              <a:defRPr sz="1600"/>
            </a:pPr>
          </a:p>
          <a:p>
            <a:pPr>
              <a:spcBef>
                <a:spcPts val="400"/>
              </a:spcBef>
              <a:defRPr sz="1600"/>
            </a:pPr>
            <a:r>
              <a:t>Quality Score Range:</a:t>
            </a:r>
          </a:p>
          <a:p>
            <a:pPr>
              <a:spcBef>
                <a:spcPts val="400"/>
              </a:spcBef>
              <a:defRPr sz="1600"/>
            </a:pPr>
            <a:r>
              <a:rPr b="1"/>
              <a:t>94.75 - 100.0</a:t>
            </a:r>
            <a:endParaRPr b="1"/>
          </a:p>
        </p:txBody>
      </p:sp>
      <p:pic>
        <p:nvPicPr>
          <p:cNvPr id="5" name="Picture 4"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Quality Assessment Results</a:t>
            </a:r>
          </a:p>
        </p:txBody>
      </p:sp>
      <p:sp>
        <p:nvSpPr>
          <p:cNvPr id="4" name="TextBox 3"/>
          <p:cNvSpPr txBox="1"/>
          <p:nvPr/>
        </p:nvSpPr>
        <p:spPr>
          <a:xfrm>
            <a:off x="457200" y="1097280"/>
            <a:ext cx="3657600" cy="3169285"/>
          </a:xfrm>
          <a:prstGeom prst="rect">
            <a:avLst/>
          </a:prstGeom>
          <a:noFill/>
        </p:spPr>
        <p:txBody>
          <a:bodyPr wrap="square">
            <a:spAutoFit/>
          </a:bodyPr>
          <a:lstStyle/>
          <a:p/>
          <a:p>
            <a:r>
              <a:rPr sz="1400"/>
              <a:t>Mean: </a:t>
            </a:r>
            <a:r>
              <a:rPr sz="1400" b="1"/>
              <a:t>97.52 </a:t>
            </a:r>
            <a:r>
              <a:rPr sz="1400" b="1" i="1"/>
              <a:t>(SD = 1.32)</a:t>
            </a:r>
            <a:endParaRPr sz="1400" b="1" i="1"/>
          </a:p>
          <a:p>
            <a:r>
              <a:rPr sz="1400"/>
              <a:t>Range: </a:t>
            </a:r>
            <a:r>
              <a:rPr sz="1400" b="1"/>
              <a:t>94.75-100.0</a:t>
            </a:r>
            <a:endParaRPr sz="1400" b="1"/>
          </a:p>
          <a:p>
            <a:endParaRPr sz="1400"/>
          </a:p>
          <a:p>
            <a:r>
              <a:rPr sz="1400"/>
              <a:t>Distribution:</a:t>
            </a:r>
            <a:endParaRPr sz="1400"/>
          </a:p>
          <a:p>
            <a:r>
              <a:rPr sz="1400"/>
              <a:t>• Exceptional: </a:t>
            </a:r>
            <a:r>
              <a:rPr sz="1400" b="1"/>
              <a:t>10.0%</a:t>
            </a:r>
            <a:endParaRPr sz="1400" b="1"/>
          </a:p>
          <a:p>
            <a:r>
              <a:rPr sz="1400"/>
              <a:t>• Excellent: </a:t>
            </a:r>
            <a:r>
              <a:rPr sz="1400" b="1"/>
              <a:t>61.6%</a:t>
            </a:r>
            <a:endParaRPr sz="1400" b="1"/>
          </a:p>
          <a:p>
            <a:r>
              <a:rPr sz="1400"/>
              <a:t>• Very Good: </a:t>
            </a:r>
            <a:r>
              <a:rPr sz="1400" b="1"/>
              <a:t>26.3%</a:t>
            </a:r>
            <a:endParaRPr sz="1400" b="1"/>
          </a:p>
          <a:p>
            <a:r>
              <a:rPr sz="1400"/>
              <a:t>• Good: </a:t>
            </a:r>
            <a:r>
              <a:rPr sz="1400" b="1"/>
              <a:t>2.1%</a:t>
            </a:r>
            <a:endParaRPr sz="1400" b="1"/>
          </a:p>
          <a:p>
            <a:endParaRPr sz="1400"/>
          </a:p>
          <a:p>
            <a:r>
              <a:rPr sz="1400"/>
              <a:t>Key Findings:</a:t>
            </a:r>
            <a:endParaRPr sz="1400"/>
          </a:p>
          <a:p>
            <a:r>
              <a:rPr sz="1400"/>
              <a:t>✓ </a:t>
            </a:r>
            <a:r>
              <a:rPr sz="1400" b="1" i="1"/>
              <a:t>71.6%</a:t>
            </a:r>
            <a:r>
              <a:rPr sz="1400"/>
              <a:t> excellent/exceptional</a:t>
            </a:r>
            <a:endParaRPr sz="1400"/>
          </a:p>
          <a:p>
            <a:r>
              <a:rPr sz="1400"/>
              <a:t>✓ 0% below </a:t>
            </a:r>
            <a:r>
              <a:rPr sz="1400" b="1" i="1"/>
              <a:t>94.75</a:t>
            </a:r>
            <a:endParaRPr sz="1400" b="1" i="1"/>
          </a:p>
          <a:p>
            <a:r>
              <a:rPr sz="1400"/>
              <a:t>✓ Standards maintained</a:t>
            </a:r>
            <a:endParaRPr sz="1400"/>
          </a:p>
        </p:txBody>
      </p:sp>
      <p:pic>
        <p:nvPicPr>
          <p:cNvPr id="5" name="Picture 4" descr="UCC_Logo.png"/>
          <p:cNvPicPr>
            <a:picLocks noChangeAspect="1"/>
          </p:cNvPicPr>
          <p:nvPr/>
        </p:nvPicPr>
        <p:blipFill>
          <a:blip r:embed="rId2"/>
          <a:stretch>
            <a:fillRect/>
          </a:stretch>
        </p:blipFill>
        <p:spPr>
          <a:xfrm>
            <a:off x="8206105" y="182880"/>
            <a:ext cx="481330" cy="549275"/>
          </a:xfrm>
          <a:prstGeom prst="rect">
            <a:avLst/>
          </a:prstGeom>
        </p:spPr>
      </p:pic>
      <p:graphicFrame>
        <p:nvGraphicFramePr>
          <p:cNvPr id="6" name="Chart 5"/>
          <p:cNvGraphicFramePr>
            <a:graphicFrameLocks noGrp="1"/>
          </p:cNvGraphicFramePr>
          <p:nvPr/>
        </p:nvGraphicFramePr>
        <p:xfrm>
          <a:off x="2845435" y="1097280"/>
          <a:ext cx="5486400" cy="459867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Temporal Trends (2020-2024)</a:t>
            </a:r>
          </a:p>
        </p:txBody>
      </p:sp>
      <p:pic>
        <p:nvPicPr>
          <p:cNvPr id="3" name="Picture 2" descr="image.png"/>
          <p:cNvPicPr>
            <a:picLocks noChangeAspect="1"/>
          </p:cNvPicPr>
          <p:nvPr/>
        </p:nvPicPr>
        <p:blipFill>
          <a:blip r:embed="rId1"/>
          <a:stretch>
            <a:fillRect/>
          </a:stretch>
        </p:blipFill>
        <p:spPr>
          <a:xfrm>
            <a:off x="457200" y="843280"/>
            <a:ext cx="8229600" cy="5103305"/>
          </a:xfrm>
          <a:prstGeom prst="rect">
            <a:avLst/>
          </a:prstGeom>
        </p:spPr>
      </p:pic>
      <p:sp>
        <p:nvSpPr>
          <p:cNvPr id="4" name="TextBox 3"/>
          <p:cNvSpPr txBox="1"/>
          <p:nvPr/>
        </p:nvSpPr>
        <p:spPr>
          <a:xfrm>
            <a:off x="457200" y="5837555"/>
            <a:ext cx="8229600" cy="1371600"/>
          </a:xfrm>
          <a:prstGeom prst="rect">
            <a:avLst/>
          </a:prstGeom>
          <a:noFill/>
        </p:spPr>
        <p:txBody>
          <a:bodyPr wrap="none">
            <a:spAutoFit/>
          </a:bodyPr>
          <a:lstStyle/>
          <a:p>
            <a:pPr algn="ctr">
              <a:defRPr sz="1400" b="1"/>
            </a:pPr>
            <a:r>
              <a:t>Key: 2020 peak (163, 36%) → Progressive decline → 2024 (28, 6%) | Quality improved: 97.02 → 98.79</a:t>
            </a:r>
          </a:p>
        </p:txBody>
      </p:sp>
      <p:pic>
        <p:nvPicPr>
          <p:cNvPr id="5" name="Picture 4" descr="UCC_Logo.png"/>
          <p:cNvPicPr>
            <a:picLocks noChangeAspect="1"/>
          </p:cNvPicPr>
          <p:nvPr/>
        </p:nvPicPr>
        <p:blipFill>
          <a:blip r:embed="rId2"/>
          <a:stretch>
            <a:fillRect/>
          </a:stretch>
        </p:blipFill>
        <p:spPr>
          <a:xfrm>
            <a:off x="8206105" y="182880"/>
            <a:ext cx="481330" cy="5492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Journal Distribution</a:t>
            </a:r>
          </a:p>
        </p:txBody>
      </p:sp>
      <p:sp>
        <p:nvSpPr>
          <p:cNvPr id="4" name="TextBox 3"/>
          <p:cNvSpPr txBox="1"/>
          <p:nvPr/>
        </p:nvSpPr>
        <p:spPr>
          <a:xfrm>
            <a:off x="457200" y="5537835"/>
            <a:ext cx="8229600" cy="1371600"/>
          </a:xfrm>
          <a:prstGeom prst="rect">
            <a:avLst/>
          </a:prstGeom>
          <a:noFill/>
        </p:spPr>
        <p:txBody>
          <a:bodyPr wrap="square">
            <a:spAutoFit/>
          </a:bodyPr>
          <a:lstStyle/>
          <a:p/>
          <a:p>
            <a:pPr algn="ctr">
              <a:defRPr sz="1400" b="1"/>
            </a:pPr>
            <a:r>
              <a:t>281 unique journals | Top 15: 33.7% | Preprints: 9.1% | Elite journals (NEJM, Lancet, JAMA): 9.5%</a:t>
            </a:r>
          </a:p>
        </p:txBody>
      </p:sp>
      <p:pic>
        <p:nvPicPr>
          <p:cNvPr id="5" name="Picture 4" descr="UCC_Logo.png"/>
          <p:cNvPicPr>
            <a:picLocks noChangeAspect="1"/>
          </p:cNvPicPr>
          <p:nvPr/>
        </p:nvPicPr>
        <p:blipFill>
          <a:blip r:embed="rId2"/>
          <a:stretch>
            <a:fillRect/>
          </a:stretch>
        </p:blipFill>
        <p:spPr>
          <a:xfrm>
            <a:off x="8206105" y="182880"/>
            <a:ext cx="481330" cy="549275"/>
          </a:xfrm>
          <a:prstGeom prst="rect">
            <a:avLst/>
          </a:prstGeom>
        </p:spPr>
      </p:pic>
      <p:graphicFrame>
        <p:nvGraphicFramePr>
          <p:cNvPr id="6" name="Chart 5"/>
          <p:cNvGraphicFramePr>
            <a:graphicFrameLocks noGrp="1"/>
          </p:cNvGraphicFramePr>
          <p:nvPr/>
        </p:nvGraphicFramePr>
        <p:xfrm>
          <a:off x="731520" y="1645920"/>
          <a:ext cx="7772400" cy="41446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Principal Findings</a:t>
            </a:r>
          </a:p>
        </p:txBody>
      </p:sp>
      <p:sp>
        <p:nvSpPr>
          <p:cNvPr id="3" name="TextBox 2"/>
          <p:cNvSpPr txBox="1"/>
          <p:nvPr/>
        </p:nvSpPr>
        <p:spPr>
          <a:xfrm>
            <a:off x="457200" y="822960"/>
            <a:ext cx="8229600" cy="5303520"/>
          </a:xfrm>
          <a:prstGeom prst="rect">
            <a:avLst/>
          </a:prstGeom>
          <a:noFill/>
        </p:spPr>
        <p:txBody>
          <a:bodyPr wrap="square">
            <a:normAutofit lnSpcReduction="10000"/>
          </a:bodyPr>
          <a:lstStyle/>
          <a:p>
            <a:pPr>
              <a:lnSpc>
                <a:spcPct val="110000"/>
              </a:lnSpc>
            </a:pPr>
          </a:p>
          <a:p>
            <a:pPr>
              <a:lnSpc>
                <a:spcPct val="110000"/>
              </a:lnSpc>
              <a:spcBef>
                <a:spcPts val="600"/>
              </a:spcBef>
              <a:defRPr sz="1700"/>
            </a:pPr>
            <a:r>
              <a:t>1. Sustained Quality Under Pressure</a:t>
            </a:r>
          </a:p>
          <a:p>
            <a:pPr lvl="1">
              <a:lnSpc>
                <a:spcPct val="110000"/>
              </a:lnSpc>
              <a:spcBef>
                <a:spcPts val="600"/>
              </a:spcBef>
              <a:defRPr sz="1700"/>
            </a:pPr>
            <a:r>
              <a:t>   Mean </a:t>
            </a:r>
            <a:r>
              <a:rPr b="1" i="1"/>
              <a:t>97.52</a:t>
            </a:r>
            <a:r>
              <a:t> across 281 journals over </a:t>
            </a:r>
            <a:r>
              <a:rPr b="1" i="1"/>
              <a:t>5 years</a:t>
            </a:r>
            <a:endParaRPr b="1" i="1"/>
          </a:p>
          <a:p>
            <a:pPr>
              <a:lnSpc>
                <a:spcPct val="30000"/>
              </a:lnSpc>
              <a:spcBef>
                <a:spcPts val="600"/>
              </a:spcBef>
              <a:defRPr sz="1700"/>
            </a:pPr>
          </a:p>
          <a:p>
            <a:pPr>
              <a:lnSpc>
                <a:spcPct val="110000"/>
              </a:lnSpc>
              <a:spcBef>
                <a:spcPts val="600"/>
              </a:spcBef>
              <a:defRPr sz="1700"/>
            </a:pPr>
            <a:r>
              <a:t>2. Distinct Temporal Patterns</a:t>
            </a:r>
          </a:p>
          <a:p>
            <a:pPr lvl="1">
              <a:lnSpc>
                <a:spcPct val="110000"/>
              </a:lnSpc>
              <a:spcBef>
                <a:spcPts val="600"/>
              </a:spcBef>
              <a:defRPr sz="1700"/>
            </a:pPr>
            <a:r>
              <a:t>   2020 peak </a:t>
            </a:r>
            <a:r>
              <a:rPr b="1"/>
              <a:t>(36%)</a:t>
            </a:r>
            <a:r>
              <a:t> → 2024 decline </a:t>
            </a:r>
            <a:r>
              <a:rPr b="1" i="1"/>
              <a:t>(6%)</a:t>
            </a:r>
            <a:endParaRPr b="1" i="1"/>
          </a:p>
          <a:p>
            <a:pPr lvl="1">
              <a:lnSpc>
                <a:spcPct val="110000"/>
              </a:lnSpc>
              <a:spcBef>
                <a:spcPts val="600"/>
              </a:spcBef>
              <a:defRPr sz="1700"/>
            </a:pPr>
            <a:r>
              <a:t>   Quality improved inversely with volume </a:t>
            </a:r>
            <a:r>
              <a:rPr b="1" i="1"/>
              <a:t>(97.02 → 98.79)</a:t>
            </a:r>
            <a:endParaRPr b="1" i="1"/>
          </a:p>
          <a:p>
            <a:pPr>
              <a:lnSpc>
                <a:spcPct val="30000"/>
              </a:lnSpc>
              <a:spcBef>
                <a:spcPts val="600"/>
              </a:spcBef>
              <a:defRPr sz="1700"/>
            </a:pPr>
          </a:p>
          <a:p>
            <a:pPr>
              <a:lnSpc>
                <a:spcPct val="110000"/>
              </a:lnSpc>
              <a:spcBef>
                <a:spcPts val="600"/>
              </a:spcBef>
              <a:defRPr sz="1700"/>
            </a:pPr>
            <a:r>
              <a:t>3. Remarkable Disciplinary Diversity</a:t>
            </a:r>
          </a:p>
          <a:p>
            <a:pPr lvl="1">
              <a:lnSpc>
                <a:spcPct val="110000"/>
              </a:lnSpc>
              <a:spcBef>
                <a:spcPts val="600"/>
              </a:spcBef>
              <a:defRPr sz="1700"/>
            </a:pPr>
            <a:r>
              <a:t>   </a:t>
            </a:r>
            <a:r>
              <a:rPr b="1"/>
              <a:t>281</a:t>
            </a:r>
            <a:r>
              <a:t> journals spanning medicine, social sciences, economics</a:t>
            </a:r>
          </a:p>
          <a:p>
            <a:pPr lvl="1">
              <a:lnSpc>
                <a:spcPct val="110000"/>
              </a:lnSpc>
              <a:spcBef>
                <a:spcPts val="600"/>
              </a:spcBef>
              <a:defRPr sz="1700"/>
            </a:pPr>
            <a:r>
              <a:t>   Knowledge synthesis challenges (only </a:t>
            </a:r>
            <a:r>
              <a:rPr b="1" i="1"/>
              <a:t>34%</a:t>
            </a:r>
            <a:r>
              <a:t> in </a:t>
            </a:r>
            <a:r>
              <a:rPr b="1"/>
              <a:t>top 15</a:t>
            </a:r>
            <a:r>
              <a:t> venues)</a:t>
            </a:r>
          </a:p>
          <a:p>
            <a:pPr>
              <a:lnSpc>
                <a:spcPct val="60000"/>
              </a:lnSpc>
              <a:spcBef>
                <a:spcPts val="600"/>
              </a:spcBef>
              <a:defRPr sz="1700"/>
            </a:pPr>
          </a:p>
          <a:p>
            <a:pPr>
              <a:lnSpc>
                <a:spcPct val="110000"/>
              </a:lnSpc>
              <a:spcBef>
                <a:spcPts val="600"/>
              </a:spcBef>
              <a:defRPr sz="1700"/>
            </a:pPr>
            <a:r>
              <a:t>4. Evolution of Scholarly Communication</a:t>
            </a:r>
          </a:p>
          <a:p>
            <a:pPr lvl="1">
              <a:lnSpc>
                <a:spcPct val="110000"/>
              </a:lnSpc>
              <a:spcBef>
                <a:spcPts val="600"/>
              </a:spcBef>
              <a:defRPr sz="1700"/>
            </a:pPr>
            <a:r>
              <a:t>   Preprint adoption </a:t>
            </a:r>
            <a:r>
              <a:rPr b="1"/>
              <a:t>(9.1%) </a:t>
            </a:r>
            <a:r>
              <a:t>and open-access validation</a:t>
            </a:r>
          </a:p>
          <a:p>
            <a:pPr lvl="1">
              <a:lnSpc>
                <a:spcPct val="110000"/>
              </a:lnSpc>
              <a:spcBef>
                <a:spcPts val="600"/>
              </a:spcBef>
              <a:defRPr sz="1700"/>
            </a:pPr>
            <a:r>
              <a:t>   Pandemic-driven shifts may permanently alter dissemination</a:t>
            </a:r>
          </a:p>
        </p:txBody>
      </p:sp>
      <p:pic>
        <p:nvPicPr>
          <p:cNvPr id="4" name="Picture 3"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Discussion &amp; Implications</a:t>
            </a:r>
          </a:p>
        </p:txBody>
      </p:sp>
      <p:sp>
        <p:nvSpPr>
          <p:cNvPr id="3" name="TextBox 2"/>
          <p:cNvSpPr txBox="1"/>
          <p:nvPr/>
        </p:nvSpPr>
        <p:spPr>
          <a:xfrm>
            <a:off x="457200" y="822960"/>
            <a:ext cx="8229600" cy="5303520"/>
          </a:xfrm>
          <a:prstGeom prst="rect">
            <a:avLst/>
          </a:prstGeom>
          <a:noFill/>
        </p:spPr>
        <p:txBody>
          <a:bodyPr wrap="square">
            <a:normAutofit lnSpcReduction="10000"/>
          </a:bodyPr>
          <a:lstStyle/>
          <a:p/>
          <a:p>
            <a:pPr>
              <a:spcBef>
                <a:spcPts val="600"/>
              </a:spcBef>
              <a:defRPr sz="1600"/>
            </a:pPr>
            <a:r>
              <a:rPr b="1"/>
              <a:t>Theoretical Contributions:</a:t>
            </a:r>
            <a:endParaRPr b="1"/>
          </a:p>
          <a:p>
            <a:pPr>
              <a:spcBef>
                <a:spcPts val="600"/>
              </a:spcBef>
              <a:defRPr sz="1600"/>
            </a:pPr>
            <a:r>
              <a:t>• Scientific institutions can adapt to emergencies while preserving quality</a:t>
            </a:r>
          </a:p>
          <a:p>
            <a:pPr>
              <a:spcBef>
                <a:spcPts val="600"/>
              </a:spcBef>
              <a:defRPr sz="1600"/>
            </a:pPr>
            <a:r>
              <a:t>• Speed-rigor relationship depends on institutional capacity</a:t>
            </a:r>
          </a:p>
          <a:p>
            <a:pPr>
              <a:spcBef>
                <a:spcPts val="600"/>
              </a:spcBef>
              <a:defRPr sz="1600"/>
            </a:pPr>
          </a:p>
          <a:p>
            <a:pPr>
              <a:lnSpc>
                <a:spcPct val="110000"/>
              </a:lnSpc>
              <a:spcBef>
                <a:spcPts val="600"/>
              </a:spcBef>
              <a:defRPr sz="1600"/>
            </a:pPr>
            <a:r>
              <a:rPr b="1"/>
              <a:t>Practical Recommendations:</a:t>
            </a:r>
            <a:endParaRPr b="1"/>
          </a:p>
          <a:p>
            <a:pPr>
              <a:spcBef>
                <a:spcPts val="600"/>
              </a:spcBef>
              <a:defRPr sz="1600"/>
            </a:pPr>
            <a:r>
              <a:t>1. Codify rapid research mechanisms</a:t>
            </a:r>
          </a:p>
          <a:p>
            <a:pPr lvl="1">
              <a:spcBef>
                <a:spcPts val="600"/>
              </a:spcBef>
              <a:defRPr sz="1600"/>
            </a:pPr>
            <a:r>
              <a:t>   Preprint infrastructure and fast-track peer review</a:t>
            </a:r>
          </a:p>
          <a:p>
            <a:pPr>
              <a:spcBef>
                <a:spcPts val="600"/>
              </a:spcBef>
              <a:defRPr sz="1600"/>
            </a:pPr>
          </a:p>
          <a:p>
            <a:pPr>
              <a:spcBef>
                <a:spcPts val="600"/>
              </a:spcBef>
              <a:defRPr sz="1600"/>
            </a:pPr>
            <a:r>
              <a:t>2. Support sustained investigation beyond acute phases</a:t>
            </a:r>
          </a:p>
          <a:p>
            <a:pPr lvl="1">
              <a:spcBef>
                <a:spcPts val="600"/>
              </a:spcBef>
              <a:defRPr sz="1600"/>
            </a:pPr>
            <a:r>
              <a:t>   Steep post-2020 decline suggests need for momentum</a:t>
            </a:r>
          </a:p>
          <a:p>
            <a:pPr>
              <a:spcBef>
                <a:spcPts val="600"/>
              </a:spcBef>
              <a:defRPr sz="1600"/>
            </a:pPr>
          </a:p>
          <a:p>
            <a:pPr>
              <a:spcBef>
                <a:spcPts val="600"/>
              </a:spcBef>
              <a:defRPr sz="1600"/>
            </a:pPr>
            <a:r>
              <a:t>3. Enhance knowledge synthesis infrastructure</a:t>
            </a:r>
          </a:p>
          <a:p>
            <a:pPr lvl="1">
              <a:spcBef>
                <a:spcPts val="600"/>
              </a:spcBef>
              <a:defRPr sz="1600"/>
            </a:pPr>
            <a:r>
              <a:t>   Fragmentation across 281 journals requires robust aggregation</a:t>
            </a:r>
          </a:p>
          <a:p>
            <a:pPr>
              <a:spcBef>
                <a:spcPts val="600"/>
              </a:spcBef>
              <a:defRPr sz="1600"/>
            </a:pPr>
          </a:p>
          <a:p>
            <a:pPr>
              <a:spcBef>
                <a:spcPts val="600"/>
              </a:spcBef>
              <a:defRPr sz="1600"/>
            </a:pPr>
            <a:r>
              <a:t>4. Accelerate open science transitions</a:t>
            </a:r>
          </a:p>
          <a:p>
            <a:pPr lvl="1">
              <a:spcBef>
                <a:spcPts val="600"/>
              </a:spcBef>
              <a:defRPr sz="1600"/>
            </a:pPr>
            <a:r>
              <a:t>   Preprints and open-access models validated</a:t>
            </a:r>
          </a:p>
        </p:txBody>
      </p:sp>
      <p:pic>
        <p:nvPicPr>
          <p:cNvPr id="4" name="Picture 3"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3718</Words>
  <Application>WPS Presentation</Application>
  <PresentationFormat>On-screen Show (4:3)</PresentationFormat>
  <Paragraphs>144</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Arial</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eskgy</cp:lastModifiedBy>
  <cp:revision>27</cp:revision>
  <dcterms:created xsi:type="dcterms:W3CDTF">2013-01-27T09:14:00Z</dcterms:created>
  <dcterms:modified xsi:type="dcterms:W3CDTF">2025-10-25T18:49:54Z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01A6E2880C284F8892894A3F38E06B99_12</vt:lpwstr>
  </property>
  <property fmtid="{D5CDD505-2E9C-101B-9397-08002B2CF9AE}" pid="3" name="KSOProductBuildVer">
    <vt:lpwstr>2057-12.2.0.23149</vt:lpwstr>
  </property>
</Properties>
</file>