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5" r:id="rId1"/>
  </p:sldMasterIdLst>
  <p:notesMasterIdLst>
    <p:notesMasterId r:id="rId13"/>
  </p:notesMasterIdLst>
  <p:sldIdLst>
    <p:sldId id="258" r:id="rId2"/>
    <p:sldId id="259" r:id="rId3"/>
    <p:sldId id="260" r:id="rId4"/>
    <p:sldId id="261" r:id="rId5"/>
    <p:sldId id="262" r:id="rId6"/>
    <p:sldId id="263" r:id="rId7"/>
    <p:sldId id="264" r:id="rId8"/>
    <p:sldId id="265" r:id="rId9"/>
    <p:sldId id="266" r:id="rId10"/>
    <p:sldId id="267" r:id="rId11"/>
    <p:sldId id="268" r:id="rId12"/>
  </p:sldIdLst>
  <p:sldSz cx="9144000" cy="6858000" type="screen4x3"/>
  <p:notesSz cx="7086600" cy="10210800"/>
  <p:defaultTextStyle>
    <a:defPPr>
      <a:defRPr lang="ja-JP"/>
    </a:defPPr>
    <a:lvl1pPr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1pPr>
    <a:lvl2pPr marL="4572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charset="0"/>
        <a:ea typeface="メイリオ" pitchFamily="50" charset="-128"/>
        <a:cs typeface="メイリオ" pitchFamily="5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oru INACHI" initials="MI" lastIdx="1" clrIdx="0">
    <p:extLst>
      <p:ext uri="{19B8F6BF-5375-455C-9EA6-DF929625EA0E}">
        <p15:presenceInfo xmlns:p15="http://schemas.microsoft.com/office/powerpoint/2012/main" userId="ef0583c1bda186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CC99FF"/>
    <a:srgbClr val="CC3300"/>
    <a:srgbClr val="99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3712" autoAdjust="0"/>
  </p:normalViewPr>
  <p:slideViewPr>
    <p:cSldViewPr snapToGrid="0">
      <p:cViewPr varScale="1">
        <p:scale>
          <a:sx n="75" d="100"/>
          <a:sy n="75" d="100"/>
        </p:scale>
        <p:origin x="1092" y="36"/>
      </p:cViewPr>
      <p:guideLst>
        <p:guide orient="horz" pos="2160"/>
        <p:guide pos="2880"/>
      </p:guideLst>
    </p:cSldViewPr>
  </p:slideViewPr>
  <p:outlineViewPr>
    <p:cViewPr>
      <p:scale>
        <a:sx n="33" d="100"/>
        <a:sy n="33" d="100"/>
      </p:scale>
      <p:origin x="0" y="-1482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1" d="100"/>
          <a:sy n="51" d="100"/>
        </p:scale>
        <p:origin x="213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bwMode="auto">
          <a:xfrm>
            <a:off x="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3" name="日付プレースホルダ 2"/>
          <p:cNvSpPr>
            <a:spLocks noGrp="1"/>
          </p:cNvSpPr>
          <p:nvPr>
            <p:ph type="dt" idx="1"/>
          </p:nvPr>
        </p:nvSpPr>
        <p:spPr bwMode="auto">
          <a:xfrm>
            <a:off x="4013200" y="0"/>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B83EC02-B35D-4089-A714-3071C8BA4726}" type="datetimeFigureOut">
              <a:rPr lang="ja-JP" altLang="en-US"/>
              <a:pPr>
                <a:defRPr/>
              </a:pPr>
              <a:t>2015/6/16</a:t>
            </a:fld>
            <a:endParaRPr lang="en-US" altLang="ja-JP"/>
          </a:p>
        </p:txBody>
      </p:sp>
      <p:sp>
        <p:nvSpPr>
          <p:cNvPr id="4" name="スライド イメージ プレースホルダ 3"/>
          <p:cNvSpPr>
            <a:spLocks noGrp="1" noRot="1" noChangeAspect="1"/>
          </p:cNvSpPr>
          <p:nvPr>
            <p:ph type="sldImg" idx="2"/>
          </p:nvPr>
        </p:nvSpPr>
        <p:spPr>
          <a:xfrm>
            <a:off x="990600" y="765175"/>
            <a:ext cx="5106988" cy="3830638"/>
          </a:xfrm>
          <a:prstGeom prst="rect">
            <a:avLst/>
          </a:prstGeom>
          <a:noFill/>
          <a:ln w="12700">
            <a:solidFill>
              <a:prstClr val="black"/>
            </a:solidFill>
          </a:ln>
        </p:spPr>
        <p:txBody>
          <a:bodyPr vert="horz" lIns="95473" tIns="47736" rIns="95473" bIns="47736" rtlCol="0" anchor="ctr"/>
          <a:lstStyle/>
          <a:p>
            <a:pPr lvl="0"/>
            <a:endParaRPr lang="ja-JP" altLang="en-US" noProof="0"/>
          </a:p>
        </p:txBody>
      </p:sp>
      <p:sp>
        <p:nvSpPr>
          <p:cNvPr id="5" name="ノート プレースホルダ 4"/>
          <p:cNvSpPr>
            <a:spLocks noGrp="1"/>
          </p:cNvSpPr>
          <p:nvPr>
            <p:ph type="body" sz="quarter" idx="3"/>
          </p:nvPr>
        </p:nvSpPr>
        <p:spPr bwMode="auto">
          <a:xfrm>
            <a:off x="708025" y="4849813"/>
            <a:ext cx="5670550"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ja-JP" altLang="en-US" noProof="0"/>
          </a:p>
        </p:txBody>
      </p:sp>
      <p:sp>
        <p:nvSpPr>
          <p:cNvPr id="6" name="フッター プレースホルダ 5"/>
          <p:cNvSpPr>
            <a:spLocks noGrp="1"/>
          </p:cNvSpPr>
          <p:nvPr>
            <p:ph type="ftr" sz="quarter" idx="4"/>
          </p:nvPr>
        </p:nvSpPr>
        <p:spPr bwMode="auto">
          <a:xfrm>
            <a:off x="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defTabSz="912813">
              <a:defRPr sz="1300">
                <a:latin typeface="Calibri" pitchFamily="34" charset="0"/>
                <a:ea typeface="ＭＳ Ｐゴシック" charset="-128"/>
                <a:cs typeface="+mn-cs"/>
              </a:defRPr>
            </a:lvl1pPr>
          </a:lstStyle>
          <a:p>
            <a:pPr>
              <a:defRPr/>
            </a:pPr>
            <a:endParaRPr lang="ja-JP" altLang="en-US"/>
          </a:p>
        </p:txBody>
      </p:sp>
      <p:sp>
        <p:nvSpPr>
          <p:cNvPr id="7" name="スライド番号プレースホルダ 6"/>
          <p:cNvSpPr>
            <a:spLocks noGrp="1"/>
          </p:cNvSpPr>
          <p:nvPr>
            <p:ph type="sldNum" sz="quarter" idx="5"/>
          </p:nvPr>
        </p:nvSpPr>
        <p:spPr bwMode="auto">
          <a:xfrm>
            <a:off x="4013200" y="9699625"/>
            <a:ext cx="307181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263" tIns="47631" rIns="95263" bIns="47631" numCol="1" anchor="b" anchorCtr="0" compatLnSpc="1">
            <a:prstTxWarp prst="textNoShape">
              <a:avLst/>
            </a:prstTxWarp>
          </a:bodyPr>
          <a:lstStyle>
            <a:lvl1pPr algn="r" defTabSz="912813">
              <a:defRPr sz="1300">
                <a:latin typeface="Calibri" pitchFamily="34" charset="0"/>
                <a:ea typeface="ＭＳ Ｐゴシック" charset="-128"/>
                <a:cs typeface="+mn-cs"/>
              </a:defRPr>
            </a:lvl1pPr>
          </a:lstStyle>
          <a:p>
            <a:pPr>
              <a:defRPr/>
            </a:pPr>
            <a:fld id="{FDAE3494-4770-42DC-B4D1-9C43ABC4FF70}" type="slidenum">
              <a:rPr lang="ja-JP" altLang="en-US"/>
              <a:pPr>
                <a:defRPr/>
              </a:pPr>
              <a:t>‹#›</a:t>
            </a:fld>
            <a:endParaRPr lang="en-US" altLang="ja-JP"/>
          </a:p>
        </p:txBody>
      </p:sp>
    </p:spTree>
    <p:extLst>
      <p:ext uri="{BB962C8B-B14F-4D97-AF65-F5344CB8AC3E}">
        <p14:creationId xmlns:p14="http://schemas.microsoft.com/office/powerpoint/2010/main" val="415540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ノート プレースホルダ 2"/>
          <p:cNvSpPr>
            <a:spLocks noGrp="1"/>
          </p:cNvSpPr>
          <p:nvPr>
            <p:ph type="body" idx="1"/>
          </p:nvPr>
        </p:nvSpPr>
        <p:spPr>
          <a:noFill/>
        </p:spPr>
        <p:txBody>
          <a:bodyPr/>
          <a:lstStyle/>
          <a:p>
            <a:pPr eaLnBrk="1" hangingPunct="1">
              <a:spcBef>
                <a:spcPct val="0"/>
              </a:spcBef>
            </a:pPr>
            <a:endParaRPr lang="ja-JP" altLang="en-US" dirty="0" smtClean="0"/>
          </a:p>
        </p:txBody>
      </p:sp>
      <p:sp>
        <p:nvSpPr>
          <p:cNvPr id="55300" name="スライド番号プレースホルダ 3"/>
          <p:cNvSpPr>
            <a:spLocks noGrp="1"/>
          </p:cNvSpPr>
          <p:nvPr>
            <p:ph type="sldNum" sz="quarter" idx="5"/>
          </p:nvPr>
        </p:nvSpPr>
        <p:spPr>
          <a:noFill/>
        </p:spPr>
        <p:txBody>
          <a:bodyPr/>
          <a:lstStyle>
            <a:lvl1pPr defTabSz="911225" eaLnBrk="0" hangingPunct="0">
              <a:spcBef>
                <a:spcPct val="30000"/>
              </a:spcBef>
              <a:defRPr kumimoji="1" sz="1200">
                <a:solidFill>
                  <a:schemeClr val="tx1"/>
                </a:solidFill>
                <a:latin typeface="Calibri" pitchFamily="34" charset="0"/>
                <a:ea typeface="ＭＳ Ｐゴシック" charset="-128"/>
              </a:defRPr>
            </a:lvl1pPr>
            <a:lvl2pPr marL="742950" indent="-285750" defTabSz="911225" eaLnBrk="0" hangingPunct="0">
              <a:spcBef>
                <a:spcPct val="30000"/>
              </a:spcBef>
              <a:defRPr kumimoji="1" sz="1200">
                <a:solidFill>
                  <a:schemeClr val="tx1"/>
                </a:solidFill>
                <a:latin typeface="Calibri" pitchFamily="34" charset="0"/>
                <a:ea typeface="ＭＳ Ｐゴシック" charset="-128"/>
              </a:defRPr>
            </a:lvl2pPr>
            <a:lvl3pPr marL="1143000" indent="-228600" defTabSz="911225" eaLnBrk="0" hangingPunct="0">
              <a:spcBef>
                <a:spcPct val="30000"/>
              </a:spcBef>
              <a:defRPr kumimoji="1" sz="1200">
                <a:solidFill>
                  <a:schemeClr val="tx1"/>
                </a:solidFill>
                <a:latin typeface="Calibri" pitchFamily="34" charset="0"/>
                <a:ea typeface="ＭＳ Ｐゴシック" charset="-128"/>
              </a:defRPr>
            </a:lvl3pPr>
            <a:lvl4pPr marL="1600200" indent="-228600" defTabSz="911225" eaLnBrk="0" hangingPunct="0">
              <a:spcBef>
                <a:spcPct val="30000"/>
              </a:spcBef>
              <a:defRPr kumimoji="1" sz="1200">
                <a:solidFill>
                  <a:schemeClr val="tx1"/>
                </a:solidFill>
                <a:latin typeface="Calibri" pitchFamily="34" charset="0"/>
                <a:ea typeface="ＭＳ Ｐゴシック" charset="-128"/>
              </a:defRPr>
            </a:lvl4pPr>
            <a:lvl5pPr marL="2057400" indent="-228600" defTabSz="911225" eaLnBrk="0" hangingPunct="0">
              <a:spcBef>
                <a:spcPct val="30000"/>
              </a:spcBef>
              <a:defRPr kumimoji="1" sz="1200">
                <a:solidFill>
                  <a:schemeClr val="tx1"/>
                </a:solidFill>
                <a:latin typeface="Calibri" pitchFamily="34" charset="0"/>
                <a:ea typeface="ＭＳ Ｐゴシック" charset="-128"/>
              </a:defRPr>
            </a:lvl5pPr>
            <a:lvl6pPr marL="25146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6pPr>
            <a:lvl7pPr marL="29718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7pPr>
            <a:lvl8pPr marL="34290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8pPr>
            <a:lvl9pPr marL="3886200" indent="-228600" defTabSz="911225" eaLnBrk="0" fontAlgn="base" hangingPunct="0">
              <a:spcBef>
                <a:spcPct val="30000"/>
              </a:spcBef>
              <a:spcAft>
                <a:spcPct val="0"/>
              </a:spcAft>
              <a:defRPr kumimoji="1" sz="1200">
                <a:solidFill>
                  <a:schemeClr val="tx1"/>
                </a:solidFill>
                <a:latin typeface="Calibri" pitchFamily="34" charset="0"/>
                <a:ea typeface="ＭＳ Ｐゴシック" charset="-128"/>
              </a:defRPr>
            </a:lvl9pPr>
          </a:lstStyle>
          <a:p>
            <a:pPr eaLnBrk="1" hangingPunct="1">
              <a:spcBef>
                <a:spcPct val="0"/>
              </a:spcBef>
            </a:pPr>
            <a:fld id="{CC72AEA2-A3C2-479F-9135-7C1E92842224}" type="slidenum">
              <a:rPr lang="ja-JP" altLang="en-US" sz="1300" smtClean="0">
                <a:ea typeface="メイリオ" pitchFamily="50" charset="-128"/>
                <a:cs typeface="メイリオ" pitchFamily="50" charset="-128"/>
              </a:rPr>
              <a:pPr eaLnBrk="1" hangingPunct="1">
                <a:spcBef>
                  <a:spcPct val="0"/>
                </a:spcBef>
              </a:pPr>
              <a:t>0</a:t>
            </a:fld>
            <a:endParaRPr lang="en-US" altLang="ja-JP" sz="1300" dirty="0" smtClean="0">
              <a:ea typeface="メイリオ" pitchFamily="50" charset="-128"/>
              <a:cs typeface="メイリオ" pitchFamily="50" charset="-128"/>
            </a:endParaRPr>
          </a:p>
        </p:txBody>
      </p:sp>
    </p:spTree>
    <p:extLst>
      <p:ext uri="{BB962C8B-B14F-4D97-AF65-F5344CB8AC3E}">
        <p14:creationId xmlns:p14="http://schemas.microsoft.com/office/powerpoint/2010/main" val="111615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pic>
        <p:nvPicPr>
          <p:cNvPr id="6" name="Picture 3" descr="C:\Documents and Settings\hiroyuki.watanabe\My Documents\UMLロボコン\2010\ロゴ\100528ETRC2010新ロゴ1.0\ETRC2010-logo\ETrobot_logo-4C-S.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0563" y="4413250"/>
            <a:ext cx="280035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Rectangle 2"/>
          <p:cNvSpPr>
            <a:spLocks noGrp="1" noChangeArrowheads="1"/>
          </p:cNvSpPr>
          <p:nvPr>
            <p:ph type="ctrTitle"/>
          </p:nvPr>
        </p:nvSpPr>
        <p:spPr>
          <a:xfrm>
            <a:off x="2416175" y="758825"/>
            <a:ext cx="6042025" cy="1470025"/>
          </a:xfrm>
        </p:spPr>
        <p:txBody>
          <a:bodyPr/>
          <a:lstStyle>
            <a:lvl1pPr>
              <a:defRPr smtClean="0"/>
            </a:lvl1pPr>
          </a:lstStyle>
          <a:p>
            <a:pPr lvl="0"/>
            <a:r>
              <a:rPr lang="ja-JP" altLang="en-US" noProof="0" smtClean="0"/>
              <a:t>マスタ タイトルの書式設定</a:t>
            </a:r>
          </a:p>
        </p:txBody>
      </p:sp>
      <p:sp>
        <p:nvSpPr>
          <p:cNvPr id="14339" name="Rectangle 3"/>
          <p:cNvSpPr>
            <a:spLocks noGrp="1" noChangeArrowheads="1"/>
          </p:cNvSpPr>
          <p:nvPr>
            <p:ph type="subTitle" idx="1"/>
          </p:nvPr>
        </p:nvSpPr>
        <p:spPr>
          <a:xfrm>
            <a:off x="3608388" y="2514600"/>
            <a:ext cx="4806950" cy="1752600"/>
          </a:xfrm>
        </p:spPr>
        <p:txBody>
          <a:bodyPr/>
          <a:lstStyle>
            <a:lvl1pPr marL="0" indent="0" algn="ctr">
              <a:buFont typeface="Wingdings" pitchFamily="2" charset="2"/>
              <a:buNone/>
              <a:defRPr smtClean="0"/>
            </a:lvl1pPr>
          </a:lstStyle>
          <a:p>
            <a:pPr lvl="0"/>
            <a:r>
              <a:rPr lang="ja-JP" altLang="en-US" noProof="0" smtClean="0"/>
              <a:t>マスタ サブタイトルの書式設定</a:t>
            </a:r>
          </a:p>
        </p:txBody>
      </p:sp>
      <p:sp>
        <p:nvSpPr>
          <p:cNvPr id="10" name="テキスト ボックス 9"/>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1" name="Picture 2" descr="http://www.etrobo.jp/2015/images/top_headlogo201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94240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6375" y="185738"/>
            <a:ext cx="7683500" cy="657225"/>
          </a:xfrm>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206375" y="1060450"/>
            <a:ext cx="8794750" cy="537845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5"/>
          <p:cNvSpPr>
            <a:spLocks noGrp="1" noChangeArrowheads="1"/>
          </p:cNvSpPr>
          <p:nvPr>
            <p:ph type="sldNum" sz="quarter" idx="10"/>
          </p:nvPr>
        </p:nvSpPr>
        <p:spPr>
          <a:ln/>
        </p:spPr>
        <p:txBody>
          <a:bodyPr/>
          <a:lstStyle>
            <a:lvl1pPr>
              <a:defRPr/>
            </a:lvl1pPr>
          </a:lstStyle>
          <a:p>
            <a:pPr>
              <a:defRPr/>
            </a:pPr>
            <a:fld id="{2BCD8F39-5C04-4128-8C98-C86F96B9177A}" type="slidenum">
              <a:rPr lang="ja-JP" altLang="en-US"/>
              <a:pPr>
                <a:defRPr/>
              </a:pPr>
              <a:t>‹#›</a:t>
            </a:fld>
            <a:endParaRPr lang="en-US" altLang="ja-JP"/>
          </a:p>
        </p:txBody>
      </p:sp>
    </p:spTree>
    <p:extLst>
      <p:ext uri="{BB962C8B-B14F-4D97-AF65-F5344CB8AC3E}">
        <p14:creationId xmlns:p14="http://schemas.microsoft.com/office/powerpoint/2010/main" val="71843540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 y="185738"/>
            <a:ext cx="76835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206375" y="1060450"/>
            <a:ext cx="879475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 name="Rectangle 15"/>
          <p:cNvSpPr>
            <a:spLocks noGrp="1" noChangeArrowheads="1"/>
          </p:cNvSpPr>
          <p:nvPr>
            <p:ph type="sldNum" sz="quarter" idx="4"/>
          </p:nvPr>
        </p:nvSpPr>
        <p:spPr bwMode="auto">
          <a:xfrm>
            <a:off x="8572500" y="6535738"/>
            <a:ext cx="476250" cy="3365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7F7F7F"/>
                </a:solidFill>
                <a:latin typeface="ＭＳ Ｐゴシック" charset="-128"/>
                <a:ea typeface="ＭＳ Ｐゴシック" charset="-128"/>
                <a:cs typeface="+mn-cs"/>
              </a:defRPr>
            </a:lvl1pPr>
          </a:lstStyle>
          <a:p>
            <a:pPr>
              <a:defRPr/>
            </a:pPr>
            <a:fld id="{E09F152B-9F8F-4EC1-9B5A-C6B264EBB42E}" type="slidenum">
              <a:rPr lang="ja-JP" altLang="en-US"/>
              <a:pPr>
                <a:defRPr/>
              </a:pPr>
              <a:t>‹#›</a:t>
            </a:fld>
            <a:endParaRPr lang="en-US" altLang="ja-JP"/>
          </a:p>
        </p:txBody>
      </p:sp>
      <p:sp>
        <p:nvSpPr>
          <p:cNvPr id="11" name="角丸四角形 10"/>
          <p:cNvSpPr/>
          <p:nvPr/>
        </p:nvSpPr>
        <p:spPr>
          <a:xfrm>
            <a:off x="206375" y="871538"/>
            <a:ext cx="7704138" cy="71437"/>
          </a:xfrm>
          <a:prstGeom prst="roundRect">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pic>
        <p:nvPicPr>
          <p:cNvPr id="1030" name="Picture 3" descr="C:\Documents and Settings\hiroyuki.watanabe\My Documents\UMLロボコン\2010\ロゴ\100528ETRC2010新ロゴ1.0\ETRC2010-logo\ETrobot_logo-4C-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7663" y="128588"/>
            <a:ext cx="1077912"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0"/>
          <p:cNvSpPr>
            <a:spLocks noChangeArrowheads="1"/>
          </p:cNvSpPr>
          <p:nvPr/>
        </p:nvSpPr>
        <p:spPr bwMode="auto">
          <a:xfrm>
            <a:off x="9067800" y="0"/>
            <a:ext cx="76200" cy="6858000"/>
          </a:xfrm>
          <a:prstGeom prst="rect">
            <a:avLst/>
          </a:prstGeom>
          <a:solidFill>
            <a:schemeClr val="accent2"/>
          </a:solidFill>
          <a:ln w="9525">
            <a:solidFill>
              <a:schemeClr val="bg2">
                <a:lumMod val="75000"/>
              </a:schemeClr>
            </a:solidFill>
            <a:miter lim="800000"/>
            <a:headEnd/>
            <a:tailEnd/>
          </a:ln>
          <a:effectLst/>
        </p:spPr>
        <p:txBody>
          <a:bodyPr wrap="none" anchor="ctr"/>
          <a:lstStyle/>
          <a:p>
            <a:pPr fontAlgn="auto">
              <a:spcBef>
                <a:spcPts val="0"/>
              </a:spcBef>
              <a:spcAft>
                <a:spcPts val="0"/>
              </a:spcAft>
              <a:defRPr/>
            </a:pPr>
            <a:endParaRPr lang="ja-JP" altLang="en-US">
              <a:latin typeface="メイリオ" pitchFamily="50" charset="-128"/>
              <a:cs typeface="+mn-cs"/>
            </a:endParaRPr>
          </a:p>
        </p:txBody>
      </p:sp>
      <p:sp>
        <p:nvSpPr>
          <p:cNvPr id="12" name="テキスト ボックス 11"/>
          <p:cNvSpPr txBox="1"/>
          <p:nvPr userDrawn="1"/>
        </p:nvSpPr>
        <p:spPr>
          <a:xfrm>
            <a:off x="-2633" y="6588370"/>
            <a:ext cx="3467616" cy="246221"/>
          </a:xfrm>
          <a:prstGeom prst="rect">
            <a:avLst/>
          </a:prstGeom>
          <a:noFill/>
        </p:spPr>
        <p:txBody>
          <a:bodyPr wrap="none">
            <a:spAutoFit/>
          </a:bodyPr>
          <a:lstStyle>
            <a:lvl1pPr>
              <a:defRPr kumimoji="1">
                <a:solidFill>
                  <a:schemeClr val="tx1"/>
                </a:solidFill>
                <a:latin typeface="Trebuchet MS" pitchFamily="34" charset="0"/>
                <a:ea typeface="HG丸ｺﾞｼｯｸM-PRO" pitchFamily="50" charset="-128"/>
              </a:defRPr>
            </a:lvl1pPr>
            <a:lvl2pPr marL="742950" indent="-285750">
              <a:defRPr kumimoji="1">
                <a:solidFill>
                  <a:schemeClr val="tx1"/>
                </a:solidFill>
                <a:latin typeface="Trebuchet MS" pitchFamily="34" charset="0"/>
                <a:ea typeface="HG丸ｺﾞｼｯｸM-PRO" pitchFamily="50" charset="-128"/>
              </a:defRPr>
            </a:lvl2pPr>
            <a:lvl3pPr marL="1143000" indent="-228600">
              <a:defRPr kumimoji="1">
                <a:solidFill>
                  <a:schemeClr val="tx1"/>
                </a:solidFill>
                <a:latin typeface="Trebuchet MS" pitchFamily="34" charset="0"/>
                <a:ea typeface="HG丸ｺﾞｼｯｸM-PRO" pitchFamily="50" charset="-128"/>
              </a:defRPr>
            </a:lvl3pPr>
            <a:lvl4pPr marL="1600200" indent="-228600">
              <a:defRPr kumimoji="1">
                <a:solidFill>
                  <a:schemeClr val="tx1"/>
                </a:solidFill>
                <a:latin typeface="Trebuchet MS" pitchFamily="34" charset="0"/>
                <a:ea typeface="HG丸ｺﾞｼｯｸM-PRO" pitchFamily="50" charset="-128"/>
              </a:defRPr>
            </a:lvl4pPr>
            <a:lvl5pPr marL="2057400" indent="-228600">
              <a:defRPr kumimoji="1">
                <a:solidFill>
                  <a:schemeClr val="tx1"/>
                </a:solidFill>
                <a:latin typeface="Trebuchet MS" pitchFamily="34" charset="0"/>
                <a:ea typeface="HG丸ｺﾞｼｯｸM-PRO" pitchFamily="50" charset="-128"/>
              </a:defRPr>
            </a:lvl5pPr>
            <a:lvl6pPr marL="2514600" indent="-228600" fontAlgn="base">
              <a:spcBef>
                <a:spcPct val="0"/>
              </a:spcBef>
              <a:spcAft>
                <a:spcPct val="0"/>
              </a:spcAft>
              <a:defRPr kumimoji="1">
                <a:solidFill>
                  <a:schemeClr val="tx1"/>
                </a:solidFill>
                <a:latin typeface="Trebuchet MS" pitchFamily="34" charset="0"/>
                <a:ea typeface="HG丸ｺﾞｼｯｸM-PRO" pitchFamily="50" charset="-128"/>
              </a:defRPr>
            </a:lvl6pPr>
            <a:lvl7pPr marL="2971800" indent="-228600" fontAlgn="base">
              <a:spcBef>
                <a:spcPct val="0"/>
              </a:spcBef>
              <a:spcAft>
                <a:spcPct val="0"/>
              </a:spcAft>
              <a:defRPr kumimoji="1">
                <a:solidFill>
                  <a:schemeClr val="tx1"/>
                </a:solidFill>
                <a:latin typeface="Trebuchet MS" pitchFamily="34" charset="0"/>
                <a:ea typeface="HG丸ｺﾞｼｯｸM-PRO" pitchFamily="50" charset="-128"/>
              </a:defRPr>
            </a:lvl7pPr>
            <a:lvl8pPr marL="3429000" indent="-228600" fontAlgn="base">
              <a:spcBef>
                <a:spcPct val="0"/>
              </a:spcBef>
              <a:spcAft>
                <a:spcPct val="0"/>
              </a:spcAft>
              <a:defRPr kumimoji="1">
                <a:solidFill>
                  <a:schemeClr val="tx1"/>
                </a:solidFill>
                <a:latin typeface="Trebuchet MS" pitchFamily="34" charset="0"/>
                <a:ea typeface="HG丸ｺﾞｼｯｸM-PRO" pitchFamily="50" charset="-128"/>
              </a:defRPr>
            </a:lvl8pPr>
            <a:lvl9pPr marL="3886200" indent="-228600" fontAlgn="base">
              <a:spcBef>
                <a:spcPct val="0"/>
              </a:spcBef>
              <a:spcAft>
                <a:spcPct val="0"/>
              </a:spcAft>
              <a:defRPr kumimoji="1">
                <a:solidFill>
                  <a:schemeClr val="tx1"/>
                </a:solidFill>
                <a:latin typeface="Trebuchet MS" pitchFamily="34" charset="0"/>
                <a:ea typeface="HG丸ｺﾞｼｯｸM-PRO" pitchFamily="50"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kumimoji="1" lang="ja-JP" altLang="en-US" sz="1000" kern="1200" dirty="0" smtClean="0">
                <a:solidFill>
                  <a:schemeClr val="tx1"/>
                </a:solidFill>
                <a:latin typeface="Arial" charset="0"/>
                <a:ea typeface="ＭＳ Ｐゴシック" charset="-128"/>
                <a:cs typeface="メイリオ" pitchFamily="50" charset="-128"/>
              </a:rPr>
              <a:t>ＥＴロボコン技術教育資料／ＥＴロボコン東海地区実行委員会</a:t>
            </a:r>
          </a:p>
        </p:txBody>
      </p:sp>
      <p:pic>
        <p:nvPicPr>
          <p:cNvPr id="13" name="Picture 2" descr="http://www.etrobo.jp/2015/images/top_headlogo2011.jpg"/>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127" r="24224" b="16848"/>
          <a:stretch/>
        </p:blipFill>
        <p:spPr bwMode="auto">
          <a:xfrm>
            <a:off x="6320420" y="6455863"/>
            <a:ext cx="2268000" cy="396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37" r:id="rId1"/>
    <p:sldLayoutId id="2147483736" r:id="rId2"/>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2pPr>
      <a:lvl3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3pPr>
      <a:lvl4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4pPr>
      <a:lvl5pPr algn="l" rtl="0" eaLnBrk="0" fontAlgn="base" hangingPunct="0">
        <a:spcBef>
          <a:spcPct val="0"/>
        </a:spcBef>
        <a:spcAft>
          <a:spcPct val="0"/>
        </a:spcAft>
        <a:defRPr kumimoji="1" sz="3200">
          <a:solidFill>
            <a:schemeClr val="tx2"/>
          </a:solidFill>
          <a:latin typeface="メイリオ" pitchFamily="50" charset="-128"/>
          <a:ea typeface="メイリオ" pitchFamily="50" charset="-128"/>
          <a:cs typeface="メイリオ" pitchFamily="50" charset="-128"/>
        </a:defRPr>
      </a:lvl5pPr>
      <a:lvl6pPr marL="4572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6pPr>
      <a:lvl7pPr marL="9144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7pPr>
      <a:lvl8pPr marL="13716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8pPr>
      <a:lvl9pPr marL="1828800" algn="l" rtl="0" eaLnBrk="1" fontAlgn="base" hangingPunct="1">
        <a:spcBef>
          <a:spcPct val="0"/>
        </a:spcBef>
        <a:spcAft>
          <a:spcPct val="0"/>
        </a:spcAft>
        <a:defRPr kumimoji="1" sz="3600">
          <a:solidFill>
            <a:schemeClr val="tx2"/>
          </a:solidFill>
          <a:latin typeface="Lucida Sans Unicode" pitchFamily="34" charset="0"/>
          <a:ea typeface="ＭＳ Ｐゴシック" pitchFamily="50" charset="-128"/>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3"/>
          <p:cNvSpPr>
            <a:spLocks noGrp="1"/>
          </p:cNvSpPr>
          <p:nvPr>
            <p:ph type="ctrTitle"/>
          </p:nvPr>
        </p:nvSpPr>
        <p:spPr>
          <a:xfrm>
            <a:off x="180974" y="781539"/>
            <a:ext cx="6943725" cy="2228361"/>
          </a:xfrm>
        </p:spPr>
        <p:txBody>
          <a:bodyPr anchor="t" anchorCtr="0"/>
          <a:lstStyle/>
          <a:p>
            <a:pPr eaLnBrk="1" hangingPunct="1"/>
            <a:r>
              <a:rPr lang="en-US" altLang="ja-JP" sz="2400" dirty="0" smtClean="0"/>
              <a:t>ET</a:t>
            </a:r>
            <a:r>
              <a:rPr lang="ja-JP" altLang="en-US" sz="2400" dirty="0" smtClean="0"/>
              <a:t>ロボコン</a:t>
            </a:r>
            <a:r>
              <a:rPr lang="en-US" altLang="ja-JP" sz="2400" dirty="0" smtClean="0"/>
              <a:t>2015</a:t>
            </a:r>
            <a:r>
              <a:rPr lang="ja-JP" altLang="en-US" sz="2400" dirty="0" smtClean="0"/>
              <a:t>東海地区独自</a:t>
            </a:r>
            <a:r>
              <a:rPr lang="en-US" altLang="ja-JP" sz="3600" dirty="0" smtClean="0"/>
              <a:t/>
            </a:r>
            <a:br>
              <a:rPr lang="en-US" altLang="ja-JP" sz="3600" dirty="0" smtClean="0"/>
            </a:br>
            <a:r>
              <a:rPr lang="ja-JP" altLang="en-US" dirty="0" smtClean="0"/>
              <a:t>プライマリークラス実践教育</a:t>
            </a:r>
            <a:r>
              <a:rPr lang="en-US" altLang="ja-JP" dirty="0" smtClean="0"/>
              <a:t/>
            </a:r>
            <a:br>
              <a:rPr lang="en-US" altLang="ja-JP" dirty="0" smtClean="0"/>
            </a:br>
            <a:r>
              <a:rPr lang="en-US" altLang="ja-JP" dirty="0"/>
              <a:t/>
            </a:r>
            <a:br>
              <a:rPr lang="en-US" altLang="ja-JP" dirty="0"/>
            </a:br>
            <a:r>
              <a:rPr lang="en-US" altLang="ja-JP" dirty="0" smtClean="0"/>
              <a:t>    </a:t>
            </a:r>
            <a:r>
              <a:rPr lang="ja-JP" altLang="en-US" sz="3600" b="1" dirty="0" smtClean="0"/>
              <a:t>ＰＩＤ制御</a:t>
            </a:r>
            <a:endParaRPr lang="ja-JP" altLang="en-US" sz="3600" b="1" dirty="0"/>
          </a:p>
        </p:txBody>
      </p:sp>
      <p:sp>
        <p:nvSpPr>
          <p:cNvPr id="11" name="サブタイトル 5"/>
          <p:cNvSpPr>
            <a:spLocks noGrp="1"/>
          </p:cNvSpPr>
          <p:nvPr>
            <p:ph type="subTitle" idx="1"/>
          </p:nvPr>
        </p:nvSpPr>
        <p:spPr>
          <a:xfrm>
            <a:off x="6503987" y="5314950"/>
            <a:ext cx="2028825" cy="336550"/>
          </a:xfrm>
        </p:spPr>
        <p:txBody>
          <a:bodyPr anchor="t" anchorCtr="0"/>
          <a:lstStyle/>
          <a:p>
            <a:pPr eaLnBrk="1" hangingPunct="1"/>
            <a:r>
              <a:rPr lang="en-US" altLang="ja-JP" sz="1800" dirty="0" smtClean="0"/>
              <a:t>2015/06/20 </a:t>
            </a:r>
            <a:r>
              <a:rPr lang="ja-JP" altLang="en-US" sz="1800" dirty="0" smtClean="0"/>
              <a:t> </a:t>
            </a:r>
            <a:endParaRPr lang="en-US" altLang="ja-JP"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ソフト説明</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9</a:t>
            </a:fld>
            <a:endParaRPr lang="en-US" altLang="ja-JP"/>
          </a:p>
        </p:txBody>
      </p:sp>
      <p:sp>
        <p:nvSpPr>
          <p:cNvPr id="5" name="コンテンツ プレースホルダ 4"/>
          <p:cNvSpPr>
            <a:spLocks noGrp="1"/>
          </p:cNvSpPr>
          <p:nvPr>
            <p:ph idx="1"/>
          </p:nvPr>
        </p:nvSpPr>
        <p:spPr>
          <a:xfrm>
            <a:off x="206375" y="1563408"/>
            <a:ext cx="4276725" cy="4845373"/>
          </a:xfrm>
          <a:ln w="6350">
            <a:solidFill>
              <a:schemeClr val="tx1"/>
            </a:solidFill>
          </a:ln>
        </p:spPr>
        <p:txBody>
          <a:bodyPr/>
          <a:lstStyle/>
          <a:p>
            <a:pPr marL="0" indent="0" eaLnBrk="1" hangingPunct="1">
              <a:buNone/>
            </a:pPr>
            <a:r>
              <a:rPr lang="en-US" altLang="ja-JP" sz="1200" b="1" dirty="0" smtClean="0">
                <a:solidFill>
                  <a:srgbClr val="FF0000"/>
                </a:solidFill>
              </a:rPr>
              <a:t>#</a:t>
            </a:r>
            <a:r>
              <a:rPr lang="en-US" altLang="ja-JP" sz="1200" b="1" dirty="0">
                <a:solidFill>
                  <a:srgbClr val="FF0000"/>
                </a:solidFill>
              </a:rPr>
              <a:t>define KPID_P_FACTOR       (float)( 0.00)</a:t>
            </a:r>
          </a:p>
          <a:p>
            <a:pPr marL="0" indent="0" eaLnBrk="1" hangingPunct="1">
              <a:buNone/>
            </a:pPr>
            <a:r>
              <a:rPr lang="en-US" altLang="ja-JP" sz="1200" b="1" dirty="0">
                <a:solidFill>
                  <a:srgbClr val="FF0000"/>
                </a:solidFill>
              </a:rPr>
              <a:t>#define KPID_I_FACTOR       (float)( 0.00)</a:t>
            </a:r>
          </a:p>
          <a:p>
            <a:pPr marL="0" indent="0" eaLnBrk="1" hangingPunct="1">
              <a:buNone/>
            </a:pPr>
            <a:r>
              <a:rPr lang="en-US" altLang="ja-JP" sz="1200" b="1" dirty="0">
                <a:solidFill>
                  <a:srgbClr val="FF0000"/>
                </a:solidFill>
              </a:rPr>
              <a:t>#define KPID_D_FACTOR       (float)( 00.000)</a:t>
            </a:r>
          </a:p>
          <a:p>
            <a:pPr marL="0" indent="0" eaLnBrk="1" hangingPunct="1">
              <a:buNone/>
            </a:pPr>
            <a:r>
              <a:rPr lang="en-US" altLang="ja-JP" sz="1200" dirty="0"/>
              <a:t>#define KPID_EDGE_FACTOR    (int32_t)(</a:t>
            </a:r>
            <a:r>
              <a:rPr lang="en-US" altLang="ja-JP" sz="1200" dirty="0" smtClean="0"/>
              <a:t>1)</a:t>
            </a:r>
            <a:endParaRPr lang="en-US" altLang="ja-JP" sz="1200" dirty="0"/>
          </a:p>
          <a:p>
            <a:pPr marL="0" indent="0" eaLnBrk="1" hangingPunct="1">
              <a:buNone/>
            </a:pPr>
            <a:r>
              <a:rPr lang="en-US" altLang="ja-JP" sz="1200" dirty="0" smtClean="0"/>
              <a:t>#</a:t>
            </a:r>
            <a:r>
              <a:rPr lang="en-US" altLang="ja-JP" sz="1200" dirty="0"/>
              <a:t>define KPID_TURN_LIMIT     (int32_t)(</a:t>
            </a:r>
            <a:r>
              <a:rPr lang="en-US" altLang="ja-JP" sz="1200" dirty="0" smtClean="0"/>
              <a:t>100)</a:t>
            </a:r>
          </a:p>
          <a:p>
            <a:pPr marL="0" indent="0" eaLnBrk="1" hangingPunct="1">
              <a:buNone/>
            </a:pPr>
            <a:endParaRPr lang="ja-JP" altLang="en-US" sz="1200" dirty="0" smtClean="0"/>
          </a:p>
          <a:p>
            <a:pPr marL="0" indent="0" eaLnBrk="1" hangingPunct="1">
              <a:buNone/>
            </a:pPr>
            <a:r>
              <a:rPr lang="en-US" altLang="ja-JP" sz="1200" dirty="0" err="1" smtClean="0"/>
              <a:t>brightness_P</a:t>
            </a:r>
            <a:r>
              <a:rPr lang="en-US" altLang="ja-JP" sz="1200" dirty="0" smtClean="0"/>
              <a:t> </a:t>
            </a:r>
            <a:r>
              <a:rPr lang="en-US" altLang="ja-JP" sz="1200" dirty="0"/>
              <a:t>= </a:t>
            </a:r>
            <a:r>
              <a:rPr lang="en-US" altLang="ja-JP" sz="1200" dirty="0" smtClean="0"/>
              <a:t>deviation</a:t>
            </a:r>
            <a:r>
              <a:rPr lang="en-US" altLang="ja-JP" sz="1200" dirty="0"/>
              <a:t>;</a:t>
            </a:r>
          </a:p>
          <a:p>
            <a:pPr marL="0" indent="0" eaLnBrk="1" hangingPunct="1">
              <a:buNone/>
            </a:pPr>
            <a:r>
              <a:rPr lang="en-US" altLang="ja-JP" sz="1200" dirty="0" err="1"/>
              <a:t>brightness_I</a:t>
            </a:r>
            <a:r>
              <a:rPr lang="en-US" altLang="ja-JP" sz="1200" dirty="0"/>
              <a:t> = </a:t>
            </a:r>
            <a:r>
              <a:rPr lang="en-US" altLang="ja-JP" sz="1200" dirty="0" err="1"/>
              <a:t>mIntegral</a:t>
            </a:r>
            <a:r>
              <a:rPr lang="en-US" altLang="ja-JP" sz="1200" dirty="0"/>
              <a:t> + </a:t>
            </a:r>
            <a:r>
              <a:rPr lang="en-US" altLang="ja-JP" sz="1200" dirty="0" err="1"/>
              <a:t>brightness_P</a:t>
            </a:r>
            <a:r>
              <a:rPr lang="en-US" altLang="ja-JP" sz="1200" dirty="0"/>
              <a:t>;</a:t>
            </a:r>
          </a:p>
          <a:p>
            <a:pPr marL="0" indent="0" eaLnBrk="1" hangingPunct="1">
              <a:buNone/>
            </a:pPr>
            <a:r>
              <a:rPr lang="en-US" altLang="ja-JP" sz="1200" dirty="0" err="1"/>
              <a:t>brightness_D</a:t>
            </a:r>
            <a:r>
              <a:rPr lang="en-US" altLang="ja-JP" sz="1200" dirty="0"/>
              <a:t> = </a:t>
            </a:r>
            <a:r>
              <a:rPr lang="en-US" altLang="ja-JP" sz="1200" dirty="0" err="1"/>
              <a:t>brightness_P</a:t>
            </a:r>
            <a:r>
              <a:rPr lang="en-US" altLang="ja-JP" sz="1200" dirty="0"/>
              <a:t> - </a:t>
            </a:r>
            <a:r>
              <a:rPr lang="en-US" altLang="ja-JP" sz="1200" dirty="0" err="1"/>
              <a:t>mDeviation</a:t>
            </a:r>
            <a:r>
              <a:rPr lang="en-US" altLang="ja-JP" sz="1200" dirty="0"/>
              <a:t>;</a:t>
            </a:r>
          </a:p>
          <a:p>
            <a:pPr marL="0" indent="0" eaLnBrk="1" hangingPunct="1">
              <a:buNone/>
            </a:pPr>
            <a:endParaRPr lang="en-US" altLang="ja-JP" sz="1200" dirty="0"/>
          </a:p>
          <a:p>
            <a:pPr marL="0" indent="0" eaLnBrk="1" hangingPunct="1">
              <a:buNone/>
            </a:pPr>
            <a:r>
              <a:rPr lang="en-US" altLang="ja-JP" sz="1200" dirty="0" err="1"/>
              <a:t>mDeviation</a:t>
            </a:r>
            <a:r>
              <a:rPr lang="en-US" altLang="ja-JP" sz="1200" dirty="0"/>
              <a:t> = </a:t>
            </a:r>
            <a:r>
              <a:rPr lang="en-US" altLang="ja-JP" sz="1200" dirty="0" err="1"/>
              <a:t>brightness_P</a:t>
            </a:r>
            <a:r>
              <a:rPr lang="en-US" altLang="ja-JP" sz="1200" dirty="0"/>
              <a:t>; </a:t>
            </a:r>
            <a:endParaRPr lang="en-US" altLang="ja-JP" sz="1200" dirty="0" smtClean="0"/>
          </a:p>
          <a:p>
            <a:pPr marL="0" indent="0" eaLnBrk="1" hangingPunct="1">
              <a:buNone/>
            </a:pPr>
            <a:r>
              <a:rPr lang="en-US" altLang="ja-JP" sz="1200" dirty="0" err="1" smtClean="0"/>
              <a:t>mIntegral</a:t>
            </a:r>
            <a:r>
              <a:rPr lang="en-US" altLang="ja-JP" sz="1200" dirty="0" smtClean="0"/>
              <a:t> </a:t>
            </a:r>
            <a:r>
              <a:rPr lang="en-US" altLang="ja-JP" sz="1200" dirty="0"/>
              <a:t>= </a:t>
            </a:r>
            <a:r>
              <a:rPr lang="en-US" altLang="ja-JP" sz="1200" dirty="0" err="1"/>
              <a:t>brightness_I</a:t>
            </a:r>
            <a:r>
              <a:rPr lang="en-US" altLang="ja-JP" sz="1200" dirty="0" smtClean="0"/>
              <a:t>;</a:t>
            </a:r>
          </a:p>
          <a:p>
            <a:pPr marL="0" indent="0" eaLnBrk="1" hangingPunct="1">
              <a:buNone/>
            </a:pPr>
            <a:endParaRPr lang="en-US" altLang="ja-JP" sz="1200" dirty="0"/>
          </a:p>
          <a:p>
            <a:pPr marL="0" indent="0" eaLnBrk="1" hangingPunct="1">
              <a:buNone/>
            </a:pPr>
            <a:r>
              <a:rPr lang="en-US" altLang="ja-JP" sz="1200" dirty="0"/>
              <a:t>/* P</a:t>
            </a:r>
            <a:r>
              <a:rPr lang="ja-JP" altLang="en-US" sz="1200" dirty="0"/>
              <a:t>項演算 *</a:t>
            </a:r>
            <a:r>
              <a:rPr lang="en-US" altLang="ja-JP" sz="1200" dirty="0"/>
              <a:t>/</a:t>
            </a:r>
          </a:p>
          <a:p>
            <a:pPr marL="0" indent="0" eaLnBrk="1" hangingPunct="1">
              <a:buNone/>
            </a:pPr>
            <a:r>
              <a:rPr lang="en-US" altLang="ja-JP" sz="1200" dirty="0" err="1"/>
              <a:t>turn_P</a:t>
            </a:r>
            <a:r>
              <a:rPr lang="en-US" altLang="ja-JP" sz="1200" dirty="0"/>
              <a:t> = </a:t>
            </a:r>
            <a:r>
              <a:rPr lang="en-US" altLang="ja-JP" sz="1200" dirty="0" smtClean="0"/>
              <a:t>(KPID_P_FACTOR </a:t>
            </a:r>
            <a:r>
              <a:rPr lang="en-US" altLang="ja-JP" sz="1200" dirty="0"/>
              <a:t>* </a:t>
            </a:r>
            <a:r>
              <a:rPr lang="en-US" altLang="ja-JP" sz="1200" dirty="0" err="1" smtClean="0"/>
              <a:t>brightness_P</a:t>
            </a:r>
            <a:r>
              <a:rPr lang="en-US" altLang="ja-JP" sz="1200" dirty="0"/>
              <a:t>);</a:t>
            </a:r>
          </a:p>
          <a:p>
            <a:pPr marL="0" indent="0" eaLnBrk="1" hangingPunct="1">
              <a:buNone/>
            </a:pPr>
            <a:r>
              <a:rPr lang="en-US" altLang="ja-JP" sz="1200" dirty="0" err="1"/>
              <a:t>turn_P</a:t>
            </a:r>
            <a:r>
              <a:rPr lang="en-US" altLang="ja-JP" sz="1200" dirty="0"/>
              <a:t> *= KPID_EDGE_FACTOR;</a:t>
            </a:r>
          </a:p>
          <a:p>
            <a:pPr marL="0" indent="0" eaLnBrk="1" hangingPunct="1">
              <a:buNone/>
            </a:pPr>
            <a:r>
              <a:rPr lang="en-US" altLang="ja-JP" sz="1200" dirty="0" smtClean="0"/>
              <a:t>/* </a:t>
            </a:r>
            <a:r>
              <a:rPr lang="en-US" altLang="ja-JP" sz="1200" dirty="0"/>
              <a:t>I</a:t>
            </a:r>
            <a:r>
              <a:rPr lang="ja-JP" altLang="en-US" sz="1200" dirty="0"/>
              <a:t>項演算 *</a:t>
            </a:r>
            <a:r>
              <a:rPr lang="en-US" altLang="ja-JP" sz="1200" dirty="0"/>
              <a:t>/</a:t>
            </a:r>
          </a:p>
          <a:p>
            <a:pPr marL="0" indent="0" eaLnBrk="1" hangingPunct="1">
              <a:buNone/>
            </a:pPr>
            <a:r>
              <a:rPr lang="en-US" altLang="ja-JP" sz="1200" dirty="0" err="1"/>
              <a:t>turn_I</a:t>
            </a:r>
            <a:r>
              <a:rPr lang="en-US" altLang="ja-JP" sz="1200" dirty="0"/>
              <a:t> = </a:t>
            </a:r>
            <a:r>
              <a:rPr lang="en-US" altLang="ja-JP" sz="1200" dirty="0" smtClean="0"/>
              <a:t>(KPID_I_FACTOR </a:t>
            </a:r>
            <a:r>
              <a:rPr lang="en-US" altLang="ja-JP" sz="1200" dirty="0"/>
              <a:t>* </a:t>
            </a:r>
            <a:r>
              <a:rPr lang="en-US" altLang="ja-JP" sz="1200" dirty="0" err="1"/>
              <a:t>brightness_I</a:t>
            </a:r>
            <a:r>
              <a:rPr lang="en-US" altLang="ja-JP" sz="1200" dirty="0"/>
              <a:t>);</a:t>
            </a:r>
          </a:p>
          <a:p>
            <a:pPr marL="0" indent="0" eaLnBrk="1" hangingPunct="1">
              <a:buNone/>
            </a:pPr>
            <a:r>
              <a:rPr lang="en-US" altLang="ja-JP" sz="1200" dirty="0" err="1" smtClean="0"/>
              <a:t>turn_I</a:t>
            </a:r>
            <a:r>
              <a:rPr lang="en-US" altLang="ja-JP" sz="1200" dirty="0" smtClean="0"/>
              <a:t> *= KPID_EDGE_FACTOR;</a:t>
            </a:r>
          </a:p>
          <a:p>
            <a:pPr marL="0" indent="0" eaLnBrk="1" hangingPunct="1">
              <a:buNone/>
            </a:pPr>
            <a:r>
              <a:rPr lang="en-US" altLang="ja-JP" sz="1200" dirty="0"/>
              <a:t>/* D</a:t>
            </a:r>
            <a:r>
              <a:rPr lang="ja-JP" altLang="en-US" sz="1200" dirty="0"/>
              <a:t>項演算 *</a:t>
            </a:r>
            <a:r>
              <a:rPr lang="en-US" altLang="ja-JP" sz="1200" dirty="0"/>
              <a:t>/</a:t>
            </a:r>
          </a:p>
          <a:p>
            <a:pPr marL="0" indent="0" eaLnBrk="1" hangingPunct="1">
              <a:buNone/>
            </a:pPr>
            <a:r>
              <a:rPr lang="en-US" altLang="ja-JP" sz="1200" dirty="0" err="1"/>
              <a:t>turn_D</a:t>
            </a:r>
            <a:r>
              <a:rPr lang="en-US" altLang="ja-JP" sz="1200" dirty="0"/>
              <a:t> = (KPID_D_FACTOR * </a:t>
            </a:r>
            <a:r>
              <a:rPr lang="en-US" altLang="ja-JP" sz="1200" dirty="0" err="1"/>
              <a:t>brightness_D</a:t>
            </a:r>
            <a:r>
              <a:rPr lang="en-US" altLang="ja-JP" sz="1200" dirty="0"/>
              <a:t>);</a:t>
            </a:r>
          </a:p>
          <a:p>
            <a:pPr marL="0" indent="0" eaLnBrk="1" hangingPunct="1">
              <a:buNone/>
            </a:pPr>
            <a:r>
              <a:rPr lang="en-US" altLang="ja-JP" sz="1200" dirty="0" err="1"/>
              <a:t>turn_D</a:t>
            </a:r>
            <a:r>
              <a:rPr lang="en-US" altLang="ja-JP" sz="1200" dirty="0"/>
              <a:t> *= KPID_EDGE_FACTOR;</a:t>
            </a:r>
          </a:p>
          <a:p>
            <a:pPr marL="0" indent="0" eaLnBrk="1" hangingPunct="1">
              <a:buNone/>
            </a:pPr>
            <a:endParaRPr lang="en-US" altLang="ja-JP" sz="1200" dirty="0"/>
          </a:p>
        </p:txBody>
      </p:sp>
      <p:sp>
        <p:nvSpPr>
          <p:cNvPr id="6" name="コンテンツ プレースホルダ 4"/>
          <p:cNvSpPr txBox="1">
            <a:spLocks/>
          </p:cNvSpPr>
          <p:nvPr/>
        </p:nvSpPr>
        <p:spPr bwMode="auto">
          <a:xfrm>
            <a:off x="4638675" y="1563409"/>
            <a:ext cx="4276725" cy="203791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r>
              <a:rPr lang="en-US" altLang="ja-JP" sz="1200" dirty="0" smtClean="0"/>
              <a:t>/* </a:t>
            </a:r>
            <a:r>
              <a:rPr lang="ja-JP" altLang="en-US" sz="1200" dirty="0"/>
              <a:t>旋回指示値設定   *</a:t>
            </a:r>
            <a:r>
              <a:rPr lang="en-US" altLang="ja-JP" sz="1200" dirty="0"/>
              <a:t>/</a:t>
            </a:r>
          </a:p>
          <a:p>
            <a:pPr marL="0" indent="0" eaLnBrk="1" hangingPunct="1">
              <a:buNone/>
            </a:pPr>
            <a:r>
              <a:rPr lang="en-US" altLang="ja-JP" sz="1200" dirty="0"/>
              <a:t>turn = </a:t>
            </a:r>
            <a:r>
              <a:rPr lang="en-US" altLang="ja-JP" sz="1200" dirty="0" err="1"/>
              <a:t>turn_P</a:t>
            </a:r>
            <a:r>
              <a:rPr lang="en-US" altLang="ja-JP" sz="1200" dirty="0"/>
              <a:t> + </a:t>
            </a:r>
            <a:r>
              <a:rPr lang="en-US" altLang="ja-JP" sz="1200" dirty="0" err="1"/>
              <a:t>turn_I</a:t>
            </a:r>
            <a:r>
              <a:rPr lang="en-US" altLang="ja-JP" sz="1200" dirty="0"/>
              <a:t> + </a:t>
            </a:r>
            <a:r>
              <a:rPr lang="en-US" altLang="ja-JP" sz="1200" dirty="0" err="1"/>
              <a:t>turn_D</a:t>
            </a:r>
            <a:r>
              <a:rPr lang="en-US" altLang="ja-JP" sz="1200" dirty="0"/>
              <a:t>;</a:t>
            </a:r>
          </a:p>
          <a:p>
            <a:pPr marL="0" indent="0" eaLnBrk="1" hangingPunct="1">
              <a:buNone/>
            </a:pPr>
            <a:endParaRPr lang="en-US" altLang="ja-JP" sz="1200" dirty="0"/>
          </a:p>
          <a:p>
            <a:pPr marL="0" indent="0" eaLnBrk="1" hangingPunct="1">
              <a:buNone/>
            </a:pPr>
            <a:r>
              <a:rPr lang="en-US" altLang="ja-JP" sz="1200" dirty="0" smtClean="0"/>
              <a:t>If (</a:t>
            </a:r>
            <a:r>
              <a:rPr lang="en-US" altLang="ja-JP" sz="1200" dirty="0"/>
              <a:t>turn &gt;= KPID_TURN_LIMIT) {</a:t>
            </a:r>
          </a:p>
          <a:p>
            <a:pPr marL="0" indent="0" eaLnBrk="1" hangingPunct="1">
              <a:buNone/>
            </a:pPr>
            <a:r>
              <a:rPr lang="en-US" altLang="ja-JP" sz="1200" dirty="0"/>
              <a:t>    turn = KPID_TURN_LIMIT;</a:t>
            </a:r>
          </a:p>
          <a:p>
            <a:pPr marL="0" indent="0" eaLnBrk="1" hangingPunct="1">
              <a:buNone/>
            </a:pPr>
            <a:r>
              <a:rPr lang="en-US" altLang="ja-JP" sz="1200" dirty="0"/>
              <a:t>} else if (turn &lt;= (-1 * KPID_TURN_LIMIT)) {</a:t>
            </a:r>
          </a:p>
          <a:p>
            <a:pPr marL="0" indent="0" eaLnBrk="1" hangingPunct="1">
              <a:buNone/>
            </a:pPr>
            <a:r>
              <a:rPr lang="en-US" altLang="ja-JP" sz="1200" dirty="0"/>
              <a:t>    turn = -1 * KPID_TURN_LIMIT;</a:t>
            </a:r>
          </a:p>
          <a:p>
            <a:pPr marL="0" indent="0" eaLnBrk="1" hangingPunct="1">
              <a:buNone/>
            </a:pPr>
            <a:r>
              <a:rPr lang="en-US" altLang="ja-JP" sz="1200" dirty="0"/>
              <a:t>}</a:t>
            </a:r>
          </a:p>
          <a:p>
            <a:pPr marL="0" indent="0" eaLnBrk="1" hangingPunct="1">
              <a:buNone/>
            </a:pPr>
            <a:r>
              <a:rPr lang="en-US" altLang="ja-JP" sz="1200" dirty="0" smtClean="0"/>
              <a:t>return turn;</a:t>
            </a:r>
          </a:p>
        </p:txBody>
      </p:sp>
      <p:sp>
        <p:nvSpPr>
          <p:cNvPr id="9" name="正方形/長方形 8"/>
          <p:cNvSpPr/>
          <p:nvPr/>
        </p:nvSpPr>
        <p:spPr>
          <a:xfrm>
            <a:off x="286543" y="1592359"/>
            <a:ext cx="4116388" cy="6654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kumimoji="1" lang="ja-JP" altLang="en-US" dirty="0">
              <a:solidFill>
                <a:schemeClr val="tx1"/>
              </a:solidFill>
            </a:endParaRPr>
          </a:p>
        </p:txBody>
      </p:sp>
      <p:sp>
        <p:nvSpPr>
          <p:cNvPr id="14" name="コンテンツ プレースホルダ 4"/>
          <p:cNvSpPr txBox="1">
            <a:spLocks/>
          </p:cNvSpPr>
          <p:nvPr/>
        </p:nvSpPr>
        <p:spPr bwMode="auto">
          <a:xfrm>
            <a:off x="114300" y="1060450"/>
            <a:ext cx="8934450" cy="455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r>
              <a:rPr lang="ja-JP" altLang="en-US" kern="0" dirty="0" smtClean="0"/>
              <a:t>赤枠部分を修正してください </a:t>
            </a:r>
            <a:r>
              <a:rPr lang="en-US" altLang="ja-JP" sz="1800" kern="0" dirty="0" err="1" smtClean="0"/>
              <a:t>PidController</a:t>
            </a:r>
            <a:r>
              <a:rPr lang="en-US" altLang="ja-JP" sz="1800" kern="0" dirty="0"/>
              <a:t>::</a:t>
            </a:r>
            <a:r>
              <a:rPr lang="en-US" altLang="ja-JP" sz="1800" kern="0" dirty="0" err="1"/>
              <a:t>calControlledVariable</a:t>
            </a:r>
            <a:endParaRPr lang="en-US" altLang="ja-JP" sz="1800" kern="0" dirty="0"/>
          </a:p>
        </p:txBody>
      </p:sp>
      <p:sp>
        <p:nvSpPr>
          <p:cNvPr id="17" name="角丸四角形吹き出し 16"/>
          <p:cNvSpPr/>
          <p:nvPr/>
        </p:nvSpPr>
        <p:spPr>
          <a:xfrm>
            <a:off x="3409553" y="2748193"/>
            <a:ext cx="1277143" cy="340519"/>
          </a:xfrm>
          <a:prstGeom prst="wedgeRoundRectCallout">
            <a:avLst>
              <a:gd name="adj1" fmla="val 2507"/>
              <a:gd name="adj2" fmla="val -229074"/>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dirty="0" smtClean="0">
                <a:solidFill>
                  <a:schemeClr val="tx1"/>
                </a:solidFill>
              </a:rPr>
              <a:t>係数を適合</a:t>
            </a:r>
            <a:endParaRPr lang="en-US" altLang="ja-JP" sz="1400" dirty="0" smtClean="0">
              <a:solidFill>
                <a:schemeClr val="tx1"/>
              </a:solidFill>
            </a:endParaRPr>
          </a:p>
        </p:txBody>
      </p:sp>
      <p:sp>
        <p:nvSpPr>
          <p:cNvPr id="19" name="テキスト ボックス 18"/>
          <p:cNvSpPr txBox="1"/>
          <p:nvPr/>
        </p:nvSpPr>
        <p:spPr>
          <a:xfrm>
            <a:off x="3549291" y="6497858"/>
            <a:ext cx="2339102" cy="253916"/>
          </a:xfrm>
          <a:prstGeom prst="rect">
            <a:avLst/>
          </a:prstGeom>
          <a:noFill/>
        </p:spPr>
        <p:txBody>
          <a:bodyPr wrap="none" rtlCol="0">
            <a:spAutoFit/>
          </a:bodyPr>
          <a:lstStyle/>
          <a:p>
            <a:r>
              <a:rPr lang="en-US" altLang="ja-JP" sz="1050" dirty="0"/>
              <a:t>※</a:t>
            </a:r>
            <a:r>
              <a:rPr lang="ja-JP" altLang="en-US" sz="1050" dirty="0"/>
              <a:t>実際のソフトより省略して</a:t>
            </a:r>
            <a:r>
              <a:rPr lang="ja-JP" altLang="en-US" sz="1050" dirty="0" smtClean="0"/>
              <a:t>います</a:t>
            </a:r>
            <a:endParaRPr lang="en-US" altLang="ja-JP" sz="1050" dirty="0"/>
          </a:p>
        </p:txBody>
      </p:sp>
      <p:sp>
        <p:nvSpPr>
          <p:cNvPr id="18" name="コンテンツ プレースホルダ 4"/>
          <p:cNvSpPr txBox="1">
            <a:spLocks/>
          </p:cNvSpPr>
          <p:nvPr/>
        </p:nvSpPr>
        <p:spPr bwMode="auto">
          <a:xfrm>
            <a:off x="4638674" y="3944316"/>
            <a:ext cx="4276725" cy="246446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80000"/>
              <a:buFont typeface="Wingdings" pitchFamily="2" charset="2"/>
              <a:buChar char="n"/>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l"/>
              <a:defRPr kumimoji="1" sz="24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80000"/>
              <a:buFont typeface="Wingdings" pitchFamily="2" charset="2"/>
              <a:buChar char="l"/>
              <a:defRPr kumimoji="1"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80000"/>
              <a:buFont typeface="Wingdings" pitchFamily="2" charset="2"/>
              <a:buChar char="l"/>
              <a:defRPr kumimoji="1">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2"/>
              </a:buClr>
              <a:buSzPct val="100000"/>
              <a:buFont typeface="Arial" charset="0"/>
              <a:buChar char="•"/>
              <a:defRPr kumimoji="1">
                <a:solidFill>
                  <a:schemeClr val="tx1"/>
                </a:solidFill>
                <a:latin typeface="+mn-lt"/>
                <a:ea typeface="+mn-ea"/>
                <a:cs typeface="+mn-cs"/>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a:lstStyle>
          <a:p>
            <a:pPr marL="0" indent="0" eaLnBrk="1" hangingPunct="1">
              <a:buNone/>
            </a:pPr>
            <a:r>
              <a:rPr lang="en-US" altLang="ja-JP" sz="1200" b="1" dirty="0" err="1" smtClean="0"/>
              <a:t>int</a:t>
            </a:r>
            <a:r>
              <a:rPr lang="en-US" altLang="ja-JP" sz="1200" b="1" dirty="0" smtClean="0"/>
              <a:t> </a:t>
            </a:r>
            <a:r>
              <a:rPr lang="en-US" altLang="ja-JP" sz="1200" b="1" dirty="0" err="1"/>
              <a:t>LineTracer</a:t>
            </a:r>
            <a:r>
              <a:rPr lang="en-US" altLang="ja-JP" sz="1200" b="1" dirty="0"/>
              <a:t>::</a:t>
            </a:r>
            <a:r>
              <a:rPr lang="en-US" altLang="ja-JP" sz="1200" b="1" dirty="0" err="1"/>
              <a:t>calcDirection</a:t>
            </a:r>
            <a:r>
              <a:rPr lang="en-US" altLang="ja-JP" sz="1200" b="1" dirty="0"/>
              <a:t>(bool </a:t>
            </a:r>
            <a:r>
              <a:rPr lang="en-US" altLang="ja-JP" sz="1200" b="1" dirty="0" err="1"/>
              <a:t>isOnLine</a:t>
            </a:r>
            <a:r>
              <a:rPr lang="en-US" altLang="ja-JP" sz="1200" b="1" dirty="0"/>
              <a:t>) {</a:t>
            </a:r>
          </a:p>
          <a:p>
            <a:pPr marL="0" indent="0" eaLnBrk="1" hangingPunct="1">
              <a:buNone/>
            </a:pPr>
            <a:endParaRPr lang="en-US" altLang="ja-JP" sz="1200" dirty="0"/>
          </a:p>
          <a:p>
            <a:pPr marL="0" indent="0" eaLnBrk="1" hangingPunct="1">
              <a:buNone/>
            </a:pPr>
            <a:r>
              <a:rPr lang="en-US" altLang="ja-JP" sz="1200" b="1" dirty="0" smtClean="0">
                <a:solidFill>
                  <a:srgbClr val="FF0000"/>
                </a:solidFill>
              </a:rPr>
              <a:t>//    </a:t>
            </a:r>
            <a:r>
              <a:rPr lang="en-US" altLang="ja-JP" sz="1200" b="1" dirty="0">
                <a:solidFill>
                  <a:srgbClr val="FF0000"/>
                </a:solidFill>
              </a:rPr>
              <a:t>return </a:t>
            </a:r>
            <a:r>
              <a:rPr lang="en-US" altLang="ja-JP" sz="1200" b="1" dirty="0" err="1">
                <a:solidFill>
                  <a:srgbClr val="FF0000"/>
                </a:solidFill>
              </a:rPr>
              <a:t>mPidController</a:t>
            </a:r>
            <a:r>
              <a:rPr lang="en-US" altLang="ja-JP" sz="1200" b="1" dirty="0">
                <a:solidFill>
                  <a:srgbClr val="FF0000"/>
                </a:solidFill>
              </a:rPr>
              <a:t>-&gt;</a:t>
            </a:r>
            <a:r>
              <a:rPr lang="en-US" altLang="ja-JP" sz="1200" b="1" dirty="0" err="1" smtClean="0">
                <a:solidFill>
                  <a:srgbClr val="FF0000"/>
                </a:solidFill>
              </a:rPr>
              <a:t>calControlledVariable</a:t>
            </a:r>
            <a:endParaRPr lang="en-US" altLang="ja-JP" sz="1200" b="1" dirty="0" smtClean="0">
              <a:solidFill>
                <a:srgbClr val="FF0000"/>
              </a:solidFill>
            </a:endParaRPr>
          </a:p>
          <a:p>
            <a:pPr marL="0" indent="0" eaLnBrk="1" hangingPunct="1">
              <a:buNone/>
            </a:pPr>
            <a:r>
              <a:rPr lang="en-US" altLang="ja-JP" sz="1200" b="1" dirty="0">
                <a:solidFill>
                  <a:srgbClr val="FF0000"/>
                </a:solidFill>
              </a:rPr>
              <a:t> </a:t>
            </a:r>
            <a:r>
              <a:rPr lang="en-US" altLang="ja-JP" sz="1200" b="1" dirty="0" smtClean="0">
                <a:solidFill>
                  <a:srgbClr val="FF0000"/>
                </a:solidFill>
              </a:rPr>
              <a:t>                         (</a:t>
            </a:r>
            <a:r>
              <a:rPr lang="en-US" altLang="ja-JP" sz="1200" b="1" dirty="0" err="1">
                <a:solidFill>
                  <a:srgbClr val="FF0000"/>
                </a:solidFill>
              </a:rPr>
              <a:t>mLineMonitor</a:t>
            </a:r>
            <a:r>
              <a:rPr lang="en-US" altLang="ja-JP" sz="1200" b="1" dirty="0">
                <a:solidFill>
                  <a:srgbClr val="FF0000"/>
                </a:solidFill>
              </a:rPr>
              <a:t>-&gt;</a:t>
            </a:r>
            <a:r>
              <a:rPr lang="en-US" altLang="ja-JP" sz="1200" b="1" dirty="0" err="1">
                <a:solidFill>
                  <a:srgbClr val="FF0000"/>
                </a:solidFill>
              </a:rPr>
              <a:t>getDeviation</a:t>
            </a:r>
            <a:r>
              <a:rPr lang="en-US" altLang="ja-JP" sz="1200" b="1" dirty="0">
                <a:solidFill>
                  <a:srgbClr val="FF0000"/>
                </a:solidFill>
              </a:rPr>
              <a:t>());</a:t>
            </a:r>
          </a:p>
          <a:p>
            <a:pPr marL="0" indent="0" eaLnBrk="1" hangingPunct="1">
              <a:buNone/>
            </a:pPr>
            <a:r>
              <a:rPr lang="en-US" altLang="ja-JP" sz="1200" b="1" dirty="0" smtClean="0">
                <a:solidFill>
                  <a:srgbClr val="FF0000"/>
                </a:solidFill>
              </a:rPr>
              <a:t>    </a:t>
            </a:r>
          </a:p>
          <a:p>
            <a:pPr marL="0" indent="0" eaLnBrk="1" hangingPunct="1">
              <a:buNone/>
            </a:pPr>
            <a:r>
              <a:rPr lang="en-US" altLang="ja-JP" sz="1200" b="1" dirty="0">
                <a:solidFill>
                  <a:srgbClr val="FF0000"/>
                </a:solidFill>
              </a:rPr>
              <a:t> </a:t>
            </a:r>
            <a:r>
              <a:rPr lang="en-US" altLang="ja-JP" sz="1200" b="1" dirty="0" smtClean="0">
                <a:solidFill>
                  <a:srgbClr val="FF0000"/>
                </a:solidFill>
              </a:rPr>
              <a:t>   if </a:t>
            </a:r>
            <a:r>
              <a:rPr lang="en-US" altLang="ja-JP" sz="1200" b="1" dirty="0">
                <a:solidFill>
                  <a:srgbClr val="FF0000"/>
                </a:solidFill>
              </a:rPr>
              <a:t>(</a:t>
            </a:r>
            <a:r>
              <a:rPr lang="en-US" altLang="ja-JP" sz="1200" b="1" dirty="0" err="1">
                <a:solidFill>
                  <a:srgbClr val="FF0000"/>
                </a:solidFill>
              </a:rPr>
              <a:t>isOnLine</a:t>
            </a:r>
            <a:r>
              <a:rPr lang="en-US" altLang="ja-JP" sz="1200" b="1" dirty="0">
                <a:solidFill>
                  <a:srgbClr val="FF0000"/>
                </a:solidFill>
              </a:rPr>
              <a:t>) {</a:t>
            </a:r>
          </a:p>
          <a:p>
            <a:pPr marL="0" indent="0" eaLnBrk="1" hangingPunct="1">
              <a:buNone/>
            </a:pPr>
            <a:r>
              <a:rPr lang="en-US" altLang="ja-JP" sz="1200" b="1" dirty="0" smtClean="0">
                <a:solidFill>
                  <a:srgbClr val="FF0000"/>
                </a:solidFill>
              </a:rPr>
              <a:t>        </a:t>
            </a:r>
            <a:r>
              <a:rPr lang="en-US" altLang="ja-JP" sz="1200" b="1" dirty="0">
                <a:solidFill>
                  <a:srgbClr val="FF0000"/>
                </a:solidFill>
              </a:rPr>
              <a:t>return </a:t>
            </a:r>
            <a:r>
              <a:rPr lang="en-US" altLang="ja-JP" sz="1200" b="1" dirty="0" err="1">
                <a:solidFill>
                  <a:srgbClr val="FF0000"/>
                </a:solidFill>
              </a:rPr>
              <a:t>BalancingWalker</a:t>
            </a:r>
            <a:r>
              <a:rPr lang="en-US" altLang="ja-JP" sz="1200" b="1" dirty="0">
                <a:solidFill>
                  <a:srgbClr val="FF0000"/>
                </a:solidFill>
              </a:rPr>
              <a:t>::LOW;</a:t>
            </a:r>
          </a:p>
          <a:p>
            <a:pPr marL="0" indent="0" eaLnBrk="1" hangingPunct="1">
              <a:buNone/>
            </a:pPr>
            <a:r>
              <a:rPr lang="en-US" altLang="ja-JP" sz="1200" b="1" dirty="0" smtClean="0">
                <a:solidFill>
                  <a:srgbClr val="FF0000"/>
                </a:solidFill>
              </a:rPr>
              <a:t>    </a:t>
            </a:r>
            <a:r>
              <a:rPr lang="en-US" altLang="ja-JP" sz="1200" b="1" dirty="0">
                <a:solidFill>
                  <a:srgbClr val="FF0000"/>
                </a:solidFill>
              </a:rPr>
              <a:t>} else {</a:t>
            </a:r>
          </a:p>
          <a:p>
            <a:pPr marL="0" indent="0" eaLnBrk="1" hangingPunct="1">
              <a:buNone/>
            </a:pPr>
            <a:r>
              <a:rPr lang="en-US" altLang="ja-JP" sz="1200" b="1" dirty="0" smtClean="0">
                <a:solidFill>
                  <a:srgbClr val="FF0000"/>
                </a:solidFill>
              </a:rPr>
              <a:t>        </a:t>
            </a:r>
            <a:r>
              <a:rPr lang="en-US" altLang="ja-JP" sz="1200" b="1" dirty="0">
                <a:solidFill>
                  <a:srgbClr val="FF0000"/>
                </a:solidFill>
              </a:rPr>
              <a:t>return -</a:t>
            </a:r>
            <a:r>
              <a:rPr lang="en-US" altLang="ja-JP" sz="1200" b="1" dirty="0" err="1">
                <a:solidFill>
                  <a:srgbClr val="FF0000"/>
                </a:solidFill>
              </a:rPr>
              <a:t>BalancingWalker</a:t>
            </a:r>
            <a:r>
              <a:rPr lang="en-US" altLang="ja-JP" sz="1200" b="1" dirty="0">
                <a:solidFill>
                  <a:srgbClr val="FF0000"/>
                </a:solidFill>
              </a:rPr>
              <a:t>::LOW;</a:t>
            </a:r>
          </a:p>
          <a:p>
            <a:pPr marL="0" indent="0" eaLnBrk="1" hangingPunct="1">
              <a:buNone/>
            </a:pPr>
            <a:r>
              <a:rPr lang="en-US" altLang="ja-JP" sz="1200" b="1" dirty="0" smtClean="0">
                <a:solidFill>
                  <a:srgbClr val="FF0000"/>
                </a:solidFill>
              </a:rPr>
              <a:t>    </a:t>
            </a:r>
            <a:r>
              <a:rPr lang="en-US" altLang="ja-JP" sz="1200" b="1" dirty="0">
                <a:solidFill>
                  <a:srgbClr val="FF0000"/>
                </a:solidFill>
              </a:rPr>
              <a:t>}</a:t>
            </a:r>
          </a:p>
          <a:p>
            <a:pPr marL="0" indent="0" eaLnBrk="1" hangingPunct="1">
              <a:buNone/>
            </a:pPr>
            <a:r>
              <a:rPr lang="en-US" altLang="ja-JP" sz="1200" dirty="0" smtClean="0"/>
              <a:t>}</a:t>
            </a:r>
            <a:endParaRPr lang="en-US" altLang="ja-JP" sz="1200" b="1" dirty="0">
              <a:solidFill>
                <a:srgbClr val="FF0000"/>
              </a:solidFill>
            </a:endParaRPr>
          </a:p>
        </p:txBody>
      </p:sp>
      <p:sp>
        <p:nvSpPr>
          <p:cNvPr id="22" name="正方形/長方形 21"/>
          <p:cNvSpPr/>
          <p:nvPr/>
        </p:nvSpPr>
        <p:spPr>
          <a:xfrm>
            <a:off x="4706142" y="4353253"/>
            <a:ext cx="4116388" cy="4829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solidFill>
                <a:schemeClr val="tx1"/>
              </a:solidFill>
            </a:endParaRPr>
          </a:p>
        </p:txBody>
      </p:sp>
      <p:sp>
        <p:nvSpPr>
          <p:cNvPr id="23" name="正方形/長方形 22"/>
          <p:cNvSpPr/>
          <p:nvPr/>
        </p:nvSpPr>
        <p:spPr>
          <a:xfrm>
            <a:off x="4718842" y="4973455"/>
            <a:ext cx="4116388" cy="11814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solidFill>
                <a:schemeClr val="tx1"/>
              </a:solidFill>
            </a:endParaRPr>
          </a:p>
        </p:txBody>
      </p:sp>
      <p:sp>
        <p:nvSpPr>
          <p:cNvPr id="20" name="角丸四角形吹き出し 19"/>
          <p:cNvSpPr/>
          <p:nvPr/>
        </p:nvSpPr>
        <p:spPr>
          <a:xfrm>
            <a:off x="2956717" y="4015869"/>
            <a:ext cx="1624808" cy="578882"/>
          </a:xfrm>
          <a:prstGeom prst="wedgeRoundRectCallout">
            <a:avLst>
              <a:gd name="adj1" fmla="val 59727"/>
              <a:gd name="adj2" fmla="val 2826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dirty="0" smtClean="0">
                <a:solidFill>
                  <a:schemeClr val="tx1"/>
                </a:solidFill>
              </a:rPr>
              <a:t>コメントアウト</a:t>
            </a:r>
            <a:endParaRPr lang="en-US" altLang="ja-JP" sz="1400" dirty="0" smtClean="0">
              <a:solidFill>
                <a:schemeClr val="tx1"/>
              </a:solidFill>
            </a:endParaRPr>
          </a:p>
          <a:p>
            <a:pPr algn="ctr"/>
            <a:r>
              <a:rPr lang="ja-JP" altLang="en-US" sz="1400" dirty="0" smtClean="0">
                <a:solidFill>
                  <a:schemeClr val="tx1"/>
                </a:solidFill>
              </a:rPr>
              <a:t>を消去</a:t>
            </a:r>
            <a:endParaRPr lang="en-US" altLang="ja-JP" sz="1400" dirty="0" smtClean="0">
              <a:solidFill>
                <a:schemeClr val="tx1"/>
              </a:solidFill>
            </a:endParaRPr>
          </a:p>
        </p:txBody>
      </p:sp>
      <p:sp>
        <p:nvSpPr>
          <p:cNvPr id="21" name="角丸四角形吹き出し 20"/>
          <p:cNvSpPr/>
          <p:nvPr/>
        </p:nvSpPr>
        <p:spPr>
          <a:xfrm>
            <a:off x="7658495" y="4887107"/>
            <a:ext cx="1382712" cy="578882"/>
          </a:xfrm>
          <a:prstGeom prst="wedgeRoundRectCallout">
            <a:avLst>
              <a:gd name="adj1" fmla="val -39290"/>
              <a:gd name="adj2" fmla="val 76096"/>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ja-JP" altLang="en-US" sz="1400" dirty="0" smtClean="0">
                <a:solidFill>
                  <a:schemeClr val="tx1"/>
                </a:solidFill>
              </a:rPr>
              <a:t>コメント</a:t>
            </a:r>
            <a:endParaRPr lang="en-US" altLang="ja-JP" sz="1400" dirty="0" smtClean="0">
              <a:solidFill>
                <a:schemeClr val="tx1"/>
              </a:solidFill>
            </a:endParaRPr>
          </a:p>
          <a:p>
            <a:pPr algn="ctr"/>
            <a:r>
              <a:rPr lang="ja-JP" altLang="en-US" sz="1400" dirty="0" smtClean="0">
                <a:solidFill>
                  <a:schemeClr val="tx1"/>
                </a:solidFill>
              </a:rPr>
              <a:t>アウトする</a:t>
            </a:r>
            <a:endParaRPr lang="en-US" altLang="ja-JP" sz="1400" dirty="0" smtClean="0">
              <a:solidFill>
                <a:schemeClr val="tx1"/>
              </a:solidFill>
            </a:endParaRPr>
          </a:p>
        </p:txBody>
      </p:sp>
    </p:spTree>
    <p:extLst>
      <p:ext uri="{BB962C8B-B14F-4D97-AF65-F5344CB8AC3E}">
        <p14:creationId xmlns:p14="http://schemas.microsoft.com/office/powerpoint/2010/main" val="886896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この教材について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目的</a:t>
            </a:r>
            <a:endParaRPr kumimoji="1" lang="en-US" altLang="ja-JP" dirty="0" smtClean="0"/>
          </a:p>
          <a:p>
            <a:pPr lvl="1"/>
            <a:r>
              <a:rPr lang="ja-JP" altLang="en-US" sz="2000" dirty="0" smtClean="0"/>
              <a:t>この教材は、ＥＴロボコンに参加されるみなさんが必要となる知識やスキルを習得する機会を提供することを目的に作成したものです</a:t>
            </a:r>
            <a:endParaRPr lang="en-US" altLang="ja-JP" sz="2000" dirty="0" smtClean="0"/>
          </a:p>
          <a:p>
            <a:pPr lvl="1"/>
            <a:endParaRPr lang="en-US" altLang="ja-JP" sz="2000" dirty="0"/>
          </a:p>
          <a:p>
            <a:r>
              <a:rPr lang="ja-JP" altLang="en-US" dirty="0" smtClean="0"/>
              <a:t>著作権</a:t>
            </a:r>
            <a:endParaRPr lang="en-US" altLang="ja-JP" dirty="0" smtClean="0"/>
          </a:p>
          <a:p>
            <a:pPr lvl="1"/>
            <a:r>
              <a:rPr lang="ja-JP" altLang="en-US" sz="2000" dirty="0" smtClean="0"/>
              <a:t>この教材はＥＴロボコン東海地区実行委員会が作成したものです</a:t>
            </a:r>
            <a:endParaRPr lang="en-US" altLang="ja-JP" sz="2000" dirty="0" smtClean="0"/>
          </a:p>
          <a:p>
            <a:pPr lvl="1"/>
            <a:r>
              <a:rPr lang="ja-JP" altLang="en-US" sz="2000" dirty="0" smtClean="0"/>
              <a:t>この教材の著作権はＥＴロボコン東海地区実行委員会に帰属します</a:t>
            </a:r>
            <a:endParaRPr lang="en-US" altLang="ja-JP" sz="2000" dirty="0" smtClean="0"/>
          </a:p>
          <a:p>
            <a:endParaRPr lang="en-US" altLang="ja-JP" dirty="0" smtClean="0"/>
          </a:p>
          <a:p>
            <a:r>
              <a:rPr lang="ja-JP" altLang="en-US" dirty="0" smtClean="0"/>
              <a:t>使用について</a:t>
            </a:r>
            <a:endParaRPr lang="en-US" altLang="ja-JP" dirty="0" smtClean="0"/>
          </a:p>
          <a:p>
            <a:pPr lvl="1"/>
            <a:r>
              <a:rPr lang="ja-JP" altLang="en-US" sz="2000" dirty="0" smtClean="0"/>
              <a:t>ＥＴロボコン東海地区大会の参加資格（企業、大学、個人）の範囲内に限り、ご自由に活用していただいてかまいません</a:t>
            </a:r>
            <a:endParaRPr lang="en-US" altLang="ja-JP" sz="2000" dirty="0"/>
          </a:p>
          <a:p>
            <a:pPr marL="457200" lvl="1" indent="0">
              <a:buNone/>
            </a:pPr>
            <a:endParaRPr lang="en-US" altLang="ja-JP" dirty="0"/>
          </a:p>
          <a:p>
            <a:pPr lvl="1"/>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10</a:t>
            </a:fld>
            <a:endParaRPr lang="en-US" altLang="ja-JP"/>
          </a:p>
        </p:txBody>
      </p:sp>
    </p:spTree>
    <p:extLst>
      <p:ext uri="{BB962C8B-B14F-4D97-AF65-F5344CB8AC3E}">
        <p14:creationId xmlns:p14="http://schemas.microsoft.com/office/powerpoint/2010/main" val="294572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速く走るには？</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1</a:t>
            </a:fld>
            <a:endParaRPr lang="en-US" altLang="ja-JP"/>
          </a:p>
        </p:txBody>
      </p:sp>
      <p:sp>
        <p:nvSpPr>
          <p:cNvPr id="5" name="コンテンツ プレースホルダ 4"/>
          <p:cNvSpPr>
            <a:spLocks noGrp="1"/>
          </p:cNvSpPr>
          <p:nvPr>
            <p:ph idx="1"/>
          </p:nvPr>
        </p:nvSpPr>
        <p:spPr>
          <a:xfrm>
            <a:off x="206375" y="1060450"/>
            <a:ext cx="8794750" cy="5378450"/>
          </a:xfrm>
        </p:spPr>
        <p:txBody>
          <a:bodyPr/>
          <a:lstStyle/>
          <a:p>
            <a:pPr eaLnBrk="1" hangingPunct="1"/>
            <a:r>
              <a:rPr lang="en-US" altLang="ja-JP" dirty="0" smtClean="0"/>
              <a:t>ON</a:t>
            </a:r>
            <a:r>
              <a:rPr lang="ja-JP" altLang="en-US" dirty="0" smtClean="0"/>
              <a:t> </a:t>
            </a:r>
            <a:r>
              <a:rPr lang="en-US" altLang="ja-JP" dirty="0" smtClean="0"/>
              <a:t>/ OFF </a:t>
            </a:r>
            <a:r>
              <a:rPr lang="ja-JP" altLang="en-US" dirty="0" smtClean="0"/>
              <a:t>制御</a:t>
            </a:r>
            <a:endParaRPr lang="en-US" altLang="ja-JP" dirty="0" smtClean="0"/>
          </a:p>
          <a:p>
            <a:pPr lvl="1" eaLnBrk="1" hangingPunct="1"/>
            <a:r>
              <a:rPr lang="ja-JP" altLang="en-US" dirty="0" smtClean="0"/>
              <a:t>黒 ⇒ 右に操作、白 ⇒ 左に操作</a:t>
            </a:r>
            <a:endParaRPr lang="en-US" altLang="ja-JP" dirty="0" smtClean="0"/>
          </a:p>
          <a:p>
            <a:pPr lvl="1" eaLnBrk="1" hangingPunct="1"/>
            <a:r>
              <a:rPr lang="ja-JP" altLang="en-US" dirty="0" smtClean="0"/>
              <a:t>目標値付近で永遠に発振してしまう</a:t>
            </a:r>
            <a:endParaRPr lang="en-US" altLang="ja-JP" dirty="0" smtClean="0"/>
          </a:p>
        </p:txBody>
      </p:sp>
      <p:sp>
        <p:nvSpPr>
          <p:cNvPr id="6" name="スライド番号プレースホルダ 5"/>
          <p:cNvSpPr txBox="1">
            <a:spLocks/>
          </p:cNvSpPr>
          <p:nvPr/>
        </p:nvSpPr>
        <p:spPr bwMode="auto">
          <a:xfrm>
            <a:off x="8572500" y="6535738"/>
            <a:ext cx="476250" cy="33655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ja-JP"/>
            </a:defPPr>
            <a:lvl1pPr algn="r" rtl="0" fontAlgn="base">
              <a:spcBef>
                <a:spcPct val="0"/>
              </a:spcBef>
              <a:spcAft>
                <a:spcPct val="0"/>
              </a:spcAft>
              <a:defRPr kumimoji="1" sz="1400" kern="1200">
                <a:solidFill>
                  <a:srgbClr val="7F7F7F"/>
                </a:solidFill>
                <a:latin typeface="ＭＳ Ｐゴシック" charset="-128"/>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2pPr>
            <a:lvl3pPr marL="9144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3pPr>
            <a:lvl4pPr marL="13716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4pPr>
            <a:lvl5pPr marL="1828800" algn="l" rtl="0" fontAlgn="base">
              <a:spcBef>
                <a:spcPct val="0"/>
              </a:spcBef>
              <a:spcAft>
                <a:spcPct val="0"/>
              </a:spcAft>
              <a:defRPr kumimoji="1" kern="1200">
                <a:solidFill>
                  <a:schemeClr val="tx1"/>
                </a:solidFill>
                <a:latin typeface="Arial" charset="0"/>
                <a:ea typeface="メイリオ" pitchFamily="50" charset="-128"/>
                <a:cs typeface="メイリオ" pitchFamily="50" charset="-128"/>
              </a:defRPr>
            </a:lvl5pPr>
            <a:lvl6pPr marL="2286000" algn="l" defTabSz="914400" rtl="0" eaLnBrk="1" latinLnBrk="0" hangingPunct="1">
              <a:defRPr kumimoji="1" kern="1200">
                <a:solidFill>
                  <a:schemeClr val="tx1"/>
                </a:solidFill>
                <a:latin typeface="Arial" charset="0"/>
                <a:ea typeface="メイリオ" pitchFamily="50" charset="-128"/>
                <a:cs typeface="メイリオ" pitchFamily="50" charset="-128"/>
              </a:defRPr>
            </a:lvl6pPr>
            <a:lvl7pPr marL="2743200" algn="l" defTabSz="914400" rtl="0" eaLnBrk="1" latinLnBrk="0" hangingPunct="1">
              <a:defRPr kumimoji="1" kern="1200">
                <a:solidFill>
                  <a:schemeClr val="tx1"/>
                </a:solidFill>
                <a:latin typeface="Arial" charset="0"/>
                <a:ea typeface="メイリオ" pitchFamily="50" charset="-128"/>
                <a:cs typeface="メイリオ" pitchFamily="50" charset="-128"/>
              </a:defRPr>
            </a:lvl7pPr>
            <a:lvl8pPr marL="3200400" algn="l" defTabSz="914400" rtl="0" eaLnBrk="1" latinLnBrk="0" hangingPunct="1">
              <a:defRPr kumimoji="1" kern="1200">
                <a:solidFill>
                  <a:schemeClr val="tx1"/>
                </a:solidFill>
                <a:latin typeface="Arial" charset="0"/>
                <a:ea typeface="メイリオ" pitchFamily="50" charset="-128"/>
                <a:cs typeface="メイリオ" pitchFamily="50" charset="-128"/>
              </a:defRPr>
            </a:lvl8pPr>
            <a:lvl9pPr marL="3657600" algn="l" defTabSz="914400" rtl="0" eaLnBrk="1" latinLnBrk="0" hangingPunct="1">
              <a:defRPr kumimoji="1" kern="1200">
                <a:solidFill>
                  <a:schemeClr val="tx1"/>
                </a:solidFill>
                <a:latin typeface="Arial" charset="0"/>
                <a:ea typeface="メイリオ" pitchFamily="50" charset="-128"/>
                <a:cs typeface="メイリオ" pitchFamily="50" charset="-128"/>
              </a:defRPr>
            </a:lvl9pPr>
          </a:lstStyle>
          <a:p>
            <a:pPr>
              <a:defRPr/>
            </a:pPr>
            <a:fld id="{D77CFA95-EDB2-49BB-A877-3187EF38579A}" type="slidenum">
              <a:rPr lang="ja-JP" altLang="en-US" smtClean="0"/>
              <a:pPr>
                <a:defRPr/>
              </a:pPr>
              <a:t>1</a:t>
            </a:fld>
            <a:endParaRPr lang="ja-JP" altLang="en-US" smtClean="0"/>
          </a:p>
        </p:txBody>
      </p:sp>
      <p:sp>
        <p:nvSpPr>
          <p:cNvPr id="7" name="正方形/長方形 6"/>
          <p:cNvSpPr/>
          <p:nvPr/>
        </p:nvSpPr>
        <p:spPr>
          <a:xfrm>
            <a:off x="1828800" y="2651125"/>
            <a:ext cx="669925" cy="3316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ysClr val="windowText" lastClr="000000"/>
              </a:solidFill>
            </a:endParaRPr>
          </a:p>
        </p:txBody>
      </p:sp>
      <p:sp>
        <p:nvSpPr>
          <p:cNvPr id="8" name="円弧 7"/>
          <p:cNvSpPr/>
          <p:nvPr/>
        </p:nvSpPr>
        <p:spPr>
          <a:xfrm>
            <a:off x="1981200" y="4857750"/>
            <a:ext cx="1011238" cy="1025525"/>
          </a:xfrm>
          <a:prstGeom prst="arc">
            <a:avLst>
              <a:gd name="adj1" fmla="val 16200000"/>
              <a:gd name="adj2" fmla="val 5271262"/>
            </a:avLst>
          </a:prstGeom>
          <a:ln w="508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p>
        </p:txBody>
      </p:sp>
      <p:sp>
        <p:nvSpPr>
          <p:cNvPr id="9" name="円弧 8"/>
          <p:cNvSpPr/>
          <p:nvPr/>
        </p:nvSpPr>
        <p:spPr>
          <a:xfrm flipH="1">
            <a:off x="1974850" y="3790950"/>
            <a:ext cx="1012825" cy="1025525"/>
          </a:xfrm>
          <a:prstGeom prst="arc">
            <a:avLst>
              <a:gd name="adj1" fmla="val 16200000"/>
              <a:gd name="adj2" fmla="val 5271262"/>
            </a:avLst>
          </a:prstGeom>
          <a:ln w="508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p>
        </p:txBody>
      </p:sp>
      <p:sp>
        <p:nvSpPr>
          <p:cNvPr id="10" name="円弧 9"/>
          <p:cNvSpPr/>
          <p:nvPr/>
        </p:nvSpPr>
        <p:spPr>
          <a:xfrm>
            <a:off x="2011363" y="2779713"/>
            <a:ext cx="1012825" cy="1023937"/>
          </a:xfrm>
          <a:prstGeom prst="arc">
            <a:avLst>
              <a:gd name="adj1" fmla="val 16200000"/>
              <a:gd name="adj2" fmla="val 5271262"/>
            </a:avLst>
          </a:prstGeom>
          <a:ln w="508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p>
        </p:txBody>
      </p:sp>
      <p:sp>
        <p:nvSpPr>
          <p:cNvPr id="11" name="正方形/長方形 10"/>
          <p:cNvSpPr/>
          <p:nvPr/>
        </p:nvSpPr>
        <p:spPr>
          <a:xfrm>
            <a:off x="6267450" y="2651125"/>
            <a:ext cx="669925" cy="3316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ysClr val="windowText" lastClr="000000"/>
              </a:solidFill>
            </a:endParaRPr>
          </a:p>
        </p:txBody>
      </p:sp>
      <p:cxnSp>
        <p:nvCxnSpPr>
          <p:cNvPr id="12" name="直線矢印コネクタ 11"/>
          <p:cNvCxnSpPr/>
          <p:nvPr/>
        </p:nvCxnSpPr>
        <p:spPr>
          <a:xfrm flipV="1">
            <a:off x="6973888" y="2640013"/>
            <a:ext cx="0" cy="3316287"/>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右矢印 12"/>
          <p:cNvSpPr/>
          <p:nvPr/>
        </p:nvSpPr>
        <p:spPr>
          <a:xfrm>
            <a:off x="3713163" y="3981450"/>
            <a:ext cx="1339850" cy="657225"/>
          </a:xfrm>
          <a:prstGeom prst="rightArrow">
            <a:avLst/>
          </a:prstGeom>
          <a:solidFill>
            <a:schemeClr val="bg2"/>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solidFill>
                <a:sysClr val="windowText" lastClr="000000"/>
              </a:solidFill>
            </a:endParaRPr>
          </a:p>
        </p:txBody>
      </p:sp>
      <p:sp>
        <p:nvSpPr>
          <p:cNvPr id="14" name="テキスト ボックス 21"/>
          <p:cNvSpPr txBox="1">
            <a:spLocks noChangeArrowheads="1"/>
          </p:cNvSpPr>
          <p:nvPr/>
        </p:nvSpPr>
        <p:spPr bwMode="auto">
          <a:xfrm>
            <a:off x="3308350" y="3373438"/>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メイリオ" pitchFamily="50" charset="-128"/>
                <a:cs typeface="メイリオ" pitchFamily="50" charset="-128"/>
              </a:defRPr>
            </a:lvl1pPr>
            <a:lvl2pPr marL="742950" indent="-285750" eaLnBrk="0" hangingPunct="0">
              <a:defRPr kumimoji="1">
                <a:solidFill>
                  <a:schemeClr val="tx1"/>
                </a:solidFill>
                <a:latin typeface="Arial" charset="0"/>
                <a:ea typeface="メイリオ" pitchFamily="50" charset="-128"/>
                <a:cs typeface="メイリオ" pitchFamily="50" charset="-128"/>
              </a:defRPr>
            </a:lvl2pPr>
            <a:lvl3pPr marL="1143000" indent="-228600" eaLnBrk="0" hangingPunct="0">
              <a:defRPr kumimoji="1">
                <a:solidFill>
                  <a:schemeClr val="tx1"/>
                </a:solidFill>
                <a:latin typeface="Arial" charset="0"/>
                <a:ea typeface="メイリオ" pitchFamily="50" charset="-128"/>
                <a:cs typeface="メイリオ" pitchFamily="50" charset="-128"/>
              </a:defRPr>
            </a:lvl3pPr>
            <a:lvl4pPr marL="1600200" indent="-228600" eaLnBrk="0" hangingPunct="0">
              <a:defRPr kumimoji="1">
                <a:solidFill>
                  <a:schemeClr val="tx1"/>
                </a:solidFill>
                <a:latin typeface="Arial" charset="0"/>
                <a:ea typeface="メイリオ" pitchFamily="50" charset="-128"/>
                <a:cs typeface="メイリオ" pitchFamily="50" charset="-128"/>
              </a:defRPr>
            </a:lvl4pPr>
            <a:lvl5pPr marL="2057400" indent="-228600" eaLnBrk="0" hangingPunct="0">
              <a:defRPr kumimoji="1">
                <a:solidFill>
                  <a:schemeClr val="tx1"/>
                </a:solidFill>
                <a:latin typeface="Arial" charset="0"/>
                <a:ea typeface="メイリオ" pitchFamily="50" charset="-128"/>
                <a:cs typeface="メイリオ" pitchFamily="50" charset="-128"/>
              </a:defRPr>
            </a:lvl5pPr>
            <a:lvl6pPr marL="25146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6pPr>
            <a:lvl7pPr marL="29718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7pPr>
            <a:lvl8pPr marL="34290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8pPr>
            <a:lvl9pPr marL="3886200" indent="-228600" eaLnBrk="0" fontAlgn="base" hangingPunct="0">
              <a:spcBef>
                <a:spcPct val="0"/>
              </a:spcBef>
              <a:spcAft>
                <a:spcPct val="0"/>
              </a:spcAft>
              <a:defRPr kumimoji="1">
                <a:solidFill>
                  <a:schemeClr val="tx1"/>
                </a:solidFill>
                <a:latin typeface="Arial" charset="0"/>
                <a:ea typeface="メイリオ" pitchFamily="50" charset="-128"/>
                <a:cs typeface="メイリオ" pitchFamily="50" charset="-128"/>
              </a:defRPr>
            </a:lvl9pPr>
          </a:lstStyle>
          <a:p>
            <a:pPr eaLnBrk="1" hangingPunct="1"/>
            <a:r>
              <a:rPr lang="ja-JP" altLang="en-US" sz="2400">
                <a:latin typeface="メイリオ" pitchFamily="50" charset="-128"/>
              </a:rPr>
              <a:t>改善するには？</a:t>
            </a:r>
          </a:p>
        </p:txBody>
      </p:sp>
    </p:spTree>
    <p:extLst>
      <p:ext uri="{BB962C8B-B14F-4D97-AF65-F5344CB8AC3E}">
        <p14:creationId xmlns:p14="http://schemas.microsoft.com/office/powerpoint/2010/main" val="1415972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速く走るには？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フィードバック制御</a:t>
            </a:r>
            <a:endParaRPr lang="en-US" altLang="ja-JP" dirty="0" smtClean="0"/>
          </a:p>
          <a:p>
            <a:pPr lvl="1"/>
            <a:r>
              <a:rPr lang="ja-JP" altLang="en-US" dirty="0" smtClean="0"/>
              <a:t>対象の状態を見て、</a:t>
            </a:r>
            <a:endParaRPr lang="en-US" altLang="ja-JP" dirty="0" smtClean="0"/>
          </a:p>
          <a:p>
            <a:pPr lvl="1"/>
            <a:r>
              <a:rPr kumimoji="1" lang="ja-JP" altLang="en-US" dirty="0" smtClean="0"/>
              <a:t>目標との差を見て、</a:t>
            </a:r>
            <a:endParaRPr kumimoji="1" lang="en-US" altLang="ja-JP" dirty="0" smtClean="0"/>
          </a:p>
          <a:p>
            <a:pPr lvl="1"/>
            <a:r>
              <a:rPr lang="ja-JP" altLang="en-US" dirty="0" smtClean="0"/>
              <a:t>出力を変化させる</a:t>
            </a:r>
            <a:endParaRPr lang="en-US" altLang="ja-JP" dirty="0" smtClean="0"/>
          </a:p>
          <a:p>
            <a:pPr marL="457200" lvl="1" indent="0">
              <a:buNone/>
            </a:pPr>
            <a:endParaRPr lang="en-US" altLang="ja-JP" dirty="0" smtClean="0"/>
          </a:p>
          <a:p>
            <a:r>
              <a:rPr lang="ja-JP" altLang="en-US" dirty="0" smtClean="0"/>
              <a:t>ＰＩＤ制御</a:t>
            </a:r>
            <a:endParaRPr lang="en-US" altLang="ja-JP" dirty="0" smtClean="0"/>
          </a:p>
          <a:p>
            <a:pPr lvl="1"/>
            <a:r>
              <a:rPr lang="ja-JP" altLang="en-US" dirty="0" smtClean="0"/>
              <a:t>フィードバック制御の例</a:t>
            </a:r>
            <a:endParaRPr lang="en-US" altLang="ja-JP" dirty="0" smtClean="0"/>
          </a:p>
          <a:p>
            <a:pPr lvl="1"/>
            <a:r>
              <a:rPr lang="ja-JP" altLang="en-US" dirty="0" smtClean="0"/>
              <a:t>下記３要素を組み合わせて制御</a:t>
            </a:r>
            <a:endParaRPr lang="en-US" altLang="ja-JP" dirty="0"/>
          </a:p>
          <a:p>
            <a:pPr lvl="2"/>
            <a:r>
              <a:rPr lang="ja-JP" altLang="en-US" dirty="0" smtClean="0"/>
              <a:t>Ｐ制御 ：比例（</a:t>
            </a:r>
            <a:r>
              <a:rPr lang="en-US" altLang="ja-JP" dirty="0" smtClean="0"/>
              <a:t>Proportional</a:t>
            </a:r>
            <a:r>
              <a:rPr lang="ja-JP" altLang="en-US" dirty="0" smtClean="0"/>
              <a:t>）</a:t>
            </a:r>
            <a:endParaRPr lang="en-US" altLang="ja-JP" dirty="0" smtClean="0"/>
          </a:p>
          <a:p>
            <a:pPr lvl="2"/>
            <a:r>
              <a:rPr lang="ja-JP" altLang="en-US" dirty="0" smtClean="0"/>
              <a:t>Ｉ制御 ：積分（</a:t>
            </a:r>
            <a:r>
              <a:rPr lang="en-US" altLang="ja-JP" dirty="0" smtClean="0"/>
              <a:t>Integral</a:t>
            </a:r>
            <a:r>
              <a:rPr lang="ja-JP" altLang="en-US" dirty="0" smtClean="0"/>
              <a:t>）</a:t>
            </a:r>
            <a:endParaRPr lang="en-US" altLang="ja-JP" dirty="0" smtClean="0"/>
          </a:p>
          <a:p>
            <a:pPr lvl="2"/>
            <a:r>
              <a:rPr lang="ja-JP" altLang="en-US" dirty="0" smtClean="0"/>
              <a:t>Ｄ制御 ：微分（</a:t>
            </a:r>
            <a:r>
              <a:rPr lang="en-US" altLang="ja-JP" dirty="0" smtClean="0"/>
              <a:t>Derivative</a:t>
            </a:r>
            <a:r>
              <a:rPr lang="ja-JP" altLang="en-US" dirty="0" smtClean="0"/>
              <a:t>）</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2</a:t>
            </a:fld>
            <a:endParaRPr lang="en-US" altLang="ja-JP"/>
          </a:p>
        </p:txBody>
      </p:sp>
    </p:spTree>
    <p:extLst>
      <p:ext uri="{BB962C8B-B14F-4D97-AF65-F5344CB8AC3E}">
        <p14:creationId xmlns:p14="http://schemas.microsoft.com/office/powerpoint/2010/main" val="345122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Ｐ（比例）制御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操作量 ＝ 現在の偏差 </a:t>
            </a:r>
            <a:r>
              <a:rPr lang="en-US" altLang="ja-JP" dirty="0" smtClean="0"/>
              <a:t>×</a:t>
            </a:r>
            <a:r>
              <a:rPr lang="ja-JP" altLang="en-US" dirty="0" smtClean="0"/>
              <a:t> Ｋ</a:t>
            </a:r>
            <a:r>
              <a:rPr lang="en-US" altLang="ja-JP" dirty="0" smtClean="0"/>
              <a:t>p</a:t>
            </a:r>
            <a:r>
              <a:rPr lang="ja-JP" altLang="en-US" dirty="0" smtClean="0"/>
              <a:t>      </a:t>
            </a:r>
            <a:r>
              <a:rPr lang="ja-JP" altLang="en-US" sz="1800" dirty="0" smtClean="0"/>
              <a:t> Ｋ</a:t>
            </a:r>
            <a:r>
              <a:rPr lang="en-US" altLang="ja-JP" sz="1800" dirty="0" smtClean="0"/>
              <a:t>p:</a:t>
            </a:r>
            <a:r>
              <a:rPr lang="ja-JP" altLang="en-US" sz="1800" dirty="0"/>
              <a:t>係数</a:t>
            </a:r>
            <a:endParaRPr lang="en-US" altLang="ja-JP" sz="1800" dirty="0" smtClean="0"/>
          </a:p>
          <a:p>
            <a:endParaRPr kumimoji="1" lang="en-US" altLang="ja-JP" sz="1800" dirty="0"/>
          </a:p>
          <a:p>
            <a:endParaRPr kumimoji="1" lang="en-US" altLang="ja-JP" sz="1800" dirty="0" smtClean="0"/>
          </a:p>
          <a:p>
            <a:endParaRPr kumimoji="1" lang="en-US" altLang="ja-JP" sz="1800" dirty="0"/>
          </a:p>
          <a:p>
            <a:pPr>
              <a:buFont typeface="Wingdings" panose="05000000000000000000" pitchFamily="2" charset="2"/>
              <a:buChar char="l"/>
            </a:pPr>
            <a:r>
              <a:rPr lang="ja-JP" altLang="en-US" sz="2400" dirty="0" smtClean="0"/>
              <a:t>最も制御に影響を与える</a:t>
            </a:r>
            <a:endParaRPr lang="en-US" altLang="ja-JP" sz="2400" dirty="0" smtClean="0"/>
          </a:p>
          <a:p>
            <a:pPr>
              <a:buFont typeface="Wingdings" panose="05000000000000000000" pitchFamily="2" charset="2"/>
              <a:buChar char="l"/>
            </a:pPr>
            <a:endParaRPr lang="en-US" altLang="ja-JP" sz="1000" dirty="0" smtClean="0"/>
          </a:p>
          <a:p>
            <a:pPr>
              <a:buFont typeface="Wingdings" panose="05000000000000000000" pitchFamily="2" charset="2"/>
              <a:buChar char="l"/>
            </a:pPr>
            <a:r>
              <a:rPr lang="ja-JP" altLang="en-US" sz="2400" dirty="0" smtClean="0"/>
              <a:t>Ｋ</a:t>
            </a:r>
            <a:r>
              <a:rPr lang="en-US" altLang="ja-JP" sz="2400" dirty="0" smtClean="0"/>
              <a:t>p</a:t>
            </a:r>
            <a:r>
              <a:rPr lang="ja-JP" altLang="en-US" sz="2400" dirty="0" smtClean="0"/>
              <a:t>を大きくすると</a:t>
            </a:r>
            <a:endParaRPr lang="en-US" altLang="ja-JP" sz="2400" dirty="0"/>
          </a:p>
          <a:p>
            <a:pPr marL="0" indent="0">
              <a:buNone/>
            </a:pPr>
            <a:r>
              <a:rPr lang="ja-JP" altLang="en-US" sz="2400" dirty="0" smtClean="0"/>
              <a:t>      応答性が良くなる</a:t>
            </a:r>
            <a:endParaRPr lang="en-US" altLang="ja-JP" sz="2400" dirty="0" smtClean="0"/>
          </a:p>
          <a:p>
            <a:pPr marL="0" indent="0">
              <a:buNone/>
            </a:pPr>
            <a:endParaRPr lang="en-US" altLang="ja-JP" sz="1000" dirty="0" smtClean="0"/>
          </a:p>
          <a:p>
            <a:pPr>
              <a:buFont typeface="Wingdings" panose="05000000000000000000" pitchFamily="2" charset="2"/>
              <a:buChar char="l"/>
            </a:pPr>
            <a:r>
              <a:rPr lang="ja-JP" altLang="en-US" sz="2400" dirty="0" smtClean="0"/>
              <a:t>Ｋ</a:t>
            </a:r>
            <a:r>
              <a:rPr lang="en-US" altLang="ja-JP" sz="2400" dirty="0" smtClean="0"/>
              <a:t>p</a:t>
            </a:r>
            <a:r>
              <a:rPr lang="ja-JP" altLang="en-US" sz="2400" dirty="0" smtClean="0"/>
              <a:t>を大きくしすぎると</a:t>
            </a:r>
            <a:endParaRPr lang="en-US" altLang="ja-JP" sz="2400" dirty="0" smtClean="0"/>
          </a:p>
          <a:p>
            <a:pPr marL="0" indent="0">
              <a:buNone/>
            </a:pPr>
            <a:r>
              <a:rPr lang="ja-JP" altLang="en-US" sz="2400" dirty="0"/>
              <a:t> </a:t>
            </a:r>
            <a:r>
              <a:rPr lang="ja-JP" altLang="en-US" sz="2400" dirty="0" smtClean="0"/>
              <a:t>      振動的になり不安定</a:t>
            </a:r>
            <a:endParaRPr lang="en-US" altLang="ja-JP" sz="2400" dirty="0" smtClean="0"/>
          </a:p>
          <a:p>
            <a:pPr marL="0" indent="0">
              <a:buNone/>
            </a:pPr>
            <a:endParaRPr lang="en-US" altLang="ja-JP" sz="1000" dirty="0" smtClean="0"/>
          </a:p>
          <a:p>
            <a:pPr>
              <a:buFont typeface="Wingdings" panose="05000000000000000000" pitchFamily="2" charset="2"/>
              <a:buChar char="l"/>
            </a:pPr>
            <a:r>
              <a:rPr lang="ja-JP" altLang="en-US" sz="2400" dirty="0" smtClean="0"/>
              <a:t>偏差をゼロに収束できない</a:t>
            </a:r>
            <a:endParaRPr lang="en-US" altLang="ja-JP" sz="2400" dirty="0" smtClean="0"/>
          </a:p>
          <a:p>
            <a:pPr marL="0" indent="0">
              <a:buNone/>
            </a:pPr>
            <a:r>
              <a:rPr lang="ja-JP" altLang="en-US" sz="2400" dirty="0" smtClean="0"/>
              <a:t>  （オフセットが生じる）</a:t>
            </a:r>
            <a:endParaRPr lang="en-US" altLang="ja-JP" sz="240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3</a:t>
            </a:fld>
            <a:endParaRPr lang="en-US" altLang="ja-JP"/>
          </a:p>
        </p:txBody>
      </p:sp>
      <p:cxnSp>
        <p:nvCxnSpPr>
          <p:cNvPr id="6" name="直線コネクタ 5"/>
          <p:cNvCxnSpPr/>
          <p:nvPr/>
        </p:nvCxnSpPr>
        <p:spPr>
          <a:xfrm flipV="1">
            <a:off x="4648200" y="3200400"/>
            <a:ext cx="3822700" cy="949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737100" y="2755901"/>
            <a:ext cx="3340100" cy="939800"/>
          </a:xfrm>
          <a:custGeom>
            <a:avLst/>
            <a:gdLst>
              <a:gd name="connsiteX0" fmla="*/ 0 w 4089400"/>
              <a:gd name="connsiteY0" fmla="*/ 774734 h 812834"/>
              <a:gd name="connsiteX1" fmla="*/ 1041400 w 4089400"/>
              <a:gd name="connsiteY1" fmla="*/ 34 h 812834"/>
              <a:gd name="connsiteX2" fmla="*/ 2032000 w 4089400"/>
              <a:gd name="connsiteY2" fmla="*/ 800134 h 812834"/>
              <a:gd name="connsiteX3" fmla="*/ 3086100 w 4089400"/>
              <a:gd name="connsiteY3" fmla="*/ 34 h 812834"/>
              <a:gd name="connsiteX4" fmla="*/ 4089400 w 4089400"/>
              <a:gd name="connsiteY4" fmla="*/ 812834 h 81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9400" h="812834">
                <a:moveTo>
                  <a:pt x="0" y="774734"/>
                </a:moveTo>
                <a:cubicBezTo>
                  <a:pt x="351366" y="385267"/>
                  <a:pt x="702733" y="-4199"/>
                  <a:pt x="1041400" y="34"/>
                </a:cubicBezTo>
                <a:cubicBezTo>
                  <a:pt x="1380067" y="4267"/>
                  <a:pt x="1691217" y="800134"/>
                  <a:pt x="2032000" y="800134"/>
                </a:cubicBezTo>
                <a:cubicBezTo>
                  <a:pt x="2372783" y="800134"/>
                  <a:pt x="2743200" y="-2083"/>
                  <a:pt x="3086100" y="34"/>
                </a:cubicBezTo>
                <a:cubicBezTo>
                  <a:pt x="3429000" y="2151"/>
                  <a:pt x="3759200" y="407492"/>
                  <a:pt x="4089400" y="812834"/>
                </a:cubicBezTo>
              </a:path>
            </a:pathLst>
          </a:custGeom>
          <a:noFill/>
          <a:ln w="5715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flipV="1">
            <a:off x="4648200" y="2260600"/>
            <a:ext cx="0" cy="186690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4033155" y="1862107"/>
            <a:ext cx="1467068" cy="400110"/>
          </a:xfrm>
          <a:prstGeom prst="rect">
            <a:avLst/>
          </a:prstGeom>
          <a:noFill/>
        </p:spPr>
        <p:txBody>
          <a:bodyPr wrap="none" rtlCol="0">
            <a:spAutoFit/>
          </a:bodyPr>
          <a:lstStyle/>
          <a:p>
            <a:r>
              <a:rPr kumimoji="1" lang="ja-JP" altLang="en-US" sz="2000" dirty="0" smtClean="0">
                <a:solidFill>
                  <a:srgbClr val="FF0000"/>
                </a:solidFill>
                <a:latin typeface="メイリオ" pitchFamily="50" charset="-128"/>
                <a:ea typeface="メイリオ" pitchFamily="50" charset="-128"/>
              </a:rPr>
              <a:t>光センサ値</a:t>
            </a:r>
          </a:p>
        </p:txBody>
      </p:sp>
      <p:cxnSp>
        <p:nvCxnSpPr>
          <p:cNvPr id="35" name="直線コネクタ 34"/>
          <p:cNvCxnSpPr/>
          <p:nvPr/>
        </p:nvCxnSpPr>
        <p:spPr>
          <a:xfrm>
            <a:off x="4645829" y="5499100"/>
            <a:ext cx="382507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フリーフォーム 35"/>
          <p:cNvSpPr/>
          <p:nvPr/>
        </p:nvSpPr>
        <p:spPr>
          <a:xfrm>
            <a:off x="4737100" y="4822854"/>
            <a:ext cx="3340100" cy="1323947"/>
          </a:xfrm>
          <a:custGeom>
            <a:avLst/>
            <a:gdLst>
              <a:gd name="connsiteX0" fmla="*/ 0 w 4089400"/>
              <a:gd name="connsiteY0" fmla="*/ 774734 h 812834"/>
              <a:gd name="connsiteX1" fmla="*/ 1041400 w 4089400"/>
              <a:gd name="connsiteY1" fmla="*/ 34 h 812834"/>
              <a:gd name="connsiteX2" fmla="*/ 2032000 w 4089400"/>
              <a:gd name="connsiteY2" fmla="*/ 800134 h 812834"/>
              <a:gd name="connsiteX3" fmla="*/ 3086100 w 4089400"/>
              <a:gd name="connsiteY3" fmla="*/ 34 h 812834"/>
              <a:gd name="connsiteX4" fmla="*/ 4089400 w 4089400"/>
              <a:gd name="connsiteY4" fmla="*/ 812834 h 81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9400" h="812834">
                <a:moveTo>
                  <a:pt x="0" y="774734"/>
                </a:moveTo>
                <a:cubicBezTo>
                  <a:pt x="351366" y="385267"/>
                  <a:pt x="702733" y="-4199"/>
                  <a:pt x="1041400" y="34"/>
                </a:cubicBezTo>
                <a:cubicBezTo>
                  <a:pt x="1380067" y="4267"/>
                  <a:pt x="1691217" y="800134"/>
                  <a:pt x="2032000" y="800134"/>
                </a:cubicBezTo>
                <a:cubicBezTo>
                  <a:pt x="2372783" y="800134"/>
                  <a:pt x="2743200" y="-2083"/>
                  <a:pt x="3086100" y="34"/>
                </a:cubicBezTo>
                <a:cubicBezTo>
                  <a:pt x="3429000" y="2151"/>
                  <a:pt x="3759200" y="407492"/>
                  <a:pt x="4089400" y="812834"/>
                </a:cubicBezTo>
              </a:path>
            </a:pathLst>
          </a:custGeom>
          <a:noFill/>
          <a:ln w="57150">
            <a:solidFill>
              <a:srgbClr val="0000FF"/>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矢印コネクタ 36"/>
          <p:cNvCxnSpPr/>
          <p:nvPr/>
        </p:nvCxnSpPr>
        <p:spPr>
          <a:xfrm flipV="1">
            <a:off x="4648200" y="4559300"/>
            <a:ext cx="0" cy="186690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4241800" y="4270344"/>
            <a:ext cx="954107" cy="400110"/>
          </a:xfrm>
          <a:prstGeom prst="rect">
            <a:avLst/>
          </a:prstGeom>
          <a:noFill/>
        </p:spPr>
        <p:txBody>
          <a:bodyPr wrap="none" rtlCol="0">
            <a:spAutoFit/>
          </a:bodyPr>
          <a:lstStyle/>
          <a:p>
            <a:r>
              <a:rPr kumimoji="1" lang="ja-JP" altLang="en-US" sz="2000" dirty="0" smtClean="0">
                <a:solidFill>
                  <a:srgbClr val="0000FF"/>
                </a:solidFill>
                <a:latin typeface="メイリオ" pitchFamily="50" charset="-128"/>
                <a:ea typeface="メイリオ" pitchFamily="50" charset="-128"/>
              </a:rPr>
              <a:t>操作量</a:t>
            </a:r>
          </a:p>
        </p:txBody>
      </p:sp>
      <p:cxnSp>
        <p:nvCxnSpPr>
          <p:cNvPr id="40" name="直線矢印コネクタ 39"/>
          <p:cNvCxnSpPr/>
          <p:nvPr/>
        </p:nvCxnSpPr>
        <p:spPr>
          <a:xfrm>
            <a:off x="5549900" y="2755940"/>
            <a:ext cx="0" cy="4444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5562600" y="4822854"/>
            <a:ext cx="0" cy="67624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角丸四角形吹き出し 43"/>
          <p:cNvSpPr/>
          <p:nvPr/>
        </p:nvSpPr>
        <p:spPr>
          <a:xfrm>
            <a:off x="5749633" y="1838297"/>
            <a:ext cx="2822867" cy="715089"/>
          </a:xfrm>
          <a:prstGeom prst="wedgeRoundRectCallout">
            <a:avLst>
              <a:gd name="adj1" fmla="val -53256"/>
              <a:gd name="adj2" fmla="val 11222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dirty="0" smtClean="0">
                <a:solidFill>
                  <a:schemeClr val="tx1"/>
                </a:solidFill>
              </a:rPr>
              <a:t>偏差</a:t>
            </a:r>
            <a:endParaRPr kumimoji="1" lang="en-US" altLang="ja-JP" dirty="0" smtClean="0">
              <a:solidFill>
                <a:schemeClr val="tx1"/>
              </a:solidFill>
            </a:endParaRPr>
          </a:p>
          <a:p>
            <a:pPr algn="ctr"/>
            <a:r>
              <a:rPr kumimoji="1" lang="ja-JP" altLang="en-US" dirty="0" smtClean="0">
                <a:solidFill>
                  <a:schemeClr val="tx1"/>
                </a:solidFill>
              </a:rPr>
              <a:t>（基準値－光センサ値）</a:t>
            </a:r>
            <a:endParaRPr kumimoji="1" lang="ja-JP" altLang="en-US" dirty="0">
              <a:solidFill>
                <a:schemeClr val="tx1"/>
              </a:solidFill>
            </a:endParaRPr>
          </a:p>
        </p:txBody>
      </p:sp>
      <p:sp>
        <p:nvSpPr>
          <p:cNvPr id="45" name="テキスト ボックス 44"/>
          <p:cNvSpPr txBox="1"/>
          <p:nvPr/>
        </p:nvSpPr>
        <p:spPr>
          <a:xfrm>
            <a:off x="8044647" y="2809786"/>
            <a:ext cx="954107" cy="400110"/>
          </a:xfrm>
          <a:prstGeom prst="rect">
            <a:avLst/>
          </a:prstGeom>
          <a:noFill/>
        </p:spPr>
        <p:txBody>
          <a:bodyPr wrap="none" rtlCol="0">
            <a:spAutoFit/>
          </a:bodyPr>
          <a:lstStyle/>
          <a:p>
            <a:r>
              <a:rPr lang="ja-JP" altLang="en-US" sz="2000" dirty="0">
                <a:latin typeface="メイリオ" pitchFamily="50" charset="-128"/>
              </a:rPr>
              <a:t>基準値</a:t>
            </a:r>
            <a:endParaRPr kumimoji="1" lang="ja-JP" altLang="en-US" sz="2000" dirty="0" smtClean="0">
              <a:latin typeface="メイリオ" pitchFamily="50" charset="-128"/>
            </a:endParaRPr>
          </a:p>
        </p:txBody>
      </p:sp>
      <p:sp>
        <p:nvSpPr>
          <p:cNvPr id="46" name="テキスト ボックス 45"/>
          <p:cNvSpPr txBox="1"/>
          <p:nvPr/>
        </p:nvSpPr>
        <p:spPr>
          <a:xfrm>
            <a:off x="8222046" y="5160917"/>
            <a:ext cx="441146" cy="400110"/>
          </a:xfrm>
          <a:prstGeom prst="rect">
            <a:avLst/>
          </a:prstGeom>
          <a:noFill/>
        </p:spPr>
        <p:txBody>
          <a:bodyPr wrap="none" rtlCol="0">
            <a:spAutoFit/>
          </a:bodyPr>
          <a:lstStyle/>
          <a:p>
            <a:r>
              <a:rPr lang="ja-JP" altLang="en-US" sz="2000" dirty="0">
                <a:latin typeface="メイリオ" pitchFamily="50" charset="-128"/>
              </a:rPr>
              <a:t>０</a:t>
            </a:r>
            <a:endParaRPr kumimoji="1" lang="ja-JP" altLang="en-US" sz="2000" dirty="0" smtClean="0">
              <a:latin typeface="メイリオ" pitchFamily="50" charset="-128"/>
            </a:endParaRPr>
          </a:p>
        </p:txBody>
      </p:sp>
      <p:sp>
        <p:nvSpPr>
          <p:cNvPr id="47" name="角丸四角形吹き出し 46"/>
          <p:cNvSpPr/>
          <p:nvPr/>
        </p:nvSpPr>
        <p:spPr>
          <a:xfrm>
            <a:off x="5749633" y="4270344"/>
            <a:ext cx="1765885" cy="408623"/>
          </a:xfrm>
          <a:prstGeom prst="wedgeRoundRectCallout">
            <a:avLst>
              <a:gd name="adj1" fmla="val -55149"/>
              <a:gd name="adj2" fmla="val 159736"/>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dirty="0" smtClean="0">
                <a:solidFill>
                  <a:schemeClr val="tx1"/>
                </a:solidFill>
              </a:rPr>
              <a:t>偏差 </a:t>
            </a:r>
            <a:r>
              <a:rPr kumimoji="1" lang="en-US" altLang="ja-JP" dirty="0" smtClean="0">
                <a:solidFill>
                  <a:schemeClr val="tx1"/>
                </a:solidFill>
              </a:rPr>
              <a:t>×</a:t>
            </a:r>
            <a:r>
              <a:rPr kumimoji="1" lang="ja-JP" altLang="en-US" dirty="0" smtClean="0">
                <a:solidFill>
                  <a:schemeClr val="tx1"/>
                </a:solidFill>
              </a:rPr>
              <a:t> Ｋ</a:t>
            </a:r>
            <a:r>
              <a:rPr kumimoji="1" lang="en-US" altLang="ja-JP" dirty="0" smtClean="0">
                <a:solidFill>
                  <a:schemeClr val="tx1"/>
                </a:solidFill>
              </a:rPr>
              <a:t>p</a:t>
            </a:r>
            <a:endParaRPr kumimoji="1" lang="ja-JP" altLang="en-US" dirty="0">
              <a:solidFill>
                <a:schemeClr val="tx1"/>
              </a:solidFill>
            </a:endParaRPr>
          </a:p>
        </p:txBody>
      </p:sp>
    </p:spTree>
    <p:extLst>
      <p:ext uri="{BB962C8B-B14F-4D97-AF65-F5344CB8AC3E}">
        <p14:creationId xmlns:p14="http://schemas.microsoft.com/office/powerpoint/2010/main" val="3716623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リーフォーム 7"/>
          <p:cNvSpPr/>
          <p:nvPr/>
        </p:nvSpPr>
        <p:spPr>
          <a:xfrm>
            <a:off x="4733925" y="3206750"/>
            <a:ext cx="292100" cy="412750"/>
          </a:xfrm>
          <a:custGeom>
            <a:avLst/>
            <a:gdLst>
              <a:gd name="connsiteX0" fmla="*/ 12700 w 292100"/>
              <a:gd name="connsiteY0" fmla="*/ 412750 h 412750"/>
              <a:gd name="connsiteX1" fmla="*/ 123825 w 292100"/>
              <a:gd name="connsiteY1" fmla="*/ 241300 h 412750"/>
              <a:gd name="connsiteX2" fmla="*/ 193675 w 292100"/>
              <a:gd name="connsiteY2" fmla="*/ 136525 h 412750"/>
              <a:gd name="connsiteX3" fmla="*/ 292100 w 292100"/>
              <a:gd name="connsiteY3" fmla="*/ 0 h 412750"/>
              <a:gd name="connsiteX4" fmla="*/ 0 w 292100"/>
              <a:gd name="connsiteY4" fmla="*/ 6350 h 412750"/>
              <a:gd name="connsiteX5" fmla="*/ 12700 w 292100"/>
              <a:gd name="connsiteY5" fmla="*/ 41275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412750">
                <a:moveTo>
                  <a:pt x="12700" y="412750"/>
                </a:moveTo>
                <a:lnTo>
                  <a:pt x="123825" y="241300"/>
                </a:lnTo>
                <a:lnTo>
                  <a:pt x="193675" y="136525"/>
                </a:lnTo>
                <a:lnTo>
                  <a:pt x="292100" y="0"/>
                </a:lnTo>
                <a:lnTo>
                  <a:pt x="0" y="6350"/>
                </a:lnTo>
                <a:lnTo>
                  <a:pt x="12700" y="41275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2" name="タイトル 1"/>
          <p:cNvSpPr>
            <a:spLocks noGrp="1"/>
          </p:cNvSpPr>
          <p:nvPr>
            <p:ph type="title"/>
          </p:nvPr>
        </p:nvSpPr>
        <p:spPr/>
        <p:txBody>
          <a:bodyPr/>
          <a:lstStyle/>
          <a:p>
            <a:r>
              <a:rPr kumimoji="1" lang="ja-JP" altLang="en-US" dirty="0" smtClean="0"/>
              <a:t>Ｉ（積分）制御</a:t>
            </a:r>
            <a:endParaRPr kumimoji="1" lang="ja-JP" altLang="en-US" dirty="0"/>
          </a:p>
        </p:txBody>
      </p:sp>
      <p:sp>
        <p:nvSpPr>
          <p:cNvPr id="3" name="コンテンツ プレースホルダー 2"/>
          <p:cNvSpPr>
            <a:spLocks noGrp="1"/>
          </p:cNvSpPr>
          <p:nvPr>
            <p:ph idx="1"/>
          </p:nvPr>
        </p:nvSpPr>
        <p:spPr/>
        <p:txBody>
          <a:bodyPr/>
          <a:lstStyle/>
          <a:p>
            <a:r>
              <a:rPr lang="ja-JP" altLang="en-US" dirty="0"/>
              <a:t>操作量 ＝ </a:t>
            </a:r>
            <a:r>
              <a:rPr lang="ja-JP" altLang="en-US" dirty="0" smtClean="0"/>
              <a:t>偏差の累積値 </a:t>
            </a:r>
            <a:r>
              <a:rPr lang="en-US" altLang="ja-JP" dirty="0"/>
              <a:t>×</a:t>
            </a:r>
            <a:r>
              <a:rPr lang="ja-JP" altLang="en-US" dirty="0"/>
              <a:t> </a:t>
            </a:r>
            <a:r>
              <a:rPr lang="ja-JP" altLang="en-US" dirty="0" smtClean="0"/>
              <a:t>Ｋ</a:t>
            </a:r>
            <a:r>
              <a:rPr lang="en-US" altLang="ja-JP" dirty="0" err="1" smtClean="0"/>
              <a:t>i</a:t>
            </a:r>
            <a:r>
              <a:rPr lang="ja-JP" altLang="en-US" dirty="0" smtClean="0"/>
              <a:t>      </a:t>
            </a:r>
            <a:r>
              <a:rPr lang="ja-JP" altLang="en-US" sz="1800" dirty="0" smtClean="0"/>
              <a:t> Ｋ</a:t>
            </a:r>
            <a:r>
              <a:rPr lang="en-US" altLang="ja-JP" sz="1800" dirty="0" smtClean="0"/>
              <a:t>i:</a:t>
            </a:r>
            <a:r>
              <a:rPr lang="ja-JP" altLang="en-US" sz="1800" dirty="0"/>
              <a:t>係数</a:t>
            </a:r>
            <a:endParaRPr lang="en-US" altLang="ja-JP" sz="1800" dirty="0" smtClean="0"/>
          </a:p>
          <a:p>
            <a:endParaRPr lang="en-US" altLang="ja-JP" sz="2400" dirty="0" smtClean="0"/>
          </a:p>
          <a:p>
            <a:endParaRPr lang="en-US" altLang="ja-JP" sz="2400" dirty="0"/>
          </a:p>
          <a:p>
            <a:pPr>
              <a:buFont typeface="Wingdings" panose="05000000000000000000" pitchFamily="2" charset="2"/>
              <a:buChar char="l"/>
            </a:pPr>
            <a:r>
              <a:rPr lang="ja-JP" altLang="en-US" sz="2400" dirty="0" smtClean="0"/>
              <a:t>Ｐ制御で生じた</a:t>
            </a:r>
            <a:endParaRPr lang="en-US" altLang="ja-JP" sz="2400" dirty="0" smtClean="0"/>
          </a:p>
          <a:p>
            <a:pPr marL="0" indent="0">
              <a:buNone/>
            </a:pPr>
            <a:r>
              <a:rPr lang="ja-JP" altLang="en-US" sz="2400" dirty="0" smtClean="0"/>
              <a:t>     オフセット量を除去する</a:t>
            </a:r>
            <a:endParaRPr lang="en-US" altLang="ja-JP" sz="2400" dirty="0" smtClean="0"/>
          </a:p>
          <a:p>
            <a:pPr marL="0" indent="0">
              <a:buNone/>
            </a:pPr>
            <a:endParaRPr lang="en-US" altLang="ja-JP" sz="1000" dirty="0" smtClean="0"/>
          </a:p>
          <a:p>
            <a:pPr>
              <a:buFont typeface="Wingdings" panose="05000000000000000000" pitchFamily="2" charset="2"/>
              <a:buChar char="l"/>
            </a:pPr>
            <a:r>
              <a:rPr lang="ja-JP" altLang="en-US" sz="2400" dirty="0" smtClean="0"/>
              <a:t>Ｉ制御単独で使用しない</a:t>
            </a:r>
            <a:endParaRPr lang="en-US" altLang="ja-JP" sz="2400" dirty="0" smtClean="0"/>
          </a:p>
          <a:p>
            <a:endParaRPr lang="en-US" altLang="ja-JP" sz="1000" dirty="0"/>
          </a:p>
          <a:p>
            <a:pPr>
              <a:buFont typeface="Wingdings" panose="05000000000000000000" pitchFamily="2" charset="2"/>
              <a:buChar char="l"/>
            </a:pPr>
            <a:r>
              <a:rPr lang="ja-JP" altLang="en-US" sz="2400" dirty="0"/>
              <a:t>時間とともに累積値が変動</a:t>
            </a:r>
            <a:endParaRPr lang="en-US" altLang="ja-JP" sz="2400" dirty="0"/>
          </a:p>
          <a:p>
            <a:pPr marL="0" indent="0">
              <a:buNone/>
            </a:pPr>
            <a:r>
              <a:rPr lang="ja-JP" altLang="en-US" sz="2400" dirty="0"/>
              <a:t>     ⇒ </a:t>
            </a:r>
            <a:r>
              <a:rPr lang="ja-JP" altLang="en-US" sz="2400" dirty="0" smtClean="0"/>
              <a:t>時間を要する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4</a:t>
            </a:fld>
            <a:endParaRPr lang="en-US" altLang="ja-JP"/>
          </a:p>
        </p:txBody>
      </p:sp>
      <p:cxnSp>
        <p:nvCxnSpPr>
          <p:cNvPr id="7" name="直線矢印コネクタ 6"/>
          <p:cNvCxnSpPr/>
          <p:nvPr/>
        </p:nvCxnSpPr>
        <p:spPr>
          <a:xfrm flipV="1">
            <a:off x="4648200" y="2260600"/>
            <a:ext cx="0" cy="186690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4645829" y="5499100"/>
            <a:ext cx="382507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4648200" y="4559300"/>
            <a:ext cx="0" cy="186690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241800" y="4270344"/>
            <a:ext cx="954107" cy="400110"/>
          </a:xfrm>
          <a:prstGeom prst="rect">
            <a:avLst/>
          </a:prstGeom>
          <a:noFill/>
        </p:spPr>
        <p:txBody>
          <a:bodyPr wrap="none" rtlCol="0">
            <a:spAutoFit/>
          </a:bodyPr>
          <a:lstStyle/>
          <a:p>
            <a:r>
              <a:rPr kumimoji="1" lang="ja-JP" altLang="en-US" sz="2000" dirty="0" smtClean="0">
                <a:solidFill>
                  <a:srgbClr val="0000FF"/>
                </a:solidFill>
                <a:latin typeface="メイリオ" pitchFamily="50" charset="-128"/>
                <a:ea typeface="メイリオ" pitchFamily="50" charset="-128"/>
              </a:rPr>
              <a:t>操作量</a:t>
            </a:r>
          </a:p>
        </p:txBody>
      </p:sp>
      <p:sp>
        <p:nvSpPr>
          <p:cNvPr id="16" name="テキスト ボックス 15"/>
          <p:cNvSpPr txBox="1"/>
          <p:nvPr/>
        </p:nvSpPr>
        <p:spPr>
          <a:xfrm>
            <a:off x="8044647" y="2809786"/>
            <a:ext cx="954107" cy="400110"/>
          </a:xfrm>
          <a:prstGeom prst="rect">
            <a:avLst/>
          </a:prstGeom>
          <a:noFill/>
        </p:spPr>
        <p:txBody>
          <a:bodyPr wrap="none" rtlCol="0">
            <a:spAutoFit/>
          </a:bodyPr>
          <a:lstStyle/>
          <a:p>
            <a:r>
              <a:rPr lang="ja-JP" altLang="en-US" sz="2000" dirty="0">
                <a:latin typeface="メイリオ" pitchFamily="50" charset="-128"/>
              </a:rPr>
              <a:t>基準値</a:t>
            </a:r>
            <a:endParaRPr kumimoji="1" lang="ja-JP" altLang="en-US" sz="2000" dirty="0" smtClean="0">
              <a:latin typeface="メイリオ" pitchFamily="50" charset="-128"/>
            </a:endParaRPr>
          </a:p>
        </p:txBody>
      </p:sp>
      <p:sp>
        <p:nvSpPr>
          <p:cNvPr id="17" name="テキスト ボックス 16"/>
          <p:cNvSpPr txBox="1"/>
          <p:nvPr/>
        </p:nvSpPr>
        <p:spPr>
          <a:xfrm>
            <a:off x="8222046" y="5160917"/>
            <a:ext cx="441146" cy="400110"/>
          </a:xfrm>
          <a:prstGeom prst="rect">
            <a:avLst/>
          </a:prstGeom>
          <a:noFill/>
        </p:spPr>
        <p:txBody>
          <a:bodyPr wrap="none" rtlCol="0">
            <a:spAutoFit/>
          </a:bodyPr>
          <a:lstStyle/>
          <a:p>
            <a:r>
              <a:rPr lang="ja-JP" altLang="en-US" sz="2000" dirty="0">
                <a:latin typeface="メイリオ" pitchFamily="50" charset="-128"/>
              </a:rPr>
              <a:t>０</a:t>
            </a:r>
            <a:endParaRPr kumimoji="1" lang="ja-JP" altLang="en-US" sz="2000" dirty="0" smtClean="0">
              <a:latin typeface="メイリオ" pitchFamily="50" charset="-128"/>
            </a:endParaRPr>
          </a:p>
        </p:txBody>
      </p:sp>
      <p:sp>
        <p:nvSpPr>
          <p:cNvPr id="18" name="角丸四角形吹き出し 17"/>
          <p:cNvSpPr/>
          <p:nvPr/>
        </p:nvSpPr>
        <p:spPr>
          <a:xfrm>
            <a:off x="5925156" y="4393089"/>
            <a:ext cx="2517463" cy="408623"/>
          </a:xfrm>
          <a:prstGeom prst="wedgeRoundRectCallout">
            <a:avLst>
              <a:gd name="adj1" fmla="val -40519"/>
              <a:gd name="adj2" fmla="val 103792"/>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dirty="0" smtClean="0">
                <a:solidFill>
                  <a:schemeClr val="tx1"/>
                </a:solidFill>
              </a:rPr>
              <a:t>偏差の累積値 </a:t>
            </a:r>
            <a:r>
              <a:rPr kumimoji="1" lang="en-US" altLang="ja-JP" dirty="0" smtClean="0">
                <a:solidFill>
                  <a:schemeClr val="tx1"/>
                </a:solidFill>
              </a:rPr>
              <a:t>×</a:t>
            </a:r>
            <a:r>
              <a:rPr kumimoji="1" lang="ja-JP" altLang="en-US" dirty="0" smtClean="0">
                <a:solidFill>
                  <a:schemeClr val="tx1"/>
                </a:solidFill>
              </a:rPr>
              <a:t> Ｋ</a:t>
            </a:r>
            <a:r>
              <a:rPr lang="en-US" altLang="ja-JP" dirty="0">
                <a:solidFill>
                  <a:schemeClr val="tx1"/>
                </a:solidFill>
              </a:rPr>
              <a:t>i</a:t>
            </a:r>
            <a:endParaRPr kumimoji="1" lang="ja-JP" altLang="en-US" dirty="0">
              <a:solidFill>
                <a:schemeClr val="tx1"/>
              </a:solidFill>
            </a:endParaRPr>
          </a:p>
        </p:txBody>
      </p:sp>
      <p:sp>
        <p:nvSpPr>
          <p:cNvPr id="23" name="フリーフォーム 22"/>
          <p:cNvSpPr/>
          <p:nvPr/>
        </p:nvSpPr>
        <p:spPr>
          <a:xfrm>
            <a:off x="5029200" y="2752725"/>
            <a:ext cx="958850" cy="457200"/>
          </a:xfrm>
          <a:custGeom>
            <a:avLst/>
            <a:gdLst>
              <a:gd name="connsiteX0" fmla="*/ 0 w 958850"/>
              <a:gd name="connsiteY0" fmla="*/ 447675 h 457200"/>
              <a:gd name="connsiteX1" fmla="*/ 79375 w 958850"/>
              <a:gd name="connsiteY1" fmla="*/ 355600 h 457200"/>
              <a:gd name="connsiteX2" fmla="*/ 142875 w 958850"/>
              <a:gd name="connsiteY2" fmla="*/ 273050 h 457200"/>
              <a:gd name="connsiteX3" fmla="*/ 187325 w 958850"/>
              <a:gd name="connsiteY3" fmla="*/ 222250 h 457200"/>
              <a:gd name="connsiteX4" fmla="*/ 238125 w 958850"/>
              <a:gd name="connsiteY4" fmla="*/ 171450 h 457200"/>
              <a:gd name="connsiteX5" fmla="*/ 282575 w 958850"/>
              <a:gd name="connsiteY5" fmla="*/ 130175 h 457200"/>
              <a:gd name="connsiteX6" fmla="*/ 320675 w 958850"/>
              <a:gd name="connsiteY6" fmla="*/ 98425 h 457200"/>
              <a:gd name="connsiteX7" fmla="*/ 396875 w 958850"/>
              <a:gd name="connsiteY7" fmla="*/ 53975 h 457200"/>
              <a:gd name="connsiteX8" fmla="*/ 454025 w 958850"/>
              <a:gd name="connsiteY8" fmla="*/ 19050 h 457200"/>
              <a:gd name="connsiteX9" fmla="*/ 542925 w 958850"/>
              <a:gd name="connsiteY9" fmla="*/ 0 h 457200"/>
              <a:gd name="connsiteX10" fmla="*/ 609600 w 958850"/>
              <a:gd name="connsiteY10" fmla="*/ 6350 h 457200"/>
              <a:gd name="connsiteX11" fmla="*/ 679450 w 958850"/>
              <a:gd name="connsiteY11" fmla="*/ 50800 h 457200"/>
              <a:gd name="connsiteX12" fmla="*/ 730250 w 958850"/>
              <a:gd name="connsiteY12" fmla="*/ 101600 h 457200"/>
              <a:gd name="connsiteX13" fmla="*/ 762000 w 958850"/>
              <a:gd name="connsiteY13" fmla="*/ 152400 h 457200"/>
              <a:gd name="connsiteX14" fmla="*/ 812800 w 958850"/>
              <a:gd name="connsiteY14" fmla="*/ 209550 h 457200"/>
              <a:gd name="connsiteX15" fmla="*/ 838200 w 958850"/>
              <a:gd name="connsiteY15" fmla="*/ 257175 h 457200"/>
              <a:gd name="connsiteX16" fmla="*/ 873125 w 958850"/>
              <a:gd name="connsiteY16" fmla="*/ 320675 h 457200"/>
              <a:gd name="connsiteX17" fmla="*/ 927100 w 958850"/>
              <a:gd name="connsiteY17" fmla="*/ 396875 h 457200"/>
              <a:gd name="connsiteX18" fmla="*/ 958850 w 958850"/>
              <a:gd name="connsiteY18" fmla="*/ 457200 h 457200"/>
              <a:gd name="connsiteX19" fmla="*/ 0 w 958850"/>
              <a:gd name="connsiteY19" fmla="*/ 447675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8850" h="457200">
                <a:moveTo>
                  <a:pt x="0" y="447675"/>
                </a:moveTo>
                <a:lnTo>
                  <a:pt x="79375" y="355600"/>
                </a:lnTo>
                <a:lnTo>
                  <a:pt x="142875" y="273050"/>
                </a:lnTo>
                <a:lnTo>
                  <a:pt x="187325" y="222250"/>
                </a:lnTo>
                <a:lnTo>
                  <a:pt x="238125" y="171450"/>
                </a:lnTo>
                <a:lnTo>
                  <a:pt x="282575" y="130175"/>
                </a:lnTo>
                <a:lnTo>
                  <a:pt x="320675" y="98425"/>
                </a:lnTo>
                <a:lnTo>
                  <a:pt x="396875" y="53975"/>
                </a:lnTo>
                <a:lnTo>
                  <a:pt x="454025" y="19050"/>
                </a:lnTo>
                <a:lnTo>
                  <a:pt x="542925" y="0"/>
                </a:lnTo>
                <a:lnTo>
                  <a:pt x="609600" y="6350"/>
                </a:lnTo>
                <a:lnTo>
                  <a:pt x="679450" y="50800"/>
                </a:lnTo>
                <a:lnTo>
                  <a:pt x="730250" y="101600"/>
                </a:lnTo>
                <a:lnTo>
                  <a:pt x="762000" y="152400"/>
                </a:lnTo>
                <a:lnTo>
                  <a:pt x="812800" y="209550"/>
                </a:lnTo>
                <a:lnTo>
                  <a:pt x="838200" y="257175"/>
                </a:lnTo>
                <a:lnTo>
                  <a:pt x="873125" y="320675"/>
                </a:lnTo>
                <a:lnTo>
                  <a:pt x="927100" y="396875"/>
                </a:lnTo>
                <a:lnTo>
                  <a:pt x="958850" y="457200"/>
                </a:lnTo>
                <a:lnTo>
                  <a:pt x="0" y="44767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25" name="フリーフォーム 24"/>
          <p:cNvSpPr/>
          <p:nvPr/>
        </p:nvSpPr>
        <p:spPr>
          <a:xfrm>
            <a:off x="5991225" y="3203575"/>
            <a:ext cx="857250" cy="479425"/>
          </a:xfrm>
          <a:custGeom>
            <a:avLst/>
            <a:gdLst>
              <a:gd name="connsiteX0" fmla="*/ 0 w 857250"/>
              <a:gd name="connsiteY0" fmla="*/ 6350 h 479425"/>
              <a:gd name="connsiteX1" fmla="*/ 31750 w 857250"/>
              <a:gd name="connsiteY1" fmla="*/ 85725 h 479425"/>
              <a:gd name="connsiteX2" fmla="*/ 63500 w 857250"/>
              <a:gd name="connsiteY2" fmla="*/ 139700 h 479425"/>
              <a:gd name="connsiteX3" fmla="*/ 92075 w 857250"/>
              <a:gd name="connsiteY3" fmla="*/ 184150 h 479425"/>
              <a:gd name="connsiteX4" fmla="*/ 127000 w 857250"/>
              <a:gd name="connsiteY4" fmla="*/ 225425 h 479425"/>
              <a:gd name="connsiteX5" fmla="*/ 152400 w 857250"/>
              <a:gd name="connsiteY5" fmla="*/ 269875 h 479425"/>
              <a:gd name="connsiteX6" fmla="*/ 203200 w 857250"/>
              <a:gd name="connsiteY6" fmla="*/ 330200 h 479425"/>
              <a:gd name="connsiteX7" fmla="*/ 247650 w 857250"/>
              <a:gd name="connsiteY7" fmla="*/ 381000 h 479425"/>
              <a:gd name="connsiteX8" fmla="*/ 279400 w 857250"/>
              <a:gd name="connsiteY8" fmla="*/ 428625 h 479425"/>
              <a:gd name="connsiteX9" fmla="*/ 330200 w 857250"/>
              <a:gd name="connsiteY9" fmla="*/ 454025 h 479425"/>
              <a:gd name="connsiteX10" fmla="*/ 403225 w 857250"/>
              <a:gd name="connsiteY10" fmla="*/ 479425 h 479425"/>
              <a:gd name="connsiteX11" fmla="*/ 488950 w 857250"/>
              <a:gd name="connsiteY11" fmla="*/ 457200 h 479425"/>
              <a:gd name="connsiteX12" fmla="*/ 561975 w 857250"/>
              <a:gd name="connsiteY12" fmla="*/ 412750 h 479425"/>
              <a:gd name="connsiteX13" fmla="*/ 622300 w 857250"/>
              <a:gd name="connsiteY13" fmla="*/ 330200 h 479425"/>
              <a:gd name="connsiteX14" fmla="*/ 663575 w 857250"/>
              <a:gd name="connsiteY14" fmla="*/ 273050 h 479425"/>
              <a:gd name="connsiteX15" fmla="*/ 695325 w 857250"/>
              <a:gd name="connsiteY15" fmla="*/ 225425 h 479425"/>
              <a:gd name="connsiteX16" fmla="*/ 857250 w 857250"/>
              <a:gd name="connsiteY16" fmla="*/ 0 h 479425"/>
              <a:gd name="connsiteX17" fmla="*/ 0 w 857250"/>
              <a:gd name="connsiteY17" fmla="*/ 6350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7250" h="479425">
                <a:moveTo>
                  <a:pt x="0" y="6350"/>
                </a:moveTo>
                <a:lnTo>
                  <a:pt x="31750" y="85725"/>
                </a:lnTo>
                <a:lnTo>
                  <a:pt x="63500" y="139700"/>
                </a:lnTo>
                <a:lnTo>
                  <a:pt x="92075" y="184150"/>
                </a:lnTo>
                <a:lnTo>
                  <a:pt x="127000" y="225425"/>
                </a:lnTo>
                <a:lnTo>
                  <a:pt x="152400" y="269875"/>
                </a:lnTo>
                <a:lnTo>
                  <a:pt x="203200" y="330200"/>
                </a:lnTo>
                <a:lnTo>
                  <a:pt x="247650" y="381000"/>
                </a:lnTo>
                <a:lnTo>
                  <a:pt x="279400" y="428625"/>
                </a:lnTo>
                <a:lnTo>
                  <a:pt x="330200" y="454025"/>
                </a:lnTo>
                <a:lnTo>
                  <a:pt x="403225" y="479425"/>
                </a:lnTo>
                <a:lnTo>
                  <a:pt x="488950" y="457200"/>
                </a:lnTo>
                <a:lnTo>
                  <a:pt x="561975" y="412750"/>
                </a:lnTo>
                <a:lnTo>
                  <a:pt x="622300" y="330200"/>
                </a:lnTo>
                <a:lnTo>
                  <a:pt x="663575" y="273050"/>
                </a:lnTo>
                <a:lnTo>
                  <a:pt x="695325" y="225425"/>
                </a:lnTo>
                <a:lnTo>
                  <a:pt x="857250" y="0"/>
                </a:lnTo>
                <a:lnTo>
                  <a:pt x="0" y="635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sp>
        <p:nvSpPr>
          <p:cNvPr id="26" name="フリーフォーム 25"/>
          <p:cNvSpPr/>
          <p:nvPr/>
        </p:nvSpPr>
        <p:spPr>
          <a:xfrm>
            <a:off x="6835775" y="2752725"/>
            <a:ext cx="942975" cy="454025"/>
          </a:xfrm>
          <a:custGeom>
            <a:avLst/>
            <a:gdLst>
              <a:gd name="connsiteX0" fmla="*/ 0 w 942975"/>
              <a:gd name="connsiteY0" fmla="*/ 454025 h 454025"/>
              <a:gd name="connsiteX1" fmla="*/ 107950 w 942975"/>
              <a:gd name="connsiteY1" fmla="*/ 282575 h 454025"/>
              <a:gd name="connsiteX2" fmla="*/ 206375 w 942975"/>
              <a:gd name="connsiteY2" fmla="*/ 146050 h 454025"/>
              <a:gd name="connsiteX3" fmla="*/ 327025 w 942975"/>
              <a:gd name="connsiteY3" fmla="*/ 28575 h 454025"/>
              <a:gd name="connsiteX4" fmla="*/ 409575 w 942975"/>
              <a:gd name="connsiteY4" fmla="*/ 0 h 454025"/>
              <a:gd name="connsiteX5" fmla="*/ 514350 w 942975"/>
              <a:gd name="connsiteY5" fmla="*/ 6350 h 454025"/>
              <a:gd name="connsiteX6" fmla="*/ 600075 w 942975"/>
              <a:gd name="connsiteY6" fmla="*/ 53975 h 454025"/>
              <a:gd name="connsiteX7" fmla="*/ 717550 w 942975"/>
              <a:gd name="connsiteY7" fmla="*/ 155575 h 454025"/>
              <a:gd name="connsiteX8" fmla="*/ 803275 w 942975"/>
              <a:gd name="connsiteY8" fmla="*/ 263525 h 454025"/>
              <a:gd name="connsiteX9" fmla="*/ 882650 w 942975"/>
              <a:gd name="connsiteY9" fmla="*/ 371475 h 454025"/>
              <a:gd name="connsiteX10" fmla="*/ 942975 w 942975"/>
              <a:gd name="connsiteY10" fmla="*/ 454025 h 454025"/>
              <a:gd name="connsiteX11" fmla="*/ 0 w 942975"/>
              <a:gd name="connsiteY11" fmla="*/ 454025 h 45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2975" h="454025">
                <a:moveTo>
                  <a:pt x="0" y="454025"/>
                </a:moveTo>
                <a:lnTo>
                  <a:pt x="107950" y="282575"/>
                </a:lnTo>
                <a:lnTo>
                  <a:pt x="206375" y="146050"/>
                </a:lnTo>
                <a:lnTo>
                  <a:pt x="327025" y="28575"/>
                </a:lnTo>
                <a:lnTo>
                  <a:pt x="409575" y="0"/>
                </a:lnTo>
                <a:lnTo>
                  <a:pt x="514350" y="6350"/>
                </a:lnTo>
                <a:lnTo>
                  <a:pt x="600075" y="53975"/>
                </a:lnTo>
                <a:lnTo>
                  <a:pt x="717550" y="155575"/>
                </a:lnTo>
                <a:lnTo>
                  <a:pt x="803275" y="263525"/>
                </a:lnTo>
                <a:lnTo>
                  <a:pt x="882650" y="371475"/>
                </a:lnTo>
                <a:lnTo>
                  <a:pt x="942975" y="454025"/>
                </a:lnTo>
                <a:lnTo>
                  <a:pt x="0" y="45402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endParaRPr kumimoji="1" lang="ja-JP" altLang="en-US" dirty="0">
              <a:solidFill>
                <a:schemeClr val="tx1"/>
              </a:solidFill>
            </a:endParaRPr>
          </a:p>
        </p:txBody>
      </p:sp>
      <p:cxnSp>
        <p:nvCxnSpPr>
          <p:cNvPr id="5" name="直線コネクタ 4"/>
          <p:cNvCxnSpPr/>
          <p:nvPr/>
        </p:nvCxnSpPr>
        <p:spPr>
          <a:xfrm flipV="1">
            <a:off x="4648200" y="3200400"/>
            <a:ext cx="3822700" cy="949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フリーフォーム 5"/>
          <p:cNvSpPr/>
          <p:nvPr/>
        </p:nvSpPr>
        <p:spPr>
          <a:xfrm>
            <a:off x="4737100" y="2755901"/>
            <a:ext cx="3340100" cy="939800"/>
          </a:xfrm>
          <a:custGeom>
            <a:avLst/>
            <a:gdLst>
              <a:gd name="connsiteX0" fmla="*/ 0 w 4089400"/>
              <a:gd name="connsiteY0" fmla="*/ 774734 h 812834"/>
              <a:gd name="connsiteX1" fmla="*/ 1041400 w 4089400"/>
              <a:gd name="connsiteY1" fmla="*/ 34 h 812834"/>
              <a:gd name="connsiteX2" fmla="*/ 2032000 w 4089400"/>
              <a:gd name="connsiteY2" fmla="*/ 800134 h 812834"/>
              <a:gd name="connsiteX3" fmla="*/ 3086100 w 4089400"/>
              <a:gd name="connsiteY3" fmla="*/ 34 h 812834"/>
              <a:gd name="connsiteX4" fmla="*/ 4089400 w 4089400"/>
              <a:gd name="connsiteY4" fmla="*/ 812834 h 81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9400" h="812834">
                <a:moveTo>
                  <a:pt x="0" y="774734"/>
                </a:moveTo>
                <a:cubicBezTo>
                  <a:pt x="351366" y="385267"/>
                  <a:pt x="702733" y="-4199"/>
                  <a:pt x="1041400" y="34"/>
                </a:cubicBezTo>
                <a:cubicBezTo>
                  <a:pt x="1380067" y="4267"/>
                  <a:pt x="1691217" y="800134"/>
                  <a:pt x="2032000" y="800134"/>
                </a:cubicBezTo>
                <a:cubicBezTo>
                  <a:pt x="2372783" y="800134"/>
                  <a:pt x="2743200" y="-2083"/>
                  <a:pt x="3086100" y="34"/>
                </a:cubicBezTo>
                <a:cubicBezTo>
                  <a:pt x="3429000" y="2151"/>
                  <a:pt x="3759200" y="407492"/>
                  <a:pt x="4089400" y="812834"/>
                </a:cubicBezTo>
              </a:path>
            </a:pathLst>
          </a:custGeom>
          <a:noFill/>
          <a:ln w="5715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吹き出し 26"/>
          <p:cNvSpPr/>
          <p:nvPr/>
        </p:nvSpPr>
        <p:spPr>
          <a:xfrm>
            <a:off x="5675421" y="2124535"/>
            <a:ext cx="1765885" cy="408623"/>
          </a:xfrm>
          <a:prstGeom prst="wedgeRoundRectCallout">
            <a:avLst>
              <a:gd name="adj1" fmla="val 31153"/>
              <a:gd name="adj2" fmla="val 187708"/>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dirty="0" smtClean="0">
                <a:solidFill>
                  <a:schemeClr val="tx1"/>
                </a:solidFill>
              </a:rPr>
              <a:t>偏差の累積値</a:t>
            </a:r>
            <a:endParaRPr kumimoji="1" lang="ja-JP" altLang="en-US" dirty="0">
              <a:solidFill>
                <a:schemeClr val="tx1"/>
              </a:solidFill>
            </a:endParaRPr>
          </a:p>
        </p:txBody>
      </p:sp>
      <p:sp>
        <p:nvSpPr>
          <p:cNvPr id="28" name="テキスト ボックス 27"/>
          <p:cNvSpPr txBox="1"/>
          <p:nvPr/>
        </p:nvSpPr>
        <p:spPr>
          <a:xfrm>
            <a:off x="4033155" y="1862107"/>
            <a:ext cx="1467068" cy="400110"/>
          </a:xfrm>
          <a:prstGeom prst="rect">
            <a:avLst/>
          </a:prstGeom>
          <a:noFill/>
        </p:spPr>
        <p:txBody>
          <a:bodyPr wrap="none" rtlCol="0">
            <a:spAutoFit/>
          </a:bodyPr>
          <a:lstStyle/>
          <a:p>
            <a:r>
              <a:rPr kumimoji="1" lang="ja-JP" altLang="en-US" sz="2000" dirty="0" smtClean="0">
                <a:solidFill>
                  <a:srgbClr val="FF0000"/>
                </a:solidFill>
                <a:latin typeface="メイリオ" pitchFamily="50" charset="-128"/>
                <a:ea typeface="メイリオ" pitchFamily="50" charset="-128"/>
              </a:rPr>
              <a:t>光センサ値</a:t>
            </a:r>
          </a:p>
        </p:txBody>
      </p:sp>
      <p:sp>
        <p:nvSpPr>
          <p:cNvPr id="80" name="フリーフォーム 79"/>
          <p:cNvSpPr/>
          <p:nvPr/>
        </p:nvSpPr>
        <p:spPr>
          <a:xfrm>
            <a:off x="4692725" y="5038014"/>
            <a:ext cx="3322320" cy="731676"/>
          </a:xfrm>
          <a:custGeom>
            <a:avLst/>
            <a:gdLst>
              <a:gd name="connsiteX0" fmla="*/ 0 w 3322320"/>
              <a:gd name="connsiteY0" fmla="*/ 472440 h 731676"/>
              <a:gd name="connsiteX1" fmla="*/ 312420 w 3322320"/>
              <a:gd name="connsiteY1" fmla="*/ 716280 h 731676"/>
              <a:gd name="connsiteX2" fmla="*/ 693420 w 3322320"/>
              <a:gd name="connsiteY2" fmla="*/ 495300 h 731676"/>
              <a:gd name="connsiteX3" fmla="*/ 1249680 w 3322320"/>
              <a:gd name="connsiteY3" fmla="*/ 0 h 731676"/>
              <a:gd name="connsiteX4" fmla="*/ 1813560 w 3322320"/>
              <a:gd name="connsiteY4" fmla="*/ 495300 h 731676"/>
              <a:gd name="connsiteX5" fmla="*/ 2156460 w 3322320"/>
              <a:gd name="connsiteY5" fmla="*/ 731520 h 731676"/>
              <a:gd name="connsiteX6" fmla="*/ 2567940 w 3322320"/>
              <a:gd name="connsiteY6" fmla="*/ 464820 h 731676"/>
              <a:gd name="connsiteX7" fmla="*/ 2910840 w 3322320"/>
              <a:gd name="connsiteY7" fmla="*/ 91440 h 731676"/>
              <a:gd name="connsiteX8" fmla="*/ 3322320 w 3322320"/>
              <a:gd name="connsiteY8" fmla="*/ 198120 h 73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2320" h="731676">
                <a:moveTo>
                  <a:pt x="0" y="472440"/>
                </a:moveTo>
                <a:cubicBezTo>
                  <a:pt x="98425" y="592455"/>
                  <a:pt x="196850" y="712470"/>
                  <a:pt x="312420" y="716280"/>
                </a:cubicBezTo>
                <a:cubicBezTo>
                  <a:pt x="427990" y="720090"/>
                  <a:pt x="537210" y="614680"/>
                  <a:pt x="693420" y="495300"/>
                </a:cubicBezTo>
                <a:cubicBezTo>
                  <a:pt x="849630" y="375920"/>
                  <a:pt x="1062990" y="0"/>
                  <a:pt x="1249680" y="0"/>
                </a:cubicBezTo>
                <a:cubicBezTo>
                  <a:pt x="1436370" y="0"/>
                  <a:pt x="1662430" y="373380"/>
                  <a:pt x="1813560" y="495300"/>
                </a:cubicBezTo>
                <a:cubicBezTo>
                  <a:pt x="1964690" y="617220"/>
                  <a:pt x="2030730" y="736600"/>
                  <a:pt x="2156460" y="731520"/>
                </a:cubicBezTo>
                <a:cubicBezTo>
                  <a:pt x="2282190" y="726440"/>
                  <a:pt x="2442210" y="571500"/>
                  <a:pt x="2567940" y="464820"/>
                </a:cubicBezTo>
                <a:cubicBezTo>
                  <a:pt x="2693670" y="358140"/>
                  <a:pt x="2785110" y="135890"/>
                  <a:pt x="2910840" y="91440"/>
                </a:cubicBezTo>
                <a:cubicBezTo>
                  <a:pt x="3036570" y="46990"/>
                  <a:pt x="3179445" y="122555"/>
                  <a:pt x="3322320" y="198120"/>
                </a:cubicBezTo>
              </a:path>
            </a:pathLst>
          </a:custGeom>
          <a:noFill/>
          <a:ln w="57150">
            <a:solidFill>
              <a:srgbClr val="0000FF"/>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2996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Ｄ（微分）制御</a:t>
            </a:r>
            <a:endParaRPr kumimoji="1" lang="ja-JP" altLang="en-US" dirty="0"/>
          </a:p>
        </p:txBody>
      </p:sp>
      <p:sp>
        <p:nvSpPr>
          <p:cNvPr id="3" name="コンテンツ プレースホルダー 2"/>
          <p:cNvSpPr>
            <a:spLocks noGrp="1"/>
          </p:cNvSpPr>
          <p:nvPr>
            <p:ph idx="1"/>
          </p:nvPr>
        </p:nvSpPr>
        <p:spPr/>
        <p:txBody>
          <a:bodyPr/>
          <a:lstStyle/>
          <a:p>
            <a:r>
              <a:rPr lang="ja-JP" altLang="en-US" dirty="0"/>
              <a:t>操作量 ＝ </a:t>
            </a:r>
            <a:r>
              <a:rPr lang="en-US" altLang="ja-JP" dirty="0" smtClean="0"/>
              <a:t>{</a:t>
            </a:r>
            <a:r>
              <a:rPr lang="ja-JP" altLang="en-US" dirty="0" smtClean="0"/>
              <a:t>偏差</a:t>
            </a:r>
            <a:r>
              <a:rPr lang="en-US" altLang="ja-JP" dirty="0" smtClean="0"/>
              <a:t>(</a:t>
            </a:r>
            <a:r>
              <a:rPr lang="ja-JP" altLang="en-US" sz="2000" dirty="0"/>
              <a:t>今回</a:t>
            </a:r>
            <a:r>
              <a:rPr lang="en-US" altLang="ja-JP" dirty="0" smtClean="0"/>
              <a:t>)</a:t>
            </a:r>
            <a:r>
              <a:rPr lang="ja-JP" altLang="en-US" dirty="0" err="1" smtClean="0"/>
              <a:t>ー</a:t>
            </a:r>
            <a:r>
              <a:rPr lang="ja-JP" altLang="en-US" dirty="0" smtClean="0"/>
              <a:t>偏差</a:t>
            </a:r>
            <a:r>
              <a:rPr lang="en-US" altLang="ja-JP" dirty="0" smtClean="0"/>
              <a:t>(</a:t>
            </a:r>
            <a:r>
              <a:rPr lang="ja-JP" altLang="en-US" sz="2000" dirty="0"/>
              <a:t>前回</a:t>
            </a:r>
            <a:r>
              <a:rPr lang="en-US" altLang="ja-JP" dirty="0" smtClean="0"/>
              <a:t>)}</a:t>
            </a:r>
            <a:r>
              <a:rPr lang="ja-JP" altLang="en-US" dirty="0" smtClean="0"/>
              <a:t> </a:t>
            </a:r>
            <a:r>
              <a:rPr lang="en-US" altLang="ja-JP" dirty="0"/>
              <a:t>×</a:t>
            </a:r>
            <a:r>
              <a:rPr lang="ja-JP" altLang="en-US" dirty="0"/>
              <a:t> </a:t>
            </a:r>
            <a:r>
              <a:rPr lang="ja-JP" altLang="en-US" dirty="0" smtClean="0"/>
              <a:t>Ｋ</a:t>
            </a:r>
            <a:r>
              <a:rPr lang="en-US" altLang="ja-JP" dirty="0" smtClean="0"/>
              <a:t>d</a:t>
            </a:r>
            <a:r>
              <a:rPr lang="ja-JP" altLang="en-US" sz="1800" dirty="0" smtClean="0"/>
              <a:t>      Ｋ</a:t>
            </a:r>
            <a:r>
              <a:rPr lang="en-US" altLang="ja-JP" sz="1800" dirty="0" smtClean="0"/>
              <a:t>d:</a:t>
            </a:r>
            <a:r>
              <a:rPr lang="ja-JP" altLang="en-US" sz="1800" dirty="0"/>
              <a:t>係数</a:t>
            </a:r>
            <a:endParaRPr lang="en-US" altLang="ja-JP" sz="1800" dirty="0"/>
          </a:p>
          <a:p>
            <a:endParaRPr kumimoji="1" lang="en-US" altLang="ja-JP" dirty="0" smtClean="0"/>
          </a:p>
          <a:p>
            <a:endParaRPr lang="en-US" altLang="ja-JP" dirty="0"/>
          </a:p>
          <a:p>
            <a:pPr>
              <a:buFont typeface="Wingdings" panose="05000000000000000000" pitchFamily="2" charset="2"/>
              <a:buChar char="l"/>
            </a:pPr>
            <a:r>
              <a:rPr lang="ja-JP" altLang="en-US" sz="2400" dirty="0" smtClean="0"/>
              <a:t>偏差の増加・減少傾向の</a:t>
            </a:r>
            <a:endParaRPr lang="en-US" altLang="ja-JP" sz="2400" dirty="0" smtClean="0"/>
          </a:p>
          <a:p>
            <a:pPr marL="0" indent="0">
              <a:buNone/>
            </a:pPr>
            <a:r>
              <a:rPr lang="ja-JP" altLang="en-US" sz="2400" dirty="0" smtClean="0"/>
              <a:t>      大きさに比例する</a:t>
            </a:r>
            <a:endParaRPr lang="en-US" altLang="ja-JP" sz="2400" dirty="0" smtClean="0"/>
          </a:p>
          <a:p>
            <a:pPr marL="0" indent="0">
              <a:buNone/>
            </a:pPr>
            <a:endParaRPr lang="en-US" altLang="ja-JP" sz="1000" dirty="0"/>
          </a:p>
          <a:p>
            <a:pPr>
              <a:buFont typeface="Wingdings" panose="05000000000000000000" pitchFamily="2" charset="2"/>
              <a:buChar char="l"/>
            </a:pPr>
            <a:r>
              <a:rPr lang="ja-JP" altLang="en-US" sz="2400" dirty="0" smtClean="0"/>
              <a:t>制御応答性が良くなる</a:t>
            </a:r>
            <a:endParaRPr lang="en-US" altLang="ja-JP" sz="2400" dirty="0" smtClean="0"/>
          </a:p>
          <a:p>
            <a:pPr marL="0" indent="0">
              <a:buNone/>
            </a:pPr>
            <a:endParaRPr kumimoji="1" lang="en-US" altLang="ja-JP" sz="2400" dirty="0"/>
          </a:p>
          <a:p>
            <a:pPr marL="0" indent="0">
              <a:buNone/>
            </a:pPr>
            <a:endParaRPr kumimoji="1" lang="ja-JP" altLang="en-US" sz="2400"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5</a:t>
            </a:fld>
            <a:endParaRPr lang="en-US" altLang="ja-JP"/>
          </a:p>
        </p:txBody>
      </p:sp>
      <p:cxnSp>
        <p:nvCxnSpPr>
          <p:cNvPr id="5" name="直線コネクタ 4"/>
          <p:cNvCxnSpPr/>
          <p:nvPr/>
        </p:nvCxnSpPr>
        <p:spPr>
          <a:xfrm flipV="1">
            <a:off x="4648200" y="3200400"/>
            <a:ext cx="3822700" cy="949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 name="フリーフォーム 5"/>
          <p:cNvSpPr/>
          <p:nvPr/>
        </p:nvSpPr>
        <p:spPr>
          <a:xfrm>
            <a:off x="4737100" y="2755901"/>
            <a:ext cx="3340100" cy="939800"/>
          </a:xfrm>
          <a:custGeom>
            <a:avLst/>
            <a:gdLst>
              <a:gd name="connsiteX0" fmla="*/ 0 w 4089400"/>
              <a:gd name="connsiteY0" fmla="*/ 774734 h 812834"/>
              <a:gd name="connsiteX1" fmla="*/ 1041400 w 4089400"/>
              <a:gd name="connsiteY1" fmla="*/ 34 h 812834"/>
              <a:gd name="connsiteX2" fmla="*/ 2032000 w 4089400"/>
              <a:gd name="connsiteY2" fmla="*/ 800134 h 812834"/>
              <a:gd name="connsiteX3" fmla="*/ 3086100 w 4089400"/>
              <a:gd name="connsiteY3" fmla="*/ 34 h 812834"/>
              <a:gd name="connsiteX4" fmla="*/ 4089400 w 4089400"/>
              <a:gd name="connsiteY4" fmla="*/ 812834 h 81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9400" h="812834">
                <a:moveTo>
                  <a:pt x="0" y="774734"/>
                </a:moveTo>
                <a:cubicBezTo>
                  <a:pt x="351366" y="385267"/>
                  <a:pt x="702733" y="-4199"/>
                  <a:pt x="1041400" y="34"/>
                </a:cubicBezTo>
                <a:cubicBezTo>
                  <a:pt x="1380067" y="4267"/>
                  <a:pt x="1691217" y="800134"/>
                  <a:pt x="2032000" y="800134"/>
                </a:cubicBezTo>
                <a:cubicBezTo>
                  <a:pt x="2372783" y="800134"/>
                  <a:pt x="2743200" y="-2083"/>
                  <a:pt x="3086100" y="34"/>
                </a:cubicBezTo>
                <a:cubicBezTo>
                  <a:pt x="3429000" y="2151"/>
                  <a:pt x="3759200" y="407492"/>
                  <a:pt x="4089400" y="812834"/>
                </a:cubicBezTo>
              </a:path>
            </a:pathLst>
          </a:custGeom>
          <a:noFill/>
          <a:ln w="5715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4648200" y="2260600"/>
            <a:ext cx="0" cy="186690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033155" y="1862107"/>
            <a:ext cx="1467068" cy="400110"/>
          </a:xfrm>
          <a:prstGeom prst="rect">
            <a:avLst/>
          </a:prstGeom>
          <a:noFill/>
        </p:spPr>
        <p:txBody>
          <a:bodyPr wrap="none" rtlCol="0">
            <a:spAutoFit/>
          </a:bodyPr>
          <a:lstStyle/>
          <a:p>
            <a:r>
              <a:rPr kumimoji="1" lang="ja-JP" altLang="en-US" sz="2000" dirty="0" smtClean="0">
                <a:solidFill>
                  <a:srgbClr val="FF0000"/>
                </a:solidFill>
                <a:latin typeface="メイリオ" pitchFamily="50" charset="-128"/>
                <a:ea typeface="メイリオ" pitchFamily="50" charset="-128"/>
              </a:rPr>
              <a:t>光センサ値</a:t>
            </a:r>
          </a:p>
        </p:txBody>
      </p:sp>
      <p:cxnSp>
        <p:nvCxnSpPr>
          <p:cNvPr id="9" name="直線コネクタ 8"/>
          <p:cNvCxnSpPr/>
          <p:nvPr/>
        </p:nvCxnSpPr>
        <p:spPr>
          <a:xfrm>
            <a:off x="4645829" y="5499100"/>
            <a:ext cx="382507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4648200" y="4559300"/>
            <a:ext cx="0" cy="186690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241800" y="4270344"/>
            <a:ext cx="954107" cy="400110"/>
          </a:xfrm>
          <a:prstGeom prst="rect">
            <a:avLst/>
          </a:prstGeom>
          <a:noFill/>
        </p:spPr>
        <p:txBody>
          <a:bodyPr wrap="none" rtlCol="0">
            <a:spAutoFit/>
          </a:bodyPr>
          <a:lstStyle/>
          <a:p>
            <a:r>
              <a:rPr kumimoji="1" lang="ja-JP" altLang="en-US" sz="2000" dirty="0" smtClean="0">
                <a:solidFill>
                  <a:srgbClr val="0000FF"/>
                </a:solidFill>
                <a:latin typeface="メイリオ" pitchFamily="50" charset="-128"/>
                <a:ea typeface="メイリオ" pitchFamily="50" charset="-128"/>
              </a:rPr>
              <a:t>操作量</a:t>
            </a:r>
          </a:p>
        </p:txBody>
      </p:sp>
      <p:cxnSp>
        <p:nvCxnSpPr>
          <p:cNvPr id="13" name="直線矢印コネクタ 12"/>
          <p:cNvCxnSpPr/>
          <p:nvPr/>
        </p:nvCxnSpPr>
        <p:spPr>
          <a:xfrm>
            <a:off x="5500223" y="2755940"/>
            <a:ext cx="0" cy="4444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角丸四角形吹き出し 14"/>
          <p:cNvSpPr/>
          <p:nvPr/>
        </p:nvSpPr>
        <p:spPr>
          <a:xfrm>
            <a:off x="5987758" y="2015966"/>
            <a:ext cx="2822867" cy="408623"/>
          </a:xfrm>
          <a:prstGeom prst="wedgeRoundRectCallout">
            <a:avLst>
              <a:gd name="adj1" fmla="val -46508"/>
              <a:gd name="adj2" fmla="val 140200"/>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ja-JP" altLang="en-US" dirty="0" smtClean="0">
                <a:solidFill>
                  <a:schemeClr val="tx1"/>
                </a:solidFill>
              </a:rPr>
              <a:t>偏差</a:t>
            </a:r>
            <a:r>
              <a:rPr kumimoji="1" lang="en-US" altLang="ja-JP" dirty="0" smtClean="0">
                <a:solidFill>
                  <a:schemeClr val="tx1"/>
                </a:solidFill>
              </a:rPr>
              <a:t>(</a:t>
            </a:r>
            <a:r>
              <a:rPr kumimoji="1" lang="ja-JP" altLang="en-US" dirty="0" smtClean="0">
                <a:solidFill>
                  <a:schemeClr val="tx1"/>
                </a:solidFill>
              </a:rPr>
              <a:t>今回</a:t>
            </a:r>
            <a:r>
              <a:rPr kumimoji="1" lang="en-US" altLang="ja-JP" dirty="0" smtClean="0">
                <a:solidFill>
                  <a:schemeClr val="tx1"/>
                </a:solidFill>
              </a:rPr>
              <a:t>)</a:t>
            </a:r>
            <a:r>
              <a:rPr kumimoji="1" lang="ja-JP" altLang="en-US" dirty="0" err="1" smtClean="0">
                <a:solidFill>
                  <a:schemeClr val="tx1"/>
                </a:solidFill>
              </a:rPr>
              <a:t>ー</a:t>
            </a:r>
            <a:r>
              <a:rPr kumimoji="1" lang="ja-JP" altLang="en-US" dirty="0" smtClean="0">
                <a:solidFill>
                  <a:schemeClr val="tx1"/>
                </a:solidFill>
              </a:rPr>
              <a:t>偏差</a:t>
            </a:r>
            <a:r>
              <a:rPr kumimoji="1" lang="en-US" altLang="ja-JP" dirty="0" smtClean="0">
                <a:solidFill>
                  <a:schemeClr val="tx1"/>
                </a:solidFill>
              </a:rPr>
              <a:t>(</a:t>
            </a:r>
            <a:r>
              <a:rPr kumimoji="1" lang="ja-JP" altLang="en-US" dirty="0" smtClean="0">
                <a:solidFill>
                  <a:schemeClr val="tx1"/>
                </a:solidFill>
              </a:rPr>
              <a:t>前回</a:t>
            </a:r>
            <a:r>
              <a:rPr kumimoji="1" lang="en-US" altLang="ja-JP" dirty="0" smtClean="0">
                <a:solidFill>
                  <a:schemeClr val="tx1"/>
                </a:solidFill>
              </a:rPr>
              <a:t>)</a:t>
            </a:r>
            <a:endParaRPr kumimoji="1" lang="ja-JP" altLang="en-US" dirty="0">
              <a:solidFill>
                <a:schemeClr val="tx1"/>
              </a:solidFill>
            </a:endParaRPr>
          </a:p>
        </p:txBody>
      </p:sp>
      <p:sp>
        <p:nvSpPr>
          <p:cNvPr id="16" name="テキスト ボックス 15"/>
          <p:cNvSpPr txBox="1"/>
          <p:nvPr/>
        </p:nvSpPr>
        <p:spPr>
          <a:xfrm>
            <a:off x="8044647" y="2809786"/>
            <a:ext cx="954107" cy="400110"/>
          </a:xfrm>
          <a:prstGeom prst="rect">
            <a:avLst/>
          </a:prstGeom>
          <a:noFill/>
        </p:spPr>
        <p:txBody>
          <a:bodyPr wrap="none" rtlCol="0">
            <a:spAutoFit/>
          </a:bodyPr>
          <a:lstStyle/>
          <a:p>
            <a:r>
              <a:rPr lang="ja-JP" altLang="en-US" sz="2000" dirty="0">
                <a:latin typeface="メイリオ" pitchFamily="50" charset="-128"/>
              </a:rPr>
              <a:t>基準値</a:t>
            </a:r>
            <a:endParaRPr kumimoji="1" lang="ja-JP" altLang="en-US" sz="2000" dirty="0" smtClean="0">
              <a:latin typeface="メイリオ" pitchFamily="50" charset="-128"/>
            </a:endParaRPr>
          </a:p>
        </p:txBody>
      </p:sp>
      <p:sp>
        <p:nvSpPr>
          <p:cNvPr id="17" name="テキスト ボックス 16"/>
          <p:cNvSpPr txBox="1"/>
          <p:nvPr/>
        </p:nvSpPr>
        <p:spPr>
          <a:xfrm>
            <a:off x="8222046" y="5160917"/>
            <a:ext cx="441146" cy="400110"/>
          </a:xfrm>
          <a:prstGeom prst="rect">
            <a:avLst/>
          </a:prstGeom>
          <a:noFill/>
        </p:spPr>
        <p:txBody>
          <a:bodyPr wrap="none" rtlCol="0">
            <a:spAutoFit/>
          </a:bodyPr>
          <a:lstStyle/>
          <a:p>
            <a:r>
              <a:rPr lang="ja-JP" altLang="en-US" sz="2000" dirty="0">
                <a:latin typeface="メイリオ" pitchFamily="50" charset="-128"/>
              </a:rPr>
              <a:t>０</a:t>
            </a:r>
            <a:endParaRPr kumimoji="1" lang="ja-JP" altLang="en-US" sz="2000" dirty="0" smtClean="0">
              <a:latin typeface="メイリオ" pitchFamily="50" charset="-128"/>
            </a:endParaRPr>
          </a:p>
        </p:txBody>
      </p:sp>
      <p:cxnSp>
        <p:nvCxnSpPr>
          <p:cNvPr id="19" name="直線矢印コネクタ 18"/>
          <p:cNvCxnSpPr/>
          <p:nvPr/>
        </p:nvCxnSpPr>
        <p:spPr>
          <a:xfrm>
            <a:off x="5721350" y="2851150"/>
            <a:ext cx="4007" cy="35874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5343525" y="2754312"/>
            <a:ext cx="742950" cy="63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5562600" y="2857468"/>
            <a:ext cx="523875" cy="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6010297" y="2621756"/>
            <a:ext cx="0" cy="132556"/>
          </a:xfrm>
          <a:prstGeom prst="line">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a:off x="6010297" y="2740527"/>
            <a:ext cx="2" cy="110623"/>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flipV="1">
            <a:off x="6010297" y="2851150"/>
            <a:ext cx="0" cy="126640"/>
          </a:xfrm>
          <a:prstGeom prst="line">
            <a:avLst/>
          </a:prstGeom>
          <a:ln w="28575">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フリーフォーム 97"/>
          <p:cNvSpPr/>
          <p:nvPr/>
        </p:nvSpPr>
        <p:spPr>
          <a:xfrm>
            <a:off x="4773935" y="4825995"/>
            <a:ext cx="3327400" cy="1363202"/>
          </a:xfrm>
          <a:custGeom>
            <a:avLst/>
            <a:gdLst>
              <a:gd name="connsiteX0" fmla="*/ 0 w 3327400"/>
              <a:gd name="connsiteY0" fmla="*/ 278863 h 1363202"/>
              <a:gd name="connsiteX1" fmla="*/ 355600 w 3327400"/>
              <a:gd name="connsiteY1" fmla="*/ 62963 h 1363202"/>
              <a:gd name="connsiteX2" fmla="*/ 1320800 w 3327400"/>
              <a:gd name="connsiteY2" fmla="*/ 1269463 h 1363202"/>
              <a:gd name="connsiteX3" fmla="*/ 2133600 w 3327400"/>
              <a:gd name="connsiteY3" fmla="*/ 62963 h 1363202"/>
              <a:gd name="connsiteX4" fmla="*/ 3009900 w 3327400"/>
              <a:gd name="connsiteY4" fmla="*/ 1269463 h 1363202"/>
              <a:gd name="connsiteX5" fmla="*/ 3327400 w 3327400"/>
              <a:gd name="connsiteY5" fmla="*/ 1193263 h 136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7400" h="1363202">
                <a:moveTo>
                  <a:pt x="0" y="278863"/>
                </a:moveTo>
                <a:cubicBezTo>
                  <a:pt x="67733" y="88363"/>
                  <a:pt x="135467" y="-102137"/>
                  <a:pt x="355600" y="62963"/>
                </a:cubicBezTo>
                <a:cubicBezTo>
                  <a:pt x="575733" y="228063"/>
                  <a:pt x="1024467" y="1269463"/>
                  <a:pt x="1320800" y="1269463"/>
                </a:cubicBezTo>
                <a:cubicBezTo>
                  <a:pt x="1617133" y="1269463"/>
                  <a:pt x="1852083" y="62963"/>
                  <a:pt x="2133600" y="62963"/>
                </a:cubicBezTo>
                <a:cubicBezTo>
                  <a:pt x="2415117" y="62963"/>
                  <a:pt x="2810933" y="1081080"/>
                  <a:pt x="3009900" y="1269463"/>
                </a:cubicBezTo>
                <a:cubicBezTo>
                  <a:pt x="3208867" y="1457846"/>
                  <a:pt x="3268133" y="1325554"/>
                  <a:pt x="3327400" y="1193263"/>
                </a:cubicBezTo>
              </a:path>
            </a:pathLst>
          </a:custGeom>
          <a:noFill/>
          <a:ln w="57150">
            <a:solidFill>
              <a:srgbClr val="0000FF"/>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角丸四角形吹き出し 98"/>
          <p:cNvSpPr/>
          <p:nvPr/>
        </p:nvSpPr>
        <p:spPr>
          <a:xfrm>
            <a:off x="5343525" y="4287154"/>
            <a:ext cx="3599575" cy="408623"/>
          </a:xfrm>
          <a:prstGeom prst="wedgeRoundRectCallout">
            <a:avLst>
              <a:gd name="adj1" fmla="val -38746"/>
              <a:gd name="adj2" fmla="val 146416"/>
              <a:gd name="adj3" fmla="val 16667"/>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dirty="0" smtClean="0">
                <a:solidFill>
                  <a:schemeClr val="tx1"/>
                </a:solidFill>
              </a:rPr>
              <a:t>{</a:t>
            </a:r>
            <a:r>
              <a:rPr kumimoji="1" lang="ja-JP" altLang="en-US" dirty="0" smtClean="0">
                <a:solidFill>
                  <a:schemeClr val="tx1"/>
                </a:solidFill>
              </a:rPr>
              <a:t>偏差</a:t>
            </a:r>
            <a:r>
              <a:rPr kumimoji="1" lang="en-US" altLang="ja-JP" dirty="0" smtClean="0">
                <a:solidFill>
                  <a:schemeClr val="tx1"/>
                </a:solidFill>
              </a:rPr>
              <a:t>(</a:t>
            </a:r>
            <a:r>
              <a:rPr kumimoji="1" lang="ja-JP" altLang="en-US" dirty="0" smtClean="0">
                <a:solidFill>
                  <a:schemeClr val="tx1"/>
                </a:solidFill>
              </a:rPr>
              <a:t>今回</a:t>
            </a:r>
            <a:r>
              <a:rPr kumimoji="1" lang="en-US" altLang="ja-JP" dirty="0" smtClean="0">
                <a:solidFill>
                  <a:schemeClr val="tx1"/>
                </a:solidFill>
              </a:rPr>
              <a:t>)</a:t>
            </a:r>
            <a:r>
              <a:rPr kumimoji="1" lang="ja-JP" altLang="en-US" dirty="0" err="1" smtClean="0">
                <a:solidFill>
                  <a:schemeClr val="tx1"/>
                </a:solidFill>
              </a:rPr>
              <a:t>ー</a:t>
            </a:r>
            <a:r>
              <a:rPr kumimoji="1" lang="ja-JP" altLang="en-US" dirty="0" smtClean="0">
                <a:solidFill>
                  <a:schemeClr val="tx1"/>
                </a:solidFill>
              </a:rPr>
              <a:t>偏差</a:t>
            </a:r>
            <a:r>
              <a:rPr kumimoji="1" lang="en-US" altLang="ja-JP" dirty="0" smtClean="0">
                <a:solidFill>
                  <a:schemeClr val="tx1"/>
                </a:solidFill>
              </a:rPr>
              <a:t>(</a:t>
            </a:r>
            <a:r>
              <a:rPr kumimoji="1" lang="ja-JP" altLang="en-US" dirty="0" smtClean="0">
                <a:solidFill>
                  <a:schemeClr val="tx1"/>
                </a:solidFill>
              </a:rPr>
              <a:t>前回</a:t>
            </a:r>
            <a:r>
              <a:rPr kumimoji="1" lang="en-US" altLang="ja-JP" dirty="0" smtClean="0">
                <a:solidFill>
                  <a:schemeClr val="tx1"/>
                </a:solidFill>
              </a:rPr>
              <a:t>)}×</a:t>
            </a:r>
            <a:r>
              <a:rPr kumimoji="1" lang="ja-JP" altLang="en-US" dirty="0" smtClean="0">
                <a:solidFill>
                  <a:schemeClr val="tx1"/>
                </a:solidFill>
              </a:rPr>
              <a:t>Ｋ</a:t>
            </a:r>
            <a:r>
              <a:rPr kumimoji="1" lang="en-US" altLang="ja-JP" dirty="0" smtClean="0">
                <a:solidFill>
                  <a:schemeClr val="tx1"/>
                </a:solidFill>
              </a:rPr>
              <a:t>d</a:t>
            </a:r>
            <a:endParaRPr kumimoji="1" lang="ja-JP" altLang="en-US" dirty="0">
              <a:solidFill>
                <a:schemeClr val="tx1"/>
              </a:solidFill>
            </a:endParaRPr>
          </a:p>
        </p:txBody>
      </p:sp>
    </p:spTree>
    <p:extLst>
      <p:ext uri="{BB962C8B-B14F-4D97-AF65-F5344CB8AC3E}">
        <p14:creationId xmlns:p14="http://schemas.microsoft.com/office/powerpoint/2010/main" val="2138614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ＰＩＤ制御まとめ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特徴を理解する</a:t>
            </a:r>
            <a:endParaRPr kumimoji="1" lang="en-US" altLang="ja-JP" dirty="0" smtClean="0"/>
          </a:p>
          <a:p>
            <a:pPr lvl="1"/>
            <a:r>
              <a:rPr lang="ja-JP" altLang="en-US" dirty="0" smtClean="0"/>
              <a:t>Ｐ制御 ⇒ 現在の状況を重視</a:t>
            </a:r>
            <a:endParaRPr lang="en-US" altLang="ja-JP" dirty="0" smtClean="0"/>
          </a:p>
          <a:p>
            <a:pPr lvl="1"/>
            <a:r>
              <a:rPr kumimoji="1" lang="ja-JP" altLang="en-US" dirty="0" smtClean="0"/>
              <a:t>Ｉ制御 ⇒ 過去の状況を重視</a:t>
            </a:r>
            <a:endParaRPr kumimoji="1" lang="en-US" altLang="ja-JP" dirty="0" smtClean="0"/>
          </a:p>
          <a:p>
            <a:pPr lvl="1"/>
            <a:r>
              <a:rPr lang="ja-JP" altLang="en-US" dirty="0" smtClean="0"/>
              <a:t>Ｄ制御 ⇒ 将来の状況を重視</a:t>
            </a:r>
            <a:endParaRPr lang="en-US" altLang="ja-JP" dirty="0" smtClean="0"/>
          </a:p>
          <a:p>
            <a:pPr lvl="1"/>
            <a:endParaRPr kumimoji="1" lang="en-US" altLang="ja-JP" dirty="0" smtClean="0"/>
          </a:p>
          <a:p>
            <a:r>
              <a:rPr lang="ja-JP" altLang="en-US" dirty="0"/>
              <a:t>Ｐ・Ｉ・Ｄの組み合わせで使用</a:t>
            </a:r>
            <a:r>
              <a:rPr lang="ja-JP" altLang="en-US" dirty="0" smtClean="0"/>
              <a:t>する</a:t>
            </a:r>
            <a:endParaRPr lang="en-US" altLang="ja-JP" dirty="0" smtClean="0"/>
          </a:p>
          <a:p>
            <a:pPr lvl="1"/>
            <a:r>
              <a:rPr lang="ja-JP" altLang="en-US" dirty="0"/>
              <a:t>Ｐ制御</a:t>
            </a:r>
            <a:endParaRPr lang="en-US" altLang="ja-JP" dirty="0"/>
          </a:p>
          <a:p>
            <a:pPr lvl="1"/>
            <a:r>
              <a:rPr lang="ja-JP" altLang="en-US" dirty="0"/>
              <a:t>ＰＩ制御</a:t>
            </a:r>
            <a:endParaRPr lang="en-US" altLang="ja-JP" dirty="0"/>
          </a:p>
          <a:p>
            <a:pPr lvl="1"/>
            <a:r>
              <a:rPr lang="ja-JP" altLang="en-US" dirty="0"/>
              <a:t>ＰＤ制御</a:t>
            </a:r>
            <a:endParaRPr lang="en-US" altLang="ja-JP" dirty="0"/>
          </a:p>
          <a:p>
            <a:pPr lvl="1"/>
            <a:r>
              <a:rPr lang="ja-JP" altLang="en-US" dirty="0"/>
              <a:t>ＰＩＤ</a:t>
            </a:r>
            <a:r>
              <a:rPr lang="ja-JP" altLang="en-US" dirty="0" smtClean="0"/>
              <a:t>制御</a:t>
            </a:r>
            <a:endParaRPr lang="en-US" altLang="ja-JP" dirty="0"/>
          </a:p>
          <a:p>
            <a:pPr lvl="1"/>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6</a:t>
            </a:fld>
            <a:endParaRPr lang="en-US" altLang="ja-JP"/>
          </a:p>
        </p:txBody>
      </p:sp>
    </p:spTree>
    <p:extLst>
      <p:ext uri="{BB962C8B-B14F-4D97-AF65-F5344CB8AC3E}">
        <p14:creationId xmlns:p14="http://schemas.microsoft.com/office/powerpoint/2010/main" val="22009121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kumimoji="1" lang="ja-JP" altLang="en-US" dirty="0" smtClean="0"/>
              <a:t>ＰＩＤ制御演習</a:t>
            </a:r>
            <a:endParaRPr kumimoji="1" lang="ja-JP" altLang="en-US" dirty="0"/>
          </a:p>
        </p:txBody>
      </p:sp>
      <p:sp>
        <p:nvSpPr>
          <p:cNvPr id="4" name="スライド番号プレースホルダー 3"/>
          <p:cNvSpPr>
            <a:spLocks noGrp="1"/>
          </p:cNvSpPr>
          <p:nvPr>
            <p:ph type="sldNum" sz="quarter" idx="4294967295"/>
          </p:nvPr>
        </p:nvSpPr>
        <p:spPr>
          <a:xfrm>
            <a:off x="8667750" y="6535738"/>
            <a:ext cx="476250" cy="336550"/>
          </a:xfrm>
        </p:spPr>
        <p:txBody>
          <a:bodyPr/>
          <a:lstStyle/>
          <a:p>
            <a:pPr>
              <a:defRPr/>
            </a:pPr>
            <a:fld id="{2BCD8F39-5C04-4128-8C98-C86F96B9177A}" type="slidenum">
              <a:rPr lang="ja-JP" altLang="en-US" smtClean="0"/>
              <a:pPr>
                <a:defRPr/>
              </a:pPr>
              <a:t>7</a:t>
            </a:fld>
            <a:endParaRPr lang="en-US" altLang="ja-JP"/>
          </a:p>
        </p:txBody>
      </p:sp>
    </p:spTree>
    <p:extLst>
      <p:ext uri="{BB962C8B-B14F-4D97-AF65-F5344CB8AC3E}">
        <p14:creationId xmlns:p14="http://schemas.microsoft.com/office/powerpoint/2010/main" val="3298898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演習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ＰＩＤ制御の係数を適合しましょう</a:t>
            </a:r>
            <a:endParaRPr kumimoji="1" lang="en-US" altLang="ja-JP" dirty="0" smtClean="0"/>
          </a:p>
          <a:p>
            <a:endParaRPr lang="en-US" altLang="ja-JP" dirty="0"/>
          </a:p>
          <a:p>
            <a:r>
              <a:rPr kumimoji="1" lang="ja-JP" altLang="en-US" dirty="0" smtClean="0"/>
              <a:t>適合手順</a:t>
            </a:r>
            <a:endParaRPr kumimoji="1" lang="en-US" altLang="ja-JP" dirty="0" smtClean="0"/>
          </a:p>
          <a:p>
            <a:pPr lvl="1"/>
            <a:r>
              <a:rPr lang="ja-JP" altLang="en-US" dirty="0" smtClean="0"/>
              <a:t>いろんな方法があります</a:t>
            </a:r>
            <a:endParaRPr lang="en-US" altLang="ja-JP" dirty="0" smtClean="0"/>
          </a:p>
          <a:p>
            <a:pPr lvl="1"/>
            <a:endParaRPr kumimoji="1" lang="en-US" altLang="ja-JP" dirty="0" smtClean="0"/>
          </a:p>
          <a:p>
            <a:pPr lvl="1"/>
            <a:r>
              <a:rPr lang="ja-JP" altLang="en-US" dirty="0" smtClean="0"/>
              <a:t>本日は、まずはＰ制御のみでＫ</a:t>
            </a:r>
            <a:r>
              <a:rPr lang="en-US" altLang="ja-JP" dirty="0" smtClean="0"/>
              <a:t>p</a:t>
            </a:r>
            <a:r>
              <a:rPr lang="ja-JP" altLang="en-US" dirty="0" err="1" smtClean="0"/>
              <a:t>を適</a:t>
            </a:r>
            <a:r>
              <a:rPr lang="ja-JP" altLang="en-US" dirty="0" smtClean="0"/>
              <a:t>合しましょう</a:t>
            </a:r>
            <a:endParaRPr lang="en-US" altLang="ja-JP" dirty="0" smtClean="0"/>
          </a:p>
          <a:p>
            <a:pPr marL="457200" lvl="1" indent="0">
              <a:buNone/>
            </a:pPr>
            <a:r>
              <a:rPr kumimoji="1" lang="en-US" altLang="ja-JP" dirty="0" smtClean="0"/>
              <a:t>	</a:t>
            </a:r>
            <a:r>
              <a:rPr kumimoji="1" lang="ja-JP" altLang="en-US" dirty="0" smtClean="0"/>
              <a:t>⇒ Ｋ</a:t>
            </a:r>
            <a:r>
              <a:rPr kumimoji="1" lang="en-US" altLang="ja-JP" dirty="0" smtClean="0"/>
              <a:t>p</a:t>
            </a:r>
            <a:r>
              <a:rPr kumimoji="1" lang="ja-JP" altLang="en-US" dirty="0" smtClean="0"/>
              <a:t>を大きくしていき、不安定傾向になる直前で</a:t>
            </a:r>
            <a:r>
              <a:rPr lang="en-US" altLang="ja-JP" dirty="0" smtClean="0"/>
              <a:t>fix</a:t>
            </a:r>
          </a:p>
          <a:p>
            <a:pPr marL="457200" lvl="1" indent="0">
              <a:buNone/>
            </a:pPr>
            <a:endParaRPr lang="en-US" altLang="ja-JP" sz="1000" dirty="0" smtClean="0"/>
          </a:p>
          <a:p>
            <a:pPr lvl="1"/>
            <a:r>
              <a:rPr kumimoji="1" lang="ja-JP" altLang="en-US" dirty="0" smtClean="0"/>
              <a:t>次に、Ｋ</a:t>
            </a:r>
            <a:r>
              <a:rPr kumimoji="1" lang="en-US" altLang="ja-JP" dirty="0" err="1" smtClean="0"/>
              <a:t>i</a:t>
            </a:r>
            <a:r>
              <a:rPr kumimoji="1" lang="ja-JP" altLang="en-US" dirty="0" smtClean="0"/>
              <a:t>やＫ</a:t>
            </a:r>
            <a:r>
              <a:rPr kumimoji="1" lang="en-US" altLang="ja-JP" dirty="0" smtClean="0"/>
              <a:t>d</a:t>
            </a:r>
            <a:r>
              <a:rPr kumimoji="1" lang="ja-JP" altLang="en-US" dirty="0" smtClean="0"/>
              <a:t>を変更し、動きを観察しましょう</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2BCD8F39-5C04-4128-8C98-C86F96B9177A}" type="slidenum">
              <a:rPr lang="ja-JP" altLang="en-US" smtClean="0"/>
              <a:pPr>
                <a:defRPr/>
              </a:pPr>
              <a:t>8</a:t>
            </a:fld>
            <a:endParaRPr lang="en-US" altLang="ja-JP"/>
          </a:p>
        </p:txBody>
      </p:sp>
    </p:spTree>
    <p:extLst>
      <p:ext uri="{BB962C8B-B14F-4D97-AF65-F5344CB8AC3E}">
        <p14:creationId xmlns:p14="http://schemas.microsoft.com/office/powerpoint/2010/main" val="4144844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3_exm_トレーニング白">
  <a:themeElements>
    <a:clrScheme name="シック">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3_exm_トレーニング白">
      <a:majorFont>
        <a:latin typeface="メイリオ"/>
        <a:ea typeface="メイリオ"/>
        <a:cs typeface="メイリオ"/>
      </a:majorFont>
      <a:minorFont>
        <a:latin typeface="メイリオ"/>
        <a:ea typeface="メイリオ"/>
        <a:cs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accent5">
              <a:lumMod val="75000"/>
            </a:schemeClr>
          </a:solidFill>
        </a:ln>
      </a:spPr>
      <a:bodyPr wrap="none" rtlCol="0" anchor="ctr">
        <a:spAutoFit/>
      </a:bodyPr>
      <a:lstStyle>
        <a:defPP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kumimoji="1" sz="1400" dirty="0" smtClean="0">
            <a:latin typeface="メイリオ" pitchFamily="50" charset="-128"/>
            <a:ea typeface="メイリオ" pitchFamily="50" charset="-128"/>
          </a:defRPr>
        </a:defPPr>
      </a:lstStyle>
    </a:txDef>
  </a:objectDefaults>
  <a:extraClrSchemeLst>
    <a:extraClrScheme>
      <a:clrScheme name="Office テーマ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76581</TotalTime>
  <Words>719</Words>
  <Application>Microsoft Office PowerPoint</Application>
  <PresentationFormat>画面に合わせる (4:3)</PresentationFormat>
  <Paragraphs>166</Paragraphs>
  <Slides>11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ＭＳ Ｐゴシック</vt:lpstr>
      <vt:lpstr>メイリオ</vt:lpstr>
      <vt:lpstr>Arial</vt:lpstr>
      <vt:lpstr>Calibri</vt:lpstr>
      <vt:lpstr>Lucida Sans Unicode</vt:lpstr>
      <vt:lpstr>Wingdings</vt:lpstr>
      <vt:lpstr>3_exm_トレーニング白</vt:lpstr>
      <vt:lpstr>ETロボコン2015東海地区独自 プライマリークラス実践教育      ＰＩＤ制御</vt:lpstr>
      <vt:lpstr>速く走るには？</vt:lpstr>
      <vt:lpstr>速く走るには？</vt:lpstr>
      <vt:lpstr>Ｐ（比例）制御</vt:lpstr>
      <vt:lpstr>Ｉ（積分）制御</vt:lpstr>
      <vt:lpstr>Ｄ（微分）制御</vt:lpstr>
      <vt:lpstr>ＰＩＤ制御まとめ</vt:lpstr>
      <vt:lpstr>ＰＩＤ制御演習</vt:lpstr>
      <vt:lpstr>演習</vt:lpstr>
      <vt:lpstr>ソフト説明</vt:lpstr>
      <vt:lpstr>この教材について</vt:lpstr>
    </vt:vector>
  </TitlesOfParts>
  <Company>エクスモーション</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ETロボコン公式教材 （その１） モデルの描き方トレーニング</dc:title>
  <dc:creator>watanabe</dc:creator>
  <cp:lastModifiedBy>a doura</cp:lastModifiedBy>
  <cp:revision>739</cp:revision>
  <dcterms:created xsi:type="dcterms:W3CDTF">2009-02-19T07:17:52Z</dcterms:created>
  <dcterms:modified xsi:type="dcterms:W3CDTF">2015-06-16T14:12:06Z</dcterms:modified>
</cp:coreProperties>
</file>