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23"/>
  </p:notesMasterIdLst>
  <p:sldIdLst>
    <p:sldId id="258" r:id="rId2"/>
    <p:sldId id="259" r:id="rId3"/>
    <p:sldId id="279" r:id="rId4"/>
    <p:sldId id="280" r:id="rId5"/>
    <p:sldId id="281" r:id="rId6"/>
    <p:sldId id="282" r:id="rId7"/>
    <p:sldId id="283" r:id="rId8"/>
    <p:sldId id="284" r:id="rId9"/>
    <p:sldId id="285" r:id="rId10"/>
    <p:sldId id="286" r:id="rId11"/>
    <p:sldId id="287" r:id="rId12"/>
    <p:sldId id="288" r:id="rId13"/>
    <p:sldId id="277" r:id="rId14"/>
    <p:sldId id="260" r:id="rId15"/>
    <p:sldId id="264" r:id="rId16"/>
    <p:sldId id="265" r:id="rId17"/>
    <p:sldId id="262" r:id="rId18"/>
    <p:sldId id="289" r:id="rId19"/>
    <p:sldId id="267" r:id="rId20"/>
    <p:sldId id="270" r:id="rId21"/>
    <p:sldId id="271" r:id="rId22"/>
  </p:sldIdLst>
  <p:sldSz cx="9144000" cy="6858000" type="screen4x3"/>
  <p:notesSz cx="7086600" cy="10210800"/>
  <p:defaultTextStyle>
    <a:defPPr>
      <a:defRPr lang="ja-JP"/>
    </a:defPPr>
    <a:lvl1pPr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1pPr>
    <a:lvl2pPr marL="4572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2pPr>
    <a:lvl3pPr marL="9144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3pPr>
    <a:lvl4pPr marL="13716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4pPr>
    <a:lvl5pPr marL="18288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5pPr>
    <a:lvl6pPr marL="2286000" algn="l" defTabSz="914400" rtl="0" eaLnBrk="1" latinLnBrk="0" hangingPunct="1">
      <a:defRPr kumimoji="1" kern="1200">
        <a:solidFill>
          <a:schemeClr val="tx1"/>
        </a:solidFill>
        <a:latin typeface="Arial" charset="0"/>
        <a:ea typeface="メイリオ" pitchFamily="50" charset="-128"/>
        <a:cs typeface="メイリオ" pitchFamily="50" charset="-128"/>
      </a:defRPr>
    </a:lvl6pPr>
    <a:lvl7pPr marL="2743200" algn="l" defTabSz="914400" rtl="0" eaLnBrk="1" latinLnBrk="0" hangingPunct="1">
      <a:defRPr kumimoji="1" kern="1200">
        <a:solidFill>
          <a:schemeClr val="tx1"/>
        </a:solidFill>
        <a:latin typeface="Arial" charset="0"/>
        <a:ea typeface="メイリオ" pitchFamily="50" charset="-128"/>
        <a:cs typeface="メイリオ" pitchFamily="50" charset="-128"/>
      </a:defRPr>
    </a:lvl7pPr>
    <a:lvl8pPr marL="3200400" algn="l" defTabSz="914400" rtl="0" eaLnBrk="1" latinLnBrk="0" hangingPunct="1">
      <a:defRPr kumimoji="1" kern="1200">
        <a:solidFill>
          <a:schemeClr val="tx1"/>
        </a:solidFill>
        <a:latin typeface="Arial" charset="0"/>
        <a:ea typeface="メイリオ" pitchFamily="50" charset="-128"/>
        <a:cs typeface="メイリオ" pitchFamily="50" charset="-128"/>
      </a:defRPr>
    </a:lvl8pPr>
    <a:lvl9pPr marL="3657600" algn="l" defTabSz="914400" rtl="0" eaLnBrk="1" latinLnBrk="0" hangingPunct="1">
      <a:defRPr kumimoji="1" kern="1200">
        <a:solidFill>
          <a:schemeClr val="tx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oru INACHI" initials="MI" lastIdx="1" clrIdx="0">
    <p:extLst>
      <p:ext uri="{19B8F6BF-5375-455C-9EA6-DF929625EA0E}">
        <p15:presenceInfo xmlns:p15="http://schemas.microsoft.com/office/powerpoint/2012/main" userId="ef0583c1bda186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99FF"/>
    <a:srgbClr val="CC3300"/>
    <a:srgbClr val="99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3712" autoAdjust="0"/>
  </p:normalViewPr>
  <p:slideViewPr>
    <p:cSldViewPr snapToGrid="0">
      <p:cViewPr varScale="1">
        <p:scale>
          <a:sx n="75" d="100"/>
          <a:sy n="75" d="100"/>
        </p:scale>
        <p:origin x="1092" y="54"/>
      </p:cViewPr>
      <p:guideLst>
        <p:guide orient="horz" pos="2160"/>
        <p:guide pos="2880"/>
      </p:guideLst>
    </p:cSldViewPr>
  </p:slideViewPr>
  <p:outlineViewPr>
    <p:cViewPr>
      <p:scale>
        <a:sx n="33" d="100"/>
        <a:sy n="33" d="100"/>
      </p:scale>
      <p:origin x="0" y="-1482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1" d="100"/>
          <a:sy n="51" d="100"/>
        </p:scale>
        <p:origin x="213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0" y="0"/>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lvl1pPr defTabSz="912813">
              <a:defRPr sz="1300">
                <a:latin typeface="Calibri" pitchFamily="34" charset="0"/>
                <a:ea typeface="ＭＳ Ｐゴシック" charset="-128"/>
                <a:cs typeface="+mn-cs"/>
              </a:defRPr>
            </a:lvl1pPr>
          </a:lstStyle>
          <a:p>
            <a:pPr>
              <a:defRPr/>
            </a:pPr>
            <a:endParaRPr lang="ja-JP" altLang="en-US"/>
          </a:p>
        </p:txBody>
      </p:sp>
      <p:sp>
        <p:nvSpPr>
          <p:cNvPr id="3" name="日付プレースホルダ 2"/>
          <p:cNvSpPr>
            <a:spLocks noGrp="1"/>
          </p:cNvSpPr>
          <p:nvPr>
            <p:ph type="dt" idx="1"/>
          </p:nvPr>
        </p:nvSpPr>
        <p:spPr bwMode="auto">
          <a:xfrm>
            <a:off x="4013200" y="0"/>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lvl1pPr algn="r" defTabSz="912813">
              <a:defRPr sz="1300">
                <a:latin typeface="Calibri" pitchFamily="34" charset="0"/>
                <a:ea typeface="ＭＳ Ｐゴシック" charset="-128"/>
                <a:cs typeface="+mn-cs"/>
              </a:defRPr>
            </a:lvl1pPr>
          </a:lstStyle>
          <a:p>
            <a:pPr>
              <a:defRPr/>
            </a:pPr>
            <a:fld id="{FB83EC02-B35D-4089-A714-3071C8BA4726}" type="datetimeFigureOut">
              <a:rPr lang="ja-JP" altLang="en-US"/>
              <a:pPr>
                <a:defRPr/>
              </a:pPr>
              <a:t>2015/6/16</a:t>
            </a:fld>
            <a:endParaRPr lang="en-US" altLang="ja-JP"/>
          </a:p>
        </p:txBody>
      </p:sp>
      <p:sp>
        <p:nvSpPr>
          <p:cNvPr id="4" name="スライド イメージ プレースホルダ 3"/>
          <p:cNvSpPr>
            <a:spLocks noGrp="1" noRot="1" noChangeAspect="1"/>
          </p:cNvSpPr>
          <p:nvPr>
            <p:ph type="sldImg" idx="2"/>
          </p:nvPr>
        </p:nvSpPr>
        <p:spPr>
          <a:xfrm>
            <a:off x="990600" y="765175"/>
            <a:ext cx="5106988" cy="3830638"/>
          </a:xfrm>
          <a:prstGeom prst="rect">
            <a:avLst/>
          </a:prstGeom>
          <a:noFill/>
          <a:ln w="12700">
            <a:solidFill>
              <a:prstClr val="black"/>
            </a:solidFill>
          </a:ln>
        </p:spPr>
        <p:txBody>
          <a:bodyPr vert="horz" lIns="95473" tIns="47736" rIns="95473" bIns="47736" rtlCol="0" anchor="ctr"/>
          <a:lstStyle/>
          <a:p>
            <a:pPr lvl="0"/>
            <a:endParaRPr lang="ja-JP" altLang="en-US" noProof="0"/>
          </a:p>
        </p:txBody>
      </p:sp>
      <p:sp>
        <p:nvSpPr>
          <p:cNvPr id="5" name="ノート プレースホルダ 4"/>
          <p:cNvSpPr>
            <a:spLocks noGrp="1"/>
          </p:cNvSpPr>
          <p:nvPr>
            <p:ph type="body" sz="quarter" idx="3"/>
          </p:nvPr>
        </p:nvSpPr>
        <p:spPr bwMode="auto">
          <a:xfrm>
            <a:off x="708025" y="4849813"/>
            <a:ext cx="5670550"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bwMode="auto">
          <a:xfrm>
            <a:off x="0" y="9699625"/>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b" anchorCtr="0" compatLnSpc="1">
            <a:prstTxWarp prst="textNoShape">
              <a:avLst/>
            </a:prstTxWarp>
          </a:bodyPr>
          <a:lstStyle>
            <a:lvl1pPr defTabSz="912813">
              <a:defRPr sz="1300">
                <a:latin typeface="Calibri" pitchFamily="34" charset="0"/>
                <a:ea typeface="ＭＳ Ｐゴシック" charset="-128"/>
                <a:cs typeface="+mn-cs"/>
              </a:defRPr>
            </a:lvl1pPr>
          </a:lstStyle>
          <a:p>
            <a:pPr>
              <a:defRPr/>
            </a:pPr>
            <a:endParaRPr lang="ja-JP" altLang="en-US"/>
          </a:p>
        </p:txBody>
      </p:sp>
      <p:sp>
        <p:nvSpPr>
          <p:cNvPr id="7" name="スライド番号プレースホルダ 6"/>
          <p:cNvSpPr>
            <a:spLocks noGrp="1"/>
          </p:cNvSpPr>
          <p:nvPr>
            <p:ph type="sldNum" sz="quarter" idx="5"/>
          </p:nvPr>
        </p:nvSpPr>
        <p:spPr bwMode="auto">
          <a:xfrm>
            <a:off x="4013200" y="9699625"/>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b" anchorCtr="0" compatLnSpc="1">
            <a:prstTxWarp prst="textNoShape">
              <a:avLst/>
            </a:prstTxWarp>
          </a:bodyPr>
          <a:lstStyle>
            <a:lvl1pPr algn="r" defTabSz="912813">
              <a:defRPr sz="1300">
                <a:latin typeface="Calibri" pitchFamily="34" charset="0"/>
                <a:ea typeface="ＭＳ Ｐゴシック" charset="-128"/>
                <a:cs typeface="+mn-cs"/>
              </a:defRPr>
            </a:lvl1pPr>
          </a:lstStyle>
          <a:p>
            <a:pPr>
              <a:defRPr/>
            </a:pPr>
            <a:fld id="{FDAE3494-4770-42DC-B4D1-9C43ABC4FF70}" type="slidenum">
              <a:rPr lang="ja-JP" altLang="en-US"/>
              <a:pPr>
                <a:defRPr/>
              </a:pPr>
              <a:t>‹#›</a:t>
            </a:fld>
            <a:endParaRPr lang="en-US" altLang="ja-JP"/>
          </a:p>
        </p:txBody>
      </p:sp>
    </p:spTree>
    <p:extLst>
      <p:ext uri="{BB962C8B-B14F-4D97-AF65-F5344CB8AC3E}">
        <p14:creationId xmlns:p14="http://schemas.microsoft.com/office/powerpoint/2010/main" val="415540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ノート プレースホルダ 2"/>
          <p:cNvSpPr>
            <a:spLocks noGrp="1"/>
          </p:cNvSpPr>
          <p:nvPr>
            <p:ph type="body" idx="1"/>
          </p:nvPr>
        </p:nvSpPr>
        <p:spPr>
          <a:noFill/>
        </p:spPr>
        <p:txBody>
          <a:bodyPr/>
          <a:lstStyle/>
          <a:p>
            <a:pPr eaLnBrk="1" hangingPunct="1">
              <a:spcBef>
                <a:spcPct val="0"/>
              </a:spcBef>
            </a:pPr>
            <a:endParaRPr lang="ja-JP" altLang="en-US" dirty="0" smtClean="0"/>
          </a:p>
        </p:txBody>
      </p:sp>
      <p:sp>
        <p:nvSpPr>
          <p:cNvPr id="55300" name="スライド番号プレースホルダ 3"/>
          <p:cNvSpPr>
            <a:spLocks noGrp="1"/>
          </p:cNvSpPr>
          <p:nvPr>
            <p:ph type="sldNum" sz="quarter" idx="5"/>
          </p:nvPr>
        </p:nvSpPr>
        <p:spPr>
          <a:noFill/>
        </p:spPr>
        <p:txBody>
          <a:bodyPr/>
          <a:lstStyle>
            <a:lvl1pPr defTabSz="911225" eaLnBrk="0" hangingPunct="0">
              <a:spcBef>
                <a:spcPct val="30000"/>
              </a:spcBef>
              <a:defRPr kumimoji="1" sz="1200">
                <a:solidFill>
                  <a:schemeClr val="tx1"/>
                </a:solidFill>
                <a:latin typeface="Calibri" pitchFamily="34" charset="0"/>
                <a:ea typeface="ＭＳ Ｐゴシック" charset="-128"/>
              </a:defRPr>
            </a:lvl1pPr>
            <a:lvl2pPr marL="742950" indent="-285750" defTabSz="911225" eaLnBrk="0" hangingPunct="0">
              <a:spcBef>
                <a:spcPct val="30000"/>
              </a:spcBef>
              <a:defRPr kumimoji="1" sz="1200">
                <a:solidFill>
                  <a:schemeClr val="tx1"/>
                </a:solidFill>
                <a:latin typeface="Calibri" pitchFamily="34" charset="0"/>
                <a:ea typeface="ＭＳ Ｐゴシック" charset="-128"/>
              </a:defRPr>
            </a:lvl2pPr>
            <a:lvl3pPr marL="1143000" indent="-228600" defTabSz="911225" eaLnBrk="0" hangingPunct="0">
              <a:spcBef>
                <a:spcPct val="30000"/>
              </a:spcBef>
              <a:defRPr kumimoji="1" sz="1200">
                <a:solidFill>
                  <a:schemeClr val="tx1"/>
                </a:solidFill>
                <a:latin typeface="Calibri" pitchFamily="34" charset="0"/>
                <a:ea typeface="ＭＳ Ｐゴシック" charset="-128"/>
              </a:defRPr>
            </a:lvl3pPr>
            <a:lvl4pPr marL="1600200" indent="-228600" defTabSz="911225" eaLnBrk="0" hangingPunct="0">
              <a:spcBef>
                <a:spcPct val="30000"/>
              </a:spcBef>
              <a:defRPr kumimoji="1" sz="1200">
                <a:solidFill>
                  <a:schemeClr val="tx1"/>
                </a:solidFill>
                <a:latin typeface="Calibri" pitchFamily="34" charset="0"/>
                <a:ea typeface="ＭＳ Ｐゴシック" charset="-128"/>
              </a:defRPr>
            </a:lvl4pPr>
            <a:lvl5pPr marL="2057400" indent="-228600" defTabSz="911225" eaLnBrk="0" hangingPunct="0">
              <a:spcBef>
                <a:spcPct val="30000"/>
              </a:spcBef>
              <a:defRPr kumimoji="1" sz="1200">
                <a:solidFill>
                  <a:schemeClr val="tx1"/>
                </a:solidFill>
                <a:latin typeface="Calibri" pitchFamily="34" charset="0"/>
                <a:ea typeface="ＭＳ Ｐゴシック" charset="-128"/>
              </a:defRPr>
            </a:lvl5pPr>
            <a:lvl6pPr marL="25146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6pPr>
            <a:lvl7pPr marL="29718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7pPr>
            <a:lvl8pPr marL="34290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8pPr>
            <a:lvl9pPr marL="38862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9pPr>
          </a:lstStyle>
          <a:p>
            <a:pPr eaLnBrk="1" hangingPunct="1">
              <a:spcBef>
                <a:spcPct val="0"/>
              </a:spcBef>
            </a:pPr>
            <a:fld id="{CC72AEA2-A3C2-479F-9135-7C1E92842224}" type="slidenum">
              <a:rPr lang="ja-JP" altLang="en-US" sz="1300" smtClean="0">
                <a:ea typeface="メイリオ" pitchFamily="50" charset="-128"/>
                <a:cs typeface="メイリオ" pitchFamily="50" charset="-128"/>
              </a:rPr>
              <a:pPr eaLnBrk="1" hangingPunct="1">
                <a:spcBef>
                  <a:spcPct val="0"/>
                </a:spcBef>
              </a:pPr>
              <a:t>0</a:t>
            </a:fld>
            <a:endParaRPr lang="en-US" altLang="ja-JP" sz="1300" dirty="0" smtClean="0">
              <a:ea typeface="メイリオ" pitchFamily="50" charset="-128"/>
              <a:cs typeface="メイリオ" pitchFamily="50" charset="-128"/>
            </a:endParaRPr>
          </a:p>
        </p:txBody>
      </p:sp>
    </p:spTree>
    <p:extLst>
      <p:ext uri="{BB962C8B-B14F-4D97-AF65-F5344CB8AC3E}">
        <p14:creationId xmlns:p14="http://schemas.microsoft.com/office/powerpoint/2010/main" val="111615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pic>
        <p:nvPicPr>
          <p:cNvPr id="6" name="Picture 3" descr="C:\Documents and Settings\hiroyuki.watanabe\My Documents\UMLロボコン\2010\ロゴ\100528ETRC2010新ロゴ1.0\ETRC2010-logo\ETrobot_logo-4C-S.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0563" y="4413250"/>
            <a:ext cx="28003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p:cNvSpPr>
            <a:spLocks noGrp="1" noChangeArrowheads="1"/>
          </p:cNvSpPr>
          <p:nvPr>
            <p:ph type="ctrTitle"/>
          </p:nvPr>
        </p:nvSpPr>
        <p:spPr>
          <a:xfrm>
            <a:off x="2416175" y="758825"/>
            <a:ext cx="6042025" cy="1470025"/>
          </a:xfrm>
        </p:spPr>
        <p:txBody>
          <a:bodyPr/>
          <a:lstStyle>
            <a:lvl1pPr>
              <a:defRPr smtClean="0"/>
            </a:lvl1pPr>
          </a:lstStyle>
          <a:p>
            <a:pPr lvl="0"/>
            <a:r>
              <a:rPr lang="ja-JP" altLang="en-US" noProof="0" smtClean="0"/>
              <a:t>マスタ タイトルの書式設定</a:t>
            </a:r>
          </a:p>
        </p:txBody>
      </p:sp>
      <p:sp>
        <p:nvSpPr>
          <p:cNvPr id="14339" name="Rectangle 3"/>
          <p:cNvSpPr>
            <a:spLocks noGrp="1" noChangeArrowheads="1"/>
          </p:cNvSpPr>
          <p:nvPr>
            <p:ph type="subTitle" idx="1"/>
          </p:nvPr>
        </p:nvSpPr>
        <p:spPr>
          <a:xfrm>
            <a:off x="3608388" y="2514600"/>
            <a:ext cx="4806950" cy="1752600"/>
          </a:xfrm>
        </p:spPr>
        <p:txBody>
          <a:bodyPr/>
          <a:lstStyle>
            <a:lvl1pPr marL="0" indent="0" algn="ctr">
              <a:buFont typeface="Wingdings" pitchFamily="2" charset="2"/>
              <a:buNone/>
              <a:defRPr smtClean="0"/>
            </a:lvl1pPr>
          </a:lstStyle>
          <a:p>
            <a:pPr lvl="0"/>
            <a:r>
              <a:rPr lang="ja-JP" altLang="en-US" noProof="0" smtClean="0"/>
              <a:t>マスタ サブタイトルの書式設定</a:t>
            </a:r>
          </a:p>
        </p:txBody>
      </p:sp>
      <p:sp>
        <p:nvSpPr>
          <p:cNvPr id="10" name="テキスト ボックス 9"/>
          <p:cNvSpPr txBox="1"/>
          <p:nvPr userDrawn="1"/>
        </p:nvSpPr>
        <p:spPr>
          <a:xfrm>
            <a:off x="-2633" y="6588370"/>
            <a:ext cx="3467616" cy="246221"/>
          </a:xfrm>
          <a:prstGeom prst="rect">
            <a:avLst/>
          </a:prstGeom>
          <a:noFill/>
        </p:spPr>
        <p:txBody>
          <a:bodyPr wrap="none">
            <a:spAutoFit/>
          </a:bodyPr>
          <a:lstStyle>
            <a:lvl1pPr>
              <a:defRPr kumimoji="1">
                <a:solidFill>
                  <a:schemeClr val="tx1"/>
                </a:solidFill>
                <a:latin typeface="Trebuchet MS" pitchFamily="34" charset="0"/>
                <a:ea typeface="HG丸ｺﾞｼｯｸM-PRO" pitchFamily="50" charset="-128"/>
              </a:defRPr>
            </a:lvl1pPr>
            <a:lvl2pPr marL="742950" indent="-285750">
              <a:defRPr kumimoji="1">
                <a:solidFill>
                  <a:schemeClr val="tx1"/>
                </a:solidFill>
                <a:latin typeface="Trebuchet MS" pitchFamily="34" charset="0"/>
                <a:ea typeface="HG丸ｺﾞｼｯｸM-PRO" pitchFamily="50" charset="-128"/>
              </a:defRPr>
            </a:lvl2pPr>
            <a:lvl3pPr marL="1143000" indent="-228600">
              <a:defRPr kumimoji="1">
                <a:solidFill>
                  <a:schemeClr val="tx1"/>
                </a:solidFill>
                <a:latin typeface="Trebuchet MS" pitchFamily="34" charset="0"/>
                <a:ea typeface="HG丸ｺﾞｼｯｸM-PRO" pitchFamily="50" charset="-128"/>
              </a:defRPr>
            </a:lvl3pPr>
            <a:lvl4pPr marL="1600200" indent="-228600">
              <a:defRPr kumimoji="1">
                <a:solidFill>
                  <a:schemeClr val="tx1"/>
                </a:solidFill>
                <a:latin typeface="Trebuchet MS" pitchFamily="34" charset="0"/>
                <a:ea typeface="HG丸ｺﾞｼｯｸM-PRO" pitchFamily="50" charset="-128"/>
              </a:defRPr>
            </a:lvl4pPr>
            <a:lvl5pPr marL="2057400" indent="-228600">
              <a:defRPr kumimoji="1">
                <a:solidFill>
                  <a:schemeClr val="tx1"/>
                </a:solidFill>
                <a:latin typeface="Trebuchet MS" pitchFamily="34" charset="0"/>
                <a:ea typeface="HG丸ｺﾞｼｯｸM-PRO" pitchFamily="50" charset="-128"/>
              </a:defRPr>
            </a:lvl5pPr>
            <a:lvl6pPr marL="2514600" indent="-228600" fontAlgn="base">
              <a:spcBef>
                <a:spcPct val="0"/>
              </a:spcBef>
              <a:spcAft>
                <a:spcPct val="0"/>
              </a:spcAft>
              <a:defRPr kumimoji="1">
                <a:solidFill>
                  <a:schemeClr val="tx1"/>
                </a:solidFill>
                <a:latin typeface="Trebuchet MS" pitchFamily="34" charset="0"/>
                <a:ea typeface="HG丸ｺﾞｼｯｸM-PRO" pitchFamily="50" charset="-128"/>
              </a:defRPr>
            </a:lvl6pPr>
            <a:lvl7pPr marL="2971800" indent="-228600" fontAlgn="base">
              <a:spcBef>
                <a:spcPct val="0"/>
              </a:spcBef>
              <a:spcAft>
                <a:spcPct val="0"/>
              </a:spcAft>
              <a:defRPr kumimoji="1">
                <a:solidFill>
                  <a:schemeClr val="tx1"/>
                </a:solidFill>
                <a:latin typeface="Trebuchet MS" pitchFamily="34" charset="0"/>
                <a:ea typeface="HG丸ｺﾞｼｯｸM-PRO" pitchFamily="50" charset="-128"/>
              </a:defRPr>
            </a:lvl7pPr>
            <a:lvl8pPr marL="3429000" indent="-228600" fontAlgn="base">
              <a:spcBef>
                <a:spcPct val="0"/>
              </a:spcBef>
              <a:spcAft>
                <a:spcPct val="0"/>
              </a:spcAft>
              <a:defRPr kumimoji="1">
                <a:solidFill>
                  <a:schemeClr val="tx1"/>
                </a:solidFill>
                <a:latin typeface="Trebuchet MS" pitchFamily="34" charset="0"/>
                <a:ea typeface="HG丸ｺﾞｼｯｸM-PRO" pitchFamily="50" charset="-128"/>
              </a:defRPr>
            </a:lvl8pPr>
            <a:lvl9pPr marL="3886200" indent="-228600" fontAlgn="base">
              <a:spcBef>
                <a:spcPct val="0"/>
              </a:spcBef>
              <a:spcAft>
                <a:spcPct val="0"/>
              </a:spcAft>
              <a:defRPr kumimoji="1">
                <a:solidFill>
                  <a:schemeClr val="tx1"/>
                </a:solidFill>
                <a:latin typeface="Trebuchet MS" pitchFamily="34" charset="0"/>
                <a:ea typeface="HG丸ｺﾞｼｯｸM-PRO" pitchFamily="50"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kumimoji="1" lang="ja-JP" altLang="en-US" sz="1000" kern="1200" dirty="0" smtClean="0">
                <a:solidFill>
                  <a:schemeClr val="tx1"/>
                </a:solidFill>
                <a:latin typeface="Arial" charset="0"/>
                <a:ea typeface="ＭＳ Ｐゴシック" charset="-128"/>
                <a:cs typeface="メイリオ" pitchFamily="50" charset="-128"/>
              </a:rPr>
              <a:t>ＥＴロボコン技術教育資料／ＥＴロボコン東海地区実行委員会</a:t>
            </a:r>
          </a:p>
        </p:txBody>
      </p:sp>
      <p:pic>
        <p:nvPicPr>
          <p:cNvPr id="11" name="Picture 2" descr="http://www.etrobo.jp/2015/images/top_headlogo2011.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7" r="24224" b="16848"/>
          <a:stretch/>
        </p:blipFill>
        <p:spPr bwMode="auto">
          <a:xfrm>
            <a:off x="6320420" y="6455863"/>
            <a:ext cx="2268000" cy="3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4240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06375" y="185738"/>
            <a:ext cx="7683500" cy="657225"/>
          </a:xfr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206375" y="1060450"/>
            <a:ext cx="8794750" cy="5378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5"/>
          <p:cNvSpPr>
            <a:spLocks noGrp="1" noChangeArrowheads="1"/>
          </p:cNvSpPr>
          <p:nvPr>
            <p:ph type="sldNum" sz="quarter" idx="10"/>
          </p:nvPr>
        </p:nvSpPr>
        <p:spPr>
          <a:ln/>
        </p:spPr>
        <p:txBody>
          <a:bodyPr/>
          <a:lstStyle>
            <a:lvl1pPr>
              <a:defRPr/>
            </a:lvl1pPr>
          </a:lstStyle>
          <a:p>
            <a:pPr>
              <a:defRPr/>
            </a:pPr>
            <a:fld id="{2BCD8F39-5C04-4128-8C98-C86F96B9177A}" type="slidenum">
              <a:rPr lang="ja-JP" altLang="en-US"/>
              <a:pPr>
                <a:defRPr/>
              </a:pPr>
              <a:t>‹#›</a:t>
            </a:fld>
            <a:endParaRPr lang="en-US" altLang="ja-JP"/>
          </a:p>
        </p:txBody>
      </p:sp>
    </p:spTree>
    <p:extLst>
      <p:ext uri="{BB962C8B-B14F-4D97-AF65-F5344CB8AC3E}">
        <p14:creationId xmlns:p14="http://schemas.microsoft.com/office/powerpoint/2010/main" val="7184354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6375" y="185738"/>
            <a:ext cx="76835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206375" y="1060450"/>
            <a:ext cx="8794750"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 name="Rectangle 15"/>
          <p:cNvSpPr>
            <a:spLocks noGrp="1" noChangeArrowheads="1"/>
          </p:cNvSpPr>
          <p:nvPr>
            <p:ph type="sldNum" sz="quarter" idx="4"/>
          </p:nvPr>
        </p:nvSpPr>
        <p:spPr bwMode="auto">
          <a:xfrm>
            <a:off x="8572500" y="6535738"/>
            <a:ext cx="476250" cy="3365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7F7F7F"/>
                </a:solidFill>
                <a:latin typeface="ＭＳ Ｐゴシック" charset="-128"/>
                <a:ea typeface="ＭＳ Ｐゴシック" charset="-128"/>
                <a:cs typeface="+mn-cs"/>
              </a:defRPr>
            </a:lvl1pPr>
          </a:lstStyle>
          <a:p>
            <a:pPr>
              <a:defRPr/>
            </a:pPr>
            <a:fld id="{E09F152B-9F8F-4EC1-9B5A-C6B264EBB42E}" type="slidenum">
              <a:rPr lang="ja-JP" altLang="en-US"/>
              <a:pPr>
                <a:defRPr/>
              </a:pPr>
              <a:t>‹#›</a:t>
            </a:fld>
            <a:endParaRPr lang="en-US" altLang="ja-JP"/>
          </a:p>
        </p:txBody>
      </p:sp>
      <p:sp>
        <p:nvSpPr>
          <p:cNvPr id="11" name="角丸四角形 10"/>
          <p:cNvSpPr/>
          <p:nvPr/>
        </p:nvSpPr>
        <p:spPr>
          <a:xfrm>
            <a:off x="206375" y="871538"/>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1030" name="Picture 3" descr="C:\Documents and Settings\hiroyuki.watanabe\My Documents\UMLロボコン\2010\ロゴ\100528ETRC2010新ロゴ1.0\ETRC2010-logo\ETrobot_logo-4C-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sp>
        <p:nvSpPr>
          <p:cNvPr id="12" name="テキスト ボックス 11"/>
          <p:cNvSpPr txBox="1"/>
          <p:nvPr userDrawn="1"/>
        </p:nvSpPr>
        <p:spPr>
          <a:xfrm>
            <a:off x="-2633" y="6588370"/>
            <a:ext cx="3467616" cy="246221"/>
          </a:xfrm>
          <a:prstGeom prst="rect">
            <a:avLst/>
          </a:prstGeom>
          <a:noFill/>
        </p:spPr>
        <p:txBody>
          <a:bodyPr wrap="none">
            <a:spAutoFit/>
          </a:bodyPr>
          <a:lstStyle>
            <a:lvl1pPr>
              <a:defRPr kumimoji="1">
                <a:solidFill>
                  <a:schemeClr val="tx1"/>
                </a:solidFill>
                <a:latin typeface="Trebuchet MS" pitchFamily="34" charset="0"/>
                <a:ea typeface="HG丸ｺﾞｼｯｸM-PRO" pitchFamily="50" charset="-128"/>
              </a:defRPr>
            </a:lvl1pPr>
            <a:lvl2pPr marL="742950" indent="-285750">
              <a:defRPr kumimoji="1">
                <a:solidFill>
                  <a:schemeClr val="tx1"/>
                </a:solidFill>
                <a:latin typeface="Trebuchet MS" pitchFamily="34" charset="0"/>
                <a:ea typeface="HG丸ｺﾞｼｯｸM-PRO" pitchFamily="50" charset="-128"/>
              </a:defRPr>
            </a:lvl2pPr>
            <a:lvl3pPr marL="1143000" indent="-228600">
              <a:defRPr kumimoji="1">
                <a:solidFill>
                  <a:schemeClr val="tx1"/>
                </a:solidFill>
                <a:latin typeface="Trebuchet MS" pitchFamily="34" charset="0"/>
                <a:ea typeface="HG丸ｺﾞｼｯｸM-PRO" pitchFamily="50" charset="-128"/>
              </a:defRPr>
            </a:lvl3pPr>
            <a:lvl4pPr marL="1600200" indent="-228600">
              <a:defRPr kumimoji="1">
                <a:solidFill>
                  <a:schemeClr val="tx1"/>
                </a:solidFill>
                <a:latin typeface="Trebuchet MS" pitchFamily="34" charset="0"/>
                <a:ea typeface="HG丸ｺﾞｼｯｸM-PRO" pitchFamily="50" charset="-128"/>
              </a:defRPr>
            </a:lvl4pPr>
            <a:lvl5pPr marL="2057400" indent="-228600">
              <a:defRPr kumimoji="1">
                <a:solidFill>
                  <a:schemeClr val="tx1"/>
                </a:solidFill>
                <a:latin typeface="Trebuchet MS" pitchFamily="34" charset="0"/>
                <a:ea typeface="HG丸ｺﾞｼｯｸM-PRO" pitchFamily="50" charset="-128"/>
              </a:defRPr>
            </a:lvl5pPr>
            <a:lvl6pPr marL="2514600" indent="-228600" fontAlgn="base">
              <a:spcBef>
                <a:spcPct val="0"/>
              </a:spcBef>
              <a:spcAft>
                <a:spcPct val="0"/>
              </a:spcAft>
              <a:defRPr kumimoji="1">
                <a:solidFill>
                  <a:schemeClr val="tx1"/>
                </a:solidFill>
                <a:latin typeface="Trebuchet MS" pitchFamily="34" charset="0"/>
                <a:ea typeface="HG丸ｺﾞｼｯｸM-PRO" pitchFamily="50" charset="-128"/>
              </a:defRPr>
            </a:lvl6pPr>
            <a:lvl7pPr marL="2971800" indent="-228600" fontAlgn="base">
              <a:spcBef>
                <a:spcPct val="0"/>
              </a:spcBef>
              <a:spcAft>
                <a:spcPct val="0"/>
              </a:spcAft>
              <a:defRPr kumimoji="1">
                <a:solidFill>
                  <a:schemeClr val="tx1"/>
                </a:solidFill>
                <a:latin typeface="Trebuchet MS" pitchFamily="34" charset="0"/>
                <a:ea typeface="HG丸ｺﾞｼｯｸM-PRO" pitchFamily="50" charset="-128"/>
              </a:defRPr>
            </a:lvl7pPr>
            <a:lvl8pPr marL="3429000" indent="-228600" fontAlgn="base">
              <a:spcBef>
                <a:spcPct val="0"/>
              </a:spcBef>
              <a:spcAft>
                <a:spcPct val="0"/>
              </a:spcAft>
              <a:defRPr kumimoji="1">
                <a:solidFill>
                  <a:schemeClr val="tx1"/>
                </a:solidFill>
                <a:latin typeface="Trebuchet MS" pitchFamily="34" charset="0"/>
                <a:ea typeface="HG丸ｺﾞｼｯｸM-PRO" pitchFamily="50" charset="-128"/>
              </a:defRPr>
            </a:lvl8pPr>
            <a:lvl9pPr marL="3886200" indent="-228600" fontAlgn="base">
              <a:spcBef>
                <a:spcPct val="0"/>
              </a:spcBef>
              <a:spcAft>
                <a:spcPct val="0"/>
              </a:spcAft>
              <a:defRPr kumimoji="1">
                <a:solidFill>
                  <a:schemeClr val="tx1"/>
                </a:solidFill>
                <a:latin typeface="Trebuchet MS" pitchFamily="34" charset="0"/>
                <a:ea typeface="HG丸ｺﾞｼｯｸM-PRO" pitchFamily="50"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kumimoji="1" lang="ja-JP" altLang="en-US" sz="1000" kern="1200" dirty="0" smtClean="0">
                <a:solidFill>
                  <a:schemeClr val="tx1"/>
                </a:solidFill>
                <a:latin typeface="Arial" charset="0"/>
                <a:ea typeface="ＭＳ Ｐゴシック" charset="-128"/>
                <a:cs typeface="メイリオ" pitchFamily="50" charset="-128"/>
              </a:rPr>
              <a:t>ＥＴロボコン技術教育資料／ＥＴロボコン東海地区実行委員会</a:t>
            </a:r>
          </a:p>
        </p:txBody>
      </p:sp>
      <p:pic>
        <p:nvPicPr>
          <p:cNvPr id="13" name="Picture 2" descr="http://www.etrobo.jp/2015/images/top_headlogo2011.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127" r="24224" b="16848"/>
          <a:stretch/>
        </p:blipFill>
        <p:spPr bwMode="auto">
          <a:xfrm>
            <a:off x="6320420" y="6455863"/>
            <a:ext cx="2268000" cy="396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7" r:id="rId1"/>
    <p:sldLayoutId id="2147483736" r:id="rId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2pPr>
      <a:lvl3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3pPr>
      <a:lvl4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4pPr>
      <a:lvl5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5pPr>
      <a:lvl6pPr marL="4572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hihayafuru.jp/etrobo/?cat=16" TargetMode="External"/><Relationship Id="rId2" Type="http://schemas.openxmlformats.org/officeDocument/2006/relationships/hyperlink" Target="http://blogs.msdn.com/b/hirosho/archive/2011/08/02/com.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livedoor.jp/etrobo_kansai_rengo/" TargetMode="External"/><Relationship Id="rId2" Type="http://schemas.openxmlformats.org/officeDocument/2006/relationships/hyperlink" Target="http://www.ogis-ri.co.jp/otc/hiroba/technical/ETRoboconTokyoRengo/2011/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3"/>
          <p:cNvSpPr>
            <a:spLocks noGrp="1"/>
          </p:cNvSpPr>
          <p:nvPr>
            <p:ph type="ctrTitle"/>
          </p:nvPr>
        </p:nvSpPr>
        <p:spPr>
          <a:xfrm>
            <a:off x="180974" y="781539"/>
            <a:ext cx="6943725" cy="2228361"/>
          </a:xfrm>
        </p:spPr>
        <p:txBody>
          <a:bodyPr anchor="t" anchorCtr="0"/>
          <a:lstStyle/>
          <a:p>
            <a:pPr eaLnBrk="1" hangingPunct="1"/>
            <a:r>
              <a:rPr lang="en-US" altLang="ja-JP" sz="2400" dirty="0" smtClean="0"/>
              <a:t>ET</a:t>
            </a:r>
            <a:r>
              <a:rPr lang="ja-JP" altLang="en-US" sz="2400" dirty="0" smtClean="0"/>
              <a:t>ロボコン</a:t>
            </a:r>
            <a:r>
              <a:rPr lang="en-US" altLang="ja-JP" sz="2400" dirty="0" smtClean="0"/>
              <a:t>2015</a:t>
            </a:r>
            <a:r>
              <a:rPr lang="ja-JP" altLang="en-US" sz="2400" dirty="0" smtClean="0"/>
              <a:t>東海地区独自</a:t>
            </a:r>
            <a:r>
              <a:rPr lang="en-US" altLang="ja-JP" sz="3600" dirty="0" smtClean="0"/>
              <a:t/>
            </a:r>
            <a:br>
              <a:rPr lang="en-US" altLang="ja-JP" sz="3600" dirty="0" smtClean="0"/>
            </a:br>
            <a:r>
              <a:rPr lang="ja-JP" altLang="en-US" dirty="0" smtClean="0"/>
              <a:t>プライマリークラス実践教育</a:t>
            </a:r>
            <a:r>
              <a:rPr lang="en-US" altLang="ja-JP" dirty="0" smtClean="0"/>
              <a:t/>
            </a:r>
            <a:br>
              <a:rPr lang="en-US" altLang="ja-JP" dirty="0" smtClean="0"/>
            </a:br>
            <a:r>
              <a:rPr lang="en-US" altLang="ja-JP" dirty="0"/>
              <a:t/>
            </a:r>
            <a:br>
              <a:rPr lang="en-US" altLang="ja-JP" dirty="0"/>
            </a:br>
            <a:r>
              <a:rPr lang="en-US" altLang="ja-JP" dirty="0" smtClean="0"/>
              <a:t>    </a:t>
            </a:r>
            <a:r>
              <a:rPr lang="ja-JP" altLang="en-US" sz="3600" b="1" dirty="0" smtClean="0"/>
              <a:t>その他テクニック</a:t>
            </a:r>
            <a:endParaRPr lang="ja-JP" altLang="en-US" sz="3600" b="1" dirty="0"/>
          </a:p>
        </p:txBody>
      </p:sp>
      <p:sp>
        <p:nvSpPr>
          <p:cNvPr id="11" name="サブタイトル 5"/>
          <p:cNvSpPr>
            <a:spLocks noGrp="1"/>
          </p:cNvSpPr>
          <p:nvPr>
            <p:ph type="subTitle" idx="1"/>
          </p:nvPr>
        </p:nvSpPr>
        <p:spPr>
          <a:xfrm>
            <a:off x="6503987" y="5314950"/>
            <a:ext cx="2028825" cy="336550"/>
          </a:xfrm>
        </p:spPr>
        <p:txBody>
          <a:bodyPr anchor="t" anchorCtr="0"/>
          <a:lstStyle/>
          <a:p>
            <a:pPr eaLnBrk="1" hangingPunct="1"/>
            <a:r>
              <a:rPr lang="en-US" altLang="ja-JP" sz="1800" dirty="0" smtClean="0"/>
              <a:t>2015/06/20 </a:t>
            </a:r>
            <a:r>
              <a:rPr lang="ja-JP" altLang="en-US" sz="1800" dirty="0" smtClean="0"/>
              <a:t> </a:t>
            </a:r>
            <a:endParaRPr lang="en-US" altLang="ja-JP"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照明（テクニック②）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9</a:t>
            </a:fld>
            <a:endParaRPr lang="en-US" altLang="ja-JP"/>
          </a:p>
        </p:txBody>
      </p:sp>
      <p:sp>
        <p:nvSpPr>
          <p:cNvPr id="5" name="Text Box 39"/>
          <p:cNvSpPr txBox="1">
            <a:spLocks noChangeArrowheads="1"/>
          </p:cNvSpPr>
          <p:nvPr/>
        </p:nvSpPr>
        <p:spPr bwMode="auto">
          <a:xfrm>
            <a:off x="168151" y="1155975"/>
            <a:ext cx="87413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2000" b="1" dirty="0" smtClean="0">
                <a:latin typeface="+mn-lt"/>
              </a:rPr>
              <a:t>ノイズを除去してから処理を行いましょう。</a:t>
            </a:r>
            <a:endParaRPr lang="en-US" altLang="ja-JP" sz="2000" b="1" dirty="0" smtClean="0">
              <a:latin typeface="+mn-lt"/>
            </a:endParaRPr>
          </a:p>
          <a:p>
            <a:pPr eaLnBrk="1" hangingPunct="1">
              <a:defRPr/>
            </a:pPr>
            <a:r>
              <a:rPr lang="ja-JP" altLang="en-US" sz="2000" b="1" smtClean="0">
                <a:latin typeface="+mn-lt"/>
              </a:rPr>
              <a:t>見たい信号</a:t>
            </a:r>
            <a:r>
              <a:rPr lang="ja-JP" altLang="en-US" sz="2000" b="1" dirty="0" smtClean="0">
                <a:latin typeface="+mn-lt"/>
              </a:rPr>
              <a:t>だけを残し、ノイズを除去するフィルターが有効です。</a:t>
            </a:r>
            <a:endParaRPr lang="en-US" altLang="ja-JP" sz="2000" b="1" dirty="0" smtClean="0">
              <a:latin typeface="+mn-lt"/>
            </a:endParaRPr>
          </a:p>
        </p:txBody>
      </p:sp>
      <p:sp>
        <p:nvSpPr>
          <p:cNvPr id="6" name="Text Box 39"/>
          <p:cNvSpPr txBox="1">
            <a:spLocks noChangeArrowheads="1"/>
          </p:cNvSpPr>
          <p:nvPr/>
        </p:nvSpPr>
        <p:spPr bwMode="auto">
          <a:xfrm>
            <a:off x="3528646" y="5764502"/>
            <a:ext cx="52402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algn="r" eaLnBrk="1" hangingPunct="1">
              <a:defRPr/>
            </a:pPr>
            <a:r>
              <a:rPr lang="ja-JP" altLang="en-US" sz="1200" dirty="0" smtClean="0"/>
              <a:t>水銀灯フィルター </a:t>
            </a:r>
            <a:r>
              <a:rPr lang="en-US" altLang="ja-JP" sz="1200" dirty="0" smtClean="0"/>
              <a:t>2011</a:t>
            </a:r>
            <a:r>
              <a:rPr lang="ja-JP" altLang="en-US" sz="1200" dirty="0" smtClean="0"/>
              <a:t>年 北関東</a:t>
            </a:r>
            <a:r>
              <a:rPr lang="ja-JP" altLang="en-US" sz="1200" dirty="0"/>
              <a:t>地区 </a:t>
            </a:r>
            <a:r>
              <a:rPr lang="ja-JP" altLang="en-US" sz="1200" dirty="0" smtClean="0"/>
              <a:t>科学の妖精さん</a:t>
            </a:r>
            <a:endParaRPr lang="en-US" altLang="ja-JP" sz="1200"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51" y="2003701"/>
            <a:ext cx="8686800" cy="3754940"/>
          </a:xfrm>
          <a:prstGeom prst="rect">
            <a:avLst/>
          </a:prstGeom>
        </p:spPr>
      </p:pic>
    </p:spTree>
    <p:extLst>
      <p:ext uri="{BB962C8B-B14F-4D97-AF65-F5344CB8AC3E}">
        <p14:creationId xmlns:p14="http://schemas.microsoft.com/office/powerpoint/2010/main" val="2012540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照明（テクニック③）</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10</a:t>
            </a:fld>
            <a:endParaRPr lang="en-US" altLang="ja-JP"/>
          </a:p>
        </p:txBody>
      </p:sp>
      <p:sp>
        <p:nvSpPr>
          <p:cNvPr id="5" name="Text Box 39"/>
          <p:cNvSpPr txBox="1">
            <a:spLocks noChangeArrowheads="1"/>
          </p:cNvSpPr>
          <p:nvPr/>
        </p:nvSpPr>
        <p:spPr bwMode="auto">
          <a:xfrm>
            <a:off x="168151" y="1061428"/>
            <a:ext cx="8741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2000" b="1" dirty="0" smtClean="0">
                <a:latin typeface="+mn-lt"/>
              </a:rPr>
              <a:t>キャリブレーションにひと工夫して現場環境に適応させましょう。</a:t>
            </a:r>
            <a:endParaRPr lang="en-US" altLang="ja-JP" sz="2000" b="1" dirty="0" smtClean="0">
              <a:latin typeface="+mn-lt"/>
            </a:endParaRPr>
          </a:p>
        </p:txBody>
      </p:sp>
      <p:sp>
        <p:nvSpPr>
          <p:cNvPr id="6" name="Text Box 39"/>
          <p:cNvSpPr txBox="1">
            <a:spLocks noChangeArrowheads="1"/>
          </p:cNvSpPr>
          <p:nvPr/>
        </p:nvSpPr>
        <p:spPr bwMode="auto">
          <a:xfrm>
            <a:off x="1863968" y="6183254"/>
            <a:ext cx="7045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algn="r" eaLnBrk="1" hangingPunct="1">
              <a:defRPr/>
            </a:pPr>
            <a:r>
              <a:rPr lang="ja-JP" altLang="en-US" sz="1200" dirty="0">
                <a:latin typeface="+mn-lt"/>
              </a:rPr>
              <a:t>水銀</a:t>
            </a:r>
            <a:r>
              <a:rPr lang="ja-JP" altLang="en-US" sz="1200" dirty="0" smtClean="0">
                <a:latin typeface="+mn-lt"/>
              </a:rPr>
              <a:t>灯対策フィルターと場所ごとキャリブレーション </a:t>
            </a:r>
            <a:r>
              <a:rPr lang="en-US" altLang="ja-JP" sz="1200" dirty="0" smtClean="0">
                <a:latin typeface="+mn-lt"/>
              </a:rPr>
              <a:t>2012</a:t>
            </a:r>
            <a:r>
              <a:rPr lang="ja-JP" altLang="en-US" sz="1200" dirty="0" smtClean="0">
                <a:latin typeface="+mn-lt"/>
              </a:rPr>
              <a:t>年 南関東地区 </a:t>
            </a:r>
            <a:r>
              <a:rPr lang="en-US" altLang="ja-JP" sz="1200" dirty="0" smtClean="0">
                <a:latin typeface="+mn-lt"/>
              </a:rPr>
              <a:t>AEK RUNNER12</a:t>
            </a:r>
            <a:r>
              <a:rPr lang="ja-JP" altLang="en-US" sz="1200" dirty="0" err="1" smtClean="0">
                <a:latin typeface="+mn-lt"/>
              </a:rPr>
              <a:t>さん</a:t>
            </a:r>
            <a:endParaRPr lang="en-US" altLang="ja-JP" sz="1200" dirty="0" smtClean="0">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4" y="1388920"/>
            <a:ext cx="8909537" cy="4794334"/>
          </a:xfrm>
          <a:prstGeom prst="rect">
            <a:avLst/>
          </a:prstGeom>
        </p:spPr>
      </p:pic>
    </p:spTree>
    <p:extLst>
      <p:ext uri="{BB962C8B-B14F-4D97-AF65-F5344CB8AC3E}">
        <p14:creationId xmlns:p14="http://schemas.microsoft.com/office/powerpoint/2010/main" val="1895030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照明（テクニック④）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11</a:t>
            </a:fld>
            <a:endParaRPr lang="en-US" altLang="ja-JP"/>
          </a:p>
        </p:txBody>
      </p:sp>
      <p:sp>
        <p:nvSpPr>
          <p:cNvPr id="5" name="Text Box 39"/>
          <p:cNvSpPr txBox="1">
            <a:spLocks noChangeArrowheads="1"/>
          </p:cNvSpPr>
          <p:nvPr/>
        </p:nvSpPr>
        <p:spPr bwMode="auto">
          <a:xfrm>
            <a:off x="168151" y="1061428"/>
            <a:ext cx="8741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2000" b="1" dirty="0" smtClean="0">
                <a:latin typeface="+mn-lt"/>
              </a:rPr>
              <a:t>まいまい式 </a:t>
            </a:r>
            <a:r>
              <a:rPr lang="ja-JP" altLang="en-US" sz="2000" b="1" dirty="0" err="1" smtClean="0">
                <a:latin typeface="+mn-lt"/>
              </a:rPr>
              <a:t>ー</a:t>
            </a:r>
            <a:r>
              <a:rPr lang="ja-JP" altLang="en-US" sz="2000" b="1" dirty="0" smtClean="0">
                <a:latin typeface="+mn-lt"/>
              </a:rPr>
              <a:t> ＷＥＢ上にサンプルコードが公開されています</a:t>
            </a:r>
            <a:endParaRPr lang="en-US" altLang="ja-JP" sz="2000" b="1" dirty="0" smtClean="0">
              <a:latin typeface="+mn-lt"/>
            </a:endParaRPr>
          </a:p>
        </p:txBody>
      </p:sp>
      <p:sp>
        <p:nvSpPr>
          <p:cNvPr id="6" name="Text Box 39"/>
          <p:cNvSpPr txBox="1">
            <a:spLocks noChangeArrowheads="1"/>
          </p:cNvSpPr>
          <p:nvPr/>
        </p:nvSpPr>
        <p:spPr bwMode="auto">
          <a:xfrm>
            <a:off x="1863968" y="6183254"/>
            <a:ext cx="7045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algn="r" eaLnBrk="1" hangingPunct="1">
              <a:defRPr/>
            </a:pPr>
            <a:r>
              <a:rPr lang="ja-JP" altLang="en-US" sz="1200" dirty="0" smtClean="0">
                <a:latin typeface="+mn-lt"/>
              </a:rPr>
              <a:t>まいまい式 </a:t>
            </a:r>
            <a:r>
              <a:rPr lang="en-US" altLang="ja-JP" sz="1200" dirty="0" smtClean="0">
                <a:latin typeface="+mn-lt"/>
              </a:rPr>
              <a:t>2012</a:t>
            </a:r>
            <a:r>
              <a:rPr lang="ja-JP" altLang="en-US" sz="1200" dirty="0" smtClean="0">
                <a:latin typeface="+mn-lt"/>
              </a:rPr>
              <a:t>年 関西地区 猪名寺駅前徒歩</a:t>
            </a:r>
            <a:r>
              <a:rPr lang="en-US" altLang="ja-JP" sz="1200" dirty="0" smtClean="0">
                <a:latin typeface="+mn-lt"/>
              </a:rPr>
              <a:t>1</a:t>
            </a:r>
            <a:r>
              <a:rPr lang="ja-JP" altLang="en-US" sz="1200" dirty="0" smtClean="0">
                <a:latin typeface="+mn-lt"/>
              </a:rPr>
              <a:t>分さん</a:t>
            </a:r>
            <a:endParaRPr lang="en-US" altLang="ja-JP" sz="1200" dirty="0" smtClean="0">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51" y="1449816"/>
            <a:ext cx="5880957" cy="2702546"/>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968" y="4111986"/>
            <a:ext cx="7045569" cy="2071267"/>
          </a:xfrm>
          <a:prstGeom prst="rect">
            <a:avLst/>
          </a:prstGeom>
        </p:spPr>
      </p:pic>
    </p:spTree>
    <p:extLst>
      <p:ext uri="{BB962C8B-B14F-4D97-AF65-F5344CB8AC3E}">
        <p14:creationId xmlns:p14="http://schemas.microsoft.com/office/powerpoint/2010/main" val="2176536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ログ取得</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12</a:t>
            </a:fld>
            <a:endParaRPr lang="en-US" altLang="ja-JP"/>
          </a:p>
        </p:txBody>
      </p:sp>
      <p:sp>
        <p:nvSpPr>
          <p:cNvPr id="5" name="コンテンツ プレースホルダ 4"/>
          <p:cNvSpPr>
            <a:spLocks noGrp="1"/>
          </p:cNvSpPr>
          <p:nvPr>
            <p:ph idx="1"/>
          </p:nvPr>
        </p:nvSpPr>
        <p:spPr>
          <a:xfrm>
            <a:off x="206375" y="1060450"/>
            <a:ext cx="8794750" cy="5378450"/>
          </a:xfrm>
        </p:spPr>
        <p:txBody>
          <a:bodyPr/>
          <a:lstStyle/>
          <a:p>
            <a:pPr eaLnBrk="1" hangingPunct="1"/>
            <a:r>
              <a:rPr lang="ja-JP" altLang="en-US" dirty="0"/>
              <a:t>ＮＸＴ</a:t>
            </a:r>
            <a:endParaRPr lang="en-US" altLang="ja-JP" dirty="0"/>
          </a:p>
          <a:p>
            <a:pPr marL="0" indent="0" eaLnBrk="1" hangingPunct="1">
              <a:buNone/>
            </a:pPr>
            <a:r>
              <a:rPr lang="ja-JP" altLang="en-US" sz="2000" dirty="0"/>
              <a:t>     ログを受信するには </a:t>
            </a:r>
            <a:r>
              <a:rPr lang="en-US" altLang="ja-JP" sz="2000" dirty="0" err="1"/>
              <a:t>NXTGamePad</a:t>
            </a:r>
            <a:r>
              <a:rPr lang="en-US" altLang="ja-JP" sz="2000" dirty="0"/>
              <a:t> </a:t>
            </a:r>
            <a:r>
              <a:rPr lang="ja-JP" altLang="en-US" sz="2000" dirty="0"/>
              <a:t>を使用・改造するか、</a:t>
            </a:r>
          </a:p>
          <a:p>
            <a:pPr marL="400050" lvl="1" indent="0" eaLnBrk="1" hangingPunct="1">
              <a:buNone/>
            </a:pPr>
            <a:r>
              <a:rPr lang="ja-JP" altLang="en-US" sz="2000" dirty="0"/>
              <a:t>個人で配布されている</a:t>
            </a:r>
            <a:r>
              <a:rPr lang="en-US" altLang="ja-JP" sz="2000" dirty="0"/>
              <a:t>ET</a:t>
            </a:r>
            <a:r>
              <a:rPr lang="ja-JP" altLang="en-US" sz="2000" dirty="0"/>
              <a:t>ロボコン用のロガーソフトを使用してください</a:t>
            </a:r>
            <a:endParaRPr lang="en-US" altLang="ja-JP" sz="2000" dirty="0"/>
          </a:p>
          <a:p>
            <a:pPr marL="400050" lvl="1" indent="0" eaLnBrk="1" hangingPunct="1">
              <a:buNone/>
            </a:pPr>
            <a:endParaRPr lang="en-US" altLang="ja-JP" sz="1200" dirty="0"/>
          </a:p>
          <a:p>
            <a:pPr marL="400050" lvl="1" indent="0" eaLnBrk="1" hangingPunct="1">
              <a:buNone/>
            </a:pPr>
            <a:r>
              <a:rPr lang="en-US" altLang="ja-JP" sz="1600" dirty="0"/>
              <a:t>【</a:t>
            </a:r>
            <a:r>
              <a:rPr lang="ja-JP" altLang="en-US" sz="1600" dirty="0"/>
              <a:t>参考</a:t>
            </a:r>
            <a:r>
              <a:rPr lang="en-US" altLang="ja-JP" sz="1600" dirty="0"/>
              <a:t>】</a:t>
            </a:r>
            <a:r>
              <a:rPr lang="ja-JP" altLang="en-US" sz="1600" dirty="0"/>
              <a:t>  マイクロソフト太田さん作 仮想</a:t>
            </a:r>
            <a:r>
              <a:rPr lang="en-US" altLang="ja-JP" sz="1600" dirty="0"/>
              <a:t>COM</a:t>
            </a:r>
            <a:r>
              <a:rPr lang="ja-JP" altLang="en-US" sz="1600" dirty="0"/>
              <a:t>ポート通信用ライブラリ</a:t>
            </a:r>
          </a:p>
          <a:p>
            <a:pPr marL="400050" lvl="1" indent="0" eaLnBrk="1" hangingPunct="1">
              <a:buNone/>
            </a:pPr>
            <a:r>
              <a:rPr lang="en-US" altLang="ja-JP" sz="1600" dirty="0"/>
              <a:t>		</a:t>
            </a:r>
            <a:r>
              <a:rPr lang="en-US" altLang="ja-JP" sz="1600" u="sng" dirty="0">
                <a:hlinkClick r:id="rId2"/>
              </a:rPr>
              <a:t>http://</a:t>
            </a:r>
            <a:r>
              <a:rPr lang="en-US" altLang="ja-JP" sz="1600" u="sng" dirty="0" smtClean="0">
                <a:hlinkClick r:id="rId2"/>
              </a:rPr>
              <a:t>blogs.msdn.com/b/hirosho/archive/2011/08/02/com.aspx</a:t>
            </a:r>
            <a:endParaRPr lang="en-US" altLang="ja-JP" sz="1600" u="sng" dirty="0" smtClean="0"/>
          </a:p>
          <a:p>
            <a:pPr marL="400050" lvl="1" indent="0" eaLnBrk="1" hangingPunct="1">
              <a:buNone/>
            </a:pPr>
            <a:endParaRPr lang="en-US" altLang="ja-JP" sz="1600" dirty="0"/>
          </a:p>
          <a:p>
            <a:pPr marL="400050" lvl="1" indent="0" eaLnBrk="1" hangingPunct="1">
              <a:buNone/>
            </a:pPr>
            <a:r>
              <a:rPr lang="en-US" altLang="ja-JP" sz="1600" dirty="0"/>
              <a:t>	</a:t>
            </a:r>
            <a:r>
              <a:rPr lang="ja-JP" altLang="en-US" sz="1600" dirty="0"/>
              <a:t>      まいまい式のすねいる</a:t>
            </a:r>
            <a:r>
              <a:rPr lang="ja-JP" altLang="en-US" sz="1600" dirty="0" err="1"/>
              <a:t>さん</a:t>
            </a:r>
            <a:r>
              <a:rPr lang="ja-JP" altLang="en-US" sz="1600" dirty="0"/>
              <a:t>作 </a:t>
            </a:r>
            <a:r>
              <a:rPr lang="en-US" altLang="ja-JP" sz="1600" dirty="0" err="1"/>
              <a:t>NxtLogger</a:t>
            </a:r>
            <a:endParaRPr lang="en-US" altLang="ja-JP" sz="1600" dirty="0"/>
          </a:p>
          <a:p>
            <a:pPr marL="400050" lvl="1" indent="0" eaLnBrk="1" hangingPunct="1">
              <a:buNone/>
            </a:pPr>
            <a:r>
              <a:rPr lang="en-US" altLang="ja-JP" sz="1600" dirty="0"/>
              <a:t>		</a:t>
            </a:r>
            <a:r>
              <a:rPr lang="en-US" altLang="ja-JP" sz="1600" u="sng" dirty="0">
                <a:hlinkClick r:id="rId3"/>
              </a:rPr>
              <a:t>http://www.chihayafuru.jp/etrobo/?</a:t>
            </a:r>
            <a:r>
              <a:rPr lang="en-US" altLang="ja-JP" sz="1600" u="sng" dirty="0" smtClean="0">
                <a:hlinkClick r:id="rId3"/>
              </a:rPr>
              <a:t>cat=16</a:t>
            </a:r>
            <a:endParaRPr lang="en-US" altLang="ja-JP" sz="1600" u="sng" dirty="0" smtClean="0"/>
          </a:p>
          <a:p>
            <a:pPr marL="400050" lvl="1" indent="0" eaLnBrk="1" hangingPunct="1">
              <a:buNone/>
            </a:pPr>
            <a:endParaRPr lang="en-US" altLang="ja-JP" dirty="0"/>
          </a:p>
          <a:p>
            <a:pPr eaLnBrk="1" hangingPunct="1"/>
            <a:r>
              <a:rPr lang="ja-JP" altLang="en-US" dirty="0" smtClean="0"/>
              <a:t>ＥＶ３</a:t>
            </a:r>
            <a:endParaRPr lang="en-US" altLang="ja-JP" dirty="0" smtClean="0"/>
          </a:p>
          <a:p>
            <a:pPr marL="0" indent="0" eaLnBrk="1" hangingPunct="1">
              <a:buNone/>
            </a:pPr>
            <a:r>
              <a:rPr lang="ja-JP" altLang="en-US" sz="2000" dirty="0" smtClean="0"/>
              <a:t>    </a:t>
            </a:r>
            <a:r>
              <a:rPr lang="en-US" altLang="ja-JP" sz="2000" dirty="0" err="1"/>
              <a:t>BlueTooth</a:t>
            </a:r>
            <a:r>
              <a:rPr lang="ja-JP" altLang="en-US" sz="2000" dirty="0"/>
              <a:t>通信を使用してログ送信が可能です</a:t>
            </a:r>
            <a:r>
              <a:rPr lang="ja-JP" altLang="en-US" sz="2000" dirty="0" smtClean="0"/>
              <a:t>。</a:t>
            </a:r>
            <a:endParaRPr lang="en-US" altLang="ja-JP" sz="2000" dirty="0" smtClean="0"/>
          </a:p>
          <a:p>
            <a:pPr marL="0" indent="0" eaLnBrk="1" hangingPunct="1">
              <a:buNone/>
            </a:pPr>
            <a:r>
              <a:rPr lang="ja-JP" altLang="en-US" sz="2000" dirty="0" smtClean="0"/>
              <a:t>    </a:t>
            </a:r>
            <a:r>
              <a:rPr lang="en-US" altLang="ja-JP" sz="2000" dirty="0" smtClean="0"/>
              <a:t>NXT</a:t>
            </a:r>
            <a:r>
              <a:rPr lang="ja-JP" altLang="en-US" sz="2000" dirty="0" err="1" smtClean="0"/>
              <a:t>ほど</a:t>
            </a:r>
            <a:r>
              <a:rPr lang="ja-JP" altLang="en-US" sz="2000" dirty="0" smtClean="0"/>
              <a:t>環境が整備されていません。</a:t>
            </a:r>
            <a:endParaRPr lang="en-US" altLang="ja-JP" sz="2000" dirty="0" smtClean="0"/>
          </a:p>
          <a:p>
            <a:pPr marL="0" indent="0" eaLnBrk="1" hangingPunct="1">
              <a:buNone/>
            </a:pPr>
            <a:endParaRPr lang="en-US" altLang="ja-JP" sz="2400" dirty="0" smtClean="0"/>
          </a:p>
        </p:txBody>
      </p:sp>
    </p:spTree>
    <p:extLst>
      <p:ext uri="{BB962C8B-B14F-4D97-AF65-F5344CB8AC3E}">
        <p14:creationId xmlns:p14="http://schemas.microsoft.com/office/powerpoint/2010/main" val="3769759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プログラム転送</a:t>
            </a:r>
            <a:endParaRPr kumimoji="1" lang="ja-JP" altLang="en-US" dirty="0"/>
          </a:p>
        </p:txBody>
      </p:sp>
      <p:sp>
        <p:nvSpPr>
          <p:cNvPr id="3" name="コンテンツ プレースホルダー 2"/>
          <p:cNvSpPr>
            <a:spLocks noGrp="1"/>
          </p:cNvSpPr>
          <p:nvPr>
            <p:ph idx="1"/>
          </p:nvPr>
        </p:nvSpPr>
        <p:spPr>
          <a:xfrm>
            <a:off x="206375" y="1060450"/>
            <a:ext cx="8794750" cy="1924805"/>
          </a:xfrm>
        </p:spPr>
        <p:txBody>
          <a:bodyPr/>
          <a:lstStyle/>
          <a:p>
            <a:pPr eaLnBrk="1" hangingPunct="1">
              <a:defRPr/>
            </a:pPr>
            <a:r>
              <a:rPr lang="en-US" altLang="ja-JP" dirty="0"/>
              <a:t>IN</a:t>
            </a:r>
            <a:r>
              <a:rPr lang="ja-JP" altLang="en-US" dirty="0"/>
              <a:t>コースと</a:t>
            </a:r>
            <a:r>
              <a:rPr lang="en-US" altLang="ja-JP" dirty="0"/>
              <a:t>OUT</a:t>
            </a:r>
            <a:r>
              <a:rPr lang="ja-JP" altLang="en-US" dirty="0"/>
              <a:t>コースでプログラムの切り替えを行う場合は</a:t>
            </a:r>
            <a:r>
              <a:rPr lang="ja-JP" altLang="en-US" dirty="0" smtClean="0"/>
              <a:t>、</a:t>
            </a:r>
            <a:r>
              <a:rPr lang="ja-JP" altLang="en-US" dirty="0"/>
              <a:t>入れ間違えに</a:t>
            </a:r>
            <a:r>
              <a:rPr lang="ja-JP" altLang="en-US" dirty="0" smtClean="0"/>
              <a:t>注意</a:t>
            </a:r>
            <a:endParaRPr lang="en-US" altLang="ja-JP" dirty="0" smtClean="0"/>
          </a:p>
          <a:p>
            <a:pPr lvl="1" eaLnBrk="1" hangingPunct="1">
              <a:defRPr/>
            </a:pPr>
            <a:r>
              <a:rPr lang="ja-JP" altLang="en-US" dirty="0" smtClean="0">
                <a:latin typeface="+mn-ea"/>
              </a:rPr>
              <a:t>ファイル名</a:t>
            </a:r>
            <a:r>
              <a:rPr lang="ja-JP" altLang="en-US" dirty="0">
                <a:latin typeface="+mn-ea"/>
              </a:rPr>
              <a:t>を</a:t>
            </a:r>
            <a:r>
              <a:rPr lang="ja-JP" altLang="en-US" dirty="0" smtClean="0">
                <a:latin typeface="+mn-ea"/>
              </a:rPr>
              <a:t>変える</a:t>
            </a:r>
            <a:endParaRPr lang="en-US" altLang="ja-JP" dirty="0" smtClean="0">
              <a:latin typeface="+mn-ea"/>
            </a:endParaRPr>
          </a:p>
          <a:p>
            <a:pPr lvl="1" eaLnBrk="1" hangingPunct="1">
              <a:defRPr/>
            </a:pPr>
            <a:r>
              <a:rPr lang="ja-JP" altLang="en-US" dirty="0" smtClean="0">
                <a:latin typeface="+mn-ea"/>
              </a:rPr>
              <a:t>液晶</a:t>
            </a:r>
            <a:r>
              <a:rPr lang="ja-JP" altLang="en-US" dirty="0">
                <a:latin typeface="+mn-ea"/>
              </a:rPr>
              <a:t>画面に走行内容を表示する</a:t>
            </a:r>
            <a:endParaRPr lang="en-US" altLang="ja-JP" dirty="0">
              <a:latin typeface="+mn-ea"/>
            </a:endParaRPr>
          </a:p>
          <a:p>
            <a:pPr marL="0" indent="0" eaLnBrk="1" hangingPunct="1">
              <a:buNone/>
              <a:defRPr/>
            </a:pPr>
            <a:endParaRPr lang="en-US" altLang="ja-JP" dirty="0">
              <a:latin typeface="+mn-ea"/>
            </a:endParaRPr>
          </a:p>
          <a:p>
            <a:endParaRPr lang="en-US" altLang="ja-JP" dirty="0">
              <a:latin typeface="+mn-ea"/>
            </a:endParaRPr>
          </a:p>
          <a:p>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13</a:t>
            </a:fld>
            <a:endParaRPr lang="en-US" altLang="ja-JP"/>
          </a:p>
        </p:txBody>
      </p:sp>
      <p:sp>
        <p:nvSpPr>
          <p:cNvPr id="6" name="Text Box 39"/>
          <p:cNvSpPr txBox="1">
            <a:spLocks noChangeArrowheads="1"/>
          </p:cNvSpPr>
          <p:nvPr/>
        </p:nvSpPr>
        <p:spPr bwMode="auto">
          <a:xfrm>
            <a:off x="205154" y="3251638"/>
            <a:ext cx="32975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en-US" altLang="ja-JP" sz="1200" dirty="0" smtClean="0">
                <a:latin typeface="+mn-lt"/>
              </a:rPr>
              <a:t>2012</a:t>
            </a:r>
            <a:r>
              <a:rPr lang="ja-JP" altLang="en-US" sz="1200" dirty="0" smtClean="0">
                <a:latin typeface="+mn-lt"/>
              </a:rPr>
              <a:t>年チャンピオンシップ大会</a:t>
            </a:r>
            <a:endParaRPr lang="en-US" altLang="ja-JP" sz="1200" dirty="0" smtClean="0">
              <a:latin typeface="+mn-lt"/>
            </a:endParaRPr>
          </a:p>
          <a:p>
            <a:pPr eaLnBrk="1" hangingPunct="1">
              <a:defRPr/>
            </a:pPr>
            <a:r>
              <a:rPr lang="ja-JP" altLang="en-US" sz="1200" dirty="0" smtClean="0">
                <a:latin typeface="+mn-lt"/>
              </a:rPr>
              <a:t>実行委員によるデモカー調整中の画面</a:t>
            </a:r>
            <a:endParaRPr lang="en-US" altLang="ja-JP" sz="1200" dirty="0" smtClean="0">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54" y="3689858"/>
            <a:ext cx="5052646" cy="2839895"/>
          </a:xfrm>
          <a:prstGeom prst="rect">
            <a:avLst/>
          </a:prstGeom>
        </p:spPr>
      </p:pic>
      <p:sp>
        <p:nvSpPr>
          <p:cNvPr id="8" name="Text Box 39"/>
          <p:cNvSpPr txBox="1">
            <a:spLocks noChangeArrowheads="1"/>
          </p:cNvSpPr>
          <p:nvPr/>
        </p:nvSpPr>
        <p:spPr bwMode="auto">
          <a:xfrm>
            <a:off x="5257801" y="4261475"/>
            <a:ext cx="35687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2000" dirty="0" smtClean="0">
                <a:latin typeface="+mn-ea"/>
              </a:rPr>
              <a:t>ボタン</a:t>
            </a:r>
            <a:r>
              <a:rPr lang="ja-JP" altLang="en-US" sz="2000" dirty="0">
                <a:latin typeface="+mn-ea"/>
              </a:rPr>
              <a:t>操作</a:t>
            </a:r>
            <a:r>
              <a:rPr lang="ja-JP" altLang="en-US" sz="2000" dirty="0" smtClean="0">
                <a:latin typeface="+mn-ea"/>
              </a:rPr>
              <a:t>や</a:t>
            </a:r>
            <a:r>
              <a:rPr lang="en-US" altLang="ja-JP" sz="2000" dirty="0" smtClean="0">
                <a:latin typeface="+mn-ea"/>
              </a:rPr>
              <a:t>Bluetooth</a:t>
            </a:r>
            <a:r>
              <a:rPr lang="ja-JP" altLang="en-US" sz="2000" dirty="0" smtClean="0">
                <a:latin typeface="+mn-ea"/>
              </a:rPr>
              <a:t>でコース切り替え指示ができると、短い試走</a:t>
            </a:r>
            <a:r>
              <a:rPr lang="ja-JP" altLang="en-US" sz="2000" dirty="0">
                <a:latin typeface="+mn-ea"/>
              </a:rPr>
              <a:t>時間</a:t>
            </a:r>
            <a:r>
              <a:rPr lang="ja-JP" altLang="en-US" sz="2000" dirty="0" smtClean="0">
                <a:latin typeface="+mn-ea"/>
              </a:rPr>
              <a:t>を有効活用</a:t>
            </a:r>
            <a:r>
              <a:rPr lang="ja-JP" altLang="en-US" sz="2000" dirty="0">
                <a:latin typeface="+mn-ea"/>
              </a:rPr>
              <a:t>できるか</a:t>
            </a:r>
            <a:r>
              <a:rPr lang="ja-JP" altLang="en-US" sz="2000" dirty="0" smtClean="0">
                <a:latin typeface="+mn-ea"/>
              </a:rPr>
              <a:t>も</a:t>
            </a:r>
            <a:endParaRPr lang="en-US" altLang="ja-JP" sz="2000" dirty="0" smtClean="0">
              <a:latin typeface="+mn-ea"/>
            </a:endParaRPr>
          </a:p>
        </p:txBody>
      </p:sp>
    </p:spTree>
    <p:extLst>
      <p:ext uri="{BB962C8B-B14F-4D97-AF65-F5344CB8AC3E}">
        <p14:creationId xmlns:p14="http://schemas.microsoft.com/office/powerpoint/2010/main" val="2446514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画面</a:t>
            </a:r>
            <a:r>
              <a:rPr lang="ja-JP" altLang="en-US" dirty="0"/>
              <a:t>表示</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14</a:t>
            </a:fld>
            <a:endParaRPr lang="en-US" altLang="ja-JP"/>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599" y="2677745"/>
            <a:ext cx="3759047" cy="3619306"/>
          </a:xfrm>
          <a:prstGeom prst="rect">
            <a:avLst/>
          </a:prstGeom>
        </p:spPr>
      </p:pic>
      <p:sp>
        <p:nvSpPr>
          <p:cNvPr id="8" name="円形吹き出し 7"/>
          <p:cNvSpPr/>
          <p:nvPr/>
        </p:nvSpPr>
        <p:spPr>
          <a:xfrm>
            <a:off x="293076" y="4145959"/>
            <a:ext cx="2883877" cy="1797641"/>
          </a:xfrm>
          <a:prstGeom prst="wedgeEllipseCallout">
            <a:avLst>
              <a:gd name="adj1" fmla="val 69954"/>
              <a:gd name="adj2" fmla="val -38509"/>
            </a:avLst>
          </a:prstGeom>
          <a:solidFill>
            <a:srgbClr val="FFFF99"/>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kumimoji="1" lang="ja-JP" altLang="en-US" dirty="0" smtClean="0">
                <a:solidFill>
                  <a:sysClr val="windowText" lastClr="000000"/>
                </a:solidFill>
                <a:latin typeface="メイリオ" pitchFamily="50" charset="-128"/>
                <a:ea typeface="メイリオ" pitchFamily="50" charset="-128"/>
              </a:rPr>
              <a:t>スターターは画面の表示をよく確認して走行体を設置してください。</a:t>
            </a:r>
          </a:p>
        </p:txBody>
      </p:sp>
      <p:sp>
        <p:nvSpPr>
          <p:cNvPr id="9" name="コンテンツ プレースホルダー 2"/>
          <p:cNvSpPr>
            <a:spLocks noGrp="1"/>
          </p:cNvSpPr>
          <p:nvPr>
            <p:ph idx="1"/>
          </p:nvPr>
        </p:nvSpPr>
        <p:spPr>
          <a:xfrm>
            <a:off x="206375" y="1060450"/>
            <a:ext cx="8794750" cy="2076449"/>
          </a:xfrm>
        </p:spPr>
        <p:txBody>
          <a:bodyPr/>
          <a:lstStyle/>
          <a:p>
            <a:pPr eaLnBrk="1" hangingPunct="1">
              <a:defRPr/>
            </a:pPr>
            <a:r>
              <a:rPr lang="ja-JP" altLang="en-US" dirty="0"/>
              <a:t>ライン</a:t>
            </a:r>
            <a:r>
              <a:rPr lang="ja-JP" altLang="en-US" dirty="0" smtClean="0"/>
              <a:t>のどちら側を</a:t>
            </a:r>
            <a:r>
              <a:rPr lang="ja-JP" altLang="en-US" dirty="0"/>
              <a:t>トレース</a:t>
            </a:r>
            <a:r>
              <a:rPr lang="ja-JP" altLang="en-US" dirty="0" smtClean="0"/>
              <a:t>するのかを表示</a:t>
            </a:r>
            <a:endParaRPr lang="en-US" altLang="ja-JP" dirty="0"/>
          </a:p>
          <a:p>
            <a:pPr eaLnBrk="1" hangingPunct="1">
              <a:defRPr/>
            </a:pPr>
            <a:r>
              <a:rPr lang="ja-JP" altLang="en-US" dirty="0"/>
              <a:t>画面表示を確認してから走行体の設置を行うことで設置ミスを</a:t>
            </a:r>
            <a:r>
              <a:rPr lang="ja-JP" altLang="en-US" dirty="0" smtClean="0"/>
              <a:t>防止できます</a:t>
            </a:r>
            <a:endParaRPr lang="en-US" altLang="ja-JP" dirty="0">
              <a:latin typeface="+mn-ea"/>
            </a:endParaRPr>
          </a:p>
          <a:p>
            <a:endParaRPr lang="en-US" altLang="ja-JP" dirty="0">
              <a:latin typeface="+mn-ea"/>
            </a:endParaRPr>
          </a:p>
          <a:p>
            <a:endParaRPr lang="en-US" altLang="ja-JP" dirty="0"/>
          </a:p>
          <a:p>
            <a:endParaRPr kumimoji="1" lang="ja-JP" altLang="en-US" dirty="0"/>
          </a:p>
        </p:txBody>
      </p:sp>
    </p:spTree>
    <p:extLst>
      <p:ext uri="{BB962C8B-B14F-4D97-AF65-F5344CB8AC3E}">
        <p14:creationId xmlns:p14="http://schemas.microsoft.com/office/powerpoint/2010/main" val="4069702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タッチ</a:t>
            </a:r>
            <a:r>
              <a:rPr lang="ja-JP" altLang="en-US" dirty="0"/>
              <a:t>センサ</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15</a:t>
            </a:fld>
            <a:endParaRPr lang="en-US" altLang="ja-JP"/>
          </a:p>
        </p:txBody>
      </p:sp>
      <p:sp>
        <p:nvSpPr>
          <p:cNvPr id="11" name="コンテンツ プレースホルダー 2"/>
          <p:cNvSpPr>
            <a:spLocks noGrp="1"/>
          </p:cNvSpPr>
          <p:nvPr>
            <p:ph idx="1"/>
          </p:nvPr>
        </p:nvSpPr>
        <p:spPr>
          <a:xfrm>
            <a:off x="206375" y="1060450"/>
            <a:ext cx="8794750" cy="2711450"/>
          </a:xfrm>
        </p:spPr>
        <p:txBody>
          <a:bodyPr/>
          <a:lstStyle/>
          <a:p>
            <a:pPr eaLnBrk="1" hangingPunct="1">
              <a:defRPr/>
            </a:pPr>
            <a:r>
              <a:rPr lang="ja-JP" altLang="en-US" dirty="0" smtClean="0"/>
              <a:t>トリガーは、どのタイミング？</a:t>
            </a:r>
            <a:endParaRPr lang="en-US" altLang="ja-JP" dirty="0" smtClean="0"/>
          </a:p>
          <a:p>
            <a:pPr marL="685800" lvl="1" eaLnBrk="1" hangingPunct="1">
              <a:defRPr/>
            </a:pPr>
            <a:r>
              <a:rPr lang="ja-JP" altLang="en-US" dirty="0" smtClean="0"/>
              <a:t>制御</a:t>
            </a:r>
            <a:r>
              <a:rPr lang="ja-JP" altLang="en-US" dirty="0"/>
              <a:t>開始時点で走行体に手を触れていると制御を阻害する可能性が</a:t>
            </a:r>
            <a:r>
              <a:rPr lang="ja-JP" altLang="en-US" dirty="0" smtClean="0"/>
              <a:t>あります</a:t>
            </a:r>
            <a:endParaRPr lang="en-US" altLang="ja-JP" dirty="0" smtClean="0"/>
          </a:p>
          <a:p>
            <a:pPr marL="685800" lvl="1" eaLnBrk="1" hangingPunct="1">
              <a:defRPr/>
            </a:pPr>
            <a:r>
              <a:rPr lang="ja-JP" altLang="en-US" dirty="0" smtClean="0"/>
              <a:t>ボタン</a:t>
            </a:r>
            <a:r>
              <a:rPr lang="ja-JP" altLang="en-US" dirty="0"/>
              <a:t>押下で制御を開始するのではなく、ボタン解放を待つことでリスク</a:t>
            </a:r>
            <a:r>
              <a:rPr lang="ja-JP" altLang="en-US" dirty="0" smtClean="0"/>
              <a:t>を低減できます</a:t>
            </a:r>
            <a:endParaRPr lang="en-US" altLang="ja-JP" dirty="0"/>
          </a:p>
          <a:p>
            <a:pPr eaLnBrk="1" hangingPunct="1">
              <a:defRPr/>
            </a:pPr>
            <a:endParaRPr lang="en-US" altLang="ja-JP" dirty="0">
              <a:latin typeface="+mn-ea"/>
            </a:endParaRPr>
          </a:p>
          <a:p>
            <a:endParaRPr lang="en-US" altLang="ja-JP" dirty="0">
              <a:latin typeface="+mn-ea"/>
            </a:endParaRPr>
          </a:p>
          <a:p>
            <a:endParaRPr lang="en-US" altLang="ja-JP" dirty="0"/>
          </a:p>
          <a:p>
            <a:endParaRPr kumimoji="1" lang="ja-JP" altLang="en-US" dirty="0"/>
          </a:p>
        </p:txBody>
      </p:sp>
      <p:pic>
        <p:nvPicPr>
          <p:cNvPr id="5" name="図 4"/>
          <p:cNvPicPr>
            <a:picLocks noChangeAspect="1"/>
          </p:cNvPicPr>
          <p:nvPr/>
        </p:nvPicPr>
        <p:blipFill>
          <a:blip r:embed="rId2"/>
          <a:stretch>
            <a:fillRect/>
          </a:stretch>
        </p:blipFill>
        <p:spPr>
          <a:xfrm>
            <a:off x="1703496" y="4566416"/>
            <a:ext cx="1306403" cy="1567683"/>
          </a:xfrm>
          <a:prstGeom prst="rect">
            <a:avLst/>
          </a:prstGeom>
        </p:spPr>
      </p:pic>
      <p:sp>
        <p:nvSpPr>
          <p:cNvPr id="6" name="下矢印 5"/>
          <p:cNvSpPr/>
          <p:nvPr/>
        </p:nvSpPr>
        <p:spPr>
          <a:xfrm>
            <a:off x="1879600" y="3771900"/>
            <a:ext cx="749300" cy="794516"/>
          </a:xfrm>
          <a:prstGeom prst="downArrow">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pic>
        <p:nvPicPr>
          <p:cNvPr id="12" name="図 11"/>
          <p:cNvPicPr>
            <a:picLocks noChangeAspect="1"/>
          </p:cNvPicPr>
          <p:nvPr/>
        </p:nvPicPr>
        <p:blipFill>
          <a:blip r:embed="rId2"/>
          <a:stretch>
            <a:fillRect/>
          </a:stretch>
        </p:blipFill>
        <p:spPr>
          <a:xfrm>
            <a:off x="5042009" y="4566416"/>
            <a:ext cx="1306403" cy="1567683"/>
          </a:xfrm>
          <a:prstGeom prst="rect">
            <a:avLst/>
          </a:prstGeom>
        </p:spPr>
      </p:pic>
      <p:sp>
        <p:nvSpPr>
          <p:cNvPr id="13" name="下矢印 12"/>
          <p:cNvSpPr/>
          <p:nvPr/>
        </p:nvSpPr>
        <p:spPr>
          <a:xfrm flipV="1">
            <a:off x="5218113" y="3771900"/>
            <a:ext cx="749300" cy="794516"/>
          </a:xfrm>
          <a:prstGeom prst="downArrow">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sp>
        <p:nvSpPr>
          <p:cNvPr id="14" name="テキスト ボックス 13"/>
          <p:cNvSpPr txBox="1"/>
          <p:nvPr/>
        </p:nvSpPr>
        <p:spPr>
          <a:xfrm>
            <a:off x="2805004" y="3356401"/>
            <a:ext cx="2031325" cy="830997"/>
          </a:xfrm>
          <a:prstGeom prst="rect">
            <a:avLst/>
          </a:prstGeom>
          <a:noFill/>
        </p:spPr>
        <p:txBody>
          <a:bodyPr wrap="none" rtlCol="0">
            <a:spAutoFit/>
          </a:bodyPr>
          <a:lstStyle/>
          <a:p>
            <a:r>
              <a:rPr lang="ja-JP" altLang="en-US" sz="2400" dirty="0" smtClean="0">
                <a:latin typeface="メイリオ" pitchFamily="50" charset="-128"/>
              </a:rPr>
              <a:t>押した</a:t>
            </a:r>
            <a:endParaRPr lang="en-US" altLang="ja-JP" sz="2400" dirty="0" smtClean="0">
              <a:latin typeface="メイリオ" pitchFamily="50" charset="-128"/>
            </a:endParaRPr>
          </a:p>
          <a:p>
            <a:r>
              <a:rPr lang="ja-JP" altLang="en-US" sz="2400" dirty="0" smtClean="0">
                <a:latin typeface="メイリオ" pitchFamily="50" charset="-128"/>
              </a:rPr>
              <a:t>タイミング？</a:t>
            </a:r>
            <a:endParaRPr kumimoji="1" lang="ja-JP" altLang="en-US" sz="2400" dirty="0" smtClean="0">
              <a:latin typeface="メイリオ" pitchFamily="50" charset="-128"/>
            </a:endParaRPr>
          </a:p>
        </p:txBody>
      </p:sp>
      <p:sp>
        <p:nvSpPr>
          <p:cNvPr id="15" name="テキスト ボックス 14"/>
          <p:cNvSpPr txBox="1"/>
          <p:nvPr/>
        </p:nvSpPr>
        <p:spPr>
          <a:xfrm>
            <a:off x="6066916" y="3316319"/>
            <a:ext cx="2031325" cy="830997"/>
          </a:xfrm>
          <a:prstGeom prst="rect">
            <a:avLst/>
          </a:prstGeom>
          <a:noFill/>
        </p:spPr>
        <p:txBody>
          <a:bodyPr wrap="none" rtlCol="0">
            <a:spAutoFit/>
          </a:bodyPr>
          <a:lstStyle/>
          <a:p>
            <a:r>
              <a:rPr lang="ja-JP" altLang="en-US" sz="2400" dirty="0" smtClean="0">
                <a:latin typeface="メイリオ" pitchFamily="50" charset="-128"/>
              </a:rPr>
              <a:t>離した</a:t>
            </a:r>
            <a:endParaRPr lang="en-US" altLang="ja-JP" sz="2400" dirty="0" smtClean="0">
              <a:latin typeface="メイリオ" pitchFamily="50" charset="-128"/>
            </a:endParaRPr>
          </a:p>
          <a:p>
            <a:r>
              <a:rPr lang="ja-JP" altLang="en-US" sz="2400" dirty="0" smtClean="0">
                <a:latin typeface="メイリオ" pitchFamily="50" charset="-128"/>
              </a:rPr>
              <a:t>タイミング？</a:t>
            </a:r>
            <a:endParaRPr kumimoji="1" lang="ja-JP" altLang="en-US" sz="2400" dirty="0" smtClean="0">
              <a:latin typeface="メイリオ" pitchFamily="50" charset="-128"/>
            </a:endParaRPr>
          </a:p>
        </p:txBody>
      </p:sp>
    </p:spTree>
    <p:extLst>
      <p:ext uri="{BB962C8B-B14F-4D97-AF65-F5344CB8AC3E}">
        <p14:creationId xmlns:p14="http://schemas.microsoft.com/office/powerpoint/2010/main" val="646976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スターター</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16</a:t>
            </a:fld>
            <a:endParaRPr lang="en-US" altLang="ja-JP"/>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69" y="3710499"/>
            <a:ext cx="4205531" cy="2803688"/>
          </a:xfrm>
          <a:prstGeom prst="rect">
            <a:avLst/>
          </a:prstGeom>
        </p:spPr>
      </p:pic>
      <p:sp>
        <p:nvSpPr>
          <p:cNvPr id="7" name="Text Box 39"/>
          <p:cNvSpPr txBox="1">
            <a:spLocks noChangeArrowheads="1"/>
          </p:cNvSpPr>
          <p:nvPr/>
        </p:nvSpPr>
        <p:spPr bwMode="auto">
          <a:xfrm>
            <a:off x="5756031" y="6237188"/>
            <a:ext cx="31886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en-US" altLang="ja-JP" sz="1200" dirty="0" smtClean="0">
                <a:latin typeface="+mn-lt"/>
              </a:rPr>
              <a:t>2012</a:t>
            </a:r>
            <a:r>
              <a:rPr lang="ja-JP" altLang="en-US" sz="1200" dirty="0" smtClean="0">
                <a:latin typeface="+mn-lt"/>
              </a:rPr>
              <a:t>年東海地区大会からスタート直前</a:t>
            </a:r>
            <a:endParaRPr lang="en-US" altLang="ja-JP" sz="1200" dirty="0" smtClean="0">
              <a:latin typeface="+mn-lt"/>
            </a:endParaRPr>
          </a:p>
        </p:txBody>
      </p:sp>
      <p:sp>
        <p:nvSpPr>
          <p:cNvPr id="8" name="コンテンツ プレースホルダー 2"/>
          <p:cNvSpPr>
            <a:spLocks noGrp="1"/>
          </p:cNvSpPr>
          <p:nvPr>
            <p:ph idx="1"/>
          </p:nvPr>
        </p:nvSpPr>
        <p:spPr>
          <a:xfrm>
            <a:off x="206375" y="1060450"/>
            <a:ext cx="8794750" cy="2711450"/>
          </a:xfrm>
        </p:spPr>
        <p:txBody>
          <a:bodyPr/>
          <a:lstStyle/>
          <a:p>
            <a:pPr eaLnBrk="1" hangingPunct="1">
              <a:defRPr/>
            </a:pPr>
            <a:r>
              <a:rPr lang="ja-JP" altLang="en-US" dirty="0">
                <a:latin typeface="+mn-ea"/>
              </a:rPr>
              <a:t>スタートは競技で唯一人間が関わるため、制御だけではない様々な失敗が</a:t>
            </a:r>
            <a:r>
              <a:rPr lang="ja-JP" altLang="en-US" dirty="0" smtClean="0">
                <a:latin typeface="+mn-ea"/>
              </a:rPr>
              <a:t>起きます</a:t>
            </a:r>
            <a:endParaRPr lang="en-US" altLang="ja-JP" dirty="0">
              <a:latin typeface="+mn-ea"/>
            </a:endParaRPr>
          </a:p>
          <a:p>
            <a:pPr eaLnBrk="1" hangingPunct="1">
              <a:defRPr/>
            </a:pPr>
            <a:r>
              <a:rPr lang="ja-JP" altLang="en-US" dirty="0" smtClean="0">
                <a:latin typeface="+mn-ea"/>
              </a:rPr>
              <a:t>模擬レースなどで、第３者の掛け声でスタートする経験を積んでください</a:t>
            </a:r>
            <a:endParaRPr lang="en-US" altLang="ja-JP" dirty="0" smtClean="0">
              <a:latin typeface="+mn-ea"/>
            </a:endParaRPr>
          </a:p>
          <a:p>
            <a:pPr lvl="1" eaLnBrk="1" hangingPunct="1">
              <a:defRPr/>
            </a:pPr>
            <a:r>
              <a:rPr kumimoji="1" lang="ja-JP" altLang="en-US" dirty="0" smtClean="0">
                <a:latin typeface="+mn-ea"/>
              </a:rPr>
              <a:t>意外と緊張します</a:t>
            </a:r>
            <a:endParaRPr kumimoji="1" lang="ja-JP" altLang="en-US" dirty="0"/>
          </a:p>
        </p:txBody>
      </p:sp>
    </p:spTree>
    <p:extLst>
      <p:ext uri="{BB962C8B-B14F-4D97-AF65-F5344CB8AC3E}">
        <p14:creationId xmlns:p14="http://schemas.microsoft.com/office/powerpoint/2010/main" val="1455398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走行体の設置</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17</a:t>
            </a:fld>
            <a:endParaRPr lang="en-US" altLang="ja-JP"/>
          </a:p>
        </p:txBody>
      </p:sp>
      <p:sp>
        <p:nvSpPr>
          <p:cNvPr id="6" name="Text Box 39"/>
          <p:cNvSpPr txBox="1">
            <a:spLocks noChangeArrowheads="1"/>
          </p:cNvSpPr>
          <p:nvPr/>
        </p:nvSpPr>
        <p:spPr bwMode="auto">
          <a:xfrm>
            <a:off x="401489" y="6138611"/>
            <a:ext cx="48504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1200" dirty="0" smtClean="0">
                <a:latin typeface="+mn-lt"/>
              </a:rPr>
              <a:t>車載映像撮影 遠州連合合同練習にて</a:t>
            </a:r>
            <a:endParaRPr lang="en-US" altLang="ja-JP" sz="1200" dirty="0" smtClean="0">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90" y="3043718"/>
            <a:ext cx="4126525" cy="3094894"/>
          </a:xfrm>
          <a:prstGeom prst="rect">
            <a:avLst/>
          </a:prstGeom>
        </p:spPr>
      </p:pic>
      <p:sp>
        <p:nvSpPr>
          <p:cNvPr id="8" name="コンテンツ プレースホルダー 2"/>
          <p:cNvSpPr>
            <a:spLocks noGrp="1"/>
          </p:cNvSpPr>
          <p:nvPr>
            <p:ph idx="1"/>
          </p:nvPr>
        </p:nvSpPr>
        <p:spPr>
          <a:xfrm>
            <a:off x="206375" y="1060450"/>
            <a:ext cx="8794750" cy="2711450"/>
          </a:xfrm>
        </p:spPr>
        <p:txBody>
          <a:bodyPr/>
          <a:lstStyle/>
          <a:p>
            <a:pPr eaLnBrk="1" hangingPunct="1">
              <a:defRPr/>
            </a:pPr>
            <a:r>
              <a:rPr lang="ja-JP" altLang="en-US" dirty="0" smtClean="0">
                <a:latin typeface="+mn-ea"/>
              </a:rPr>
              <a:t>倒立走行</a:t>
            </a:r>
            <a:endParaRPr lang="en-US" altLang="ja-JP" dirty="0" smtClean="0">
              <a:latin typeface="+mn-ea"/>
            </a:endParaRPr>
          </a:p>
          <a:p>
            <a:pPr lvl="1" eaLnBrk="1" hangingPunct="1">
              <a:defRPr/>
            </a:pPr>
            <a:r>
              <a:rPr lang="ja-JP" altLang="en-US" dirty="0" smtClean="0"/>
              <a:t>倒立開始で発生する前後の移動量を考慮</a:t>
            </a:r>
            <a:endParaRPr lang="en-US" altLang="ja-JP" dirty="0" smtClean="0">
              <a:latin typeface="+mn-ea"/>
            </a:endParaRPr>
          </a:p>
          <a:p>
            <a:pPr eaLnBrk="1" hangingPunct="1">
              <a:defRPr/>
            </a:pPr>
            <a:r>
              <a:rPr lang="ja-JP" altLang="en-US" dirty="0" smtClean="0">
                <a:latin typeface="+mn-ea"/>
              </a:rPr>
              <a:t>尻尾走行</a:t>
            </a:r>
            <a:endParaRPr lang="en-US" altLang="ja-JP" dirty="0" smtClean="0">
              <a:latin typeface="+mn-ea"/>
            </a:endParaRPr>
          </a:p>
          <a:p>
            <a:pPr lvl="1" eaLnBrk="1" hangingPunct="1">
              <a:defRPr/>
            </a:pPr>
            <a:r>
              <a:rPr lang="ja-JP" altLang="en-US" dirty="0"/>
              <a:t>即時</a:t>
            </a:r>
            <a:r>
              <a:rPr lang="ja-JP" altLang="en-US" dirty="0" smtClean="0"/>
              <a:t>ライントレース</a:t>
            </a:r>
            <a:r>
              <a:rPr lang="ja-JP" altLang="en-US" dirty="0"/>
              <a:t>を開始</a:t>
            </a:r>
            <a:r>
              <a:rPr lang="ja-JP" altLang="en-US" dirty="0" smtClean="0"/>
              <a:t>できる位置に設置</a:t>
            </a:r>
            <a:endParaRPr kumimoji="1" lang="ja-JP" altLang="en-US" dirty="0"/>
          </a:p>
        </p:txBody>
      </p:sp>
    </p:spTree>
    <p:extLst>
      <p:ext uri="{BB962C8B-B14F-4D97-AF65-F5344CB8AC3E}">
        <p14:creationId xmlns:p14="http://schemas.microsoft.com/office/powerpoint/2010/main" val="4012320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チーム連携</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18</a:t>
            </a:fld>
            <a:endParaRPr lang="en-US" altLang="ja-JP"/>
          </a:p>
        </p:txBody>
      </p:sp>
      <p:sp>
        <p:nvSpPr>
          <p:cNvPr id="6" name="Text Box 39"/>
          <p:cNvSpPr txBox="1">
            <a:spLocks noChangeArrowheads="1"/>
          </p:cNvSpPr>
          <p:nvPr/>
        </p:nvSpPr>
        <p:spPr bwMode="auto">
          <a:xfrm>
            <a:off x="1008186" y="5284019"/>
            <a:ext cx="76689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algn="r" eaLnBrk="1" hangingPunct="1">
              <a:defRPr/>
            </a:pPr>
            <a:r>
              <a:rPr lang="en-US" altLang="ja-JP" sz="1600" dirty="0" smtClean="0">
                <a:latin typeface="+mn-lt"/>
              </a:rPr>
              <a:t>ET</a:t>
            </a:r>
            <a:r>
              <a:rPr lang="ja-JP" altLang="en-US" sz="1600" dirty="0" smtClean="0">
                <a:latin typeface="+mn-lt"/>
              </a:rPr>
              <a:t>ロボコン</a:t>
            </a:r>
            <a:r>
              <a:rPr lang="en-US" altLang="ja-JP" sz="1600" dirty="0" smtClean="0">
                <a:latin typeface="+mn-lt"/>
              </a:rPr>
              <a:t>2011 </a:t>
            </a:r>
            <a:r>
              <a:rPr lang="ja-JP" altLang="en-US" sz="1600" dirty="0" smtClean="0">
                <a:latin typeface="+mn-lt"/>
              </a:rPr>
              <a:t>チャンピオンシップ大会を目指して</a:t>
            </a:r>
            <a:r>
              <a:rPr lang="en-US" altLang="ja-JP" sz="1600" dirty="0" smtClean="0">
                <a:latin typeface="+mn-lt"/>
              </a:rPr>
              <a:t>(</a:t>
            </a:r>
            <a:r>
              <a:rPr lang="ja-JP" altLang="en-US" sz="1600" dirty="0" smtClean="0">
                <a:latin typeface="+mn-lt"/>
              </a:rPr>
              <a:t>東京連合</a:t>
            </a:r>
            <a:r>
              <a:rPr lang="en-US" altLang="ja-JP" sz="1600" dirty="0" smtClean="0">
                <a:latin typeface="+mn-lt"/>
              </a:rPr>
              <a:t>)</a:t>
            </a:r>
          </a:p>
          <a:p>
            <a:pPr algn="r" eaLnBrk="1" hangingPunct="1">
              <a:defRPr/>
            </a:pPr>
            <a:r>
              <a:rPr lang="en-US" altLang="ja-JP" sz="1600" dirty="0">
                <a:hlinkClick r:id="rId2"/>
              </a:rPr>
              <a:t>http://</a:t>
            </a:r>
            <a:r>
              <a:rPr lang="en-US" altLang="ja-JP" sz="1600" dirty="0" smtClean="0">
                <a:hlinkClick r:id="rId2"/>
              </a:rPr>
              <a:t>www.ogis-ri.co.jp/otc/hiroba/technical/ETRoboconTokyoRengo/2011/</a:t>
            </a:r>
            <a:endParaRPr lang="en-US" altLang="ja-JP" sz="1600" dirty="0" smtClean="0">
              <a:latin typeface="+mn-lt"/>
            </a:endParaRPr>
          </a:p>
          <a:p>
            <a:pPr algn="r" eaLnBrk="1" hangingPunct="1">
              <a:defRPr/>
            </a:pPr>
            <a:r>
              <a:rPr lang="en-US" altLang="ja-JP" sz="1600" dirty="0" smtClean="0">
                <a:latin typeface="+mn-lt"/>
              </a:rPr>
              <a:t>ET</a:t>
            </a:r>
            <a:r>
              <a:rPr lang="ja-JP" altLang="en-US" sz="1600" dirty="0" smtClean="0">
                <a:latin typeface="+mn-lt"/>
              </a:rPr>
              <a:t>ロボコン 関西連合</a:t>
            </a:r>
            <a:r>
              <a:rPr lang="en-US" altLang="ja-JP" sz="1600" dirty="0" smtClean="0">
                <a:latin typeface="+mn-lt"/>
              </a:rPr>
              <a:t>blog</a:t>
            </a:r>
          </a:p>
          <a:p>
            <a:pPr algn="r" eaLnBrk="1" hangingPunct="1">
              <a:defRPr/>
            </a:pPr>
            <a:r>
              <a:rPr lang="en-US" altLang="ja-JP" sz="1600" dirty="0">
                <a:hlinkClick r:id="rId3"/>
              </a:rPr>
              <a:t>http://blog.livedoor.jp/etrobo_kansai_rengo/</a:t>
            </a:r>
            <a:endParaRPr lang="en-US" altLang="ja-JP" sz="1600" dirty="0" smtClean="0">
              <a:latin typeface="+mn-lt"/>
            </a:endParaRPr>
          </a:p>
        </p:txBody>
      </p:sp>
      <p:sp>
        <p:nvSpPr>
          <p:cNvPr id="7" name="コンテンツ プレースホルダー 2"/>
          <p:cNvSpPr>
            <a:spLocks noGrp="1"/>
          </p:cNvSpPr>
          <p:nvPr>
            <p:ph idx="1"/>
          </p:nvPr>
        </p:nvSpPr>
        <p:spPr>
          <a:xfrm>
            <a:off x="206375" y="1060450"/>
            <a:ext cx="8794750" cy="3638550"/>
          </a:xfrm>
        </p:spPr>
        <p:txBody>
          <a:bodyPr/>
          <a:lstStyle/>
          <a:p>
            <a:pPr eaLnBrk="1" hangingPunct="1">
              <a:defRPr/>
            </a:pPr>
            <a:r>
              <a:rPr lang="ja-JP" altLang="en-US" dirty="0" smtClean="0">
                <a:latin typeface="+mn-ea"/>
              </a:rPr>
              <a:t>チーム連携を推奨します</a:t>
            </a:r>
            <a:endParaRPr lang="en-US" altLang="ja-JP" dirty="0" smtClean="0">
              <a:latin typeface="+mn-ea"/>
            </a:endParaRPr>
          </a:p>
          <a:p>
            <a:pPr lvl="1" eaLnBrk="1" hangingPunct="1">
              <a:defRPr/>
            </a:pPr>
            <a:r>
              <a:rPr lang="ja-JP" altLang="en-US" dirty="0" smtClean="0"/>
              <a:t>他地区では参加者主導で活発に行われています</a:t>
            </a:r>
            <a:endParaRPr lang="en-US" altLang="ja-JP" dirty="0" smtClean="0">
              <a:latin typeface="+mn-ea"/>
            </a:endParaRPr>
          </a:p>
          <a:p>
            <a:pPr eaLnBrk="1" hangingPunct="1">
              <a:defRPr/>
            </a:pPr>
            <a:r>
              <a:rPr lang="ja-JP" altLang="en-US" dirty="0" smtClean="0">
                <a:latin typeface="+mn-ea"/>
              </a:rPr>
              <a:t>効果</a:t>
            </a:r>
            <a:endParaRPr lang="en-US" altLang="ja-JP" dirty="0" smtClean="0">
              <a:latin typeface="+mn-ea"/>
            </a:endParaRPr>
          </a:p>
          <a:p>
            <a:pPr lvl="1" eaLnBrk="1" hangingPunct="1">
              <a:defRPr/>
            </a:pPr>
            <a:r>
              <a:rPr lang="ja-JP" altLang="en-US" dirty="0" smtClean="0"/>
              <a:t>レプリカコースの共同活用</a:t>
            </a:r>
            <a:endParaRPr lang="en-US" altLang="ja-JP" dirty="0" smtClean="0"/>
          </a:p>
          <a:p>
            <a:pPr lvl="1" eaLnBrk="1" hangingPunct="1">
              <a:defRPr/>
            </a:pPr>
            <a:r>
              <a:rPr kumimoji="1" lang="ja-JP" altLang="en-US" dirty="0" smtClean="0"/>
              <a:t>難所部材の共同購入</a:t>
            </a:r>
            <a:endParaRPr kumimoji="1" lang="en-US" altLang="ja-JP" dirty="0" smtClean="0"/>
          </a:p>
          <a:p>
            <a:pPr lvl="1" eaLnBrk="1" hangingPunct="1">
              <a:defRPr/>
            </a:pPr>
            <a:r>
              <a:rPr lang="ja-JP" altLang="en-US" dirty="0" smtClean="0"/>
              <a:t>合同練習による相互レベルアップ</a:t>
            </a:r>
            <a:endParaRPr lang="en-US" altLang="ja-JP" dirty="0" smtClean="0"/>
          </a:p>
          <a:p>
            <a:pPr lvl="1" eaLnBrk="1" hangingPunct="1">
              <a:defRPr/>
            </a:pPr>
            <a:r>
              <a:rPr kumimoji="1" lang="ja-JP" altLang="en-US" dirty="0" smtClean="0"/>
              <a:t>相互モデル</a:t>
            </a:r>
            <a:r>
              <a:rPr kumimoji="1" lang="ja-JP" altLang="en-US" dirty="0"/>
              <a:t>レビュ</a:t>
            </a:r>
            <a:r>
              <a:rPr kumimoji="1" lang="ja-JP" altLang="en-US" dirty="0" smtClean="0"/>
              <a:t>ー</a:t>
            </a:r>
            <a:endParaRPr kumimoji="1" lang="ja-JP" altLang="en-US" dirty="0"/>
          </a:p>
        </p:txBody>
      </p:sp>
    </p:spTree>
    <p:extLst>
      <p:ext uri="{BB962C8B-B14F-4D97-AF65-F5344CB8AC3E}">
        <p14:creationId xmlns:p14="http://schemas.microsoft.com/office/powerpoint/2010/main" val="843763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a:t>テクニック</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項目</a:t>
            </a:r>
            <a:endParaRPr lang="en-US" altLang="ja-JP" dirty="0" smtClean="0"/>
          </a:p>
          <a:p>
            <a:pPr lvl="1"/>
            <a:r>
              <a:rPr lang="ja-JP" altLang="en-US" dirty="0" smtClean="0"/>
              <a:t>照明</a:t>
            </a:r>
            <a:endParaRPr lang="en-US" altLang="ja-JP" dirty="0" smtClean="0"/>
          </a:p>
          <a:p>
            <a:pPr lvl="1"/>
            <a:r>
              <a:rPr kumimoji="1" lang="ja-JP" altLang="en-US" dirty="0" smtClean="0"/>
              <a:t>ログ</a:t>
            </a:r>
            <a:r>
              <a:rPr kumimoji="1" lang="ja-JP" altLang="en-US" dirty="0"/>
              <a:t>取得</a:t>
            </a:r>
            <a:endParaRPr kumimoji="1" lang="en-US" altLang="ja-JP" dirty="0" smtClean="0"/>
          </a:p>
          <a:p>
            <a:pPr lvl="1"/>
            <a:r>
              <a:rPr kumimoji="1" lang="ja-JP" altLang="en-US" dirty="0" smtClean="0"/>
              <a:t>プログラム転送</a:t>
            </a:r>
            <a:endParaRPr kumimoji="1" lang="en-US" altLang="ja-JP" dirty="0" smtClean="0"/>
          </a:p>
          <a:p>
            <a:pPr lvl="1"/>
            <a:r>
              <a:rPr lang="ja-JP" altLang="en-US" dirty="0"/>
              <a:t>画面表示</a:t>
            </a:r>
            <a:endParaRPr lang="en-US" altLang="ja-JP" dirty="0"/>
          </a:p>
          <a:p>
            <a:pPr lvl="1"/>
            <a:r>
              <a:rPr lang="ja-JP" altLang="en-US" dirty="0" smtClean="0"/>
              <a:t>タッチセンサ</a:t>
            </a:r>
            <a:endParaRPr lang="en-US" altLang="ja-JP" dirty="0" smtClean="0"/>
          </a:p>
          <a:p>
            <a:pPr lvl="1"/>
            <a:r>
              <a:rPr lang="ja-JP" altLang="en-US" dirty="0"/>
              <a:t>スタータ</a:t>
            </a:r>
            <a:r>
              <a:rPr lang="ja-JP" altLang="en-US" dirty="0" smtClean="0"/>
              <a:t>ー</a:t>
            </a:r>
            <a:endParaRPr lang="en-US" altLang="ja-JP" dirty="0"/>
          </a:p>
          <a:p>
            <a:pPr lvl="1"/>
            <a:r>
              <a:rPr lang="ja-JP" altLang="en-US" dirty="0" smtClean="0"/>
              <a:t>走行体の設置</a:t>
            </a:r>
            <a:endParaRPr lang="en-US" altLang="ja-JP" dirty="0" smtClean="0"/>
          </a:p>
          <a:p>
            <a:pPr lvl="1"/>
            <a:r>
              <a:rPr lang="ja-JP" altLang="en-US" smtClean="0"/>
              <a:t>チーム</a:t>
            </a:r>
            <a:r>
              <a:rPr lang="ja-JP" altLang="en-US" smtClean="0"/>
              <a:t>連携</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a:t>
            </a:fld>
            <a:endParaRPr lang="en-US" altLang="ja-JP"/>
          </a:p>
        </p:txBody>
      </p:sp>
    </p:spTree>
    <p:extLst>
      <p:ext uri="{BB962C8B-B14F-4D97-AF65-F5344CB8AC3E}">
        <p14:creationId xmlns:p14="http://schemas.microsoft.com/office/powerpoint/2010/main" val="1527721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19</a:t>
            </a:fld>
            <a:endParaRPr lang="en-US" altLang="ja-JP"/>
          </a:p>
        </p:txBody>
      </p:sp>
      <p:sp>
        <p:nvSpPr>
          <p:cNvPr id="5" name="Text Box 39"/>
          <p:cNvSpPr txBox="1">
            <a:spLocks noChangeArrowheads="1"/>
          </p:cNvSpPr>
          <p:nvPr/>
        </p:nvSpPr>
        <p:spPr bwMode="auto">
          <a:xfrm>
            <a:off x="132984" y="1046529"/>
            <a:ext cx="8788278"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2400" b="1" dirty="0"/>
              <a:t>最後</a:t>
            </a:r>
            <a:r>
              <a:rPr lang="ja-JP" altLang="en-US" sz="2400" b="1" dirty="0" smtClean="0"/>
              <a:t>に</a:t>
            </a:r>
            <a:endParaRPr lang="en-US" altLang="ja-JP" sz="2400" b="1" dirty="0" smtClean="0"/>
          </a:p>
          <a:p>
            <a:pPr eaLnBrk="1" hangingPunct="1">
              <a:defRPr/>
            </a:pPr>
            <a:endParaRPr lang="en-US" altLang="ja-JP" sz="2400" b="1" dirty="0" smtClean="0"/>
          </a:p>
          <a:p>
            <a:pPr algn="ctr" eaLnBrk="1" hangingPunct="1">
              <a:defRPr/>
            </a:pPr>
            <a:r>
              <a:rPr lang="ja-JP" altLang="en-US" sz="5400" b="1" dirty="0" smtClean="0"/>
              <a:t>規約をよく読みましょう</a:t>
            </a:r>
            <a:endParaRPr lang="en-US" altLang="ja-JP" sz="5400" b="1"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59" y="2695528"/>
            <a:ext cx="5381972" cy="230950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010" y="4910045"/>
            <a:ext cx="4972744" cy="1238423"/>
          </a:xfrm>
          <a:prstGeom prst="rect">
            <a:avLst/>
          </a:prstGeom>
        </p:spPr>
      </p:pic>
      <p:sp>
        <p:nvSpPr>
          <p:cNvPr id="8" name="Text Box 39"/>
          <p:cNvSpPr txBox="1">
            <a:spLocks noChangeArrowheads="1"/>
          </p:cNvSpPr>
          <p:nvPr/>
        </p:nvSpPr>
        <p:spPr bwMode="auto">
          <a:xfrm>
            <a:off x="6402743" y="5727548"/>
            <a:ext cx="25185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en-US" altLang="ja-JP" sz="1200" b="1" dirty="0" smtClean="0"/>
              <a:t>※2014</a:t>
            </a:r>
            <a:r>
              <a:rPr lang="ja-JP" altLang="en-US" sz="1200" b="1" smtClean="0"/>
              <a:t>年はインコース</a:t>
            </a:r>
            <a:r>
              <a:rPr lang="ja-JP" altLang="en-US" sz="1200" b="1" dirty="0" smtClean="0"/>
              <a:t>が</a:t>
            </a:r>
            <a:endParaRPr lang="en-US" altLang="ja-JP" sz="1200" b="1" dirty="0" smtClean="0"/>
          </a:p>
          <a:p>
            <a:pPr eaLnBrk="1" hangingPunct="1">
              <a:defRPr/>
            </a:pPr>
            <a:r>
              <a:rPr lang="ja-JP" altLang="en-US" sz="1200" b="1" dirty="0"/>
              <a:t>　</a:t>
            </a:r>
            <a:r>
              <a:rPr lang="ja-JP" altLang="en-US" sz="1200" b="1" dirty="0" smtClean="0"/>
              <a:t>超音波センサー接続禁止です。</a:t>
            </a:r>
            <a:endParaRPr lang="en-US" altLang="ja-JP" sz="1200" b="1" dirty="0" smtClean="0"/>
          </a:p>
        </p:txBody>
      </p:sp>
    </p:spTree>
    <p:extLst>
      <p:ext uri="{BB962C8B-B14F-4D97-AF65-F5344CB8AC3E}">
        <p14:creationId xmlns:p14="http://schemas.microsoft.com/office/powerpoint/2010/main" val="141655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20</a:t>
            </a:fld>
            <a:endParaRPr lang="en-US" altLang="ja-JP"/>
          </a:p>
        </p:txBody>
      </p:sp>
      <p:sp>
        <p:nvSpPr>
          <p:cNvPr id="5" name="タイトル 1"/>
          <p:cNvSpPr>
            <a:spLocks noGrp="1"/>
          </p:cNvSpPr>
          <p:nvPr>
            <p:ph type="title"/>
          </p:nvPr>
        </p:nvSpPr>
        <p:spPr>
          <a:xfrm>
            <a:off x="206375" y="185738"/>
            <a:ext cx="7683500" cy="657225"/>
          </a:xfrm>
        </p:spPr>
        <p:txBody>
          <a:bodyPr/>
          <a:lstStyle/>
          <a:p>
            <a:r>
              <a:rPr kumimoji="1" lang="ja-JP" altLang="en-US" dirty="0" smtClean="0"/>
              <a:t>この教材について</a:t>
            </a:r>
            <a:endParaRPr kumimoji="1" lang="ja-JP" altLang="en-US" dirty="0"/>
          </a:p>
        </p:txBody>
      </p:sp>
      <p:sp>
        <p:nvSpPr>
          <p:cNvPr id="6" name="コンテンツ プレースホルダー 2"/>
          <p:cNvSpPr>
            <a:spLocks noGrp="1"/>
          </p:cNvSpPr>
          <p:nvPr>
            <p:ph idx="1"/>
          </p:nvPr>
        </p:nvSpPr>
        <p:spPr>
          <a:xfrm>
            <a:off x="206375" y="1060450"/>
            <a:ext cx="8794750" cy="5378450"/>
          </a:xfrm>
        </p:spPr>
        <p:txBody>
          <a:bodyPr/>
          <a:lstStyle/>
          <a:p>
            <a:r>
              <a:rPr kumimoji="1" lang="ja-JP" altLang="en-US" dirty="0" smtClean="0"/>
              <a:t>目的</a:t>
            </a:r>
            <a:endParaRPr kumimoji="1" lang="en-US" altLang="ja-JP" dirty="0" smtClean="0"/>
          </a:p>
          <a:p>
            <a:pPr lvl="1"/>
            <a:r>
              <a:rPr lang="ja-JP" altLang="en-US" sz="2000" dirty="0" smtClean="0"/>
              <a:t>この教材は、ＥＴロボコンに参加されるみなさんが必要となる知識やスキルを習得する機会を提供することを目的に作成したものです</a:t>
            </a:r>
            <a:endParaRPr lang="en-US" altLang="ja-JP" sz="2000" dirty="0" smtClean="0"/>
          </a:p>
          <a:p>
            <a:pPr lvl="1"/>
            <a:endParaRPr lang="en-US" altLang="ja-JP" sz="2000" dirty="0"/>
          </a:p>
          <a:p>
            <a:r>
              <a:rPr lang="ja-JP" altLang="en-US" dirty="0" smtClean="0"/>
              <a:t>著作権</a:t>
            </a:r>
            <a:endParaRPr lang="en-US" altLang="ja-JP" dirty="0" smtClean="0"/>
          </a:p>
          <a:p>
            <a:pPr lvl="1"/>
            <a:r>
              <a:rPr lang="ja-JP" altLang="en-US" sz="2000" dirty="0" smtClean="0"/>
              <a:t>この教材はＥＴロボコン東海地区実行委員会が作成したものです</a:t>
            </a:r>
            <a:endParaRPr lang="en-US" altLang="ja-JP" sz="2000" dirty="0" smtClean="0"/>
          </a:p>
          <a:p>
            <a:pPr lvl="1"/>
            <a:r>
              <a:rPr lang="ja-JP" altLang="en-US" sz="2000" dirty="0" smtClean="0"/>
              <a:t>この教材の著作権はＥＴロボコン東海地区実行委員会に帰属します</a:t>
            </a:r>
            <a:endParaRPr lang="en-US" altLang="ja-JP" sz="2000" dirty="0" smtClean="0"/>
          </a:p>
          <a:p>
            <a:endParaRPr lang="en-US" altLang="ja-JP" dirty="0" smtClean="0"/>
          </a:p>
          <a:p>
            <a:r>
              <a:rPr lang="ja-JP" altLang="en-US" dirty="0" smtClean="0"/>
              <a:t>使用について</a:t>
            </a:r>
            <a:endParaRPr lang="en-US" altLang="ja-JP" dirty="0" smtClean="0"/>
          </a:p>
          <a:p>
            <a:pPr lvl="1"/>
            <a:r>
              <a:rPr lang="ja-JP" altLang="en-US" sz="2000" dirty="0" smtClean="0"/>
              <a:t>ＥＴロボコン東海地区大会の参加資格（企業、大学、個人）の範囲内に限り、ご自由に活用していただいてかまいません</a:t>
            </a:r>
            <a:endParaRPr lang="en-US" altLang="ja-JP" sz="2000" dirty="0"/>
          </a:p>
          <a:p>
            <a:pPr marL="457200" lvl="1" indent="0">
              <a:buNone/>
            </a:pPr>
            <a:endParaRPr lang="en-US" altLang="ja-JP" dirty="0"/>
          </a:p>
          <a:p>
            <a:pPr lvl="1"/>
            <a:endParaRPr lang="en-US" altLang="ja-JP" dirty="0" smtClean="0"/>
          </a:p>
        </p:txBody>
      </p:sp>
    </p:spTree>
    <p:extLst>
      <p:ext uri="{BB962C8B-B14F-4D97-AF65-F5344CB8AC3E}">
        <p14:creationId xmlns:p14="http://schemas.microsoft.com/office/powerpoint/2010/main" val="112556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5"/>
          <p:cNvSpPr>
            <a:spLocks noGrp="1"/>
          </p:cNvSpPr>
          <p:nvPr>
            <p:ph idx="1"/>
          </p:nvPr>
        </p:nvSpPr>
        <p:spPr>
          <a:xfrm>
            <a:off x="206375" y="1060450"/>
            <a:ext cx="8794750" cy="2876550"/>
          </a:xfrm>
        </p:spPr>
        <p:txBody>
          <a:bodyPr/>
          <a:lstStyle/>
          <a:p>
            <a:r>
              <a:rPr lang="ja-JP" altLang="en-US" dirty="0">
                <a:latin typeface="+mn-ea"/>
              </a:rPr>
              <a:t>放電で発生する紫外線を蛍光体に当てて可視光線に変換する</a:t>
            </a:r>
            <a:r>
              <a:rPr lang="ja-JP" altLang="en-US" dirty="0" smtClean="0">
                <a:latin typeface="+mn-ea"/>
              </a:rPr>
              <a:t>光源</a:t>
            </a:r>
            <a:r>
              <a:rPr lang="en-US" altLang="ja-JP" dirty="0" smtClean="0">
                <a:latin typeface="+mn-ea"/>
              </a:rPr>
              <a:t>(Wikipedia)</a:t>
            </a:r>
          </a:p>
          <a:p>
            <a:pPr lvl="1" eaLnBrk="1" hangingPunct="1">
              <a:defRPr/>
            </a:pPr>
            <a:r>
              <a:rPr lang="ja-JP" altLang="en-US" sz="2000" dirty="0">
                <a:latin typeface="+mn-ea"/>
              </a:rPr>
              <a:t>原理上点滅していますが、新しいタイプの蛍光灯は高周波</a:t>
            </a:r>
            <a:r>
              <a:rPr lang="en-US" altLang="ja-JP" sz="2000" dirty="0">
                <a:latin typeface="+mn-ea"/>
              </a:rPr>
              <a:t>(kHz</a:t>
            </a:r>
            <a:r>
              <a:rPr lang="ja-JP" altLang="en-US" sz="2000" dirty="0">
                <a:latin typeface="+mn-ea"/>
              </a:rPr>
              <a:t>オーダー</a:t>
            </a:r>
            <a:r>
              <a:rPr lang="en-US" altLang="ja-JP" sz="2000" dirty="0">
                <a:latin typeface="+mn-ea"/>
              </a:rPr>
              <a:t>)</a:t>
            </a:r>
            <a:r>
              <a:rPr lang="ja-JP" altLang="en-US" sz="2000" dirty="0">
                <a:latin typeface="+mn-ea"/>
              </a:rPr>
              <a:t>であるため、光センサーへの悪影響</a:t>
            </a:r>
            <a:r>
              <a:rPr lang="en-US" altLang="ja-JP" sz="2000" dirty="0">
                <a:latin typeface="+mn-ea"/>
              </a:rPr>
              <a:t>(</a:t>
            </a:r>
            <a:r>
              <a:rPr lang="ja-JP" altLang="en-US" sz="2000" dirty="0">
                <a:latin typeface="+mn-ea"/>
              </a:rPr>
              <a:t>赤外線、フリッカー</a:t>
            </a:r>
            <a:r>
              <a:rPr lang="en-US" altLang="ja-JP" sz="2000" dirty="0">
                <a:latin typeface="+mn-ea"/>
              </a:rPr>
              <a:t>)</a:t>
            </a:r>
            <a:r>
              <a:rPr lang="ja-JP" altLang="en-US" sz="2000" dirty="0">
                <a:latin typeface="+mn-ea"/>
              </a:rPr>
              <a:t>が少なくもっとも走りやすい環境と言えます</a:t>
            </a:r>
            <a:r>
              <a:rPr lang="ja-JP" altLang="en-US" sz="2000" dirty="0" smtClean="0">
                <a:latin typeface="+mn-ea"/>
              </a:rPr>
              <a:t>。</a:t>
            </a:r>
            <a:endParaRPr lang="en-US" altLang="ja-JP" sz="2000" dirty="0" smtClean="0">
              <a:latin typeface="+mn-ea"/>
            </a:endParaRPr>
          </a:p>
          <a:p>
            <a:pPr lvl="1" eaLnBrk="1" hangingPunct="1">
              <a:defRPr/>
            </a:pPr>
            <a:r>
              <a:rPr lang="ja-JP" altLang="en-US" sz="2000" dirty="0" smtClean="0">
                <a:latin typeface="+mn-ea"/>
              </a:rPr>
              <a:t>古いタイプではノイズが多い場合もあります</a:t>
            </a:r>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2</a:t>
            </a:fld>
            <a:endParaRPr lang="en-US" altLang="ja-JP"/>
          </a:p>
        </p:txBody>
      </p:sp>
      <p:sp>
        <p:nvSpPr>
          <p:cNvPr id="11" name="Rectangle 7"/>
          <p:cNvSpPr>
            <a:spLocks noGrp="1" noChangeArrowheads="1"/>
          </p:cNvSpPr>
          <p:nvPr>
            <p:ph type="title"/>
          </p:nvPr>
        </p:nvSpPr>
        <p:spPr>
          <a:xfrm>
            <a:off x="206375" y="185738"/>
            <a:ext cx="7683500" cy="657225"/>
          </a:xfrm>
        </p:spPr>
        <p:txBody>
          <a:bodyPr/>
          <a:lstStyle/>
          <a:p>
            <a:r>
              <a:rPr lang="ja-JP" altLang="en-US" dirty="0" smtClean="0"/>
              <a:t>照明</a:t>
            </a:r>
            <a:r>
              <a:rPr lang="ja-JP" altLang="en-US" dirty="0"/>
              <a:t>（</a:t>
            </a:r>
            <a:r>
              <a:rPr lang="ja-JP" altLang="en-US" dirty="0" smtClean="0"/>
              <a:t>蛍光灯）</a:t>
            </a:r>
          </a:p>
        </p:txBody>
      </p:sp>
      <p:sp>
        <p:nvSpPr>
          <p:cNvPr id="13" name="スライド番号プレースホルダ 3"/>
          <p:cNvSpPr txBox="1">
            <a:spLocks/>
          </p:cNvSpPr>
          <p:nvPr/>
        </p:nvSpPr>
        <p:spPr bwMode="auto">
          <a:xfrm>
            <a:off x="8572500" y="6535738"/>
            <a:ext cx="476250" cy="336550"/>
          </a:xfrm>
          <a:prstGeom prst="rect">
            <a:avLst/>
          </a:prstGeom>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ja-JP"/>
            </a:defPPr>
            <a:lvl1pPr algn="r" rtl="0" eaLnBrk="0" fontAlgn="base" hangingPunct="0">
              <a:spcBef>
                <a:spcPct val="0"/>
              </a:spcBef>
              <a:spcAft>
                <a:spcPct val="0"/>
              </a:spcAft>
              <a:defRPr kumimoji="1" sz="1400" kern="1200">
                <a:solidFill>
                  <a:schemeClr val="tx1"/>
                </a:solidFill>
                <a:latin typeface="Arial" charset="0"/>
                <a:ea typeface="メイリオ" pitchFamily="50" charset="-128"/>
                <a:cs typeface="メイリオ" pitchFamily="50" charset="-128"/>
              </a:defRPr>
            </a:lvl1pPr>
            <a:lvl2pPr marL="742950" indent="-28575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2pPr>
            <a:lvl3pPr marL="11430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3pPr>
            <a:lvl4pPr marL="16002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4pPr>
            <a:lvl5pPr marL="20574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5pPr>
            <a:lvl6pPr marL="25146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6pPr>
            <a:lvl7pPr marL="29718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7pPr>
            <a:lvl8pPr marL="34290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8pPr>
            <a:lvl9pPr marL="38862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2</a:t>
            </a:fld>
            <a:endParaRPr lang="en-US" altLang="ja-JP" dirty="0" smtClean="0">
              <a:solidFill>
                <a:srgbClr val="7F7F7F"/>
              </a:solidFill>
              <a:latin typeface="ＭＳ Ｐゴシック" charset="-128"/>
              <a:ea typeface="ＭＳ Ｐゴシック" charset="-128"/>
            </a:endParaRPr>
          </a:p>
        </p:txBody>
      </p:sp>
      <p:pic>
        <p:nvPicPr>
          <p:cNvPr id="15" name="図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72" y="3320135"/>
            <a:ext cx="5422900" cy="3048000"/>
          </a:xfrm>
          <a:prstGeom prst="rect">
            <a:avLst/>
          </a:prstGeom>
        </p:spPr>
      </p:pic>
      <p:sp>
        <p:nvSpPr>
          <p:cNvPr id="16" name="テキスト ボックス 15"/>
          <p:cNvSpPr txBox="1"/>
          <p:nvPr/>
        </p:nvSpPr>
        <p:spPr>
          <a:xfrm>
            <a:off x="5850972" y="5751270"/>
            <a:ext cx="2883876" cy="523220"/>
          </a:xfrm>
          <a:prstGeom prst="rect">
            <a:avLst/>
          </a:prstGeom>
          <a:noFill/>
        </p:spPr>
        <p:txBody>
          <a:bodyPr wrap="square" rtlCol="0">
            <a:spAutoFit/>
          </a:bodyPr>
          <a:lstStyle/>
          <a:p>
            <a:r>
              <a:rPr kumimoji="1" lang="en-US" altLang="ja-JP" sz="1400" dirty="0" smtClean="0">
                <a:latin typeface="メイリオ" pitchFamily="50" charset="-128"/>
                <a:ea typeface="メイリオ" pitchFamily="50" charset="-128"/>
              </a:rPr>
              <a:t>ET</a:t>
            </a:r>
            <a:r>
              <a:rPr kumimoji="1" lang="ja-JP" altLang="en-US" sz="1400" dirty="0" smtClean="0">
                <a:latin typeface="メイリオ" pitchFamily="50" charset="-128"/>
                <a:ea typeface="メイリオ" pitchFamily="50" charset="-128"/>
              </a:rPr>
              <a:t>ロボコン</a:t>
            </a:r>
            <a:r>
              <a:rPr kumimoji="1" lang="en-US" altLang="ja-JP" sz="1400" dirty="0" smtClean="0">
                <a:latin typeface="メイリオ" pitchFamily="50" charset="-128"/>
                <a:ea typeface="メイリオ" pitchFamily="50" charset="-128"/>
              </a:rPr>
              <a:t>2011CS</a:t>
            </a:r>
            <a:r>
              <a:rPr kumimoji="1" lang="ja-JP" altLang="en-US" sz="1400" dirty="0" smtClean="0">
                <a:latin typeface="メイリオ" pitchFamily="50" charset="-128"/>
                <a:ea typeface="メイリオ" pitchFamily="50" charset="-128"/>
              </a:rPr>
              <a:t>大会</a:t>
            </a:r>
            <a:endParaRPr kumimoji="1" lang="en-US" altLang="ja-JP" sz="1400" dirty="0" smtClean="0">
              <a:latin typeface="メイリオ" pitchFamily="50" charset="-128"/>
              <a:ea typeface="メイリオ" pitchFamily="50" charset="-128"/>
            </a:endParaRPr>
          </a:p>
          <a:p>
            <a:r>
              <a:rPr lang="ja-JP" altLang="en-US" sz="1400" dirty="0">
                <a:latin typeface="メイリオ" pitchFamily="50" charset="-128"/>
              </a:rPr>
              <a:t>パシフィコ横浜</a:t>
            </a: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3634491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コンテンツ プレースホルダー 5"/>
          <p:cNvSpPr>
            <a:spLocks noGrp="1"/>
          </p:cNvSpPr>
          <p:nvPr>
            <p:ph idx="1"/>
          </p:nvPr>
        </p:nvSpPr>
        <p:spPr>
          <a:xfrm>
            <a:off x="206375" y="1060450"/>
            <a:ext cx="8794750" cy="1949450"/>
          </a:xfrm>
        </p:spPr>
        <p:txBody>
          <a:bodyPr/>
          <a:lstStyle/>
          <a:p>
            <a:pPr eaLnBrk="1" hangingPunct="1">
              <a:defRPr/>
            </a:pPr>
            <a:r>
              <a:rPr lang="ja-JP" altLang="en-US" dirty="0">
                <a:latin typeface="+mn-ea"/>
              </a:rPr>
              <a:t>ハロゲンランプが採用されている会場が多いと</a:t>
            </a:r>
            <a:r>
              <a:rPr lang="ja-JP" altLang="en-US" dirty="0" smtClean="0">
                <a:latin typeface="+mn-ea"/>
              </a:rPr>
              <a:t>思われます</a:t>
            </a:r>
            <a:endParaRPr lang="en-US" altLang="ja-JP" dirty="0" smtClean="0">
              <a:latin typeface="+mn-ea"/>
            </a:endParaRPr>
          </a:p>
          <a:p>
            <a:pPr lvl="1" eaLnBrk="1" hangingPunct="1">
              <a:defRPr/>
            </a:pPr>
            <a:r>
              <a:rPr lang="ja-JP" altLang="en-US" sz="2000" dirty="0" smtClean="0">
                <a:latin typeface="+mn-ea"/>
              </a:rPr>
              <a:t>原理上</a:t>
            </a:r>
            <a:r>
              <a:rPr lang="ja-JP" altLang="en-US" sz="2000" dirty="0">
                <a:latin typeface="+mn-ea"/>
              </a:rPr>
              <a:t>チラツキは少ないのですが、赤外線照射が多いため光センサーへの影響が大きいです。大会会場への採用事例も多いため、過去もっとも参加者を苦しめてきた光源であると言えます。</a:t>
            </a:r>
            <a:endParaRPr lang="en-US" altLang="ja-JP" sz="2000" dirty="0">
              <a:latin typeface="+mn-ea"/>
            </a:endParaRPr>
          </a:p>
          <a:p>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3</a:t>
            </a:fld>
            <a:endParaRPr lang="en-US" altLang="ja-JP"/>
          </a:p>
        </p:txBody>
      </p:sp>
      <p:sp>
        <p:nvSpPr>
          <p:cNvPr id="7" name="Rectangle 7"/>
          <p:cNvSpPr>
            <a:spLocks noGrp="1" noChangeArrowheads="1"/>
          </p:cNvSpPr>
          <p:nvPr>
            <p:ph type="title"/>
          </p:nvPr>
        </p:nvSpPr>
        <p:spPr>
          <a:xfrm>
            <a:off x="206375" y="185738"/>
            <a:ext cx="7683500" cy="657225"/>
          </a:xfrm>
        </p:spPr>
        <p:txBody>
          <a:bodyPr/>
          <a:lstStyle/>
          <a:p>
            <a:r>
              <a:rPr lang="ja-JP" altLang="en-US" dirty="0" smtClean="0"/>
              <a:t>照明（ステージ照明）</a:t>
            </a:r>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704" y="3105995"/>
            <a:ext cx="5495397" cy="3297238"/>
          </a:xfrm>
          <a:prstGeom prst="rect">
            <a:avLst/>
          </a:prstGeom>
        </p:spPr>
      </p:pic>
      <p:sp>
        <p:nvSpPr>
          <p:cNvPr id="9" name="Text Box 39"/>
          <p:cNvSpPr txBox="1">
            <a:spLocks noChangeArrowheads="1"/>
          </p:cNvSpPr>
          <p:nvPr/>
        </p:nvSpPr>
        <p:spPr bwMode="auto">
          <a:xfrm>
            <a:off x="4921378" y="5935734"/>
            <a:ext cx="36511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algn="r" eaLnBrk="1" hangingPunct="1">
              <a:defRPr/>
            </a:pPr>
            <a:r>
              <a:rPr lang="en-US" altLang="ja-JP" sz="1200" dirty="0" smtClean="0">
                <a:latin typeface="+mn-lt"/>
              </a:rPr>
              <a:t>2010</a:t>
            </a:r>
            <a:r>
              <a:rPr lang="ja-JP" altLang="en-US" sz="1200" dirty="0" smtClean="0">
                <a:latin typeface="+mn-lt"/>
              </a:rPr>
              <a:t>年東海地区大会 ステージ照明</a:t>
            </a:r>
            <a:endParaRPr lang="en-US" altLang="ja-JP" sz="1200" dirty="0" smtClean="0">
              <a:latin typeface="+mn-lt"/>
            </a:endParaRPr>
          </a:p>
        </p:txBody>
      </p:sp>
      <p:sp>
        <p:nvSpPr>
          <p:cNvPr id="10" name="スライド番号プレースホルダ 3"/>
          <p:cNvSpPr txBox="1">
            <a:spLocks/>
          </p:cNvSpPr>
          <p:nvPr/>
        </p:nvSpPr>
        <p:spPr bwMode="auto">
          <a:xfrm>
            <a:off x="8572500" y="6535738"/>
            <a:ext cx="476250" cy="336550"/>
          </a:xfrm>
          <a:prstGeom prst="rect">
            <a:avLst/>
          </a:prstGeom>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ja-JP"/>
            </a:defPPr>
            <a:lvl1pPr algn="r" rtl="0" eaLnBrk="0" fontAlgn="base" hangingPunct="0">
              <a:spcBef>
                <a:spcPct val="0"/>
              </a:spcBef>
              <a:spcAft>
                <a:spcPct val="0"/>
              </a:spcAft>
              <a:defRPr kumimoji="1" sz="1400" kern="1200">
                <a:solidFill>
                  <a:schemeClr val="tx1"/>
                </a:solidFill>
                <a:latin typeface="Arial" charset="0"/>
                <a:ea typeface="メイリオ" pitchFamily="50" charset="-128"/>
                <a:cs typeface="メイリオ" pitchFamily="50" charset="-128"/>
              </a:defRPr>
            </a:lvl1pPr>
            <a:lvl2pPr marL="742950" indent="-28575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2pPr>
            <a:lvl3pPr marL="11430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3pPr>
            <a:lvl4pPr marL="16002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4pPr>
            <a:lvl5pPr marL="20574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5pPr>
            <a:lvl6pPr marL="25146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6pPr>
            <a:lvl7pPr marL="29718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7pPr>
            <a:lvl8pPr marL="34290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8pPr>
            <a:lvl9pPr marL="38862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3</a:t>
            </a:fld>
            <a:endParaRPr lang="en-US" altLang="ja-JP" dirty="0" smtClean="0">
              <a:solidFill>
                <a:srgbClr val="7F7F7F"/>
              </a:solidFill>
              <a:latin typeface="ＭＳ Ｐゴシック" charset="-128"/>
              <a:ea typeface="ＭＳ Ｐゴシック" charset="-128"/>
            </a:endParaRPr>
          </a:p>
        </p:txBody>
      </p:sp>
    </p:spTree>
    <p:extLst>
      <p:ext uri="{BB962C8B-B14F-4D97-AF65-F5344CB8AC3E}">
        <p14:creationId xmlns:p14="http://schemas.microsoft.com/office/powerpoint/2010/main" val="4003771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4</a:t>
            </a:fld>
            <a:endParaRPr lang="en-US" altLang="ja-JP"/>
          </a:p>
        </p:txBody>
      </p:sp>
      <p:sp>
        <p:nvSpPr>
          <p:cNvPr id="5" name="Rectangle 7"/>
          <p:cNvSpPr>
            <a:spLocks noGrp="1" noChangeArrowheads="1"/>
          </p:cNvSpPr>
          <p:nvPr>
            <p:ph type="title"/>
          </p:nvPr>
        </p:nvSpPr>
        <p:spPr>
          <a:xfrm>
            <a:off x="206375" y="185738"/>
            <a:ext cx="7683500" cy="657225"/>
          </a:xfrm>
        </p:spPr>
        <p:txBody>
          <a:bodyPr/>
          <a:lstStyle/>
          <a:p>
            <a:r>
              <a:rPr lang="ja-JP" altLang="en-US" dirty="0" smtClean="0"/>
              <a:t>照明（ＬＥＤ照明）</a:t>
            </a:r>
          </a:p>
        </p:txBody>
      </p:sp>
      <p:sp>
        <p:nvSpPr>
          <p:cNvPr id="7" name="スライド番号プレースホルダ 3"/>
          <p:cNvSpPr txBox="1">
            <a:spLocks/>
          </p:cNvSpPr>
          <p:nvPr/>
        </p:nvSpPr>
        <p:spPr bwMode="auto">
          <a:xfrm>
            <a:off x="8572500" y="6535738"/>
            <a:ext cx="476250" cy="336550"/>
          </a:xfrm>
          <a:prstGeom prst="rect">
            <a:avLst/>
          </a:prstGeom>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ja-JP"/>
            </a:defPPr>
            <a:lvl1pPr algn="r" rtl="0" eaLnBrk="0" fontAlgn="base" hangingPunct="0">
              <a:spcBef>
                <a:spcPct val="0"/>
              </a:spcBef>
              <a:spcAft>
                <a:spcPct val="0"/>
              </a:spcAft>
              <a:defRPr kumimoji="1" sz="1400" kern="1200">
                <a:solidFill>
                  <a:schemeClr val="tx1"/>
                </a:solidFill>
                <a:latin typeface="Arial" charset="0"/>
                <a:ea typeface="メイリオ" pitchFamily="50" charset="-128"/>
                <a:cs typeface="メイリオ" pitchFamily="50" charset="-128"/>
              </a:defRPr>
            </a:lvl1pPr>
            <a:lvl2pPr marL="742950" indent="-28575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2pPr>
            <a:lvl3pPr marL="11430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3pPr>
            <a:lvl4pPr marL="16002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4pPr>
            <a:lvl5pPr marL="20574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5pPr>
            <a:lvl6pPr marL="25146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6pPr>
            <a:lvl7pPr marL="29718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7pPr>
            <a:lvl8pPr marL="34290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8pPr>
            <a:lvl9pPr marL="38862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4</a:t>
            </a:fld>
            <a:endParaRPr lang="en-US" altLang="ja-JP" dirty="0" smtClean="0">
              <a:solidFill>
                <a:srgbClr val="7F7F7F"/>
              </a:solidFill>
              <a:latin typeface="ＭＳ Ｐゴシック" charset="-128"/>
              <a:ea typeface="ＭＳ Ｐゴシック" charset="-128"/>
            </a:endParaRPr>
          </a:p>
        </p:txBody>
      </p:sp>
      <p:sp>
        <p:nvSpPr>
          <p:cNvPr id="8" name="Text Box 39"/>
          <p:cNvSpPr txBox="1">
            <a:spLocks noChangeArrowheads="1"/>
          </p:cNvSpPr>
          <p:nvPr/>
        </p:nvSpPr>
        <p:spPr bwMode="auto">
          <a:xfrm>
            <a:off x="6070599" y="5981700"/>
            <a:ext cx="2289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en-US" altLang="ja-JP" sz="1200" dirty="0" smtClean="0">
                <a:latin typeface="+mn-lt"/>
              </a:rPr>
              <a:t>2012/2014</a:t>
            </a:r>
            <a:r>
              <a:rPr lang="ja-JP" altLang="en-US" sz="1200" dirty="0" smtClean="0">
                <a:latin typeface="+mn-lt"/>
              </a:rPr>
              <a:t>年</a:t>
            </a:r>
            <a:endParaRPr lang="en-US" altLang="ja-JP" sz="1200" dirty="0" smtClean="0">
              <a:latin typeface="+mn-lt"/>
            </a:endParaRPr>
          </a:p>
          <a:p>
            <a:pPr eaLnBrk="1" hangingPunct="1">
              <a:defRPr/>
            </a:pPr>
            <a:r>
              <a:rPr lang="ja-JP" altLang="en-US" sz="1200" dirty="0" smtClean="0">
                <a:latin typeface="+mn-lt"/>
              </a:rPr>
              <a:t>東海地区大会 </a:t>
            </a:r>
            <a:r>
              <a:rPr lang="en-US" altLang="ja-JP" sz="1200" dirty="0" smtClean="0">
                <a:latin typeface="+mn-lt"/>
              </a:rPr>
              <a:t>LED</a:t>
            </a:r>
            <a:r>
              <a:rPr lang="ja-JP" altLang="en-US" sz="1200" dirty="0" smtClean="0">
                <a:latin typeface="+mn-lt"/>
              </a:rPr>
              <a:t>照明</a:t>
            </a:r>
            <a:endParaRPr lang="en-US" altLang="ja-JP" sz="1200" dirty="0" smtClean="0">
              <a:latin typeface="+mn-lt"/>
            </a:endParaRPr>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79" y="3009900"/>
            <a:ext cx="5146929" cy="3431285"/>
          </a:xfrm>
          <a:prstGeom prst="rect">
            <a:avLst/>
          </a:prstGeom>
        </p:spPr>
      </p:pic>
      <p:sp>
        <p:nvSpPr>
          <p:cNvPr id="11" name="コンテンツ プレースホルダー 5"/>
          <p:cNvSpPr>
            <a:spLocks noGrp="1"/>
          </p:cNvSpPr>
          <p:nvPr>
            <p:ph idx="1"/>
          </p:nvPr>
        </p:nvSpPr>
        <p:spPr>
          <a:xfrm>
            <a:off x="206375" y="1060450"/>
            <a:ext cx="8794750" cy="1949450"/>
          </a:xfrm>
        </p:spPr>
        <p:txBody>
          <a:bodyPr/>
          <a:lstStyle/>
          <a:p>
            <a:r>
              <a:rPr lang="ja-JP" altLang="en-US" dirty="0"/>
              <a:t>今後採用事例が増えてくる照明と思われます</a:t>
            </a:r>
            <a:r>
              <a:rPr lang="ja-JP" altLang="en-US" dirty="0" smtClean="0"/>
              <a:t>。</a:t>
            </a:r>
            <a:endParaRPr lang="en-US" altLang="ja-JP" dirty="0" smtClean="0"/>
          </a:p>
          <a:p>
            <a:pPr lvl="1"/>
            <a:r>
              <a:rPr lang="ja-JP" altLang="en-US" sz="2000" dirty="0" smtClean="0"/>
              <a:t>普及期</a:t>
            </a:r>
            <a:r>
              <a:rPr lang="ja-JP" altLang="en-US" sz="2000" dirty="0"/>
              <a:t>で構造や制御方式が多種あるため、注意が必要であると考えています</a:t>
            </a:r>
            <a:r>
              <a:rPr lang="ja-JP" altLang="en-US" sz="2000" dirty="0" smtClean="0"/>
              <a:t>。</a:t>
            </a:r>
            <a:endParaRPr lang="en-US" altLang="ja-JP" sz="2000" dirty="0" smtClean="0"/>
          </a:p>
          <a:p>
            <a:pPr lvl="1"/>
            <a:r>
              <a:rPr lang="en-US" altLang="ja-JP" sz="2000" dirty="0" smtClean="0"/>
              <a:t>2012/2014</a:t>
            </a:r>
            <a:r>
              <a:rPr lang="ja-JP" altLang="en-US" sz="2000" dirty="0" smtClean="0"/>
              <a:t>年</a:t>
            </a:r>
            <a:r>
              <a:rPr lang="ja-JP" altLang="en-US" sz="2000" dirty="0"/>
              <a:t>東海地区大会では、</a:t>
            </a:r>
            <a:r>
              <a:rPr lang="ja-JP" altLang="en-US" sz="2000" dirty="0">
                <a:latin typeface="+mn-ea"/>
              </a:rPr>
              <a:t>光センサーへの悪影響</a:t>
            </a:r>
            <a:r>
              <a:rPr lang="en-US" altLang="ja-JP" sz="2000" dirty="0">
                <a:latin typeface="+mn-ea"/>
              </a:rPr>
              <a:t>(</a:t>
            </a:r>
            <a:r>
              <a:rPr lang="ja-JP" altLang="en-US" sz="2000" dirty="0">
                <a:latin typeface="+mn-ea"/>
              </a:rPr>
              <a:t>赤外線、フリッカー</a:t>
            </a:r>
            <a:r>
              <a:rPr lang="en-US" altLang="ja-JP" sz="2000" dirty="0">
                <a:latin typeface="+mn-ea"/>
              </a:rPr>
              <a:t>)</a:t>
            </a:r>
            <a:r>
              <a:rPr lang="ja-JP" altLang="en-US" sz="2000" dirty="0">
                <a:latin typeface="+mn-ea"/>
              </a:rPr>
              <a:t>がほとんど無いことを事前に確認しています</a:t>
            </a:r>
            <a:r>
              <a:rPr lang="ja-JP" altLang="en-US" sz="2000" dirty="0" smtClean="0">
                <a:latin typeface="+mn-ea"/>
              </a:rPr>
              <a:t>。</a:t>
            </a:r>
            <a:endParaRPr lang="en-US" altLang="ja-JP" sz="2000" dirty="0" smtClean="0"/>
          </a:p>
        </p:txBody>
      </p:sp>
    </p:spTree>
    <p:extLst>
      <p:ext uri="{BB962C8B-B14F-4D97-AF65-F5344CB8AC3E}">
        <p14:creationId xmlns:p14="http://schemas.microsoft.com/office/powerpoint/2010/main" val="4212775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5</a:t>
            </a:fld>
            <a:endParaRPr lang="en-US" altLang="ja-JP"/>
          </a:p>
        </p:txBody>
      </p:sp>
      <p:sp>
        <p:nvSpPr>
          <p:cNvPr id="5" name="Rectangle 7"/>
          <p:cNvSpPr>
            <a:spLocks noGrp="1" noChangeArrowheads="1"/>
          </p:cNvSpPr>
          <p:nvPr>
            <p:ph type="title"/>
          </p:nvPr>
        </p:nvSpPr>
        <p:spPr>
          <a:xfrm>
            <a:off x="206375" y="185738"/>
            <a:ext cx="7683500" cy="657225"/>
          </a:xfrm>
        </p:spPr>
        <p:txBody>
          <a:bodyPr/>
          <a:lstStyle/>
          <a:p>
            <a:r>
              <a:rPr lang="ja-JP" altLang="en-US" dirty="0" smtClean="0"/>
              <a:t>照明（水銀灯）</a:t>
            </a:r>
          </a:p>
        </p:txBody>
      </p:sp>
      <p:sp>
        <p:nvSpPr>
          <p:cNvPr id="6" name="スライド番号プレースホルダ 3"/>
          <p:cNvSpPr txBox="1">
            <a:spLocks/>
          </p:cNvSpPr>
          <p:nvPr/>
        </p:nvSpPr>
        <p:spPr bwMode="auto">
          <a:xfrm>
            <a:off x="8572500" y="6535738"/>
            <a:ext cx="476250" cy="336550"/>
          </a:xfrm>
          <a:prstGeom prst="rect">
            <a:avLst/>
          </a:prstGeom>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ja-JP"/>
            </a:defPPr>
            <a:lvl1pPr algn="r" rtl="0" eaLnBrk="0" fontAlgn="base" hangingPunct="0">
              <a:spcBef>
                <a:spcPct val="0"/>
              </a:spcBef>
              <a:spcAft>
                <a:spcPct val="0"/>
              </a:spcAft>
              <a:defRPr kumimoji="1" sz="1400" kern="1200">
                <a:solidFill>
                  <a:schemeClr val="tx1"/>
                </a:solidFill>
                <a:latin typeface="Arial" charset="0"/>
                <a:ea typeface="メイリオ" pitchFamily="50" charset="-128"/>
                <a:cs typeface="メイリオ" pitchFamily="50" charset="-128"/>
              </a:defRPr>
            </a:lvl1pPr>
            <a:lvl2pPr marL="742950" indent="-28575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2pPr>
            <a:lvl3pPr marL="11430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3pPr>
            <a:lvl4pPr marL="16002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4pPr>
            <a:lvl5pPr marL="2057400" indent="-228600" algn="l" rtl="0" eaLnBrk="0" fontAlgn="base"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5pPr>
            <a:lvl6pPr marL="25146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6pPr>
            <a:lvl7pPr marL="29718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7pPr>
            <a:lvl8pPr marL="34290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8pPr>
            <a:lvl9pPr marL="3886200" indent="-228600" algn="l" defTabSz="914400" rtl="0" eaLnBrk="0" fontAlgn="base" latinLnBrk="0" hangingPunct="0">
              <a:spcBef>
                <a:spcPct val="0"/>
              </a:spcBef>
              <a:spcAft>
                <a:spcPct val="0"/>
              </a:spcAft>
              <a:defRPr kumimoji="1" kern="1200">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5</a:t>
            </a:fld>
            <a:endParaRPr lang="en-US" altLang="ja-JP" dirty="0" smtClean="0">
              <a:solidFill>
                <a:srgbClr val="7F7F7F"/>
              </a:solidFill>
              <a:latin typeface="ＭＳ Ｐゴシック" charset="-128"/>
              <a:ea typeface="ＭＳ Ｐゴシック" charset="-128"/>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601" y="4458016"/>
            <a:ext cx="3424871" cy="1924987"/>
          </a:xfrm>
          <a:prstGeom prst="rect">
            <a:avLst/>
          </a:prstGeom>
        </p:spPr>
      </p:pic>
      <p:sp>
        <p:nvSpPr>
          <p:cNvPr id="9" name="Text Box 39"/>
          <p:cNvSpPr txBox="1">
            <a:spLocks noChangeArrowheads="1"/>
          </p:cNvSpPr>
          <p:nvPr/>
        </p:nvSpPr>
        <p:spPr bwMode="auto">
          <a:xfrm>
            <a:off x="5258760" y="5721341"/>
            <a:ext cx="2173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1200" dirty="0" smtClean="0"/>
              <a:t>磐田市のとある体育館にて</a:t>
            </a:r>
            <a:endParaRPr lang="en-US" altLang="ja-JP" sz="1200" dirty="0" smtClean="0">
              <a:latin typeface="+mn-lt"/>
            </a:endParaRPr>
          </a:p>
          <a:p>
            <a:pPr eaLnBrk="1" hangingPunct="1">
              <a:defRPr/>
            </a:pPr>
            <a:r>
              <a:rPr lang="ja-JP" altLang="en-US" sz="1200" dirty="0" smtClean="0">
                <a:latin typeface="+mn-lt"/>
              </a:rPr>
              <a:t>遠州連合合同練習</a:t>
            </a:r>
            <a:endParaRPr lang="en-US" altLang="ja-JP" sz="1200" dirty="0" smtClean="0">
              <a:latin typeface="+mn-lt"/>
            </a:endParaRPr>
          </a:p>
        </p:txBody>
      </p:sp>
      <p:sp>
        <p:nvSpPr>
          <p:cNvPr id="12" name="コンテンツ プレースホルダー 5"/>
          <p:cNvSpPr>
            <a:spLocks noGrp="1"/>
          </p:cNvSpPr>
          <p:nvPr>
            <p:ph idx="1"/>
          </p:nvPr>
        </p:nvSpPr>
        <p:spPr>
          <a:xfrm>
            <a:off x="206375" y="1060449"/>
            <a:ext cx="8794750" cy="3308351"/>
          </a:xfrm>
        </p:spPr>
        <p:txBody>
          <a:bodyPr/>
          <a:lstStyle/>
          <a:p>
            <a:r>
              <a:rPr lang="ja-JP" altLang="en-US" dirty="0">
                <a:latin typeface="+mn-ea"/>
              </a:rPr>
              <a:t>ガラス管内の水銀蒸気中のアーク放電により発生する光放射を利用した</a:t>
            </a:r>
            <a:r>
              <a:rPr lang="ja-JP" altLang="en-US" dirty="0" smtClean="0">
                <a:latin typeface="+mn-ea"/>
              </a:rPr>
              <a:t>光源</a:t>
            </a:r>
            <a:r>
              <a:rPr lang="en-US" altLang="ja-JP" dirty="0" smtClean="0">
                <a:latin typeface="+mn-ea"/>
              </a:rPr>
              <a:t>(Wikipedia</a:t>
            </a:r>
            <a:r>
              <a:rPr lang="en-US" altLang="ja-JP" dirty="0">
                <a:latin typeface="+mn-ea"/>
              </a:rPr>
              <a:t>)</a:t>
            </a:r>
            <a:endParaRPr lang="en-US" altLang="ja-JP" dirty="0" smtClean="0">
              <a:latin typeface="+mn-ea"/>
            </a:endParaRPr>
          </a:p>
          <a:p>
            <a:pPr lvl="1" eaLnBrk="1" hangingPunct="1">
              <a:defRPr/>
            </a:pPr>
            <a:r>
              <a:rPr lang="ja-JP" altLang="en-US" sz="2000" dirty="0">
                <a:latin typeface="+mn-ea"/>
              </a:rPr>
              <a:t>展示会場、体育館など大会会場への採用事例があります。</a:t>
            </a:r>
            <a:endParaRPr lang="en-US" altLang="ja-JP" sz="2000" dirty="0">
              <a:latin typeface="+mn-ea"/>
            </a:endParaRPr>
          </a:p>
          <a:p>
            <a:pPr lvl="1" eaLnBrk="1" hangingPunct="1">
              <a:defRPr/>
            </a:pPr>
            <a:r>
              <a:rPr lang="ja-JP" altLang="en-US" sz="2000" dirty="0" smtClean="0">
                <a:latin typeface="+mn-ea"/>
              </a:rPr>
              <a:t>赤外線</a:t>
            </a:r>
            <a:r>
              <a:rPr lang="ja-JP" altLang="en-US" sz="2000" dirty="0">
                <a:latin typeface="+mn-ea"/>
              </a:rPr>
              <a:t>照射が少ないですが、低周波のフリッカーが大変強いため</a:t>
            </a:r>
            <a:r>
              <a:rPr lang="ja-JP" altLang="en-US" sz="2000" dirty="0" smtClean="0">
                <a:latin typeface="+mn-ea"/>
              </a:rPr>
              <a:t>、光</a:t>
            </a:r>
            <a:r>
              <a:rPr lang="ja-JP" altLang="en-US" sz="2000" dirty="0">
                <a:latin typeface="+mn-ea"/>
              </a:rPr>
              <a:t>センサーを利用した判定処理に多大な悪影響を与えます。</a:t>
            </a:r>
            <a:endParaRPr lang="en-US" altLang="ja-JP" sz="2000" dirty="0">
              <a:latin typeface="+mn-ea"/>
            </a:endParaRPr>
          </a:p>
          <a:p>
            <a:pPr lvl="1" eaLnBrk="1" hangingPunct="1">
              <a:defRPr/>
            </a:pPr>
            <a:r>
              <a:rPr lang="en-US" altLang="ja-JP" sz="2000" dirty="0" smtClean="0">
                <a:latin typeface="+mn-ea"/>
              </a:rPr>
              <a:t>AC</a:t>
            </a:r>
            <a:r>
              <a:rPr lang="ja-JP" altLang="en-US" sz="2000" dirty="0">
                <a:latin typeface="+mn-ea"/>
              </a:rPr>
              <a:t>電源の特性がそのまま照明に反映される場合、電源周波数の</a:t>
            </a:r>
            <a:r>
              <a:rPr lang="en-US" altLang="ja-JP" sz="2000" dirty="0">
                <a:latin typeface="+mn-ea"/>
              </a:rPr>
              <a:t>2</a:t>
            </a:r>
            <a:r>
              <a:rPr lang="ja-JP" altLang="en-US" sz="2000" dirty="0">
                <a:latin typeface="+mn-ea"/>
              </a:rPr>
              <a:t>倍で点滅が発生すると言われています。</a:t>
            </a:r>
            <a:endParaRPr lang="en-US" altLang="ja-JP" sz="2000" dirty="0">
              <a:latin typeface="+mn-ea"/>
            </a:endParaRPr>
          </a:p>
          <a:p>
            <a:pPr lvl="1" eaLnBrk="1" hangingPunct="1">
              <a:defRPr/>
            </a:pPr>
            <a:r>
              <a:rPr lang="ja-JP" altLang="en-US" sz="2000" dirty="0">
                <a:latin typeface="+mn-ea"/>
              </a:rPr>
              <a:t>西日本は</a:t>
            </a:r>
            <a:r>
              <a:rPr lang="en-US" altLang="ja-JP" sz="2000" dirty="0">
                <a:latin typeface="+mn-ea"/>
              </a:rPr>
              <a:t>60Hz</a:t>
            </a:r>
            <a:r>
              <a:rPr lang="ja-JP" altLang="en-US" sz="2000" dirty="0">
                <a:latin typeface="+mn-ea"/>
              </a:rPr>
              <a:t>ですので </a:t>
            </a:r>
            <a:r>
              <a:rPr lang="en-US" altLang="ja-JP" sz="2000" dirty="0">
                <a:latin typeface="+mn-ea"/>
              </a:rPr>
              <a:t>60Hz</a:t>
            </a:r>
            <a:r>
              <a:rPr lang="ja-JP" altLang="en-US" sz="2000" dirty="0">
                <a:latin typeface="+mn-ea"/>
              </a:rPr>
              <a:t> </a:t>
            </a:r>
            <a:r>
              <a:rPr lang="en-US" altLang="ja-JP" sz="2000" dirty="0">
                <a:latin typeface="+mn-ea"/>
              </a:rPr>
              <a:t>× 2 </a:t>
            </a:r>
            <a:r>
              <a:rPr lang="ja-JP" altLang="en-US" sz="2000" dirty="0">
                <a:latin typeface="+mn-ea"/>
              </a:rPr>
              <a:t>＝ </a:t>
            </a:r>
            <a:r>
              <a:rPr lang="en-US" altLang="ja-JP" sz="2000" dirty="0">
                <a:latin typeface="+mn-ea"/>
              </a:rPr>
              <a:t>120Hz … 8.3msec</a:t>
            </a:r>
            <a:r>
              <a:rPr lang="ja-JP" altLang="en-US" sz="2000" dirty="0">
                <a:latin typeface="+mn-ea"/>
              </a:rPr>
              <a:t>で点滅することになります。</a:t>
            </a:r>
            <a:endParaRPr lang="en-US" altLang="ja-JP" sz="2000" dirty="0">
              <a:latin typeface="+mn-ea"/>
            </a:endParaRPr>
          </a:p>
          <a:p>
            <a:pPr lvl="1" eaLnBrk="1" hangingPunct="1">
              <a:defRPr/>
            </a:pPr>
            <a:endParaRPr lang="en-US" altLang="ja-JP" sz="2000" dirty="0">
              <a:latin typeface="+mn-ea"/>
            </a:endParaRPr>
          </a:p>
          <a:p>
            <a:endParaRPr lang="en-US" altLang="ja-JP" sz="2000" dirty="0">
              <a:latin typeface="+mn-ea"/>
            </a:endParaRPr>
          </a:p>
          <a:p>
            <a:endParaRPr lang="en-US" altLang="ja-JP" sz="2000" dirty="0" smtClean="0"/>
          </a:p>
        </p:txBody>
      </p:sp>
    </p:spTree>
    <p:extLst>
      <p:ext uri="{BB962C8B-B14F-4D97-AF65-F5344CB8AC3E}">
        <p14:creationId xmlns:p14="http://schemas.microsoft.com/office/powerpoint/2010/main" val="3178621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照明（光センサ値比較）</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6</a:t>
            </a:fld>
            <a:endParaRPr lang="en-US" altLang="ja-JP"/>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10" y="980384"/>
            <a:ext cx="8607467" cy="5252928"/>
          </a:xfrm>
          <a:prstGeom prst="rect">
            <a:avLst/>
          </a:prstGeom>
        </p:spPr>
      </p:pic>
      <p:sp>
        <p:nvSpPr>
          <p:cNvPr id="6" name="正方形/長方形 5"/>
          <p:cNvSpPr/>
          <p:nvPr/>
        </p:nvSpPr>
        <p:spPr>
          <a:xfrm>
            <a:off x="3024554" y="1282701"/>
            <a:ext cx="445477" cy="495061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7" name="正方形/長方形 6"/>
          <p:cNvSpPr/>
          <p:nvPr/>
        </p:nvSpPr>
        <p:spPr>
          <a:xfrm>
            <a:off x="4677508" y="1282701"/>
            <a:ext cx="445477" cy="49506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8" name="正方形/長方形 7"/>
          <p:cNvSpPr/>
          <p:nvPr/>
        </p:nvSpPr>
        <p:spPr>
          <a:xfrm>
            <a:off x="6260123" y="1282701"/>
            <a:ext cx="1312985" cy="495061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9" name="正方形/長方形 8"/>
          <p:cNvSpPr/>
          <p:nvPr/>
        </p:nvSpPr>
        <p:spPr>
          <a:xfrm>
            <a:off x="1348153" y="1282701"/>
            <a:ext cx="1348155" cy="4950612"/>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3" name="角丸四角形吹き出し 2"/>
          <p:cNvSpPr/>
          <p:nvPr/>
        </p:nvSpPr>
        <p:spPr>
          <a:xfrm>
            <a:off x="6515191" y="1145280"/>
            <a:ext cx="1600021" cy="408623"/>
          </a:xfrm>
          <a:prstGeom prst="wedgeRoundRectCallout">
            <a:avLst>
              <a:gd name="adj1" fmla="val -21627"/>
              <a:gd name="adj2" fmla="val 81148"/>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kumimoji="1" lang="ja-JP" altLang="en-US" dirty="0" smtClean="0">
                <a:solidFill>
                  <a:schemeClr val="tx1"/>
                </a:solidFill>
              </a:rPr>
              <a:t>ステージ照明</a:t>
            </a:r>
            <a:endParaRPr kumimoji="1" lang="ja-JP" altLang="en-US" dirty="0">
              <a:solidFill>
                <a:schemeClr val="tx1"/>
              </a:solidFill>
            </a:endParaRPr>
          </a:p>
        </p:txBody>
      </p:sp>
      <p:sp>
        <p:nvSpPr>
          <p:cNvPr id="11" name="角丸四角形吹き出し 10"/>
          <p:cNvSpPr/>
          <p:nvPr/>
        </p:nvSpPr>
        <p:spPr>
          <a:xfrm>
            <a:off x="4578042" y="1145280"/>
            <a:ext cx="1224884" cy="408623"/>
          </a:xfrm>
          <a:prstGeom prst="wedgeRoundRectCallout">
            <a:avLst>
              <a:gd name="adj1" fmla="val -21627"/>
              <a:gd name="adj2" fmla="val 81148"/>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smtClean="0">
                <a:solidFill>
                  <a:schemeClr val="tx1"/>
                </a:solidFill>
              </a:rPr>
              <a:t>ＬＥ</a:t>
            </a:r>
            <a:r>
              <a:rPr lang="ja-JP" altLang="en-US" dirty="0">
                <a:solidFill>
                  <a:schemeClr val="tx1"/>
                </a:solidFill>
              </a:rPr>
              <a:t>Ｄ</a:t>
            </a:r>
            <a:endParaRPr kumimoji="1" lang="ja-JP" altLang="en-US" dirty="0">
              <a:solidFill>
                <a:schemeClr val="tx1"/>
              </a:solidFill>
            </a:endParaRPr>
          </a:p>
        </p:txBody>
      </p:sp>
      <p:sp>
        <p:nvSpPr>
          <p:cNvPr id="12" name="角丸四角形吹き出し 11"/>
          <p:cNvSpPr/>
          <p:nvPr/>
        </p:nvSpPr>
        <p:spPr>
          <a:xfrm>
            <a:off x="2951376" y="1145279"/>
            <a:ext cx="1224884" cy="408623"/>
          </a:xfrm>
          <a:prstGeom prst="wedgeRoundRectCallout">
            <a:avLst>
              <a:gd name="adj1" fmla="val -21627"/>
              <a:gd name="adj2" fmla="val 81148"/>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solidFill>
                  <a:schemeClr val="tx1"/>
                </a:solidFill>
              </a:rPr>
              <a:t>水銀灯</a:t>
            </a:r>
            <a:endParaRPr kumimoji="1" lang="ja-JP" altLang="en-US" dirty="0">
              <a:solidFill>
                <a:schemeClr val="tx1"/>
              </a:solidFill>
            </a:endParaRPr>
          </a:p>
        </p:txBody>
      </p:sp>
      <p:sp>
        <p:nvSpPr>
          <p:cNvPr id="13" name="角丸四角形吹き出し 12"/>
          <p:cNvSpPr/>
          <p:nvPr/>
        </p:nvSpPr>
        <p:spPr>
          <a:xfrm>
            <a:off x="1554369" y="1122083"/>
            <a:ext cx="1224884" cy="408623"/>
          </a:xfrm>
          <a:prstGeom prst="wedgeRoundRectCallout">
            <a:avLst>
              <a:gd name="adj1" fmla="val -21627"/>
              <a:gd name="adj2" fmla="val 81148"/>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solidFill>
                  <a:schemeClr val="tx1"/>
                </a:solidFill>
              </a:rPr>
              <a:t>蛍光灯</a:t>
            </a:r>
            <a:endParaRPr kumimoji="1" lang="ja-JP" altLang="en-US" dirty="0">
              <a:solidFill>
                <a:schemeClr val="tx1"/>
              </a:solidFill>
            </a:endParaRPr>
          </a:p>
        </p:txBody>
      </p:sp>
    </p:spTree>
    <p:extLst>
      <p:ext uri="{BB962C8B-B14F-4D97-AF65-F5344CB8AC3E}">
        <p14:creationId xmlns:p14="http://schemas.microsoft.com/office/powerpoint/2010/main" val="2280543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照明（事前調査）</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7</a:t>
            </a:fld>
            <a:endParaRPr lang="en-US" altLang="ja-JP"/>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664" y="3538741"/>
            <a:ext cx="4443061" cy="2497270"/>
          </a:xfrm>
          <a:prstGeom prst="rect">
            <a:avLst/>
          </a:prstGeom>
        </p:spPr>
      </p:pic>
      <p:sp>
        <p:nvSpPr>
          <p:cNvPr id="10" name="コンテンツ プレースホルダー 5"/>
          <p:cNvSpPr>
            <a:spLocks noGrp="1"/>
          </p:cNvSpPr>
          <p:nvPr>
            <p:ph idx="1"/>
          </p:nvPr>
        </p:nvSpPr>
        <p:spPr>
          <a:xfrm>
            <a:off x="206375" y="1060449"/>
            <a:ext cx="8794750" cy="1200151"/>
          </a:xfrm>
        </p:spPr>
        <p:txBody>
          <a:bodyPr/>
          <a:lstStyle/>
          <a:p>
            <a:r>
              <a:rPr lang="ja-JP" altLang="en-US" dirty="0" smtClean="0">
                <a:latin typeface="+mn-ea"/>
              </a:rPr>
              <a:t>東海地区大会会場の照明環境が劣悪でないことは</a:t>
            </a:r>
            <a:endParaRPr lang="en-US" altLang="ja-JP" dirty="0" smtClean="0">
              <a:latin typeface="+mn-ea"/>
            </a:endParaRPr>
          </a:p>
          <a:p>
            <a:pPr marL="0" indent="0">
              <a:buNone/>
            </a:pPr>
            <a:r>
              <a:rPr lang="ja-JP" altLang="en-US" dirty="0">
                <a:latin typeface="+mn-ea"/>
              </a:rPr>
              <a:t> </a:t>
            </a:r>
            <a:r>
              <a:rPr lang="ja-JP" altLang="en-US" dirty="0" smtClean="0">
                <a:latin typeface="+mn-ea"/>
              </a:rPr>
              <a:t>   技術委員が事前に調査済です</a:t>
            </a:r>
            <a:endParaRPr lang="en-US" altLang="ja-JP" dirty="0">
              <a:latin typeface="+mn-ea"/>
            </a:endParaRPr>
          </a:p>
          <a:p>
            <a:endParaRPr lang="en-US" altLang="ja-JP" sz="2000" dirty="0">
              <a:latin typeface="+mn-ea"/>
            </a:endParaRPr>
          </a:p>
          <a:p>
            <a:endParaRPr lang="en-US" altLang="ja-JP" sz="2000" dirty="0" smtClean="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53" y="2260600"/>
            <a:ext cx="1763347" cy="3137288"/>
          </a:xfrm>
          <a:prstGeom prst="rect">
            <a:avLst/>
          </a:prstGeom>
        </p:spPr>
      </p:pic>
    </p:spTree>
    <p:extLst>
      <p:ext uri="{BB962C8B-B14F-4D97-AF65-F5344CB8AC3E}">
        <p14:creationId xmlns:p14="http://schemas.microsoft.com/office/powerpoint/2010/main" val="845695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照明（テクニック①）</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8</a:t>
            </a:fld>
            <a:endParaRPr lang="en-US" altLang="ja-JP"/>
          </a:p>
        </p:txBody>
      </p:sp>
      <p:sp>
        <p:nvSpPr>
          <p:cNvPr id="5" name="Text Box 39"/>
          <p:cNvSpPr txBox="1">
            <a:spLocks noChangeArrowheads="1"/>
          </p:cNvSpPr>
          <p:nvPr/>
        </p:nvSpPr>
        <p:spPr bwMode="auto">
          <a:xfrm>
            <a:off x="168151" y="1084874"/>
            <a:ext cx="87413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defRPr/>
            </a:pPr>
            <a:r>
              <a:rPr lang="ja-JP" altLang="en-US" sz="2000" b="1" dirty="0" smtClean="0">
                <a:latin typeface="+mn-lt"/>
              </a:rPr>
              <a:t>環境が変わる度にパラメーター調整をしているようでは短い試走時間内に作業が完了しません。</a:t>
            </a:r>
            <a:endParaRPr lang="en-US" altLang="ja-JP" sz="2000" b="1" dirty="0" smtClean="0">
              <a:latin typeface="+mn-lt"/>
            </a:endParaRPr>
          </a:p>
          <a:p>
            <a:pPr eaLnBrk="1" hangingPunct="1">
              <a:defRPr/>
            </a:pPr>
            <a:r>
              <a:rPr lang="ja-JP" altLang="en-US" sz="2000" b="1" dirty="0">
                <a:latin typeface="+mn-lt"/>
              </a:rPr>
              <a:t>環境変化に</a:t>
            </a:r>
            <a:r>
              <a:rPr lang="ja-JP" altLang="en-US" sz="2000" b="1" dirty="0" smtClean="0">
                <a:latin typeface="+mn-lt"/>
              </a:rPr>
              <a:t>は自動対応させましょう。</a:t>
            </a:r>
            <a:endParaRPr lang="en-US" altLang="ja-JP" sz="2000" b="1" dirty="0" smtClean="0">
              <a:latin typeface="+mn-lt"/>
            </a:endParaRPr>
          </a:p>
        </p:txBody>
      </p:sp>
      <p:sp>
        <p:nvSpPr>
          <p:cNvPr id="6" name="Text Box 39"/>
          <p:cNvSpPr txBox="1">
            <a:spLocks noChangeArrowheads="1"/>
          </p:cNvSpPr>
          <p:nvPr/>
        </p:nvSpPr>
        <p:spPr bwMode="auto">
          <a:xfrm>
            <a:off x="1863969" y="6019801"/>
            <a:ext cx="7045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algn="r" eaLnBrk="1" hangingPunct="1">
              <a:defRPr/>
            </a:pPr>
            <a:r>
              <a:rPr lang="ja-JP" altLang="en-US" sz="1200" dirty="0" smtClean="0">
                <a:latin typeface="+mn-lt"/>
              </a:rPr>
              <a:t>光センサーのキャリブレーション </a:t>
            </a:r>
            <a:r>
              <a:rPr lang="en-US" altLang="ja-JP" sz="1200" dirty="0" smtClean="0">
                <a:latin typeface="+mn-lt"/>
              </a:rPr>
              <a:t>2012</a:t>
            </a:r>
            <a:r>
              <a:rPr lang="ja-JP" altLang="en-US" sz="1200" dirty="0" smtClean="0">
                <a:latin typeface="+mn-lt"/>
              </a:rPr>
              <a:t>年 南関東地区 みらい</a:t>
            </a:r>
            <a:r>
              <a:rPr lang="ja-JP" altLang="en-US" sz="1200" dirty="0" err="1" smtClean="0">
                <a:latin typeface="+mn-lt"/>
              </a:rPr>
              <a:t>ま</a:t>
            </a:r>
            <a:r>
              <a:rPr lang="ja-JP" altLang="en-US" sz="1200" dirty="0" smtClean="0">
                <a:latin typeface="+mn-lt"/>
              </a:rPr>
              <a:t>ーずさん</a:t>
            </a:r>
            <a:endParaRPr lang="en-US" altLang="ja-JP" sz="1200" dirty="0" smtClean="0">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23" y="2332893"/>
            <a:ext cx="8769515" cy="3686908"/>
          </a:xfrm>
          <a:prstGeom prst="rect">
            <a:avLst/>
          </a:prstGeom>
        </p:spPr>
      </p:pic>
    </p:spTree>
    <p:extLst>
      <p:ext uri="{BB962C8B-B14F-4D97-AF65-F5344CB8AC3E}">
        <p14:creationId xmlns:p14="http://schemas.microsoft.com/office/powerpoint/2010/main" val="774350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3_exm_トレーニング白">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3_exm_トレーニング白">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5">
              <a:lumMod val="75000"/>
            </a:schemeClr>
          </a:solidFill>
        </a:ln>
      </a:spPr>
      <a:bodyPr wrap="none" rtlCol="0" anchor="ctr">
        <a:spAutoFit/>
      </a:bodyPr>
      <a:lstStyle>
        <a:defPP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sz="1400" dirty="0" smtClean="0">
            <a:latin typeface="メイリオ" pitchFamily="50" charset="-128"/>
            <a:ea typeface="メイリオ" pitchFamily="50" charset="-128"/>
          </a:defRPr>
        </a:defPPr>
      </a:lstStyle>
    </a:txDef>
  </a:objectDefaults>
  <a:extraClrSchemeLst>
    <a:extraClrScheme>
      <a:clrScheme name="Office テーマ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76917</TotalTime>
  <Words>1024</Words>
  <Application>Microsoft Office PowerPoint</Application>
  <PresentationFormat>画面に合わせる (4:3)</PresentationFormat>
  <Paragraphs>160</Paragraphs>
  <Slides>21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ＭＳ Ｐゴシック</vt:lpstr>
      <vt:lpstr>メイリオ</vt:lpstr>
      <vt:lpstr>Arial</vt:lpstr>
      <vt:lpstr>Calibri</vt:lpstr>
      <vt:lpstr>Lucida Sans Unicode</vt:lpstr>
      <vt:lpstr>Wingdings</vt:lpstr>
      <vt:lpstr>3_exm_トレーニング白</vt:lpstr>
      <vt:lpstr>ETロボコン2015東海地区独自 プライマリークラス実践教育      その他テクニック</vt:lpstr>
      <vt:lpstr>テクニック</vt:lpstr>
      <vt:lpstr>照明（蛍光灯）</vt:lpstr>
      <vt:lpstr>照明（ステージ照明）</vt:lpstr>
      <vt:lpstr>照明（ＬＥＤ照明）</vt:lpstr>
      <vt:lpstr>照明（水銀灯）</vt:lpstr>
      <vt:lpstr>照明（光センサ値比較）</vt:lpstr>
      <vt:lpstr>照明（事前調査）</vt:lpstr>
      <vt:lpstr>照明（テクニック①）</vt:lpstr>
      <vt:lpstr>照明（テクニック②）</vt:lpstr>
      <vt:lpstr>照明（テクニック③）</vt:lpstr>
      <vt:lpstr>照明（テクニック④）</vt:lpstr>
      <vt:lpstr>ログ取得</vt:lpstr>
      <vt:lpstr>プログラム転送</vt:lpstr>
      <vt:lpstr>画面表示</vt:lpstr>
      <vt:lpstr>タッチセンサ</vt:lpstr>
      <vt:lpstr>スターター</vt:lpstr>
      <vt:lpstr>走行体の設置</vt:lpstr>
      <vt:lpstr>チーム連携</vt:lpstr>
      <vt:lpstr>PowerPoint プレゼンテーション</vt:lpstr>
      <vt:lpstr>この教材について</vt:lpstr>
    </vt:vector>
  </TitlesOfParts>
  <Company>エクスモーション</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ETロボコン公式教材 （その１） モデルの描き方トレーニング</dc:title>
  <dc:creator>watanabe</dc:creator>
  <cp:lastModifiedBy>a doura</cp:lastModifiedBy>
  <cp:revision>771</cp:revision>
  <dcterms:created xsi:type="dcterms:W3CDTF">2009-02-19T07:17:52Z</dcterms:created>
  <dcterms:modified xsi:type="dcterms:W3CDTF">2015-06-16T14:17:22Z</dcterms:modified>
</cp:coreProperties>
</file>