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5" r:id="rId1"/>
  </p:sldMasterIdLst>
  <p:notesMasterIdLst>
    <p:notesMasterId r:id="rId22"/>
  </p:notesMasterIdLst>
  <p:sldIdLst>
    <p:sldId id="258" r:id="rId2"/>
    <p:sldId id="316" r:id="rId3"/>
    <p:sldId id="317" r:id="rId4"/>
    <p:sldId id="320" r:id="rId5"/>
    <p:sldId id="332" r:id="rId6"/>
    <p:sldId id="333" r:id="rId7"/>
    <p:sldId id="334" r:id="rId8"/>
    <p:sldId id="331" r:id="rId9"/>
    <p:sldId id="339" r:id="rId10"/>
    <p:sldId id="318" r:id="rId11"/>
    <p:sldId id="321" r:id="rId12"/>
    <p:sldId id="340" r:id="rId13"/>
    <p:sldId id="319" r:id="rId14"/>
    <p:sldId id="324" r:id="rId15"/>
    <p:sldId id="335" r:id="rId16"/>
    <p:sldId id="326" r:id="rId17"/>
    <p:sldId id="336" r:id="rId18"/>
    <p:sldId id="337" r:id="rId19"/>
    <p:sldId id="338" r:id="rId20"/>
    <p:sldId id="312" r:id="rId21"/>
  </p:sldIdLst>
  <p:sldSz cx="9144000" cy="6858000" type="screen4x3"/>
  <p:notesSz cx="7086600" cy="102108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oru INACHI" initials="MI" lastIdx="1" clrIdx="0">
    <p:extLst>
      <p:ext uri="{19B8F6BF-5375-455C-9EA6-DF929625EA0E}">
        <p15:presenceInfo xmlns:p15="http://schemas.microsoft.com/office/powerpoint/2012/main" userId="ef0583c1bda186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99FF"/>
    <a:srgbClr val="CC3300"/>
    <a:srgbClr val="99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3712" autoAdjust="0"/>
  </p:normalViewPr>
  <p:slideViewPr>
    <p:cSldViewPr snapToGrid="0">
      <p:cViewPr varScale="1">
        <p:scale>
          <a:sx n="76" d="100"/>
          <a:sy n="76" d="100"/>
        </p:scale>
        <p:origin x="3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8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1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18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3" tIns="47631" rIns="95263" bIns="47631" numCol="1" anchor="t" anchorCtr="0" compatLnSpc="1">
            <a:prstTxWarp prst="textNoShape">
              <a:avLst/>
            </a:prstTxWarp>
          </a:bodyPr>
          <a:lstStyle>
            <a:lvl1pPr defTabSz="912813">
              <a:defRPr sz="1300">
                <a:latin typeface="Calibri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 bwMode="auto">
          <a:xfrm>
            <a:off x="4013200" y="0"/>
            <a:ext cx="30718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3" tIns="47631" rIns="95263" bIns="47631" numCol="1" anchor="t" anchorCtr="0" compatLnSpc="1">
            <a:prstTxWarp prst="textNoShape">
              <a:avLst/>
            </a:prstTxWarp>
          </a:bodyPr>
          <a:lstStyle>
            <a:lvl1pPr algn="r" defTabSz="912813">
              <a:defRPr sz="1300">
                <a:latin typeface="Calibri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B83EC02-B35D-4089-A714-3071C8BA4726}" type="datetimeFigureOut">
              <a:rPr lang="ja-JP" altLang="en-US"/>
              <a:pPr>
                <a:defRPr/>
              </a:pPr>
              <a:t>2015/5/7</a:t>
            </a:fld>
            <a:endParaRPr lang="en-US" altLang="ja-JP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6988" cy="3830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73" tIns="47736" rIns="95473" bIns="47736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 bwMode="auto">
          <a:xfrm>
            <a:off x="708025" y="4849813"/>
            <a:ext cx="5670550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3" tIns="47631" rIns="95263" bIns="476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 bwMode="auto">
          <a:xfrm>
            <a:off x="0" y="9699625"/>
            <a:ext cx="30718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3" tIns="47631" rIns="95263" bIns="47631" numCol="1" anchor="b" anchorCtr="0" compatLnSpc="1">
            <a:prstTxWarp prst="textNoShape">
              <a:avLst/>
            </a:prstTxWarp>
          </a:bodyPr>
          <a:lstStyle>
            <a:lvl1pPr defTabSz="912813">
              <a:defRPr sz="1300">
                <a:latin typeface="Calibri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 bwMode="auto">
          <a:xfrm>
            <a:off x="4013200" y="9699625"/>
            <a:ext cx="30718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3" tIns="47631" rIns="95263" bIns="47631" numCol="1" anchor="b" anchorCtr="0" compatLnSpc="1">
            <a:prstTxWarp prst="textNoShape">
              <a:avLst/>
            </a:prstTxWarp>
          </a:bodyPr>
          <a:lstStyle>
            <a:lvl1pPr algn="r" defTabSz="912813">
              <a:defRPr sz="1300">
                <a:latin typeface="Calibri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DAE3494-4770-42DC-B4D1-9C43ABC4FF7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55408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ノート プレースホル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 dirty="0" smtClean="0"/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C72AEA2-A3C2-479F-9135-7C1E92842224}" type="slidenum">
              <a:rPr lang="ja-JP" altLang="en-US" sz="1300" smtClean="0">
                <a:ea typeface="メイリオ" pitchFamily="50" charset="-128"/>
                <a:cs typeface="メイリオ" pitchFamily="50" charset="-128"/>
              </a:rPr>
              <a:pPr eaLnBrk="1" hangingPunct="1">
                <a:spcBef>
                  <a:spcPct val="0"/>
                </a:spcBef>
              </a:pPr>
              <a:t>0</a:t>
            </a:fld>
            <a:endParaRPr lang="en-US" altLang="ja-JP" sz="1300" dirty="0" smtClean="0"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1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9067800" y="0"/>
            <a:ext cx="762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cs typeface="+mn-cs"/>
            </a:endParaRPr>
          </a:p>
        </p:txBody>
      </p:sp>
      <p:pic>
        <p:nvPicPr>
          <p:cNvPr id="6" name="Picture 3" descr="C:\Documents and Settings\hiroyuki.watanabe\My Documents\UMLロボコン\2010\ロゴ\100528ETRC2010新ロゴ1.0\ETRC2010-logo\ETrobot_logo-4C-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3" y="4413250"/>
            <a:ext cx="2800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6175" y="758825"/>
            <a:ext cx="6042025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8388" y="2514600"/>
            <a:ext cx="480695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-2633" y="6588370"/>
            <a:ext cx="359265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9pPr>
          </a:lstStyle>
          <a:p>
            <a:pPr>
              <a:defRPr/>
            </a:pPr>
            <a:r>
              <a:rPr lang="en-US" altLang="ja-JP" sz="1000" dirty="0" smtClean="0">
                <a:latin typeface="Arial" charset="0"/>
                <a:ea typeface="ＭＳ Ｐゴシック" charset="-128"/>
                <a:cs typeface="+mn-cs"/>
              </a:rPr>
              <a:t>Copyright ©</a:t>
            </a:r>
            <a:r>
              <a:rPr lang="ja-JP" altLang="en-US" sz="1000" dirty="0" smtClean="0">
                <a:latin typeface="Arial" charset="0"/>
                <a:ea typeface="ＭＳ Ｐゴシック" charset="-128"/>
                <a:cs typeface="+mn-cs"/>
              </a:rPr>
              <a:t>  </a:t>
            </a:r>
            <a:r>
              <a:rPr lang="en-US" altLang="ja-JP" sz="1000" dirty="0" smtClean="0">
                <a:latin typeface="Arial" charset="0"/>
                <a:ea typeface="ＭＳ Ｐゴシック" charset="-128"/>
                <a:cs typeface="+mn-cs"/>
              </a:rPr>
              <a:t>2015</a:t>
            </a:r>
            <a:r>
              <a:rPr lang="ja-JP" altLang="en-US" sz="1000" dirty="0" smtClean="0">
                <a:latin typeface="Arial" charset="0"/>
                <a:ea typeface="ＭＳ Ｐゴシック" charset="-128"/>
                <a:cs typeface="+mn-cs"/>
              </a:rPr>
              <a:t> </a:t>
            </a:r>
            <a:r>
              <a:rPr lang="en-US" altLang="ja-JP" sz="1000" dirty="0" smtClean="0">
                <a:latin typeface="Arial" charset="0"/>
                <a:ea typeface="ＭＳ Ｐゴシック" charset="-128"/>
                <a:cs typeface="+mn-cs"/>
              </a:rPr>
              <a:t>ET</a:t>
            </a:r>
            <a:r>
              <a:rPr lang="ja-JP" altLang="en-US" sz="1000" dirty="0" smtClean="0">
                <a:latin typeface="Arial" charset="0"/>
                <a:ea typeface="ＭＳ Ｐゴシック" charset="-128"/>
                <a:cs typeface="+mn-cs"/>
              </a:rPr>
              <a:t>ロボコン実行委員会</a:t>
            </a:r>
            <a:r>
              <a:rPr lang="en-US" altLang="ja-JP" sz="1000" baseline="0" dirty="0" smtClean="0">
                <a:latin typeface="Arial" charset="0"/>
                <a:ea typeface="ＭＳ Ｐゴシック" charset="-128"/>
                <a:cs typeface="+mn-cs"/>
              </a:rPr>
              <a:t> </a:t>
            </a:r>
            <a:r>
              <a:rPr lang="en-US" altLang="ja-JP" sz="1000" dirty="0" smtClean="0">
                <a:latin typeface="Arial" charset="0"/>
                <a:ea typeface="ＭＳ Ｐゴシック" charset="-128"/>
                <a:cs typeface="+mn-cs"/>
              </a:rPr>
              <a:t>All rights reserved.</a:t>
            </a:r>
            <a:endParaRPr lang="ja-JP" altLang="en-US" sz="1000" dirty="0" smtClean="0">
              <a:latin typeface="Arial" charset="0"/>
              <a:ea typeface="ＭＳ Ｐゴシック" charset="-128"/>
              <a:cs typeface="+mn-cs"/>
            </a:endParaRPr>
          </a:p>
        </p:txBody>
      </p:sp>
      <p:pic>
        <p:nvPicPr>
          <p:cNvPr id="11" name="Picture 2" descr="http://www.etrobo.jp/2015/images/top_headlogo201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" r="24224" b="16848"/>
          <a:stretch/>
        </p:blipFill>
        <p:spPr bwMode="auto">
          <a:xfrm>
            <a:off x="6320420" y="6455863"/>
            <a:ext cx="2268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9424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6375" y="185738"/>
            <a:ext cx="7683500" cy="6572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375" y="1060450"/>
            <a:ext cx="8794750" cy="53784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D8F39-5C04-4128-8C98-C86F96B9177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84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1533071"/>
            <a:ext cx="7772400" cy="1362075"/>
          </a:xfrm>
        </p:spPr>
        <p:txBody>
          <a:bodyPr anchor="b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2921227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56E64-C7A6-4EAB-B169-BCDAF19E588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333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 userDrawn="1"/>
        </p:nvCxnSpPr>
        <p:spPr>
          <a:xfrm>
            <a:off x="0" y="785813"/>
            <a:ext cx="9144000" cy="1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 userDrawn="1"/>
        </p:nvCxnSpPr>
        <p:spPr>
          <a:xfrm>
            <a:off x="0" y="785813"/>
            <a:ext cx="9144000" cy="1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 userDrawn="1"/>
        </p:nvSpPr>
        <p:spPr>
          <a:xfrm>
            <a:off x="0" y="765175"/>
            <a:ext cx="9144000" cy="714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 rot="10800000" flipH="1">
            <a:off x="0" y="836613"/>
            <a:ext cx="9144000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 userDrawn="1"/>
        </p:nvSpPr>
        <p:spPr>
          <a:xfrm>
            <a:off x="63500" y="6562725"/>
            <a:ext cx="34226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9pPr>
          </a:lstStyle>
          <a:p>
            <a:pPr eaLnBrk="0" hangingPunct="0">
              <a:defRPr/>
            </a:pPr>
            <a:r>
              <a:rPr lang="en-US" altLang="ja-JP" sz="1000" dirty="0" smtClean="0">
                <a:latin typeface="Arial" charset="0"/>
                <a:ea typeface="ＭＳ Ｐゴシック" charset="-128"/>
              </a:rPr>
              <a:t>ET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ロボコン</a:t>
            </a:r>
            <a:r>
              <a:rPr lang="en-US" altLang="ja-JP" sz="1000" dirty="0" smtClean="0">
                <a:latin typeface="Arial" charset="0"/>
                <a:ea typeface="ＭＳ Ｐゴシック" charset="-128"/>
              </a:rPr>
              <a:t>2015 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記者発表会資料／</a:t>
            </a:r>
            <a:r>
              <a:rPr lang="en-US" altLang="ja-JP" sz="1000" dirty="0" smtClean="0">
                <a:latin typeface="Arial" charset="0"/>
                <a:ea typeface="ＭＳ Ｐゴシック" charset="-128"/>
              </a:rPr>
              <a:t>ET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ロボコン実行委員会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844" y="-24"/>
            <a:ext cx="7858180" cy="785818"/>
          </a:xfrm>
          <a:noFill/>
        </p:spPr>
        <p:txBody>
          <a:bodyPr/>
          <a:lstStyle>
            <a:lvl1pPr algn="l">
              <a:defRPr sz="3200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928670"/>
            <a:ext cx="8786874" cy="557216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10" name="スライド番号プレースホルダ 4"/>
          <p:cNvSpPr>
            <a:spLocks noGrp="1"/>
          </p:cNvSpPr>
          <p:nvPr>
            <p:ph type="sldNum" sz="quarter" idx="10"/>
          </p:nvPr>
        </p:nvSpPr>
        <p:spPr>
          <a:xfrm>
            <a:off x="7010400" y="65722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37A65-19F7-4506-8CDC-BD5FCC146DE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883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185738"/>
            <a:ext cx="76835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5" y="1060450"/>
            <a:ext cx="879475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535738"/>
            <a:ext cx="476250" cy="336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7F7F7F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09F152B-9F8F-4EC1-9B5A-C6B264EBB42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1" name="角丸四角形 10"/>
          <p:cNvSpPr/>
          <p:nvPr/>
        </p:nvSpPr>
        <p:spPr>
          <a:xfrm>
            <a:off x="206375" y="871538"/>
            <a:ext cx="7704138" cy="714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pic>
        <p:nvPicPr>
          <p:cNvPr id="1030" name="Picture 3" descr="C:\Documents and Settings\hiroyuki.watanabe\My Documents\UMLロボコン\2010\ロゴ\100528ETRC2010新ロゴ1.0\ETRC2010-logo\ETrobot_logo-4C-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128588"/>
            <a:ext cx="10779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9067800" y="0"/>
            <a:ext cx="762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cs typeface="+mn-cs"/>
            </a:endParaRPr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2633" y="6588370"/>
            <a:ext cx="359265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9pPr>
          </a:lstStyle>
          <a:p>
            <a:pPr>
              <a:defRPr/>
            </a:pPr>
            <a:r>
              <a:rPr lang="en-US" altLang="ja-JP" sz="1000" dirty="0" smtClean="0">
                <a:latin typeface="Arial" charset="0"/>
                <a:ea typeface="ＭＳ Ｐゴシック" charset="-128"/>
                <a:cs typeface="+mn-cs"/>
              </a:rPr>
              <a:t>Copyright ©</a:t>
            </a:r>
            <a:r>
              <a:rPr lang="ja-JP" altLang="en-US" sz="1000" dirty="0" smtClean="0">
                <a:latin typeface="Arial" charset="0"/>
                <a:ea typeface="ＭＳ Ｐゴシック" charset="-128"/>
                <a:cs typeface="+mn-cs"/>
              </a:rPr>
              <a:t>  </a:t>
            </a:r>
            <a:r>
              <a:rPr lang="en-US" altLang="ja-JP" sz="1000" dirty="0" smtClean="0">
                <a:latin typeface="Arial" charset="0"/>
                <a:ea typeface="ＭＳ Ｐゴシック" charset="-128"/>
                <a:cs typeface="+mn-cs"/>
              </a:rPr>
              <a:t>2015</a:t>
            </a:r>
            <a:r>
              <a:rPr lang="ja-JP" altLang="en-US" sz="1000" dirty="0" smtClean="0">
                <a:latin typeface="Arial" charset="0"/>
                <a:ea typeface="ＭＳ Ｐゴシック" charset="-128"/>
                <a:cs typeface="+mn-cs"/>
              </a:rPr>
              <a:t> </a:t>
            </a:r>
            <a:r>
              <a:rPr lang="en-US" altLang="ja-JP" sz="1000" dirty="0" smtClean="0">
                <a:latin typeface="Arial" charset="0"/>
                <a:ea typeface="ＭＳ Ｐゴシック" charset="-128"/>
                <a:cs typeface="+mn-cs"/>
              </a:rPr>
              <a:t>ET</a:t>
            </a:r>
            <a:r>
              <a:rPr lang="ja-JP" altLang="en-US" sz="1000" dirty="0" smtClean="0">
                <a:latin typeface="Arial" charset="0"/>
                <a:ea typeface="ＭＳ Ｐゴシック" charset="-128"/>
                <a:cs typeface="+mn-cs"/>
              </a:rPr>
              <a:t>ロボコン実行委員会</a:t>
            </a:r>
            <a:r>
              <a:rPr lang="en-US" altLang="ja-JP" sz="1000" baseline="0" dirty="0" smtClean="0">
                <a:latin typeface="Arial" charset="0"/>
                <a:ea typeface="ＭＳ Ｐゴシック" charset="-128"/>
                <a:cs typeface="+mn-cs"/>
              </a:rPr>
              <a:t> </a:t>
            </a:r>
            <a:r>
              <a:rPr lang="en-US" altLang="ja-JP" sz="1000" dirty="0" smtClean="0">
                <a:latin typeface="Arial" charset="0"/>
                <a:ea typeface="ＭＳ Ｐゴシック" charset="-128"/>
                <a:cs typeface="+mn-cs"/>
              </a:rPr>
              <a:t>All rights reserved.</a:t>
            </a:r>
            <a:endParaRPr lang="ja-JP" altLang="en-US" sz="1000" dirty="0" smtClean="0">
              <a:latin typeface="Arial" charset="0"/>
              <a:ea typeface="ＭＳ Ｐゴシック" charset="-128"/>
              <a:cs typeface="+mn-cs"/>
            </a:endParaRPr>
          </a:p>
        </p:txBody>
      </p:sp>
      <p:pic>
        <p:nvPicPr>
          <p:cNvPr id="13" name="Picture 2" descr="http://www.etrobo.jp/2015/images/top_headlogo2011.jpg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" r="24224" b="16848"/>
          <a:stretch/>
        </p:blipFill>
        <p:spPr bwMode="auto">
          <a:xfrm>
            <a:off x="6320420" y="6455863"/>
            <a:ext cx="2268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8" r:id="rId3"/>
    <p:sldLayoutId id="214748374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/etroboev3/wiki/sample_progra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toppers.jp/trac_user/ev3pf/wiki/Download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sz="1800" dirty="0" smtClean="0"/>
              <a:t>東海地区独自教育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開発環境相談会</a:t>
            </a:r>
            <a:endParaRPr lang="ja-JP" altLang="en-US" dirty="0"/>
          </a:p>
        </p:txBody>
      </p:sp>
      <p:sp>
        <p:nvSpPr>
          <p:cNvPr id="5123" name="サブタイトル 5"/>
          <p:cNvSpPr>
            <a:spLocks noGrp="1"/>
          </p:cNvSpPr>
          <p:nvPr>
            <p:ph type="subTitle" idx="1"/>
          </p:nvPr>
        </p:nvSpPr>
        <p:spPr>
          <a:xfrm>
            <a:off x="2416175" y="1911350"/>
            <a:ext cx="4806950" cy="317500"/>
          </a:xfrm>
        </p:spPr>
        <p:txBody>
          <a:bodyPr/>
          <a:lstStyle/>
          <a:p>
            <a:pPr eaLnBrk="1" hangingPunct="1"/>
            <a:r>
              <a:rPr lang="en-US" altLang="ja-JP" sz="1800" dirty="0" smtClean="0"/>
              <a:t>2015/05/09</a:t>
            </a:r>
            <a:r>
              <a:rPr lang="ja-JP" altLang="en-US" sz="1800" dirty="0" smtClean="0"/>
              <a:t>開催</a:t>
            </a:r>
            <a:endParaRPr lang="ja-JP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コンパイル、ダウンロード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操作説明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構築が終わった</a:t>
            </a:r>
            <a:r>
              <a:rPr lang="en-US" altLang="ja-JP" dirty="0" smtClean="0"/>
              <a:t>EV3</a:t>
            </a:r>
            <a:r>
              <a:rPr lang="ja-JP" altLang="en-US" dirty="0" smtClean="0"/>
              <a:t>向け開発環境でプログラムをコンパイルし、</a:t>
            </a:r>
            <a:endParaRPr lang="en-US" altLang="ja-JP" dirty="0" smtClean="0"/>
          </a:p>
          <a:p>
            <a:r>
              <a:rPr lang="ja-JP" altLang="en-US" dirty="0" smtClean="0"/>
              <a:t>走行体へプログラムをダウンロードしてみましょう。</a:t>
            </a:r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47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10</a:t>
            </a:fld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2143" y="381000"/>
            <a:ext cx="719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サンプルアプリケーションのビルドと</a:t>
            </a:r>
            <a:r>
              <a:rPr lang="ja-JP" altLang="en-US" sz="2400" dirty="0" smtClean="0"/>
              <a:t>実行（</a:t>
            </a:r>
            <a:r>
              <a:rPr lang="en-US" altLang="ja-JP" sz="2400" dirty="0" smtClean="0"/>
              <a:t>EV3</a:t>
            </a:r>
            <a:r>
              <a:rPr lang="ja-JP" altLang="en-US" sz="2400" dirty="0" smtClean="0"/>
              <a:t>）</a:t>
            </a:r>
            <a:endParaRPr lang="ja-JP" altLang="en-US" sz="2400" dirty="0"/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1463" y="1233488"/>
            <a:ext cx="8469312" cy="5048250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EV3</a:t>
            </a:r>
            <a:r>
              <a:rPr lang="ja-JP" altLang="en-US" dirty="0" smtClean="0">
                <a:solidFill>
                  <a:schemeClr val="tx1"/>
                </a:solidFill>
              </a:rPr>
              <a:t>走行体向けのプログラムのビルドと実行手順について確認します。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開発環境構築の説明で使用しました以下資料の“ビルド・実行”部分を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順を追って確認します。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また今回の説明では、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r>
              <a:rPr lang="ja-JP" altLang="en-US" dirty="0" smtClean="0">
                <a:solidFill>
                  <a:schemeClr val="tx1"/>
                </a:solidFill>
              </a:rPr>
              <a:t>動的ローディング形式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r>
              <a:rPr lang="ja-JP" altLang="en-US" dirty="0" smtClean="0">
                <a:solidFill>
                  <a:schemeClr val="tx1"/>
                </a:solidFill>
              </a:rPr>
              <a:t>に絞って話を進めます。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資料タイトル：</a:t>
            </a:r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en-US" altLang="ja-JP" dirty="0" smtClean="0">
                <a:solidFill>
                  <a:schemeClr val="tx1"/>
                </a:solidFill>
              </a:rPr>
              <a:t>	EV3RT</a:t>
            </a:r>
            <a:endParaRPr lang="ja-JP" altLang="ja-JP" dirty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		</a:t>
            </a:r>
            <a:r>
              <a:rPr lang="en-US" altLang="ja-JP" dirty="0" err="1" smtClean="0">
                <a:solidFill>
                  <a:schemeClr val="tx1"/>
                </a:solidFill>
              </a:rPr>
              <a:t>Mindstorms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EV3</a:t>
            </a:r>
            <a:r>
              <a:rPr lang="ja-JP" altLang="ja-JP" dirty="0">
                <a:solidFill>
                  <a:schemeClr val="tx1"/>
                </a:solidFill>
              </a:rPr>
              <a:t>用開発プラットフォーム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		Installation Guide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                  ( 2.</a:t>
            </a:r>
            <a:r>
              <a:rPr lang="ja-JP" altLang="en-US" dirty="0" smtClean="0">
                <a:solidFill>
                  <a:schemeClr val="tx1"/>
                </a:solidFill>
              </a:rPr>
              <a:t>アプリケーションのビルド・実行 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注：この資料は、</a:t>
            </a:r>
            <a:r>
              <a:rPr lang="en-US" altLang="ja-JP" sz="1400" dirty="0" smtClean="0">
                <a:solidFill>
                  <a:schemeClr val="tx1"/>
                </a:solidFill>
              </a:rPr>
              <a:t>β</a:t>
            </a:r>
            <a:r>
              <a:rPr lang="ja-JP" altLang="en-US" sz="1400" dirty="0" smtClean="0">
                <a:solidFill>
                  <a:schemeClr val="tx1"/>
                </a:solidFill>
              </a:rPr>
              <a:t>４のパッケージには含まれていないので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ja-JP" altLang="en-US" sz="1400" dirty="0" smtClean="0">
                <a:solidFill>
                  <a:schemeClr val="tx1"/>
                </a:solidFill>
              </a:rPr>
              <a:t>　</a:t>
            </a:r>
            <a:r>
              <a:rPr lang="en-US" altLang="ja-JP" sz="1400" dirty="0" smtClean="0">
                <a:solidFill>
                  <a:schemeClr val="tx1"/>
                </a:solidFill>
              </a:rPr>
              <a:t>β</a:t>
            </a:r>
            <a:r>
              <a:rPr lang="ja-JP" altLang="en-US" sz="1400" dirty="0" smtClean="0">
                <a:solidFill>
                  <a:schemeClr val="tx1"/>
                </a:solidFill>
              </a:rPr>
              <a:t>３－１のパッケージに含まれている物を使用しています。</a:t>
            </a:r>
            <a:endParaRPr lang="ja-JP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11</a:t>
            </a:fld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2143" y="38100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サンプルアプリケーションのビルドと</a:t>
            </a:r>
            <a:r>
              <a:rPr lang="ja-JP" altLang="en-US" sz="2400" dirty="0" smtClean="0"/>
              <a:t>実行（</a:t>
            </a:r>
            <a:r>
              <a:rPr lang="en-US" altLang="ja-JP" sz="2400" dirty="0" smtClean="0"/>
              <a:t>NXT</a:t>
            </a:r>
            <a:r>
              <a:rPr lang="ja-JP" altLang="en-US" sz="2400" dirty="0" smtClean="0"/>
              <a:t>）</a:t>
            </a:r>
            <a:endParaRPr lang="ja-JP" altLang="en-US" sz="2400" dirty="0"/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1463" y="1233488"/>
            <a:ext cx="8469312" cy="5048250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NXT</a:t>
            </a:r>
            <a:r>
              <a:rPr lang="ja-JP" altLang="en-US" dirty="0" smtClean="0">
                <a:solidFill>
                  <a:schemeClr val="tx1"/>
                </a:solidFill>
              </a:rPr>
              <a:t>走行体向けのプログラムのビルドと実行手順について確認します。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資料タイトル：</a:t>
            </a:r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en-US" altLang="ja-JP" dirty="0" smtClean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拡張</a:t>
            </a:r>
            <a:r>
              <a:rPr lang="en-US" altLang="ja-JP" b="1" dirty="0">
                <a:solidFill>
                  <a:schemeClr val="tx1"/>
                </a:solidFill>
              </a:rPr>
              <a:t>NXT</a:t>
            </a:r>
            <a:r>
              <a:rPr lang="ja-JP" altLang="en-US" dirty="0">
                <a:solidFill>
                  <a:schemeClr val="tx1"/>
                </a:solidFill>
              </a:rPr>
              <a:t>ファームウェア搭載の</a:t>
            </a:r>
            <a:r>
              <a:rPr lang="en-US" altLang="ja-JP" b="1" dirty="0">
                <a:solidFill>
                  <a:schemeClr val="tx1"/>
                </a:solidFill>
              </a:rPr>
              <a:t>NXT</a:t>
            </a:r>
            <a:r>
              <a:rPr lang="ja-JP" altLang="en-US" dirty="0">
                <a:solidFill>
                  <a:schemeClr val="tx1"/>
                </a:solidFill>
              </a:rPr>
              <a:t>へ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　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nxtOSEK</a:t>
            </a:r>
            <a:r>
              <a:rPr lang="ja-JP" altLang="en-US" dirty="0">
                <a:solidFill>
                  <a:schemeClr val="tx1"/>
                </a:solidFill>
              </a:rPr>
              <a:t>プログラムのアップロード</a:t>
            </a:r>
            <a:r>
              <a:rPr lang="ja-JP" altLang="en-US" dirty="0" smtClean="0">
                <a:solidFill>
                  <a:schemeClr val="tx1"/>
                </a:solidFill>
              </a:rPr>
              <a:t>方法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注：この資料は、以下</a:t>
            </a:r>
            <a:r>
              <a:rPr lang="en-US" altLang="ja-JP" sz="1400" dirty="0" smtClean="0">
                <a:solidFill>
                  <a:schemeClr val="tx1"/>
                </a:solidFill>
              </a:rPr>
              <a:t>URL</a:t>
            </a:r>
            <a:r>
              <a:rPr lang="ja-JP" altLang="en-US" sz="1400" dirty="0" smtClean="0">
                <a:solidFill>
                  <a:schemeClr val="tx1"/>
                </a:solidFill>
              </a:rPr>
              <a:t>の内容をプリントした物です。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         </a:t>
            </a:r>
            <a:r>
              <a:rPr lang="en-US" altLang="ja-JP" sz="1400" dirty="0" smtClean="0">
                <a:solidFill>
                  <a:schemeClr val="tx1"/>
                </a:solidFill>
              </a:rPr>
              <a:t>URL: http://lejos-osek.sourceforge.net/jp/howtoupload_enf.htm</a:t>
            </a:r>
          </a:p>
        </p:txBody>
      </p:sp>
    </p:spTree>
    <p:extLst>
      <p:ext uri="{BB962C8B-B14F-4D97-AF65-F5344CB8AC3E}">
        <p14:creationId xmlns:p14="http://schemas.microsoft.com/office/powerpoint/2010/main" val="1809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サンプルプログラムを使って、プログラム作成の作業</a:t>
            </a:r>
            <a:r>
              <a:rPr lang="ja-JP" altLang="en-US" dirty="0" smtClean="0"/>
              <a:t>練習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まず</a:t>
            </a:r>
            <a:r>
              <a:rPr lang="ja-JP" altLang="en-US" dirty="0" smtClean="0"/>
              <a:t>はソースコードをコンパイルして実行形式のビルド、</a:t>
            </a:r>
            <a:endParaRPr lang="en-US" altLang="ja-JP" dirty="0" smtClean="0"/>
          </a:p>
          <a:p>
            <a:r>
              <a:rPr lang="ja-JP" altLang="en-US" dirty="0"/>
              <a:t>次</a:t>
            </a:r>
            <a:r>
              <a:rPr lang="ja-JP" altLang="en-US" dirty="0" smtClean="0"/>
              <a:t>にプログラムを走行体に転送して起動するまでの手順を</a:t>
            </a:r>
            <a:endParaRPr lang="en-US" altLang="ja-JP" dirty="0" smtClean="0"/>
          </a:p>
          <a:p>
            <a:r>
              <a:rPr lang="ja-JP" altLang="en-US" dirty="0" smtClean="0"/>
              <a:t>経験し慣れる事が目的です。</a:t>
            </a:r>
            <a:endParaRPr lang="en-US" altLang="ja-JP" dirty="0" smtClean="0"/>
          </a:p>
          <a:p>
            <a:r>
              <a:rPr lang="ja-JP" altLang="en-US" dirty="0" smtClean="0"/>
              <a:t>サンプルプログラムを使って作業してみましょう。</a:t>
            </a:r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80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13</a:t>
            </a:fld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2142" y="1233942"/>
            <a:ext cx="8776607" cy="4949144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作業内容 </a:t>
            </a:r>
            <a:r>
              <a:rPr lang="en-US" altLang="ja-JP" dirty="0" smtClean="0">
                <a:solidFill>
                  <a:schemeClr val="tx1"/>
                </a:solidFill>
              </a:rPr>
              <a:t>- </a:t>
            </a:r>
            <a:r>
              <a:rPr lang="ja-JP" altLang="en-US" dirty="0" smtClean="0">
                <a:solidFill>
                  <a:schemeClr val="tx1"/>
                </a:solidFill>
              </a:rPr>
              <a:t>１：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　走行サンプルプログラムをそのままビルドして、走行体を走らせて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みましょう。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使用するサンプル</a:t>
            </a:r>
            <a:r>
              <a:rPr lang="ja-JP" altLang="en-US" dirty="0">
                <a:solidFill>
                  <a:schemeClr val="tx1"/>
                </a:solidFill>
              </a:rPr>
              <a:t>プログラム</a:t>
            </a:r>
            <a:r>
              <a:rPr lang="ja-JP" altLang="en-US" dirty="0" smtClean="0">
                <a:solidFill>
                  <a:schemeClr val="tx1"/>
                </a:solidFill>
              </a:rPr>
              <a:t>は、</a:t>
            </a:r>
            <a:r>
              <a:rPr lang="en-US" altLang="ja-JP" dirty="0">
                <a:solidFill>
                  <a:schemeClr val="tx1"/>
                </a:solidFill>
              </a:rPr>
              <a:t> ”EV3way_EV3RT_sample.tgz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r>
              <a:rPr lang="ja-JP" altLang="en-US" dirty="0" smtClean="0">
                <a:solidFill>
                  <a:schemeClr val="tx1"/>
                </a:solidFill>
              </a:rPr>
              <a:t>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   含まれる</a:t>
            </a:r>
            <a:r>
              <a:rPr lang="en-US" altLang="ja-JP" dirty="0" smtClean="0">
                <a:solidFill>
                  <a:schemeClr val="tx1"/>
                </a:solidFill>
              </a:rPr>
              <a:t>”sample_c4”</a:t>
            </a:r>
            <a:r>
              <a:rPr lang="ja-JP" altLang="en-US" dirty="0" smtClean="0">
                <a:solidFill>
                  <a:schemeClr val="tx1"/>
                </a:solidFill>
              </a:rPr>
              <a:t>です。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</a:t>
            </a:r>
            <a:r>
              <a:rPr lang="ja-JP" altLang="en-US" dirty="0" smtClean="0">
                <a:solidFill>
                  <a:schemeClr val="tx1"/>
                </a:solidFill>
              </a:rPr>
              <a:t>以下</a:t>
            </a:r>
            <a:r>
              <a:rPr lang="en-US" altLang="ja-JP" dirty="0" smtClean="0">
                <a:solidFill>
                  <a:schemeClr val="tx1"/>
                </a:solidFill>
              </a:rPr>
              <a:t>URL</a:t>
            </a:r>
            <a:r>
              <a:rPr lang="ja-JP" altLang="en-US" dirty="0" smtClean="0">
                <a:solidFill>
                  <a:schemeClr val="tx1"/>
                </a:solidFill>
              </a:rPr>
              <a:t>からダウンロードしてください。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  <a:hlinkClick r:id="rId2"/>
              </a:rPr>
              <a:t>URL: http</a:t>
            </a:r>
            <a:r>
              <a:rPr lang="en-US" altLang="ja-JP" dirty="0">
                <a:solidFill>
                  <a:schemeClr val="tx1"/>
                </a:solidFill>
                <a:hlinkClick r:id="rId2"/>
              </a:rPr>
              <a:t>://sourceforge.net/p/etroboev3/wiki/sample_program</a:t>
            </a:r>
            <a:r>
              <a:rPr lang="en-US" altLang="ja-JP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4172" y="391887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演習１</a:t>
            </a:r>
            <a:r>
              <a:rPr lang="ja-JP" altLang="en-US" sz="2400" dirty="0" smtClean="0"/>
              <a:t>．走行プログラムを動作させてみる（１）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18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14</a:t>
            </a:fld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2142" y="1233942"/>
            <a:ext cx="8776607" cy="4949144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作業内容 </a:t>
            </a:r>
            <a:r>
              <a:rPr lang="en-US" altLang="ja-JP" dirty="0" smtClean="0">
                <a:solidFill>
                  <a:schemeClr val="tx1"/>
                </a:solidFill>
              </a:rPr>
              <a:t>- </a:t>
            </a:r>
            <a:r>
              <a:rPr lang="ja-JP" altLang="en-US" dirty="0" smtClean="0">
                <a:solidFill>
                  <a:schemeClr val="tx1"/>
                </a:solidFill>
              </a:rPr>
              <a:t>２：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作業内容 </a:t>
            </a:r>
            <a:r>
              <a:rPr lang="en-US" altLang="ja-JP" dirty="0" smtClean="0">
                <a:solidFill>
                  <a:schemeClr val="tx1"/>
                </a:solidFill>
              </a:rPr>
              <a:t>-</a:t>
            </a:r>
            <a:r>
              <a:rPr lang="ja-JP" altLang="en-US" dirty="0" smtClean="0">
                <a:solidFill>
                  <a:schemeClr val="tx1"/>
                </a:solidFill>
              </a:rPr>
              <a:t>１のビルドしたプログラムソース内の</a:t>
            </a:r>
            <a:r>
              <a:rPr lang="ja-JP" altLang="en-US" dirty="0">
                <a:solidFill>
                  <a:schemeClr val="tx1"/>
                </a:solidFill>
              </a:rPr>
              <a:t>パラメータ値</a:t>
            </a:r>
            <a:r>
              <a:rPr lang="ja-JP" altLang="en-US" dirty="0" smtClean="0">
                <a:solidFill>
                  <a:schemeClr val="tx1"/>
                </a:solidFill>
              </a:rPr>
              <a:t>を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変更</a:t>
            </a:r>
            <a:r>
              <a:rPr lang="ja-JP" altLang="en-US" dirty="0">
                <a:solidFill>
                  <a:schemeClr val="tx1"/>
                </a:solidFill>
              </a:rPr>
              <a:t>して、動作の変化を観察</a:t>
            </a:r>
            <a:r>
              <a:rPr lang="ja-JP" altLang="en-US" dirty="0" smtClean="0">
                <a:solidFill>
                  <a:schemeClr val="tx1"/>
                </a:solidFill>
              </a:rPr>
              <a:t>してみましょう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</a:t>
            </a:r>
            <a:r>
              <a:rPr lang="ja-JP" altLang="en-US" dirty="0" smtClean="0">
                <a:solidFill>
                  <a:schemeClr val="tx1"/>
                </a:solidFill>
              </a:rPr>
              <a:t>着目パラメータ例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       a) 49,50</a:t>
            </a:r>
            <a:r>
              <a:rPr lang="ja-JP" altLang="en-US" sz="1400" dirty="0" smtClean="0">
                <a:solidFill>
                  <a:schemeClr val="tx1"/>
                </a:solidFill>
              </a:rPr>
              <a:t>行目の光センサ値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           </a:t>
            </a:r>
            <a:r>
              <a:rPr lang="en-US" altLang="ja-JP" sz="1400" b="1" dirty="0"/>
              <a:t>#define LIGHT_WHITE  40         /* </a:t>
            </a:r>
            <a:r>
              <a:rPr lang="ja-JP" altLang="en-US" sz="1400" b="1" dirty="0"/>
              <a:t>白色の光センサ値 *</a:t>
            </a:r>
            <a:r>
              <a:rPr lang="en-US" altLang="ja-JP" sz="1400" b="1" dirty="0"/>
              <a:t>/</a:t>
            </a:r>
          </a:p>
          <a:p>
            <a:r>
              <a:rPr lang="en-US" altLang="ja-JP" sz="1400" b="1" dirty="0" smtClean="0"/>
              <a:t>             #</a:t>
            </a:r>
            <a:r>
              <a:rPr lang="en-US" altLang="ja-JP" sz="1400" b="1" dirty="0"/>
              <a:t>define LIGHT_BLACK  0          /* </a:t>
            </a:r>
            <a:r>
              <a:rPr lang="ja-JP" altLang="en-US" sz="1400" b="1" dirty="0"/>
              <a:t>黒色の光センサ値 *</a:t>
            </a:r>
            <a:r>
              <a:rPr lang="en-US" altLang="ja-JP" sz="1400" b="1" dirty="0" smtClean="0"/>
              <a:t>/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       b) 54,55</a:t>
            </a:r>
            <a:r>
              <a:rPr lang="ja-JP" altLang="en-US" sz="1400" dirty="0" smtClean="0">
                <a:solidFill>
                  <a:schemeClr val="tx1"/>
                </a:solidFill>
              </a:rPr>
              <a:t>行名のしっぽ角度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b="1" dirty="0" smtClean="0"/>
              <a:t>             #</a:t>
            </a:r>
            <a:r>
              <a:rPr lang="en-US" altLang="ja-JP" sz="1400" b="1" dirty="0"/>
              <a:t>define TAIL_ANGLE_STAND_UP  93 /* </a:t>
            </a:r>
            <a:r>
              <a:rPr lang="ja-JP" altLang="en-US" sz="1400" b="1" dirty="0"/>
              <a:t>完全停止時の角度</a:t>
            </a:r>
            <a:r>
              <a:rPr lang="en-US" altLang="ja-JP" sz="1400" b="1" dirty="0"/>
              <a:t>[</a:t>
            </a:r>
            <a:r>
              <a:rPr lang="ja-JP" altLang="en-US" sz="1400" b="1" dirty="0"/>
              <a:t>度</a:t>
            </a:r>
            <a:r>
              <a:rPr lang="en-US" altLang="ja-JP" sz="1400" b="1" dirty="0"/>
              <a:t>] */</a:t>
            </a:r>
          </a:p>
          <a:p>
            <a:r>
              <a:rPr lang="en-US" altLang="ja-JP" sz="1400" b="1" dirty="0" smtClean="0"/>
              <a:t>             #</a:t>
            </a:r>
            <a:r>
              <a:rPr lang="en-US" altLang="ja-JP" sz="1400" b="1" dirty="0"/>
              <a:t>define TAIL_ANGLE_DRIVE      3 /* </a:t>
            </a:r>
            <a:r>
              <a:rPr lang="ja-JP" altLang="en-US" sz="1400" b="1" dirty="0"/>
              <a:t>バランス走行時の角度</a:t>
            </a:r>
            <a:r>
              <a:rPr lang="en-US" altLang="ja-JP" sz="1400" b="1" dirty="0"/>
              <a:t>[</a:t>
            </a:r>
            <a:r>
              <a:rPr lang="ja-JP" altLang="en-US" sz="1400" b="1" dirty="0"/>
              <a:t>度</a:t>
            </a:r>
            <a:r>
              <a:rPr lang="en-US" altLang="ja-JP" sz="1400" b="1" dirty="0"/>
              <a:t>] </a:t>
            </a:r>
            <a:r>
              <a:rPr lang="en-US" altLang="ja-JP" sz="1400" b="1" dirty="0" smtClean="0"/>
              <a:t>*/</a:t>
            </a:r>
          </a:p>
          <a:p>
            <a:r>
              <a:rPr lang="en-US" altLang="ja-JP" sz="1400" b="1" dirty="0">
                <a:solidFill>
                  <a:schemeClr val="tx1"/>
                </a:solidFill>
              </a:rPr>
              <a:t> 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       c) 150,153,157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行目の命令値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/>
              <a:t>             </a:t>
            </a:r>
            <a:r>
              <a:rPr lang="en-US" altLang="ja-JP" sz="1400" dirty="0"/>
              <a:t>forward = 30; /* </a:t>
            </a:r>
            <a:r>
              <a:rPr lang="ja-JP" altLang="en-US" sz="1400" dirty="0"/>
              <a:t>前進命令 *</a:t>
            </a:r>
            <a:r>
              <a:rPr lang="en-US" altLang="ja-JP" sz="1400" dirty="0" smtClean="0"/>
              <a:t>/</a:t>
            </a:r>
          </a:p>
          <a:p>
            <a:r>
              <a:rPr lang="en-US" altLang="ja-JP" sz="1400" dirty="0" smtClean="0"/>
              <a:t>             </a:t>
            </a:r>
            <a:r>
              <a:rPr lang="en-US" altLang="ja-JP" sz="1400" dirty="0"/>
              <a:t>turn =  20; /* </a:t>
            </a:r>
            <a:r>
              <a:rPr lang="ja-JP" altLang="en-US" sz="1400" dirty="0"/>
              <a:t>左旋回命令 *</a:t>
            </a:r>
            <a:r>
              <a:rPr lang="en-US" altLang="ja-JP" sz="1400" dirty="0" smtClean="0"/>
              <a:t>/</a:t>
            </a:r>
          </a:p>
          <a:p>
            <a:r>
              <a:rPr lang="en-US" altLang="ja-JP" sz="1400" dirty="0" smtClean="0"/>
              <a:t>             </a:t>
            </a:r>
            <a:r>
              <a:rPr lang="en-US" altLang="ja-JP" sz="1400" dirty="0"/>
              <a:t>turn = -20; /* </a:t>
            </a:r>
            <a:r>
              <a:rPr lang="ja-JP" altLang="en-US" sz="1400" dirty="0"/>
              <a:t>右旋回命令 *</a:t>
            </a:r>
            <a:r>
              <a:rPr lang="en-US" altLang="ja-JP" sz="1400" dirty="0"/>
              <a:t>/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4172" y="391887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演習１</a:t>
            </a:r>
            <a:r>
              <a:rPr lang="ja-JP" altLang="en-US" sz="2400" dirty="0" smtClean="0"/>
              <a:t>．走行プログラムを動作させてみる（１）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33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15</a:t>
            </a:fld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2143" y="1094242"/>
            <a:ext cx="8675914" cy="491827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作業内容：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</a:t>
            </a:r>
            <a:r>
              <a:rPr lang="ja-JP" altLang="en-US" dirty="0" smtClean="0">
                <a:solidFill>
                  <a:schemeClr val="tx1"/>
                </a:solidFill>
              </a:rPr>
              <a:t>走行体に搭載されている各デバイスを、サンプルプログラムを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使って個別に動作させてみます。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まずは各サンプルをそのままビルド＆実行して動作を確認して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ください。その次にそのソースコードを一部変更してみて</a:t>
            </a:r>
            <a:r>
              <a:rPr lang="en-US" altLang="ja-JP" dirty="0" smtClean="0">
                <a:solidFill>
                  <a:schemeClr val="tx1"/>
                </a:solidFill>
              </a:rPr>
              <a:t>API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</a:t>
            </a:r>
            <a:r>
              <a:rPr lang="ja-JP" altLang="en-US" dirty="0" smtClean="0">
                <a:solidFill>
                  <a:schemeClr val="tx1"/>
                </a:solidFill>
              </a:rPr>
              <a:t>使い</a:t>
            </a:r>
            <a:r>
              <a:rPr lang="ja-JP" altLang="en-US" dirty="0">
                <a:solidFill>
                  <a:schemeClr val="tx1"/>
                </a:solidFill>
              </a:rPr>
              <a:t>方</a:t>
            </a:r>
            <a:r>
              <a:rPr lang="ja-JP" altLang="en-US" dirty="0" smtClean="0">
                <a:solidFill>
                  <a:schemeClr val="tx1"/>
                </a:solidFill>
              </a:rPr>
              <a:t>に慣れて行きましょう。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    a) LCD</a:t>
            </a:r>
            <a:r>
              <a:rPr lang="ja-JP" altLang="en-US" dirty="0" smtClean="0">
                <a:solidFill>
                  <a:schemeClr val="tx1"/>
                </a:solidFill>
              </a:rPr>
              <a:t>表示</a:t>
            </a:r>
            <a:r>
              <a:rPr lang="en-US" altLang="ja-JP" dirty="0" smtClean="0">
                <a:solidFill>
                  <a:schemeClr val="tx1"/>
                </a:solidFill>
              </a:rPr>
              <a:t>: </a:t>
            </a:r>
            <a:r>
              <a:rPr lang="en-US" altLang="ja-JP" dirty="0" err="1" smtClean="0">
                <a:solidFill>
                  <a:schemeClr val="tx1"/>
                </a:solidFill>
              </a:rPr>
              <a:t>sample_lcd</a:t>
            </a:r>
            <a:r>
              <a:rPr lang="en-US" altLang="ja-JP" dirty="0" smtClean="0">
                <a:solidFill>
                  <a:schemeClr val="tx1"/>
                </a:solidFill>
              </a:rPr>
              <a:t>  (LCD</a:t>
            </a:r>
            <a:r>
              <a:rPr lang="ja-JP" altLang="en-US" dirty="0" smtClean="0">
                <a:solidFill>
                  <a:schemeClr val="tx1"/>
                </a:solidFill>
              </a:rPr>
              <a:t>に文字を表示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 b) </a:t>
            </a:r>
            <a:r>
              <a:rPr lang="ja-JP" altLang="en-US" dirty="0" smtClean="0">
                <a:solidFill>
                  <a:schemeClr val="tx1"/>
                </a:solidFill>
              </a:rPr>
              <a:t>モータ回転</a:t>
            </a:r>
            <a:r>
              <a:rPr lang="en-US" altLang="ja-JP" dirty="0" smtClean="0">
                <a:solidFill>
                  <a:schemeClr val="tx1"/>
                </a:solidFill>
              </a:rPr>
              <a:t>: </a:t>
            </a:r>
            <a:r>
              <a:rPr lang="en-US" altLang="ja-JP" dirty="0" err="1" smtClean="0">
                <a:solidFill>
                  <a:schemeClr val="tx1"/>
                </a:solidFill>
              </a:rPr>
              <a:t>sample_motor</a:t>
            </a:r>
            <a:r>
              <a:rPr lang="en-US" altLang="ja-JP" dirty="0" smtClean="0">
                <a:solidFill>
                  <a:schemeClr val="tx1"/>
                </a:solidFill>
              </a:rPr>
              <a:t> (</a:t>
            </a:r>
            <a:r>
              <a:rPr lang="ja-JP" altLang="en-US" dirty="0" smtClean="0">
                <a:solidFill>
                  <a:schemeClr val="tx1"/>
                </a:solidFill>
              </a:rPr>
              <a:t>モータを回す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 c) </a:t>
            </a:r>
            <a:r>
              <a:rPr lang="ja-JP" altLang="en-US" dirty="0" smtClean="0">
                <a:solidFill>
                  <a:schemeClr val="tx1"/>
                </a:solidFill>
              </a:rPr>
              <a:t>光センサー</a:t>
            </a:r>
            <a:r>
              <a:rPr lang="en-US" altLang="ja-JP" dirty="0" smtClean="0">
                <a:solidFill>
                  <a:schemeClr val="tx1"/>
                </a:solidFill>
              </a:rPr>
              <a:t>: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</a:rPr>
              <a:t>sample_color</a:t>
            </a:r>
            <a:r>
              <a:rPr lang="en-US" altLang="ja-JP" dirty="0" smtClean="0">
                <a:solidFill>
                  <a:schemeClr val="tx1"/>
                </a:solidFill>
              </a:rPr>
              <a:t> (</a:t>
            </a:r>
            <a:r>
              <a:rPr lang="ja-JP" altLang="en-US" dirty="0" smtClean="0">
                <a:solidFill>
                  <a:schemeClr val="tx1"/>
                </a:solidFill>
              </a:rPr>
              <a:t>光センサーの値を</a:t>
            </a:r>
            <a:r>
              <a:rPr lang="en-US" altLang="ja-JP" dirty="0" smtClean="0">
                <a:solidFill>
                  <a:schemeClr val="tx1"/>
                </a:solidFill>
              </a:rPr>
              <a:t>LCD</a:t>
            </a:r>
            <a:r>
              <a:rPr lang="ja-JP" altLang="en-US" dirty="0" smtClean="0">
                <a:solidFill>
                  <a:schemeClr val="tx1"/>
                </a:solidFill>
              </a:rPr>
              <a:t>に表示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i="1" dirty="0" smtClean="0">
                <a:solidFill>
                  <a:schemeClr val="tx1"/>
                </a:solidFill>
              </a:rPr>
              <a:t>  </a:t>
            </a:r>
            <a:r>
              <a:rPr lang="ja-JP" altLang="en-US" i="1" dirty="0" smtClean="0">
                <a:solidFill>
                  <a:schemeClr val="tx1"/>
                </a:solidFill>
              </a:rPr>
              <a:t>　</a:t>
            </a:r>
            <a:r>
              <a:rPr lang="en-US" altLang="ja-JP" i="1" dirty="0" smtClean="0">
                <a:solidFill>
                  <a:schemeClr val="tx1"/>
                </a:solidFill>
              </a:rPr>
              <a:t>  d) </a:t>
            </a:r>
            <a:r>
              <a:rPr lang="en-US" altLang="ja-JP" i="1" dirty="0" err="1" smtClean="0">
                <a:solidFill>
                  <a:schemeClr val="tx1"/>
                </a:solidFill>
              </a:rPr>
              <a:t>a,b,c</a:t>
            </a:r>
            <a:r>
              <a:rPr lang="ja-JP" altLang="en-US" i="1" dirty="0" smtClean="0">
                <a:solidFill>
                  <a:schemeClr val="tx1"/>
                </a:solidFill>
              </a:rPr>
              <a:t>を参考にして、他のデバイスを使ったプログラムを</a:t>
            </a:r>
            <a:endParaRPr lang="en-US" altLang="ja-JP" i="1" dirty="0" smtClean="0">
              <a:solidFill>
                <a:schemeClr val="tx1"/>
              </a:solidFill>
            </a:endParaRPr>
          </a:p>
          <a:p>
            <a:r>
              <a:rPr lang="ja-JP" altLang="en-US" i="1" dirty="0">
                <a:solidFill>
                  <a:schemeClr val="tx1"/>
                </a:solidFill>
              </a:rPr>
              <a:t>　</a:t>
            </a:r>
            <a:r>
              <a:rPr lang="ja-JP" altLang="en-US" i="1" dirty="0" smtClean="0">
                <a:solidFill>
                  <a:schemeClr val="tx1"/>
                </a:solidFill>
              </a:rPr>
              <a:t>　　　</a:t>
            </a:r>
            <a:r>
              <a:rPr lang="en-US" altLang="ja-JP" i="1" dirty="0" smtClean="0">
                <a:solidFill>
                  <a:schemeClr val="tx1"/>
                </a:solidFill>
              </a:rPr>
              <a:t>API</a:t>
            </a:r>
            <a:r>
              <a:rPr lang="ja-JP" altLang="en-US" i="1" dirty="0" smtClean="0">
                <a:solidFill>
                  <a:schemeClr val="tx1"/>
                </a:solidFill>
              </a:rPr>
              <a:t>のリファレンスマニュアルを参照して作ってみましょう。</a:t>
            </a:r>
            <a:endParaRPr lang="en-US" altLang="ja-JP" i="1" dirty="0" smtClean="0">
              <a:solidFill>
                <a:schemeClr val="tx1"/>
              </a:solidFill>
            </a:endParaRPr>
          </a:p>
          <a:p>
            <a:r>
              <a:rPr lang="ja-JP" altLang="en-US" sz="18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　　　　　　　</a:t>
            </a:r>
            <a:r>
              <a:rPr lang="en-US" altLang="ja-JP" sz="1600" i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API</a:t>
            </a:r>
            <a:r>
              <a:rPr lang="ja-JP" altLang="en-US" sz="1600" i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レファレンスマニュアル：</a:t>
            </a:r>
            <a:r>
              <a:rPr lang="en-US" altLang="ja-JP" sz="1600" i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EV3RT </a:t>
            </a:r>
            <a:r>
              <a:rPr lang="en-US" altLang="ja-JP" sz="1600" i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C API Reference</a:t>
            </a:r>
          </a:p>
          <a:p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</a:rPr>
              <a:t>              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</a:rPr>
              <a:t>　　　　</a:t>
            </a:r>
            <a:r>
              <a:rPr lang="en-US" altLang="ja-JP" sz="1600" i="1" dirty="0" smtClean="0">
                <a:solidFill>
                  <a:schemeClr val="tx1"/>
                </a:solidFill>
                <a:latin typeface="メイリオ" pitchFamily="50" charset="-128"/>
              </a:rPr>
              <a:t>http</a:t>
            </a:r>
            <a:r>
              <a:rPr lang="en-US" altLang="ja-JP" sz="1600" i="1" dirty="0">
                <a:solidFill>
                  <a:schemeClr val="tx1"/>
                </a:solidFill>
                <a:latin typeface="メイリオ" pitchFamily="50" charset="-128"/>
              </a:rPr>
              <a:t>://www.toppers.jp/ev3pf/EV3RT_C_API_Reference/</a:t>
            </a:r>
            <a:endParaRPr lang="ja-JP" altLang="en-US" sz="1600" i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endParaRPr lang="en-US" altLang="ja-JP" i="1" dirty="0">
              <a:solidFill>
                <a:schemeClr val="tx1"/>
              </a:solidFill>
            </a:endParaRPr>
          </a:p>
          <a:p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2143" y="41365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演習２．個別デバイスを動作させて</a:t>
            </a:r>
            <a:r>
              <a:rPr lang="ja-JP" altLang="en-US" sz="2400" dirty="0" smtClean="0"/>
              <a:t>みる</a:t>
            </a:r>
            <a:endParaRPr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0710" y="6012518"/>
            <a:ext cx="771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</a:rPr>
              <a:t>注：</a:t>
            </a: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OS</a:t>
            </a:r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</a:rPr>
              <a:t>の概要説明等は</a:t>
            </a: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”</a:t>
            </a:r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</a:rPr>
              <a:t>技術教育</a:t>
            </a: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”</a:t>
            </a:r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</a:rPr>
              <a:t>の中で実施しますので</a:t>
            </a:r>
            <a:r>
              <a:rPr lang="ja-JP" altLang="en-US" sz="1400" dirty="0" smtClean="0">
                <a:latin typeface="メイリオ" pitchFamily="50" charset="-128"/>
              </a:rPr>
              <a:t>、今回はソースコードの</a:t>
            </a:r>
            <a:r>
              <a:rPr lang="en-US" altLang="ja-JP" sz="1400" dirty="0" smtClean="0">
                <a:latin typeface="メイリオ" pitchFamily="50" charset="-128"/>
              </a:rPr>
              <a:t>API</a:t>
            </a:r>
            <a:r>
              <a:rPr lang="ja-JP" altLang="en-US" sz="1400" dirty="0" smtClean="0">
                <a:latin typeface="メイリオ" pitchFamily="50" charset="-128"/>
              </a:rPr>
              <a:t>を使った</a:t>
            </a:r>
            <a:endParaRPr lang="en-US" altLang="ja-JP" sz="1400" dirty="0" smtClean="0">
              <a:latin typeface="メイリオ" pitchFamily="50" charset="-128"/>
            </a:endParaRPr>
          </a:p>
          <a:p>
            <a:r>
              <a:rPr lang="en-US" altLang="ja-JP" sz="1400" dirty="0">
                <a:latin typeface="メイリオ" pitchFamily="50" charset="-128"/>
              </a:rPr>
              <a:t> </a:t>
            </a:r>
            <a:r>
              <a:rPr lang="en-US" altLang="ja-JP" sz="1400" dirty="0" smtClean="0">
                <a:latin typeface="メイリオ" pitchFamily="50" charset="-128"/>
              </a:rPr>
              <a:t>     </a:t>
            </a:r>
            <a:r>
              <a:rPr lang="ja-JP" altLang="en-US" sz="1400" dirty="0" smtClean="0">
                <a:latin typeface="メイリオ" pitchFamily="50" charset="-128"/>
              </a:rPr>
              <a:t>個別デバイスへのアクセス処理だけに</a:t>
            </a:r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</a:rPr>
              <a:t>注目してください。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3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16</a:t>
            </a:fld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2143" y="1094243"/>
            <a:ext cx="8675914" cy="366258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a) LCD</a:t>
            </a:r>
            <a:r>
              <a:rPr lang="ja-JP" altLang="en-US" dirty="0" smtClean="0">
                <a:solidFill>
                  <a:schemeClr val="tx1"/>
                </a:solidFill>
              </a:rPr>
              <a:t>表示</a:t>
            </a:r>
            <a:r>
              <a:rPr lang="en-US" altLang="ja-JP" dirty="0" smtClean="0">
                <a:solidFill>
                  <a:schemeClr val="tx1"/>
                </a:solidFill>
              </a:rPr>
              <a:t>: </a:t>
            </a:r>
            <a:r>
              <a:rPr lang="en-US" altLang="ja-JP" dirty="0" err="1" smtClean="0">
                <a:solidFill>
                  <a:schemeClr val="tx1"/>
                </a:solidFill>
              </a:rPr>
              <a:t>sample_lcd</a:t>
            </a:r>
            <a:r>
              <a:rPr lang="en-US" altLang="ja-JP" dirty="0" smtClean="0">
                <a:solidFill>
                  <a:schemeClr val="tx1"/>
                </a:solidFill>
              </a:rPr>
              <a:t>  (LCD</a:t>
            </a:r>
            <a:r>
              <a:rPr lang="ja-JP" altLang="en-US" dirty="0" smtClean="0">
                <a:solidFill>
                  <a:schemeClr val="tx1"/>
                </a:solidFill>
              </a:rPr>
              <a:t>に文字を表示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2143" y="41365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演習２．個別デバイスを動作させて</a:t>
            </a:r>
            <a:r>
              <a:rPr lang="ja-JP" altLang="en-US" sz="2400" dirty="0" smtClean="0"/>
              <a:t>みる</a:t>
            </a:r>
            <a:endParaRPr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2500" y="2006600"/>
            <a:ext cx="551304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/* LCD</a:t>
            </a:r>
            <a:r>
              <a:rPr lang="ja-JP" altLang="en-US" sz="1000" dirty="0">
                <a:latin typeface="メイリオ" pitchFamily="50" charset="-128"/>
              </a:rPr>
              <a:t>フォントサイズ *</a:t>
            </a:r>
            <a:r>
              <a:rPr lang="en-US" altLang="ja-JP" sz="1000" dirty="0">
                <a:latin typeface="メイリオ" pitchFamily="50" charset="-128"/>
              </a:rPr>
              <a:t>/</a:t>
            </a:r>
          </a:p>
          <a:p>
            <a:r>
              <a:rPr lang="en-US" altLang="ja-JP" sz="1000" dirty="0">
                <a:latin typeface="メイリオ" pitchFamily="50" charset="-128"/>
              </a:rPr>
              <a:t>#define CALIB_FONT (EV3_FONT_SMALL)</a:t>
            </a:r>
          </a:p>
          <a:p>
            <a:r>
              <a:rPr lang="en-US" altLang="ja-JP" sz="1000" dirty="0">
                <a:latin typeface="メイリオ" pitchFamily="50" charset="-128"/>
              </a:rPr>
              <a:t>#define CALIB_FONT_WIDTH  (6)</a:t>
            </a:r>
          </a:p>
          <a:p>
            <a:r>
              <a:rPr lang="en-US" altLang="ja-JP" sz="1000" dirty="0">
                <a:latin typeface="メイリオ" pitchFamily="50" charset="-128"/>
              </a:rPr>
              <a:t>#define CALIB_FONT_HEIGHT (8)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void </a:t>
            </a:r>
            <a:r>
              <a:rPr lang="en-US" altLang="ja-JP" sz="1000" dirty="0" err="1">
                <a:latin typeface="メイリオ" pitchFamily="50" charset="-128"/>
              </a:rPr>
              <a:t>main_task</a:t>
            </a:r>
            <a:r>
              <a:rPr lang="en-US" altLang="ja-JP" sz="1000" dirty="0">
                <a:latin typeface="メイリオ" pitchFamily="50" charset="-128"/>
              </a:rPr>
              <a:t>(</a:t>
            </a:r>
            <a:r>
              <a:rPr lang="en-US" altLang="ja-JP" sz="1000" dirty="0" err="1">
                <a:latin typeface="メイリオ" pitchFamily="50" charset="-128"/>
              </a:rPr>
              <a:t>intptr_t</a:t>
            </a:r>
            <a:r>
              <a:rPr lang="en-US" altLang="ja-JP" sz="1000" dirty="0">
                <a:latin typeface="メイリオ" pitchFamily="50" charset="-128"/>
              </a:rPr>
              <a:t> unused) {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    /* LCD</a:t>
            </a:r>
            <a:r>
              <a:rPr lang="ja-JP" altLang="en-US" sz="1000" dirty="0">
                <a:latin typeface="メイリオ" pitchFamily="50" charset="-128"/>
              </a:rPr>
              <a:t>画面表示 *</a:t>
            </a:r>
            <a:r>
              <a:rPr lang="en-US" altLang="ja-JP" sz="1000" dirty="0">
                <a:latin typeface="メイリオ" pitchFamily="50" charset="-128"/>
              </a:rPr>
              <a:t>/</a:t>
            </a:r>
          </a:p>
          <a:p>
            <a:r>
              <a:rPr lang="en-US" altLang="ja-JP" sz="1000" dirty="0">
                <a:latin typeface="メイリオ" pitchFamily="50" charset="-128"/>
              </a:rPr>
              <a:t>    ev3_lcd_fill_rect(0, 0, EV3_LCD_WIDTH, EV3_LCD_HEIGHT, EV3_LCD_WHITE);</a:t>
            </a:r>
          </a:p>
          <a:p>
            <a:r>
              <a:rPr lang="en-US" altLang="ja-JP" sz="1000" dirty="0">
                <a:latin typeface="メイリオ" pitchFamily="50" charset="-128"/>
              </a:rPr>
              <a:t>    ev3_lcd_draw_string("</a:t>
            </a:r>
            <a:r>
              <a:rPr lang="en-US" altLang="ja-JP" sz="1000" dirty="0" err="1">
                <a:latin typeface="メイリオ" pitchFamily="50" charset="-128"/>
              </a:rPr>
              <a:t>sample_LCD</a:t>
            </a:r>
            <a:r>
              <a:rPr lang="en-US" altLang="ja-JP" sz="1000" dirty="0">
                <a:latin typeface="メイリオ" pitchFamily="50" charset="-128"/>
              </a:rPr>
              <a:t> : Hello world !!", 0, CALIB_FONT_HEIGHT*1);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    </a:t>
            </a:r>
            <a:r>
              <a:rPr lang="en-US" altLang="ja-JP" sz="1000" dirty="0" err="1">
                <a:latin typeface="メイリオ" pitchFamily="50" charset="-128"/>
              </a:rPr>
              <a:t>ext_tsk</a:t>
            </a:r>
            <a:r>
              <a:rPr lang="en-US" altLang="ja-JP" sz="1000" dirty="0">
                <a:latin typeface="メイリオ" pitchFamily="50" charset="-128"/>
              </a:rPr>
              <a:t>();</a:t>
            </a:r>
          </a:p>
          <a:p>
            <a:r>
              <a:rPr lang="en-US" altLang="ja-JP" sz="1000" dirty="0">
                <a:latin typeface="メイリオ" pitchFamily="50" charset="-128"/>
              </a:rPr>
              <a:t>}</a:t>
            </a:r>
            <a:endParaRPr kumimoji="1" lang="ja-JP" altLang="en-US" sz="1000" dirty="0" smtClean="0">
              <a:latin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7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17</a:t>
            </a:fld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2143" y="1094243"/>
            <a:ext cx="8675914" cy="378958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b) </a:t>
            </a:r>
            <a:r>
              <a:rPr lang="ja-JP" altLang="en-US" dirty="0" smtClean="0">
                <a:solidFill>
                  <a:schemeClr val="tx1"/>
                </a:solidFill>
              </a:rPr>
              <a:t>モータ回転</a:t>
            </a:r>
            <a:r>
              <a:rPr lang="en-US" altLang="ja-JP" dirty="0" smtClean="0">
                <a:solidFill>
                  <a:schemeClr val="tx1"/>
                </a:solidFill>
              </a:rPr>
              <a:t>: </a:t>
            </a:r>
            <a:r>
              <a:rPr lang="en-US" altLang="ja-JP" dirty="0" err="1" smtClean="0">
                <a:solidFill>
                  <a:schemeClr val="tx1"/>
                </a:solidFill>
              </a:rPr>
              <a:t>sample_motor</a:t>
            </a:r>
            <a:r>
              <a:rPr lang="en-US" altLang="ja-JP" dirty="0" smtClean="0">
                <a:solidFill>
                  <a:schemeClr val="tx1"/>
                </a:solidFill>
              </a:rPr>
              <a:t> (</a:t>
            </a:r>
            <a:r>
              <a:rPr lang="ja-JP" altLang="en-US" dirty="0" smtClean="0">
                <a:solidFill>
                  <a:schemeClr val="tx1"/>
                </a:solidFill>
              </a:rPr>
              <a:t>モータを回す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2143" y="41365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演習２．個別デバイスを動作させて</a:t>
            </a:r>
            <a:r>
              <a:rPr lang="ja-JP" altLang="en-US" sz="2400" dirty="0" smtClean="0"/>
              <a:t>みる</a:t>
            </a:r>
            <a:endParaRPr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7600" y="1533367"/>
            <a:ext cx="406072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メイリオ" pitchFamily="50" charset="-128"/>
              </a:rPr>
              <a:t>#define DRIVING_POWER  40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 err="1" smtClean="0">
                <a:latin typeface="メイリオ" pitchFamily="50" charset="-128"/>
              </a:rPr>
              <a:t>const</a:t>
            </a:r>
            <a:r>
              <a:rPr lang="en-US" altLang="ja-JP" sz="1000" dirty="0" smtClean="0">
                <a:latin typeface="メイリオ" pitchFamily="50" charset="-128"/>
              </a:rPr>
              <a:t> </a:t>
            </a:r>
            <a:r>
              <a:rPr lang="en-US" altLang="ja-JP" sz="1000" dirty="0" err="1">
                <a:latin typeface="メイリオ" pitchFamily="50" charset="-128"/>
              </a:rPr>
              <a:t>int</a:t>
            </a:r>
            <a:r>
              <a:rPr lang="en-US" altLang="ja-JP" sz="1000" dirty="0">
                <a:latin typeface="メイリオ" pitchFamily="50" charset="-128"/>
              </a:rPr>
              <a:t> </a:t>
            </a:r>
            <a:r>
              <a:rPr lang="en-US" altLang="ja-JP" sz="1000" dirty="0" err="1">
                <a:latin typeface="メイリオ" pitchFamily="50" charset="-128"/>
              </a:rPr>
              <a:t>touch_sensor</a:t>
            </a:r>
            <a:r>
              <a:rPr lang="en-US" altLang="ja-JP" sz="1000" dirty="0">
                <a:latin typeface="メイリオ" pitchFamily="50" charset="-128"/>
              </a:rPr>
              <a:t> = EV3_PORT_2,</a:t>
            </a:r>
          </a:p>
          <a:p>
            <a:r>
              <a:rPr lang="en-US" altLang="ja-JP" sz="1000" dirty="0">
                <a:latin typeface="メイリオ" pitchFamily="50" charset="-128"/>
              </a:rPr>
              <a:t>          </a:t>
            </a:r>
            <a:r>
              <a:rPr lang="ja-JP" altLang="en-US" sz="1000" dirty="0" smtClean="0">
                <a:latin typeface="メイリオ" pitchFamily="50" charset="-128"/>
              </a:rPr>
              <a:t>　</a:t>
            </a:r>
            <a:r>
              <a:rPr lang="en-US" altLang="ja-JP" sz="1000" dirty="0" err="1" smtClean="0">
                <a:latin typeface="メイリオ" pitchFamily="50" charset="-128"/>
              </a:rPr>
              <a:t>color_sensor</a:t>
            </a:r>
            <a:r>
              <a:rPr lang="en-US" altLang="ja-JP" sz="1000" dirty="0" smtClean="0">
                <a:latin typeface="メイリオ" pitchFamily="50" charset="-128"/>
              </a:rPr>
              <a:t> </a:t>
            </a:r>
            <a:r>
              <a:rPr lang="en-US" altLang="ja-JP" sz="1000" dirty="0">
                <a:latin typeface="メイリオ" pitchFamily="50" charset="-128"/>
              </a:rPr>
              <a:t>= EV3_PORT_3</a:t>
            </a:r>
            <a:r>
              <a:rPr lang="en-US" altLang="ja-JP" sz="1000" dirty="0" smtClean="0">
                <a:latin typeface="メイリオ" pitchFamily="50" charset="-128"/>
              </a:rPr>
              <a:t>,</a:t>
            </a:r>
          </a:p>
          <a:p>
            <a:r>
              <a:rPr lang="ja-JP" altLang="en-US" sz="1000" dirty="0" smtClean="0">
                <a:latin typeface="メイリオ" pitchFamily="50" charset="-128"/>
              </a:rPr>
              <a:t>　　　　</a:t>
            </a:r>
            <a:r>
              <a:rPr lang="en-US" altLang="ja-JP" sz="1000" dirty="0" smtClean="0">
                <a:latin typeface="メイリオ" pitchFamily="50" charset="-128"/>
              </a:rPr>
              <a:t>  </a:t>
            </a:r>
            <a:r>
              <a:rPr lang="en-US" altLang="ja-JP" sz="1000" dirty="0" err="1">
                <a:latin typeface="メイリオ" pitchFamily="50" charset="-128"/>
              </a:rPr>
              <a:t>tail_motor</a:t>
            </a:r>
            <a:r>
              <a:rPr lang="en-US" altLang="ja-JP" sz="1000" dirty="0">
                <a:latin typeface="メイリオ" pitchFamily="50" charset="-128"/>
              </a:rPr>
              <a:t>   = EV3_PORT_A,</a:t>
            </a:r>
          </a:p>
          <a:p>
            <a:r>
              <a:rPr lang="ja-JP" altLang="en-US" sz="1000" dirty="0" smtClean="0">
                <a:latin typeface="メイリオ" pitchFamily="50" charset="-128"/>
              </a:rPr>
              <a:t>　　　　</a:t>
            </a:r>
            <a:r>
              <a:rPr lang="en-US" altLang="ja-JP" sz="1000" dirty="0" smtClean="0">
                <a:latin typeface="メイリオ" pitchFamily="50" charset="-128"/>
              </a:rPr>
              <a:t>  </a:t>
            </a:r>
            <a:r>
              <a:rPr lang="en-US" altLang="ja-JP" sz="1000" dirty="0" err="1">
                <a:latin typeface="メイリオ" pitchFamily="50" charset="-128"/>
              </a:rPr>
              <a:t>left_motor</a:t>
            </a:r>
            <a:r>
              <a:rPr lang="en-US" altLang="ja-JP" sz="1000" dirty="0">
                <a:latin typeface="メイリオ" pitchFamily="50" charset="-128"/>
              </a:rPr>
              <a:t>   = EV3_PORT_B,</a:t>
            </a:r>
          </a:p>
          <a:p>
            <a:r>
              <a:rPr lang="ja-JP" altLang="en-US" sz="1000" dirty="0" smtClean="0">
                <a:latin typeface="メイリオ" pitchFamily="50" charset="-128"/>
              </a:rPr>
              <a:t>　　　　</a:t>
            </a:r>
            <a:r>
              <a:rPr lang="en-US" altLang="ja-JP" sz="1000" dirty="0" smtClean="0">
                <a:latin typeface="メイリオ" pitchFamily="50" charset="-128"/>
              </a:rPr>
              <a:t>  </a:t>
            </a:r>
            <a:r>
              <a:rPr lang="en-US" altLang="ja-JP" sz="1000" dirty="0" err="1">
                <a:latin typeface="メイリオ" pitchFamily="50" charset="-128"/>
              </a:rPr>
              <a:t>right_motor</a:t>
            </a:r>
            <a:r>
              <a:rPr lang="en-US" altLang="ja-JP" sz="1000" dirty="0">
                <a:latin typeface="メイリオ" pitchFamily="50" charset="-128"/>
              </a:rPr>
              <a:t>  = EV3_PORT_C;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void </a:t>
            </a:r>
            <a:r>
              <a:rPr lang="en-US" altLang="ja-JP" sz="1000" dirty="0" err="1">
                <a:latin typeface="メイリオ" pitchFamily="50" charset="-128"/>
              </a:rPr>
              <a:t>main_task</a:t>
            </a:r>
            <a:r>
              <a:rPr lang="en-US" altLang="ja-JP" sz="1000" dirty="0">
                <a:latin typeface="メイリオ" pitchFamily="50" charset="-128"/>
              </a:rPr>
              <a:t>(</a:t>
            </a:r>
            <a:r>
              <a:rPr lang="en-US" altLang="ja-JP" sz="1000" dirty="0" err="1">
                <a:latin typeface="メイリオ" pitchFamily="50" charset="-128"/>
              </a:rPr>
              <a:t>intptr_t</a:t>
            </a:r>
            <a:r>
              <a:rPr lang="en-US" altLang="ja-JP" sz="1000" dirty="0">
                <a:latin typeface="メイリオ" pitchFamily="50" charset="-128"/>
              </a:rPr>
              <a:t> unused) {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    // Configure motors</a:t>
            </a:r>
          </a:p>
          <a:p>
            <a:r>
              <a:rPr lang="en-US" altLang="ja-JP" sz="1000" dirty="0">
                <a:latin typeface="メイリオ" pitchFamily="50" charset="-128"/>
              </a:rPr>
              <a:t>    ev3_motor_config( </a:t>
            </a:r>
            <a:r>
              <a:rPr lang="en-US" altLang="ja-JP" sz="1000" dirty="0" err="1">
                <a:latin typeface="メイリオ" pitchFamily="50" charset="-128"/>
              </a:rPr>
              <a:t>tail_motor</a:t>
            </a:r>
            <a:r>
              <a:rPr lang="en-US" altLang="ja-JP" sz="1000" dirty="0">
                <a:latin typeface="メイリオ" pitchFamily="50" charset="-128"/>
              </a:rPr>
              <a:t>,  LARGE_MOTOR );</a:t>
            </a:r>
          </a:p>
          <a:p>
            <a:r>
              <a:rPr lang="en-US" altLang="ja-JP" sz="1000" dirty="0">
                <a:latin typeface="メイリオ" pitchFamily="50" charset="-128"/>
              </a:rPr>
              <a:t>    ev3_motor_config( </a:t>
            </a:r>
            <a:r>
              <a:rPr lang="en-US" altLang="ja-JP" sz="1000" dirty="0" err="1">
                <a:latin typeface="メイリオ" pitchFamily="50" charset="-128"/>
              </a:rPr>
              <a:t>left_motor</a:t>
            </a:r>
            <a:r>
              <a:rPr lang="en-US" altLang="ja-JP" sz="1000" dirty="0">
                <a:latin typeface="メイリオ" pitchFamily="50" charset="-128"/>
              </a:rPr>
              <a:t>,  LARGE_MOTOR );</a:t>
            </a:r>
          </a:p>
          <a:p>
            <a:r>
              <a:rPr lang="en-US" altLang="ja-JP" sz="1000" dirty="0">
                <a:latin typeface="メイリオ" pitchFamily="50" charset="-128"/>
              </a:rPr>
              <a:t>    ev3_motor_config( </a:t>
            </a:r>
            <a:r>
              <a:rPr lang="en-US" altLang="ja-JP" sz="1000" dirty="0" err="1">
                <a:latin typeface="メイリオ" pitchFamily="50" charset="-128"/>
              </a:rPr>
              <a:t>right_motor</a:t>
            </a:r>
            <a:r>
              <a:rPr lang="en-US" altLang="ja-JP" sz="1000" dirty="0">
                <a:latin typeface="メイリオ" pitchFamily="50" charset="-128"/>
              </a:rPr>
              <a:t>, LARGE_MOTOR );</a:t>
            </a:r>
          </a:p>
          <a:p>
            <a:r>
              <a:rPr lang="en-US" altLang="ja-JP" sz="1000" dirty="0">
                <a:latin typeface="メイリオ" pitchFamily="50" charset="-128"/>
              </a:rPr>
              <a:t>    ev3_motor_config( EV3_PORT_D,  NONE_MOTOR  );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    while (1) {</a:t>
            </a:r>
          </a:p>
          <a:p>
            <a:r>
              <a:rPr lang="en-US" altLang="ja-JP" sz="1000" dirty="0" smtClean="0">
                <a:latin typeface="メイリオ" pitchFamily="50" charset="-128"/>
              </a:rPr>
              <a:t>        ev3_motor_set_power</a:t>
            </a:r>
            <a:r>
              <a:rPr lang="en-US" altLang="ja-JP" sz="1000" dirty="0">
                <a:latin typeface="メイリオ" pitchFamily="50" charset="-128"/>
              </a:rPr>
              <a:t>( </a:t>
            </a:r>
            <a:r>
              <a:rPr lang="en-US" altLang="ja-JP" sz="1000" dirty="0" err="1">
                <a:latin typeface="メイリオ" pitchFamily="50" charset="-128"/>
              </a:rPr>
              <a:t>left_motor</a:t>
            </a:r>
            <a:r>
              <a:rPr lang="en-US" altLang="ja-JP" sz="1000" dirty="0">
                <a:latin typeface="メイリオ" pitchFamily="50" charset="-128"/>
              </a:rPr>
              <a:t>, DRIVING_POWER );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        </a:t>
            </a:r>
            <a:r>
              <a:rPr lang="en-US" altLang="ja-JP" sz="1000" dirty="0" err="1">
                <a:latin typeface="メイリオ" pitchFamily="50" charset="-128"/>
              </a:rPr>
              <a:t>tslp_tsk</a:t>
            </a:r>
            <a:r>
              <a:rPr lang="en-US" altLang="ja-JP" sz="1000" dirty="0">
                <a:latin typeface="メイリオ" pitchFamily="50" charset="-128"/>
              </a:rPr>
              <a:t>(4); /* 4msec</a:t>
            </a:r>
            <a:r>
              <a:rPr lang="ja-JP" altLang="en-US" sz="1000" dirty="0">
                <a:latin typeface="メイリオ" pitchFamily="50" charset="-128"/>
              </a:rPr>
              <a:t>周期起動 *</a:t>
            </a:r>
            <a:r>
              <a:rPr lang="en-US" altLang="ja-JP" sz="1000" dirty="0">
                <a:latin typeface="メイリオ" pitchFamily="50" charset="-128"/>
              </a:rPr>
              <a:t>/</a:t>
            </a:r>
          </a:p>
          <a:p>
            <a:r>
              <a:rPr lang="en-US" altLang="ja-JP" sz="1000" dirty="0">
                <a:latin typeface="メイリオ" pitchFamily="50" charset="-128"/>
              </a:rPr>
              <a:t>    }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    </a:t>
            </a:r>
            <a:r>
              <a:rPr lang="en-US" altLang="ja-JP" sz="1000" dirty="0" err="1">
                <a:latin typeface="メイリオ" pitchFamily="50" charset="-128"/>
              </a:rPr>
              <a:t>ext_tsk</a:t>
            </a:r>
            <a:r>
              <a:rPr lang="en-US" altLang="ja-JP" sz="1000" dirty="0">
                <a:latin typeface="メイリオ" pitchFamily="50" charset="-128"/>
              </a:rPr>
              <a:t>();</a:t>
            </a:r>
          </a:p>
          <a:p>
            <a:r>
              <a:rPr lang="en-US" altLang="ja-JP" sz="1000" dirty="0">
                <a:latin typeface="メイリオ" pitchFamily="50" charset="-128"/>
              </a:rPr>
              <a:t>}</a:t>
            </a:r>
            <a:endParaRPr kumimoji="1" lang="ja-JP" altLang="en-US" sz="1000" dirty="0" smtClean="0">
              <a:latin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66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18</a:t>
            </a:fld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2143" y="1094243"/>
            <a:ext cx="8675914" cy="378958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c) </a:t>
            </a:r>
            <a:r>
              <a:rPr lang="ja-JP" altLang="en-US" dirty="0" smtClean="0">
                <a:solidFill>
                  <a:schemeClr val="tx1"/>
                </a:solidFill>
              </a:rPr>
              <a:t>光センサー</a:t>
            </a:r>
            <a:r>
              <a:rPr lang="en-US" altLang="ja-JP" dirty="0" smtClean="0">
                <a:solidFill>
                  <a:schemeClr val="tx1"/>
                </a:solidFill>
              </a:rPr>
              <a:t>: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</a:rPr>
              <a:t>sample_color</a:t>
            </a:r>
            <a:r>
              <a:rPr lang="en-US" altLang="ja-JP" dirty="0" smtClean="0">
                <a:solidFill>
                  <a:schemeClr val="tx1"/>
                </a:solidFill>
              </a:rPr>
              <a:t> (</a:t>
            </a:r>
            <a:r>
              <a:rPr lang="ja-JP" altLang="en-US" dirty="0" smtClean="0">
                <a:solidFill>
                  <a:schemeClr val="tx1"/>
                </a:solidFill>
              </a:rPr>
              <a:t>光センサーの値を</a:t>
            </a:r>
            <a:r>
              <a:rPr lang="en-US" altLang="ja-JP" dirty="0" smtClean="0">
                <a:solidFill>
                  <a:schemeClr val="tx1"/>
                </a:solidFill>
              </a:rPr>
              <a:t>LCD</a:t>
            </a:r>
            <a:r>
              <a:rPr lang="ja-JP" altLang="en-US" dirty="0" smtClean="0">
                <a:solidFill>
                  <a:schemeClr val="tx1"/>
                </a:solidFill>
              </a:rPr>
              <a:t>に表示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2143" y="41365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演習２．個別デバイスを動作させて</a:t>
            </a:r>
            <a:r>
              <a:rPr lang="ja-JP" altLang="en-US" sz="2400" dirty="0" smtClean="0"/>
              <a:t>みる</a:t>
            </a:r>
            <a:endParaRPr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6000" y="1419147"/>
            <a:ext cx="5426486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メイリオ" pitchFamily="50" charset="-128"/>
              </a:rPr>
              <a:t>/* LCD</a:t>
            </a:r>
            <a:r>
              <a:rPr lang="ja-JP" altLang="en-US" sz="1000" dirty="0">
                <a:latin typeface="メイリオ" pitchFamily="50" charset="-128"/>
              </a:rPr>
              <a:t>フォントサイズ *</a:t>
            </a:r>
            <a:r>
              <a:rPr lang="en-US" altLang="ja-JP" sz="1000" dirty="0">
                <a:latin typeface="メイリオ" pitchFamily="50" charset="-128"/>
              </a:rPr>
              <a:t>/</a:t>
            </a:r>
          </a:p>
          <a:p>
            <a:r>
              <a:rPr lang="en-US" altLang="ja-JP" sz="1000" dirty="0">
                <a:latin typeface="メイリオ" pitchFamily="50" charset="-128"/>
              </a:rPr>
              <a:t>#define CALIB_FONT (EV3_FONT_SMALL)</a:t>
            </a:r>
          </a:p>
          <a:p>
            <a:r>
              <a:rPr lang="en-US" altLang="ja-JP" sz="1000" dirty="0">
                <a:latin typeface="メイリオ" pitchFamily="50" charset="-128"/>
              </a:rPr>
              <a:t>#define CALIB_FONT_WIDTH  (6)</a:t>
            </a:r>
          </a:p>
          <a:p>
            <a:r>
              <a:rPr lang="en-US" altLang="ja-JP" sz="1000" dirty="0">
                <a:latin typeface="メイリオ" pitchFamily="50" charset="-128"/>
              </a:rPr>
              <a:t>#define CALIB_FONT_HEIGHT (8)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void </a:t>
            </a:r>
            <a:r>
              <a:rPr lang="en-US" altLang="ja-JP" sz="1000" dirty="0" err="1">
                <a:latin typeface="メイリオ" pitchFamily="50" charset="-128"/>
              </a:rPr>
              <a:t>main_task</a:t>
            </a:r>
            <a:r>
              <a:rPr lang="en-US" altLang="ja-JP" sz="1000" dirty="0">
                <a:latin typeface="メイリオ" pitchFamily="50" charset="-128"/>
              </a:rPr>
              <a:t>(</a:t>
            </a:r>
            <a:r>
              <a:rPr lang="en-US" altLang="ja-JP" sz="1000" dirty="0" err="1">
                <a:latin typeface="メイリオ" pitchFamily="50" charset="-128"/>
              </a:rPr>
              <a:t>intptr_t</a:t>
            </a:r>
            <a:r>
              <a:rPr lang="en-US" altLang="ja-JP" sz="1000" dirty="0">
                <a:latin typeface="メイリオ" pitchFamily="50" charset="-128"/>
              </a:rPr>
              <a:t> unused) {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	uint8_t </a:t>
            </a:r>
            <a:r>
              <a:rPr lang="en-US" altLang="ja-JP" sz="1000" dirty="0" err="1">
                <a:latin typeface="メイリオ" pitchFamily="50" charset="-128"/>
              </a:rPr>
              <a:t>buf</a:t>
            </a:r>
            <a:r>
              <a:rPr lang="en-US" altLang="ja-JP" sz="1000" dirty="0">
                <a:latin typeface="メイリオ" pitchFamily="50" charset="-128"/>
              </a:rPr>
              <a:t>[256];</a:t>
            </a:r>
          </a:p>
          <a:p>
            <a:r>
              <a:rPr lang="en-US" altLang="ja-JP" sz="1000" dirty="0">
                <a:latin typeface="メイリオ" pitchFamily="50" charset="-128"/>
              </a:rPr>
              <a:t>//	uint8_t ambient;</a:t>
            </a:r>
          </a:p>
          <a:p>
            <a:r>
              <a:rPr lang="en-US" altLang="ja-JP" sz="1000" dirty="0">
                <a:latin typeface="メイリオ" pitchFamily="50" charset="-128"/>
              </a:rPr>
              <a:t>    uint8_t light;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    /* LCD</a:t>
            </a:r>
            <a:r>
              <a:rPr lang="ja-JP" altLang="en-US" sz="1000" dirty="0">
                <a:latin typeface="メイリオ" pitchFamily="50" charset="-128"/>
              </a:rPr>
              <a:t>画面表示 *</a:t>
            </a:r>
            <a:r>
              <a:rPr lang="en-US" altLang="ja-JP" sz="1000" dirty="0">
                <a:latin typeface="メイリオ" pitchFamily="50" charset="-128"/>
              </a:rPr>
              <a:t>/</a:t>
            </a:r>
          </a:p>
          <a:p>
            <a:r>
              <a:rPr lang="en-US" altLang="ja-JP" sz="1000" dirty="0">
                <a:latin typeface="メイリオ" pitchFamily="50" charset="-128"/>
              </a:rPr>
              <a:t>    ev3_lcd_fill_rect(0, 0, EV3_LCD_WIDTH, EV3_LCD_HEIGHT, EV3_LCD_WHITE);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    // Configure sensors</a:t>
            </a:r>
          </a:p>
          <a:p>
            <a:r>
              <a:rPr lang="en-US" altLang="ja-JP" sz="1000" dirty="0">
                <a:latin typeface="メイリオ" pitchFamily="50" charset="-128"/>
              </a:rPr>
              <a:t>    ev3_sensor_config(</a:t>
            </a:r>
            <a:r>
              <a:rPr lang="en-US" altLang="ja-JP" sz="1000" dirty="0" err="1">
                <a:latin typeface="メイリオ" pitchFamily="50" charset="-128"/>
              </a:rPr>
              <a:t>color_sensor</a:t>
            </a:r>
            <a:r>
              <a:rPr lang="en-US" altLang="ja-JP" sz="1000" dirty="0">
                <a:latin typeface="メイリオ" pitchFamily="50" charset="-128"/>
              </a:rPr>
              <a:t>, COLOR_SENSOR);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    while (1) {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//    	ambient = ev3_color_sensor_get_ambient( </a:t>
            </a:r>
            <a:r>
              <a:rPr lang="en-US" altLang="ja-JP" sz="1000" dirty="0" err="1">
                <a:latin typeface="メイリオ" pitchFamily="50" charset="-128"/>
              </a:rPr>
              <a:t>color_sensor</a:t>
            </a:r>
            <a:r>
              <a:rPr lang="en-US" altLang="ja-JP" sz="1000" dirty="0">
                <a:latin typeface="メイリオ" pitchFamily="50" charset="-128"/>
              </a:rPr>
              <a:t> );</a:t>
            </a:r>
          </a:p>
          <a:p>
            <a:r>
              <a:rPr lang="en-US" altLang="ja-JP" sz="1000" dirty="0">
                <a:latin typeface="メイリオ" pitchFamily="50" charset="-128"/>
              </a:rPr>
              <a:t>    	light   = ev3_color_sensor_get_reflect( </a:t>
            </a:r>
            <a:r>
              <a:rPr lang="en-US" altLang="ja-JP" sz="1000" dirty="0" err="1">
                <a:latin typeface="メイリオ" pitchFamily="50" charset="-128"/>
              </a:rPr>
              <a:t>color_sensor</a:t>
            </a:r>
            <a:r>
              <a:rPr lang="en-US" altLang="ja-JP" sz="1000" dirty="0">
                <a:latin typeface="メイリオ" pitchFamily="50" charset="-128"/>
              </a:rPr>
              <a:t> );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ja-JP" altLang="en-US" sz="1000" dirty="0">
                <a:latin typeface="メイリオ" pitchFamily="50" charset="-128"/>
              </a:rPr>
              <a:t> </a:t>
            </a:r>
            <a:r>
              <a:rPr lang="ja-JP" altLang="en-US" sz="1000" dirty="0" smtClean="0">
                <a:latin typeface="メイリオ" pitchFamily="50" charset="-128"/>
              </a:rPr>
              <a:t>       </a:t>
            </a:r>
            <a:r>
              <a:rPr lang="en-US" altLang="ja-JP" sz="1000" dirty="0" err="1" smtClean="0">
                <a:latin typeface="メイリオ" pitchFamily="50" charset="-128"/>
              </a:rPr>
              <a:t>sprintf</a:t>
            </a:r>
            <a:r>
              <a:rPr lang="en-US" altLang="ja-JP" sz="1000" dirty="0">
                <a:latin typeface="メイリオ" pitchFamily="50" charset="-128"/>
              </a:rPr>
              <a:t>( </a:t>
            </a:r>
            <a:r>
              <a:rPr lang="en-US" altLang="ja-JP" sz="1000" dirty="0" err="1">
                <a:latin typeface="メイリオ" pitchFamily="50" charset="-128"/>
              </a:rPr>
              <a:t>buf</a:t>
            </a:r>
            <a:r>
              <a:rPr lang="en-US" altLang="ja-JP" sz="1000" dirty="0">
                <a:latin typeface="メイリオ" pitchFamily="50" charset="-128"/>
              </a:rPr>
              <a:t>, "</a:t>
            </a:r>
            <a:r>
              <a:rPr lang="en-US" altLang="ja-JP" sz="1000" dirty="0" err="1">
                <a:latin typeface="メイリオ" pitchFamily="50" charset="-128"/>
              </a:rPr>
              <a:t>sample_color</a:t>
            </a:r>
            <a:r>
              <a:rPr lang="en-US" altLang="ja-JP" sz="1000" dirty="0">
                <a:latin typeface="メイリオ" pitchFamily="50" charset="-128"/>
              </a:rPr>
              <a:t> : light   = %03d", light );</a:t>
            </a:r>
          </a:p>
          <a:p>
            <a:r>
              <a:rPr lang="en-US" altLang="ja-JP" sz="1000" dirty="0">
                <a:latin typeface="メイリオ" pitchFamily="50" charset="-128"/>
              </a:rPr>
              <a:t>        ev3_lcd_draw_string( </a:t>
            </a:r>
            <a:r>
              <a:rPr lang="en-US" altLang="ja-JP" sz="1000" dirty="0" err="1">
                <a:latin typeface="メイリオ" pitchFamily="50" charset="-128"/>
              </a:rPr>
              <a:t>buf</a:t>
            </a:r>
            <a:r>
              <a:rPr lang="en-US" altLang="ja-JP" sz="1000" dirty="0">
                <a:latin typeface="メイリオ" pitchFamily="50" charset="-128"/>
              </a:rPr>
              <a:t>, 0, CALIB_FONT_HEIGHT*1);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//    </a:t>
            </a:r>
            <a:r>
              <a:rPr lang="en-US" altLang="ja-JP" sz="1000" dirty="0" smtClean="0">
                <a:latin typeface="メイリオ" pitchFamily="50" charset="-128"/>
              </a:rPr>
              <a:t>    </a:t>
            </a:r>
            <a:r>
              <a:rPr lang="en-US" altLang="ja-JP" sz="1000" dirty="0" err="1" smtClean="0">
                <a:latin typeface="メイリオ" pitchFamily="50" charset="-128"/>
              </a:rPr>
              <a:t>sprintf</a:t>
            </a:r>
            <a:r>
              <a:rPr lang="en-US" altLang="ja-JP" sz="1000" dirty="0">
                <a:latin typeface="メイリオ" pitchFamily="50" charset="-128"/>
              </a:rPr>
              <a:t>( </a:t>
            </a:r>
            <a:r>
              <a:rPr lang="en-US" altLang="ja-JP" sz="1000" dirty="0" err="1">
                <a:latin typeface="メイリオ" pitchFamily="50" charset="-128"/>
              </a:rPr>
              <a:t>buf</a:t>
            </a:r>
            <a:r>
              <a:rPr lang="en-US" altLang="ja-JP" sz="1000" dirty="0">
                <a:latin typeface="メイリオ" pitchFamily="50" charset="-128"/>
              </a:rPr>
              <a:t>, "             : ambient = %03d", ambient );</a:t>
            </a:r>
          </a:p>
          <a:p>
            <a:r>
              <a:rPr lang="en-US" altLang="ja-JP" sz="1000" dirty="0">
                <a:latin typeface="メイリオ" pitchFamily="50" charset="-128"/>
              </a:rPr>
              <a:t>//        ev3_lcd_draw_string( </a:t>
            </a:r>
            <a:r>
              <a:rPr lang="en-US" altLang="ja-JP" sz="1000" dirty="0" err="1">
                <a:latin typeface="メイリオ" pitchFamily="50" charset="-128"/>
              </a:rPr>
              <a:t>buf</a:t>
            </a:r>
            <a:r>
              <a:rPr lang="en-US" altLang="ja-JP" sz="1000" dirty="0">
                <a:latin typeface="メイリオ" pitchFamily="50" charset="-128"/>
              </a:rPr>
              <a:t>, 0, CALIB_FONT_HEIGHT*2);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        </a:t>
            </a:r>
            <a:r>
              <a:rPr lang="en-US" altLang="ja-JP" sz="1000" dirty="0" err="1">
                <a:latin typeface="メイリオ" pitchFamily="50" charset="-128"/>
              </a:rPr>
              <a:t>tslp_tsk</a:t>
            </a:r>
            <a:r>
              <a:rPr lang="en-US" altLang="ja-JP" sz="1000" dirty="0">
                <a:latin typeface="メイリオ" pitchFamily="50" charset="-128"/>
              </a:rPr>
              <a:t>(4); /* 4msec</a:t>
            </a:r>
            <a:r>
              <a:rPr lang="ja-JP" altLang="en-US" sz="1000" dirty="0">
                <a:latin typeface="メイリオ" pitchFamily="50" charset="-128"/>
              </a:rPr>
              <a:t>周期起動 *</a:t>
            </a:r>
            <a:r>
              <a:rPr lang="en-US" altLang="ja-JP" sz="1000" dirty="0">
                <a:latin typeface="メイリオ" pitchFamily="50" charset="-128"/>
              </a:rPr>
              <a:t>/</a:t>
            </a:r>
          </a:p>
          <a:p>
            <a:r>
              <a:rPr lang="en-US" altLang="ja-JP" sz="1000" dirty="0">
                <a:latin typeface="メイリオ" pitchFamily="50" charset="-128"/>
              </a:rPr>
              <a:t>    }</a:t>
            </a:r>
          </a:p>
          <a:p>
            <a:endParaRPr lang="en-US" altLang="ja-JP" sz="1000" dirty="0">
              <a:latin typeface="メイリオ" pitchFamily="50" charset="-128"/>
            </a:endParaRPr>
          </a:p>
          <a:p>
            <a:r>
              <a:rPr lang="en-US" altLang="ja-JP" sz="1000" dirty="0">
                <a:latin typeface="メイリオ" pitchFamily="50" charset="-128"/>
              </a:rPr>
              <a:t>    </a:t>
            </a:r>
            <a:r>
              <a:rPr lang="en-US" altLang="ja-JP" sz="1000" dirty="0" err="1">
                <a:latin typeface="メイリオ" pitchFamily="50" charset="-128"/>
              </a:rPr>
              <a:t>ext_tsk</a:t>
            </a:r>
            <a:r>
              <a:rPr lang="en-US" altLang="ja-JP" sz="1000" dirty="0">
                <a:latin typeface="メイリオ" pitchFamily="50" charset="-128"/>
              </a:rPr>
              <a:t>();</a:t>
            </a:r>
          </a:p>
          <a:p>
            <a:r>
              <a:rPr lang="en-US" altLang="ja-JP" sz="1000" dirty="0">
                <a:latin typeface="メイリオ" pitchFamily="50" charset="-128"/>
              </a:rPr>
              <a:t>}</a:t>
            </a:r>
            <a:endParaRPr kumimoji="1" lang="ja-JP" altLang="en-US" sz="1000" dirty="0" smtClean="0">
              <a:latin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6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 smtClean="0"/>
              <a:t>全体説明</a:t>
            </a:r>
            <a:r>
              <a:rPr lang="en-US" altLang="ja-JP" u="sng" dirty="0" smtClean="0"/>
              <a:t>			</a:t>
            </a:r>
            <a:r>
              <a:rPr lang="ja-JP" altLang="en-US" u="sng" dirty="0" smtClean="0"/>
              <a:t>１０：３０～１０：３５</a:t>
            </a:r>
            <a:endParaRPr lang="en-US" altLang="ja-JP" u="sng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u="sng" dirty="0" smtClean="0"/>
              <a:t>セクション：１</a:t>
            </a:r>
            <a:r>
              <a:rPr lang="en-US" altLang="ja-JP" u="sng" dirty="0"/>
              <a:t>	</a:t>
            </a:r>
            <a:r>
              <a:rPr lang="en-US" altLang="ja-JP" u="sng" dirty="0" smtClean="0"/>
              <a:t>	</a:t>
            </a:r>
            <a:r>
              <a:rPr lang="ja-JP" altLang="en-US" u="sng" dirty="0" smtClean="0"/>
              <a:t>１０：３５～１２：００</a:t>
            </a:r>
            <a:endParaRPr lang="en-US" altLang="ja-JP" u="sng" dirty="0" smtClean="0"/>
          </a:p>
          <a:p>
            <a:r>
              <a:rPr lang="ja-JP" altLang="en-US" dirty="0" smtClean="0"/>
              <a:t>開発環境の構築</a:t>
            </a:r>
            <a:endParaRPr lang="en-US" altLang="ja-JP" dirty="0" smtClean="0"/>
          </a:p>
          <a:p>
            <a:r>
              <a:rPr lang="ja-JP" altLang="en-US" dirty="0" smtClean="0"/>
              <a:t>コンパイル、ダウンロードの操作説明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u="sng" dirty="0" smtClean="0"/>
              <a:t>セクション：２</a:t>
            </a:r>
            <a:r>
              <a:rPr lang="en-US" altLang="ja-JP" u="sng" dirty="0" smtClean="0"/>
              <a:t>		</a:t>
            </a:r>
            <a:r>
              <a:rPr lang="ja-JP" altLang="en-US" u="sng" dirty="0" smtClean="0"/>
              <a:t>１３：００～１６：３０</a:t>
            </a:r>
            <a:endParaRPr lang="en-US" altLang="ja-JP" u="sng" dirty="0" smtClean="0"/>
          </a:p>
          <a:p>
            <a:r>
              <a:rPr lang="ja-JP" altLang="en-US" sz="2000" dirty="0" smtClean="0"/>
              <a:t>サンプルプログラムを使って、プログラム作成の作業練習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演習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600" b="1" dirty="0" smtClean="0"/>
              <a:t>注：参加目的を達したチームから退席して頂いて構いません。</a:t>
            </a:r>
            <a:endParaRPr lang="en-US" altLang="ja-JP" sz="1600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CD8F39-5C04-4128-8C98-C86F96B9177A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64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3251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8572500" y="6535738"/>
            <a:ext cx="476250" cy="336550"/>
          </a:xfrm>
        </p:spPr>
        <p:txBody>
          <a:bodyPr/>
          <a:lstStyle/>
          <a:p>
            <a:pPr>
              <a:defRPr/>
            </a:pPr>
            <a:fld id="{06EF0130-8E57-4C2C-93B6-E72AC7816D8A}" type="slidenum">
              <a:rPr lang="ja-JP" altLang="en-US" smtClean="0"/>
              <a:pPr>
                <a:defRPr/>
              </a:pPr>
              <a:t>19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開発環境の</a:t>
            </a:r>
            <a:r>
              <a:rPr lang="ja-JP" altLang="en-US" dirty="0" smtClean="0"/>
              <a:t>構築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まず</a:t>
            </a:r>
            <a:r>
              <a:rPr lang="ja-JP" altLang="en-US" dirty="0" smtClean="0"/>
              <a:t>は開発環境の構築状況の確認と困りごとの相談及び解決を</a:t>
            </a:r>
            <a:endParaRPr lang="en-US" altLang="ja-JP" dirty="0" smtClean="0"/>
          </a:p>
          <a:p>
            <a:r>
              <a:rPr lang="ja-JP" altLang="en-US" dirty="0" smtClean="0"/>
              <a:t>行います。</a:t>
            </a:r>
            <a:endParaRPr lang="en-US" altLang="ja-JP" dirty="0" smtClean="0"/>
          </a:p>
          <a:p>
            <a:r>
              <a:rPr kumimoji="1" lang="ja-JP" altLang="en-US" dirty="0" smtClean="0"/>
              <a:t>その中で必要に応じて、</a:t>
            </a:r>
            <a:r>
              <a:rPr kumimoji="1" lang="en-US" altLang="ja-JP" dirty="0" smtClean="0"/>
              <a:t>EV3</a:t>
            </a:r>
            <a:r>
              <a:rPr kumimoji="1" lang="ja-JP" altLang="en-US" dirty="0" smtClean="0"/>
              <a:t>向け開発環境の構築手順を順を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追って確認して行きましょう。</a:t>
            </a:r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7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3</a:t>
            </a:fld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2142" y="1081003"/>
            <a:ext cx="8654143" cy="4760997"/>
          </a:xfr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別資料と</a:t>
            </a:r>
            <a:r>
              <a:rPr lang="ja-JP" altLang="en-US" dirty="0" smtClean="0">
                <a:solidFill>
                  <a:schemeClr val="tx1"/>
                </a:solidFill>
              </a:rPr>
              <a:t>して</a:t>
            </a:r>
            <a:r>
              <a:rPr lang="en-US" altLang="ja-JP" dirty="0">
                <a:solidFill>
                  <a:schemeClr val="tx1"/>
                </a:solidFill>
              </a:rPr>
              <a:t>EV3RT</a:t>
            </a:r>
            <a:r>
              <a:rPr lang="ja-JP" altLang="en-US" dirty="0" smtClean="0">
                <a:solidFill>
                  <a:schemeClr val="tx1"/>
                </a:solidFill>
              </a:rPr>
              <a:t>のダウンロードパッケージに含まれて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提供</a:t>
            </a:r>
            <a:r>
              <a:rPr lang="ja-JP" altLang="en-US" dirty="0">
                <a:solidFill>
                  <a:schemeClr val="tx1"/>
                </a:solidFill>
              </a:rPr>
              <a:t>されている、以下</a:t>
            </a:r>
            <a:r>
              <a:rPr lang="en-US" altLang="ja-JP" dirty="0">
                <a:solidFill>
                  <a:schemeClr val="tx1"/>
                </a:solidFill>
              </a:rPr>
              <a:t>”</a:t>
            </a:r>
            <a:r>
              <a:rPr lang="ja-JP" altLang="en-US" dirty="0">
                <a:solidFill>
                  <a:schemeClr val="tx1"/>
                </a:solidFill>
              </a:rPr>
              <a:t>構築ガイド</a:t>
            </a:r>
            <a:r>
              <a:rPr lang="en-US" altLang="ja-JP" dirty="0">
                <a:solidFill>
                  <a:schemeClr val="tx1"/>
                </a:solidFill>
              </a:rPr>
              <a:t>”</a:t>
            </a:r>
            <a:r>
              <a:rPr lang="ja-JP" altLang="en-US" dirty="0">
                <a:solidFill>
                  <a:schemeClr val="tx1"/>
                </a:solidFill>
              </a:rPr>
              <a:t>を使って手順を確認します。</a:t>
            </a:r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資料タイトル：</a:t>
            </a:r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en-US" altLang="ja-JP" dirty="0" smtClean="0">
                <a:solidFill>
                  <a:schemeClr val="tx1"/>
                </a:solidFill>
              </a:rPr>
              <a:t>	EV3RT</a:t>
            </a:r>
            <a:endParaRPr lang="ja-JP" altLang="ja-JP" dirty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		</a:t>
            </a:r>
            <a:r>
              <a:rPr lang="en-US" altLang="ja-JP" dirty="0" err="1" smtClean="0">
                <a:solidFill>
                  <a:schemeClr val="tx1"/>
                </a:solidFill>
              </a:rPr>
              <a:t>Mindstorms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EV3</a:t>
            </a:r>
            <a:r>
              <a:rPr lang="ja-JP" altLang="ja-JP" dirty="0">
                <a:solidFill>
                  <a:schemeClr val="tx1"/>
                </a:solidFill>
              </a:rPr>
              <a:t>用開発プラットフォーム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		Installation Guide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                  ( 1.</a:t>
            </a:r>
            <a:r>
              <a:rPr lang="ja-JP" altLang="en-US" dirty="0" smtClean="0">
                <a:solidFill>
                  <a:schemeClr val="tx1"/>
                </a:solidFill>
              </a:rPr>
              <a:t>開発環境の準備 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注：この資料は、</a:t>
            </a:r>
            <a:r>
              <a:rPr lang="en-US" altLang="ja-JP" sz="1400" dirty="0" smtClean="0">
                <a:solidFill>
                  <a:schemeClr val="tx1"/>
                </a:solidFill>
              </a:rPr>
              <a:t>β</a:t>
            </a:r>
            <a:r>
              <a:rPr lang="ja-JP" altLang="en-US" sz="1400" dirty="0" smtClean="0">
                <a:solidFill>
                  <a:schemeClr val="tx1"/>
                </a:solidFill>
              </a:rPr>
              <a:t>４のパッケージには含まれていないので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ja-JP" altLang="en-US" sz="1400" dirty="0" smtClean="0">
                <a:solidFill>
                  <a:schemeClr val="tx1"/>
                </a:solidFill>
              </a:rPr>
              <a:t>　</a:t>
            </a:r>
            <a:r>
              <a:rPr lang="en-US" altLang="ja-JP" sz="1400" dirty="0" smtClean="0">
                <a:solidFill>
                  <a:schemeClr val="tx1"/>
                </a:solidFill>
              </a:rPr>
              <a:t>β</a:t>
            </a:r>
            <a:r>
              <a:rPr lang="ja-JP" altLang="en-US" sz="1400" dirty="0" smtClean="0">
                <a:solidFill>
                  <a:schemeClr val="tx1"/>
                </a:solidFill>
              </a:rPr>
              <a:t>３－１のパッケージに含まれている物を使用しています。</a:t>
            </a:r>
            <a:endParaRPr lang="ja-JP" altLang="ja-JP" sz="14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48250" y="6107552"/>
            <a:ext cx="8278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latin typeface="メイリオ" pitchFamily="50" charset="-128"/>
              </a:rPr>
              <a:t>ET</a:t>
            </a:r>
            <a:r>
              <a:rPr lang="ja-JP" altLang="en-US" sz="1400" b="1" dirty="0" smtClean="0">
                <a:latin typeface="メイリオ" pitchFamily="50" charset="-128"/>
              </a:rPr>
              <a:t>ロボコン用</a:t>
            </a:r>
            <a:r>
              <a:rPr lang="en-US" altLang="ja-JP" sz="1400" b="1" dirty="0" smtClean="0">
                <a:latin typeface="メイリオ" pitchFamily="50" charset="-128"/>
              </a:rPr>
              <a:t>EV3</a:t>
            </a:r>
            <a:r>
              <a:rPr lang="ja-JP" altLang="en-US" sz="1400" b="1" dirty="0" smtClean="0">
                <a:latin typeface="メイリオ" pitchFamily="50" charset="-128"/>
              </a:rPr>
              <a:t>サポートサイト　：　</a:t>
            </a:r>
            <a:r>
              <a:rPr lang="en-US" altLang="ja-JP" sz="1400" b="1" dirty="0" smtClean="0">
                <a:latin typeface="メイリオ" pitchFamily="50" charset="-128"/>
              </a:rPr>
              <a:t>http</a:t>
            </a:r>
            <a:r>
              <a:rPr lang="en-US" altLang="ja-JP" sz="1400" b="1" dirty="0">
                <a:latin typeface="メイリオ" pitchFamily="50" charset="-128"/>
              </a:rPr>
              <a:t>://sourceforge.net/p/etroboev3/wiki/Home/</a:t>
            </a:r>
            <a:endParaRPr kumimoji="1" lang="ja-JP" altLang="en-US" sz="1400" b="1" dirty="0" smtClean="0">
              <a:latin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2143" y="435429"/>
            <a:ext cx="415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/>
              <a:t>EV3</a:t>
            </a:r>
            <a:r>
              <a:rPr lang="ja-JP" altLang="en-US" sz="2400" b="1" dirty="0" smtClean="0"/>
              <a:t>向け開発</a:t>
            </a:r>
            <a:r>
              <a:rPr lang="ja-JP" altLang="en-US" sz="2400" b="1" dirty="0"/>
              <a:t>環境</a:t>
            </a:r>
            <a:r>
              <a:rPr lang="ja-JP" altLang="en-US" sz="2400" b="1" dirty="0" smtClean="0"/>
              <a:t>構築（１）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74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4</a:t>
            </a:fld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2142" y="1081003"/>
            <a:ext cx="8654143" cy="4760997"/>
          </a:xfrm>
        </p:spPr>
        <p:txBody>
          <a:bodyPr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開発</a:t>
            </a:r>
            <a:r>
              <a:rPr lang="ja-JP" altLang="en-US" b="1" dirty="0">
                <a:solidFill>
                  <a:schemeClr val="tx1"/>
                </a:solidFill>
              </a:rPr>
              <a:t>プラットフォーム</a:t>
            </a:r>
            <a:r>
              <a:rPr lang="en-US" altLang="ja-JP" b="1" dirty="0">
                <a:solidFill>
                  <a:schemeClr val="tx1"/>
                </a:solidFill>
              </a:rPr>
              <a:t>EV3RT</a:t>
            </a:r>
            <a:r>
              <a:rPr lang="ja-JP" altLang="en-US" b="1" dirty="0">
                <a:solidFill>
                  <a:schemeClr val="tx1"/>
                </a:solidFill>
              </a:rPr>
              <a:t>のダウンロード＆インストール</a:t>
            </a:r>
          </a:p>
          <a:p>
            <a:r>
              <a:rPr lang="ja-JP" altLang="en-US" sz="1400" dirty="0">
                <a:solidFill>
                  <a:schemeClr val="tx1"/>
                </a:solidFill>
                <a:hlinkClick r:id="rId2"/>
              </a:rPr>
              <a:t>ダウンロードページ</a:t>
            </a:r>
            <a:r>
              <a:rPr lang="ja-JP" altLang="en-US" sz="1400" dirty="0">
                <a:solidFill>
                  <a:schemeClr val="tx1"/>
                </a:solidFill>
              </a:rPr>
              <a:t>から</a:t>
            </a:r>
            <a:r>
              <a:rPr lang="en-US" altLang="ja-JP" sz="1400" dirty="0">
                <a:solidFill>
                  <a:schemeClr val="tx1"/>
                </a:solidFill>
              </a:rPr>
              <a:t>EV3RT</a:t>
            </a:r>
            <a:r>
              <a:rPr lang="ja-JP" altLang="en-US" sz="1400" dirty="0">
                <a:solidFill>
                  <a:schemeClr val="tx1"/>
                </a:solidFill>
              </a:rPr>
              <a:t>のパッケージをダウンロードし、以下の手順に従ってインストールしてください</a:t>
            </a:r>
            <a:r>
              <a:rPr lang="ja-JP" altLang="en-US" sz="1400" dirty="0" smtClean="0">
                <a:solidFill>
                  <a:schemeClr val="tx1"/>
                </a:solidFill>
              </a:rPr>
              <a:t>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 </a:t>
            </a:r>
            <a:r>
              <a:rPr lang="ja-JP" altLang="en-US" sz="1400" dirty="0" smtClean="0">
                <a:solidFill>
                  <a:schemeClr val="tx1"/>
                </a:solidFill>
              </a:rPr>
              <a:t>　ダウンロードページ：</a:t>
            </a:r>
            <a:r>
              <a:rPr lang="en-US" altLang="ja-JP" sz="1400" dirty="0" smtClean="0">
                <a:solidFill>
                  <a:schemeClr val="tx1"/>
                </a:solidFill>
              </a:rPr>
              <a:t>http</a:t>
            </a:r>
            <a:r>
              <a:rPr lang="en-US" altLang="ja-JP" sz="1400" dirty="0">
                <a:solidFill>
                  <a:schemeClr val="tx1"/>
                </a:solidFill>
              </a:rPr>
              <a:t>://dev.toppers.jp/trac_user/ev3pf/wiki/Download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　　　　</a:t>
            </a:r>
            <a:r>
              <a:rPr lang="ja-JP" altLang="en-US" sz="1400" b="1" u="sng" dirty="0" smtClean="0">
                <a:solidFill>
                  <a:schemeClr val="tx1"/>
                </a:solidFill>
              </a:rPr>
              <a:t>注：必ず</a:t>
            </a:r>
            <a:r>
              <a:rPr lang="ja-JP" altLang="en-US" sz="1400" b="1" u="sng" dirty="0">
                <a:solidFill>
                  <a:schemeClr val="tx1"/>
                </a:solidFill>
              </a:rPr>
              <a:t>「</a:t>
            </a:r>
            <a:r>
              <a:rPr lang="en-US" altLang="ja-JP" sz="1400" b="1" u="sng" dirty="0" smtClean="0">
                <a:solidFill>
                  <a:schemeClr val="tx1"/>
                </a:solidFill>
              </a:rPr>
              <a:t>β</a:t>
            </a:r>
            <a:r>
              <a:rPr lang="ja-JP" altLang="en-US" sz="1400" b="1" u="sng" dirty="0" smtClean="0">
                <a:solidFill>
                  <a:schemeClr val="tx1"/>
                </a:solidFill>
              </a:rPr>
              <a:t>４」以降のバージョンを使用してください</a:t>
            </a:r>
            <a:endParaRPr lang="en-US" altLang="ja-JP" sz="1400" b="1" u="sng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① </a:t>
            </a:r>
            <a:r>
              <a:rPr lang="en-US" altLang="ja-JP" sz="1400" dirty="0">
                <a:solidFill>
                  <a:schemeClr val="tx1"/>
                </a:solidFill>
              </a:rPr>
              <a:t>zip</a:t>
            </a:r>
            <a:r>
              <a:rPr lang="ja-JP" altLang="en-US" sz="1400" dirty="0">
                <a:solidFill>
                  <a:schemeClr val="tx1"/>
                </a:solidFill>
              </a:rPr>
              <a:t>ファイルを解凍し、プラットフォームのパッケージ（</a:t>
            </a:r>
            <a:r>
              <a:rPr lang="en-US" altLang="ja-JP" sz="1400" dirty="0">
                <a:solidFill>
                  <a:schemeClr val="tx1"/>
                </a:solidFill>
              </a:rPr>
              <a:t>ev3rt-beta4-utf8-lf.tar.xz</a:t>
            </a:r>
            <a:r>
              <a:rPr lang="ja-JP" altLang="en-US" sz="1400" dirty="0">
                <a:solidFill>
                  <a:schemeClr val="tx1"/>
                </a:solidFill>
              </a:rPr>
              <a:t>）</a:t>
            </a:r>
            <a:r>
              <a:rPr lang="ja-JP" altLang="en-US" sz="1400" dirty="0" smtClean="0">
                <a:solidFill>
                  <a:schemeClr val="tx1"/>
                </a:solidFill>
              </a:rPr>
              <a:t>を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  </a:t>
            </a:r>
            <a:r>
              <a:rPr lang="ja-JP" altLang="en-US" sz="1400" dirty="0" smtClean="0">
                <a:solidFill>
                  <a:schemeClr val="tx1"/>
                </a:solidFill>
              </a:rPr>
              <a:t>作業</a:t>
            </a:r>
            <a:r>
              <a:rPr lang="ja-JP" altLang="en-US" sz="1400" dirty="0">
                <a:solidFill>
                  <a:schemeClr val="tx1"/>
                </a:solidFill>
              </a:rPr>
              <a:t>フォルダに移動</a:t>
            </a:r>
            <a:r>
              <a:rPr lang="ja-JP" altLang="en-US" sz="1400" dirty="0" smtClean="0">
                <a:solidFill>
                  <a:schemeClr val="tx1"/>
                </a:solidFill>
              </a:rPr>
              <a:t>します。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ja-JP" sz="1400" dirty="0" smtClean="0">
                <a:solidFill>
                  <a:schemeClr val="tx1"/>
                </a:solidFill>
              </a:rPr>
              <a:t>- </a:t>
            </a:r>
            <a:r>
              <a:rPr lang="ja-JP" altLang="en-US" sz="1400" dirty="0" smtClean="0">
                <a:solidFill>
                  <a:schemeClr val="tx1"/>
                </a:solidFill>
              </a:rPr>
              <a:t>作業</a:t>
            </a:r>
            <a:r>
              <a:rPr lang="ja-JP" altLang="en-US" sz="1400" dirty="0">
                <a:solidFill>
                  <a:schemeClr val="tx1"/>
                </a:solidFill>
              </a:rPr>
              <a:t>フォルダの指定は自由です 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    </a:t>
            </a:r>
            <a:r>
              <a:rPr lang="en-US" altLang="ja-JP" sz="1400" dirty="0" smtClean="0">
                <a:solidFill>
                  <a:schemeClr val="tx1"/>
                </a:solidFill>
              </a:rPr>
              <a:t>- </a:t>
            </a:r>
            <a:r>
              <a:rPr lang="ja-JP" altLang="en-US" sz="1400" dirty="0" smtClean="0">
                <a:solidFill>
                  <a:schemeClr val="tx1"/>
                </a:solidFill>
              </a:rPr>
              <a:t>作業</a:t>
            </a:r>
            <a:r>
              <a:rPr lang="ja-JP" altLang="en-US" sz="1400" dirty="0">
                <a:solidFill>
                  <a:schemeClr val="tx1"/>
                </a:solidFill>
              </a:rPr>
              <a:t>フォルダ</a:t>
            </a:r>
            <a:r>
              <a:rPr lang="ja-JP" altLang="en-US" sz="1400" dirty="0" smtClean="0">
                <a:solidFill>
                  <a:schemeClr val="tx1"/>
                </a:solidFill>
              </a:rPr>
              <a:t>は、スペース</a:t>
            </a:r>
            <a:r>
              <a:rPr lang="ja-JP" altLang="en-US" sz="1400" dirty="0">
                <a:solidFill>
                  <a:schemeClr val="tx1"/>
                </a:solidFill>
              </a:rPr>
              <a:t>や全角文字が含まれているパスを使わないで</a:t>
            </a:r>
            <a:r>
              <a:rPr lang="ja-JP" altLang="en-US" sz="1400" dirty="0" smtClean="0">
                <a:solidFill>
                  <a:schemeClr val="tx1"/>
                </a:solidFill>
              </a:rPr>
              <a:t>ください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② </a:t>
            </a:r>
            <a:r>
              <a:rPr lang="ja-JP" altLang="en-US" sz="1400" dirty="0">
                <a:solidFill>
                  <a:schemeClr val="tx1"/>
                </a:solidFill>
              </a:rPr>
              <a:t>ターミナルを開いて作業フォルダに移動</a:t>
            </a:r>
            <a:r>
              <a:rPr lang="ja-JP" altLang="en-US" sz="1400" dirty="0" smtClean="0">
                <a:solidFill>
                  <a:schemeClr val="tx1"/>
                </a:solidFill>
              </a:rPr>
              <a:t>します。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dirty="0" smtClean="0">
                <a:solidFill>
                  <a:schemeClr val="tx1"/>
                </a:solidFill>
              </a:rPr>
              <a:t>（</a:t>
            </a:r>
            <a:r>
              <a:rPr lang="ja-JP" altLang="en-US" sz="1400" dirty="0">
                <a:solidFill>
                  <a:schemeClr val="tx1"/>
                </a:solidFill>
              </a:rPr>
              <a:t>もし、</a:t>
            </a:r>
            <a:r>
              <a:rPr lang="en-US" altLang="ja-JP" sz="1400" dirty="0">
                <a:solidFill>
                  <a:schemeClr val="tx1"/>
                </a:solidFill>
              </a:rPr>
              <a:t>Windows</a:t>
            </a:r>
            <a:r>
              <a:rPr lang="ja-JP" altLang="en-US" sz="1400" dirty="0">
                <a:solidFill>
                  <a:schemeClr val="tx1"/>
                </a:solidFill>
              </a:rPr>
              <a:t>環境で</a:t>
            </a:r>
            <a:r>
              <a:rPr lang="en-US" altLang="ja-JP" sz="1400" dirty="0">
                <a:solidFill>
                  <a:schemeClr val="tx1"/>
                </a:solidFill>
              </a:rPr>
              <a:t>Cygwin</a:t>
            </a:r>
            <a:r>
              <a:rPr lang="ja-JP" altLang="en-US" sz="1400" dirty="0">
                <a:solidFill>
                  <a:schemeClr val="tx1"/>
                </a:solidFill>
              </a:rPr>
              <a:t>を</a:t>
            </a:r>
            <a:r>
              <a:rPr lang="ja-JP" altLang="en-US" sz="1400" dirty="0" smtClean="0">
                <a:solidFill>
                  <a:schemeClr val="tx1"/>
                </a:solidFill>
              </a:rPr>
              <a:t>インストールして</a:t>
            </a:r>
            <a:r>
              <a:rPr lang="ja-JP" altLang="en-US" sz="1400" dirty="0">
                <a:solidFill>
                  <a:schemeClr val="tx1"/>
                </a:solidFill>
              </a:rPr>
              <a:t>いない方は、先に「開発環境（</a:t>
            </a:r>
            <a:r>
              <a:rPr lang="ja-JP" altLang="en-US" sz="1400" dirty="0" smtClean="0">
                <a:solidFill>
                  <a:schemeClr val="tx1"/>
                </a:solidFill>
              </a:rPr>
              <a:t>クロス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    </a:t>
            </a:r>
            <a:r>
              <a:rPr lang="ja-JP" altLang="en-US" sz="1400" dirty="0" smtClean="0">
                <a:solidFill>
                  <a:schemeClr val="tx1"/>
                </a:solidFill>
              </a:rPr>
              <a:t>コンパイラ</a:t>
            </a:r>
            <a:r>
              <a:rPr lang="ja-JP" altLang="en-US" sz="1400" dirty="0">
                <a:solidFill>
                  <a:schemeClr val="tx1"/>
                </a:solidFill>
              </a:rPr>
              <a:t>，ツール）のインストール」を実施</a:t>
            </a:r>
            <a:r>
              <a:rPr lang="ja-JP" altLang="en-US" sz="1400" dirty="0" smtClean="0">
                <a:solidFill>
                  <a:schemeClr val="tx1"/>
                </a:solidFill>
              </a:rPr>
              <a:t>してください</a:t>
            </a:r>
            <a:r>
              <a:rPr lang="ja-JP" altLang="en-US" sz="1400" dirty="0">
                <a:solidFill>
                  <a:schemeClr val="tx1"/>
                </a:solidFill>
              </a:rPr>
              <a:t>） 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③ 下記のコマンドでプラットフォームの簡易パッケージを解凍します </a:t>
            </a: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    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注意</a:t>
            </a:r>
            <a:r>
              <a:rPr lang="ja-JP" altLang="en-US" sz="1100" b="1" dirty="0">
                <a:solidFill>
                  <a:schemeClr val="tx1"/>
                </a:solidFill>
              </a:rPr>
              <a:t>：解凍ソフトを使用して解凍すると、アーカイブに含まれるシンボリックリンクが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壊れて</a:t>
            </a:r>
            <a:endParaRPr lang="en-US" altLang="ja-JP" sz="1100" b="1" dirty="0" smtClean="0">
              <a:solidFill>
                <a:schemeClr val="tx1"/>
              </a:solidFill>
            </a:endParaRPr>
          </a:p>
          <a:p>
            <a:r>
              <a:rPr lang="en-US" altLang="ja-JP" sz="1100" b="1" dirty="0">
                <a:solidFill>
                  <a:schemeClr val="tx1"/>
                </a:solidFill>
              </a:rPr>
              <a:t> 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            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しまう</a:t>
            </a:r>
            <a:r>
              <a:rPr lang="ja-JP" altLang="en-US" sz="1100" b="1" dirty="0">
                <a:solidFill>
                  <a:schemeClr val="tx1"/>
                </a:solidFill>
              </a:rPr>
              <a:t>ことがありますので、以下のように </a:t>
            </a:r>
            <a:r>
              <a:rPr lang="en-US" altLang="ja-JP" sz="1100" b="1" dirty="0">
                <a:solidFill>
                  <a:schemeClr val="tx1"/>
                </a:solidFill>
              </a:rPr>
              <a:t>tar </a:t>
            </a:r>
            <a:r>
              <a:rPr lang="ja-JP" altLang="en-US" sz="1100" b="1" dirty="0">
                <a:solidFill>
                  <a:schemeClr val="tx1"/>
                </a:solidFill>
              </a:rPr>
              <a:t>コマンドを使用してください。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    &gt;  tar </a:t>
            </a:r>
            <a:r>
              <a:rPr lang="en-US" altLang="ja-JP" sz="1400" dirty="0" err="1">
                <a:solidFill>
                  <a:schemeClr val="tx1"/>
                </a:solidFill>
              </a:rPr>
              <a:t>xvf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hrp2.tar.xz</a:t>
            </a:r>
          </a:p>
          <a:p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作業フォルダに、</a:t>
            </a:r>
            <a:r>
              <a:rPr lang="en-US" altLang="ja-JP" sz="1400" dirty="0">
                <a:solidFill>
                  <a:schemeClr val="tx1"/>
                </a:solidFill>
              </a:rPr>
              <a:t>hrp2 </a:t>
            </a:r>
            <a:r>
              <a:rPr lang="ja-JP" altLang="en-US" sz="1400" dirty="0">
                <a:solidFill>
                  <a:schemeClr val="tx1"/>
                </a:solidFill>
              </a:rPr>
              <a:t>フォルダができたら、プラットフォームのインストールが完了です。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48250" y="6107552"/>
            <a:ext cx="8278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latin typeface="メイリオ" pitchFamily="50" charset="-128"/>
              </a:rPr>
              <a:t>ET</a:t>
            </a:r>
            <a:r>
              <a:rPr lang="ja-JP" altLang="en-US" sz="1400" b="1" dirty="0" smtClean="0">
                <a:latin typeface="メイリオ" pitchFamily="50" charset="-128"/>
              </a:rPr>
              <a:t>ロボコン用</a:t>
            </a:r>
            <a:r>
              <a:rPr lang="en-US" altLang="ja-JP" sz="1400" b="1" dirty="0" smtClean="0">
                <a:latin typeface="メイリオ" pitchFamily="50" charset="-128"/>
              </a:rPr>
              <a:t>EV3</a:t>
            </a:r>
            <a:r>
              <a:rPr lang="ja-JP" altLang="en-US" sz="1400" b="1" dirty="0" smtClean="0">
                <a:latin typeface="メイリオ" pitchFamily="50" charset="-128"/>
              </a:rPr>
              <a:t>サポートサイト　：　</a:t>
            </a:r>
            <a:r>
              <a:rPr lang="en-US" altLang="ja-JP" sz="1400" b="1" dirty="0" smtClean="0">
                <a:latin typeface="メイリオ" pitchFamily="50" charset="-128"/>
              </a:rPr>
              <a:t>http</a:t>
            </a:r>
            <a:r>
              <a:rPr lang="en-US" altLang="ja-JP" sz="1400" b="1" dirty="0">
                <a:latin typeface="メイリオ" pitchFamily="50" charset="-128"/>
              </a:rPr>
              <a:t>://sourceforge.net/p/etroboev3/wiki/Home/</a:t>
            </a:r>
            <a:endParaRPr kumimoji="1" lang="ja-JP" altLang="en-US" sz="1400" b="1" dirty="0" smtClean="0">
              <a:latin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2143" y="435429"/>
            <a:ext cx="415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/>
              <a:t>EV3</a:t>
            </a:r>
            <a:r>
              <a:rPr lang="ja-JP" altLang="en-US" sz="2400" b="1" dirty="0" smtClean="0"/>
              <a:t>向け開発</a:t>
            </a:r>
            <a:r>
              <a:rPr lang="ja-JP" altLang="en-US" sz="2400" b="1" dirty="0"/>
              <a:t>環境</a:t>
            </a:r>
            <a:r>
              <a:rPr lang="ja-JP" altLang="en-US" sz="2400" b="1" dirty="0" smtClean="0"/>
              <a:t>構築（２）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38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5</a:t>
            </a:fld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2142" y="1081003"/>
            <a:ext cx="8654143" cy="4760997"/>
          </a:xfrm>
        </p:spPr>
        <p:txBody>
          <a:bodyPr/>
          <a:lstStyle/>
          <a:p>
            <a:r>
              <a:rPr kumimoji="1" lang="ja-JP" altLang="en-US" b="1" dirty="0" smtClean="0">
                <a:solidFill>
                  <a:schemeClr val="tx1"/>
                </a:solidFill>
              </a:rPr>
              <a:t>走行体側の環境構築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ダウンロード入手し展開した</a:t>
            </a:r>
            <a:r>
              <a:rPr lang="en-US" altLang="ja-JP" sz="1400" dirty="0" smtClean="0">
                <a:solidFill>
                  <a:schemeClr val="tx1"/>
                </a:solidFill>
              </a:rPr>
              <a:t>EV3RT</a:t>
            </a:r>
            <a:r>
              <a:rPr lang="ja-JP" altLang="en-US" sz="1400" dirty="0">
                <a:solidFill>
                  <a:schemeClr val="tx1"/>
                </a:solidFill>
              </a:rPr>
              <a:t>の</a:t>
            </a:r>
            <a:r>
              <a:rPr lang="ja-JP" altLang="en-US" sz="1400" dirty="0" smtClean="0">
                <a:solidFill>
                  <a:schemeClr val="tx1"/>
                </a:solidFill>
              </a:rPr>
              <a:t>パッケージには、走行体に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プログラムを組み込む為の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SD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カード設定モジュールも入っています。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以下フォルダの内容をそのまま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SD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カードにコピーしてください。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./ev3rt-beta4-release/</a:t>
            </a:r>
            <a:r>
              <a:rPr lang="en-US" altLang="ja-JP" sz="1400" dirty="0" err="1" smtClean="0">
                <a:solidFill>
                  <a:schemeClr val="tx1"/>
                </a:solidFill>
              </a:rPr>
              <a:t>sdcard</a:t>
            </a:r>
            <a:r>
              <a:rPr lang="en-US" altLang="ja-JP" sz="1400" dirty="0" smtClean="0">
                <a:solidFill>
                  <a:schemeClr val="tx1"/>
                </a:solidFill>
              </a:rPr>
              <a:t>/</a:t>
            </a:r>
            <a:r>
              <a:rPr lang="en-US" altLang="ja-JP" sz="1400" dirty="0" err="1" smtClean="0">
                <a:solidFill>
                  <a:schemeClr val="tx1"/>
                </a:solidFill>
              </a:rPr>
              <a:t>uImage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                                        /ev3rt/apps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                                                  /</a:t>
            </a:r>
            <a:r>
              <a:rPr lang="en-US" altLang="ja-JP" sz="1400" dirty="0" err="1" smtClean="0">
                <a:solidFill>
                  <a:schemeClr val="tx1"/>
                </a:solidFill>
              </a:rPr>
              <a:t>etc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                                                 /res</a:t>
            </a: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en-US" altLang="ja-JP" sz="1400" dirty="0" smtClean="0">
              <a:solidFill>
                <a:schemeClr val="tx1"/>
              </a:solidFill>
            </a:endParaRPr>
          </a:p>
          <a:p>
            <a:endParaRPr lang="en-US" altLang="ja-JP" sz="1400" dirty="0" smtClean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この</a:t>
            </a:r>
            <a:r>
              <a:rPr lang="ja-JP" altLang="en-US" sz="1400" dirty="0" smtClean="0">
                <a:solidFill>
                  <a:schemeClr val="tx1"/>
                </a:solidFill>
              </a:rPr>
              <a:t>コピー作業を実施した</a:t>
            </a:r>
            <a:r>
              <a:rPr lang="en-US" altLang="ja-JP" sz="1400" dirty="0" smtClean="0">
                <a:solidFill>
                  <a:schemeClr val="tx1"/>
                </a:solidFill>
              </a:rPr>
              <a:t>SD</a:t>
            </a:r>
            <a:r>
              <a:rPr lang="ja-JP" altLang="en-US" sz="1400" dirty="0" smtClean="0">
                <a:solidFill>
                  <a:schemeClr val="tx1"/>
                </a:solidFill>
              </a:rPr>
              <a:t>カードを走行体</a:t>
            </a:r>
            <a:r>
              <a:rPr lang="en-US" altLang="ja-JP" sz="1400" dirty="0" smtClean="0">
                <a:solidFill>
                  <a:schemeClr val="tx1"/>
                </a:solidFill>
              </a:rPr>
              <a:t>(EV3)</a:t>
            </a:r>
            <a:r>
              <a:rPr lang="ja-JP" altLang="en-US" sz="1400" dirty="0" smtClean="0">
                <a:solidFill>
                  <a:schemeClr val="tx1"/>
                </a:solidFill>
              </a:rPr>
              <a:t>の</a:t>
            </a:r>
            <a:r>
              <a:rPr lang="en-US" altLang="ja-JP" sz="1400" dirty="0" smtClean="0">
                <a:solidFill>
                  <a:schemeClr val="tx1"/>
                </a:solidFill>
              </a:rPr>
              <a:t>SD</a:t>
            </a:r>
            <a:r>
              <a:rPr lang="ja-JP" altLang="en-US" sz="1400" dirty="0" smtClean="0">
                <a:solidFill>
                  <a:schemeClr val="tx1"/>
                </a:solidFill>
              </a:rPr>
              <a:t>カードソケットに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差し込んで、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EV3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の電源を入れることでプログラム起動環境が起動します。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2143" y="435429"/>
            <a:ext cx="415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/>
              <a:t>EV3</a:t>
            </a:r>
            <a:r>
              <a:rPr lang="ja-JP" altLang="en-US" sz="2400" b="1" dirty="0" smtClean="0"/>
              <a:t>向け開発</a:t>
            </a:r>
            <a:r>
              <a:rPr lang="ja-JP" altLang="en-US" sz="2400" b="1" dirty="0"/>
              <a:t>環境</a:t>
            </a:r>
            <a:r>
              <a:rPr lang="ja-JP" altLang="en-US" sz="2400" b="1" dirty="0" smtClean="0"/>
              <a:t>構築（３）</a:t>
            </a:r>
            <a:endParaRPr lang="ja-JP" altLang="en-US" sz="24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419" y="2817651"/>
            <a:ext cx="4534865" cy="168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6</a:t>
            </a:fld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2143" y="1233943"/>
            <a:ext cx="7772400" cy="398914"/>
          </a:xfrm>
        </p:spPr>
        <p:txBody>
          <a:bodyPr/>
          <a:lstStyle/>
          <a:p>
            <a:r>
              <a:rPr kumimoji="1" lang="ja-JP" altLang="en-US" b="1" dirty="0" smtClean="0">
                <a:solidFill>
                  <a:schemeClr val="tx1"/>
                </a:solidFill>
              </a:rPr>
              <a:t>走行体個々の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Bluetooth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デバイス名設定方法を説明します。</a:t>
            </a:r>
            <a:endParaRPr lang="en-US" altLang="ja-JP" b="1" dirty="0">
              <a:solidFill>
                <a:schemeClr val="tx1"/>
              </a:solidFill>
            </a:endParaRPr>
          </a:p>
          <a:p>
            <a:endParaRPr lang="en-US" altLang="ja-JP" dirty="0" smtClean="0"/>
          </a:p>
          <a:p>
            <a:r>
              <a:rPr lang="en-US" altLang="ja-JP" dirty="0" smtClean="0"/>
              <a:t> 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2143" y="4152360"/>
            <a:ext cx="8610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[Bluetooth]</a:t>
            </a:r>
          </a:p>
          <a:p>
            <a:r>
              <a:rPr lang="en-US" altLang="ja-JP" sz="1200" dirty="0" err="1" smtClean="0"/>
              <a:t>LocalName</a:t>
            </a:r>
            <a:r>
              <a:rPr lang="en-US" altLang="ja-JP" sz="1200" dirty="0" smtClean="0"/>
              <a:t>=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ETxxx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 err="1" smtClean="0"/>
              <a:t>PinCode</a:t>
            </a:r>
            <a:r>
              <a:rPr lang="en-US" altLang="ja-JP" sz="1200" dirty="0" smtClean="0"/>
              <a:t>=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xxxx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2143" y="3783028"/>
            <a:ext cx="79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lt"/>
              </a:rPr>
              <a:t>修正ファイル： </a:t>
            </a:r>
            <a:r>
              <a:rPr lang="en-US" altLang="ja-JP" dirty="0" smtClean="0">
                <a:latin typeface="+mn-lt"/>
              </a:rPr>
              <a:t>SD</a:t>
            </a:r>
            <a:r>
              <a:rPr lang="ja-JP" altLang="en-US" dirty="0" smtClean="0">
                <a:latin typeface="+mn-lt"/>
              </a:rPr>
              <a:t>カード上の</a:t>
            </a:r>
            <a:r>
              <a:rPr lang="en-US" altLang="ja-JP" dirty="0" smtClean="0">
                <a:latin typeface="+mn-lt"/>
              </a:rPr>
              <a:t>”</a:t>
            </a:r>
            <a:r>
              <a:rPr lang="en-US" altLang="ja-JP" dirty="0" smtClean="0"/>
              <a:t>/ev3rt/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/rc.conf.ini”</a:t>
            </a:r>
            <a:r>
              <a:rPr lang="ja-JP" altLang="en-US" dirty="0" smtClean="0"/>
              <a:t>を編集</a:t>
            </a:r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2143" y="1813833"/>
            <a:ext cx="832757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メイリオ" pitchFamily="50" charset="-128"/>
              </a:rPr>
              <a:t>各チーム個々のデバイス名を命名ルールに従って</a:t>
            </a:r>
            <a:r>
              <a:rPr lang="ja-JP" altLang="en-US" sz="1400" dirty="0">
                <a:latin typeface="メイリオ" pitchFamily="50" charset="-128"/>
              </a:rPr>
              <a:t>、</a:t>
            </a:r>
            <a:r>
              <a:rPr lang="ja-JP" altLang="en-US" sz="1400" dirty="0" smtClean="0">
                <a:latin typeface="メイリオ" pitchFamily="50" charset="-128"/>
              </a:rPr>
              <a:t>設定ファイルの記述してください。</a:t>
            </a:r>
            <a:endParaRPr lang="en-US" altLang="ja-JP" sz="1400" dirty="0" smtClean="0">
              <a:latin typeface="メイリオ" pitchFamily="50" charset="-128"/>
            </a:endParaRPr>
          </a:p>
          <a:p>
            <a:endParaRPr lang="en-US" altLang="ja-JP" sz="1400" dirty="0" smtClean="0">
              <a:latin typeface="メイリオ" pitchFamily="50" charset="-128"/>
            </a:endParaRPr>
          </a:p>
          <a:p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</a:rPr>
              <a:t>　　命名ルール：　</a:t>
            </a: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“ET”+”</a:t>
            </a:r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</a:rPr>
              <a:t>チーム</a:t>
            </a: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ID”</a:t>
            </a:r>
            <a:endParaRPr kumimoji="1" lang="en-US" altLang="ja-JP" sz="1400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  <a:p>
            <a:endParaRPr lang="en-US" altLang="ja-JP" sz="1400" dirty="0">
              <a:solidFill>
                <a:srgbClr val="FF0000"/>
              </a:solidFill>
              <a:latin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</a:rPr>
              <a:t>また</a:t>
            </a:r>
            <a:r>
              <a:rPr lang="en-US" altLang="ja-JP" sz="1400" dirty="0" smtClean="0">
                <a:latin typeface="メイリオ" pitchFamily="50" charset="-128"/>
              </a:rPr>
              <a:t>PIN</a:t>
            </a:r>
            <a:r>
              <a:rPr lang="ja-JP" altLang="en-US" sz="1400" dirty="0" smtClean="0">
                <a:latin typeface="メイリオ" pitchFamily="50" charset="-128"/>
              </a:rPr>
              <a:t>コードも各自で任意の値を設定してください。</a:t>
            </a:r>
            <a:endParaRPr lang="en-US" altLang="ja-JP" sz="1400" dirty="0" smtClean="0">
              <a:latin typeface="メイリオ" pitchFamily="50" charset="-128"/>
            </a:endParaRPr>
          </a:p>
          <a:p>
            <a:r>
              <a:rPr kumimoji="1" lang="ja-JP" altLang="en-US" sz="1400" dirty="0">
                <a:latin typeface="メイリオ" pitchFamily="50" charset="-128"/>
              </a:rPr>
              <a:t>　</a:t>
            </a:r>
            <a:r>
              <a:rPr kumimoji="1" lang="ja-JP" altLang="en-US" sz="1400" dirty="0" smtClean="0">
                <a:latin typeface="メイリオ" pitchFamily="50" charset="-128"/>
              </a:rPr>
              <a:t>　</a:t>
            </a:r>
            <a:r>
              <a:rPr kumimoji="1" lang="ja-JP" altLang="en-US" sz="1100" dirty="0" smtClean="0">
                <a:latin typeface="メイリオ" pitchFamily="50" charset="-128"/>
              </a:rPr>
              <a:t>注：</a:t>
            </a:r>
            <a:r>
              <a:rPr kumimoji="1" lang="en-US" altLang="ja-JP" sz="1100" dirty="0" smtClean="0">
                <a:latin typeface="メイリオ" pitchFamily="50" charset="-128"/>
              </a:rPr>
              <a:t>PIN</a:t>
            </a:r>
            <a:r>
              <a:rPr kumimoji="1" lang="ja-JP" altLang="en-US" sz="1100" dirty="0" smtClean="0">
                <a:latin typeface="メイリオ" pitchFamily="50" charset="-128"/>
              </a:rPr>
              <a:t>コードは</a:t>
            </a:r>
            <a:r>
              <a:rPr kumimoji="1" lang="en-US" altLang="ja-JP" sz="1100" dirty="0" smtClean="0">
                <a:latin typeface="メイリオ" pitchFamily="50" charset="-128"/>
              </a:rPr>
              <a:t>”1234”</a:t>
            </a:r>
            <a:r>
              <a:rPr kumimoji="1" lang="ja-JP" altLang="en-US" sz="1100" dirty="0" smtClean="0">
                <a:latin typeface="メイリオ" pitchFamily="50" charset="-128"/>
              </a:rPr>
              <a:t>以外を設定してください</a:t>
            </a:r>
            <a:endParaRPr kumimoji="1" lang="en-US" altLang="ja-JP" sz="1100" dirty="0" smtClean="0">
              <a:latin typeface="メイリオ" pitchFamily="50" charset="-128"/>
            </a:endParaRPr>
          </a:p>
          <a:p>
            <a:endParaRPr lang="en-US" altLang="ja-JP" sz="1100" dirty="0">
              <a:latin typeface="メイリオ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2143" y="435429"/>
            <a:ext cx="415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/>
              <a:t>EV3</a:t>
            </a:r>
            <a:r>
              <a:rPr lang="ja-JP" altLang="en-US" sz="2400" b="1" dirty="0" smtClean="0"/>
              <a:t>向け開発</a:t>
            </a:r>
            <a:r>
              <a:rPr lang="ja-JP" altLang="en-US" sz="2400" b="1" dirty="0"/>
              <a:t>環境</a:t>
            </a:r>
            <a:r>
              <a:rPr lang="ja-JP" altLang="en-US" sz="2400" b="1" dirty="0" smtClean="0"/>
              <a:t>構築（４）</a:t>
            </a:r>
            <a:endParaRPr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200" y="5150743"/>
            <a:ext cx="51667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※</a:t>
            </a:r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</a:rPr>
              <a:t>詳細は、以下規約を確認してください。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sz="1400" dirty="0" smtClean="0"/>
              <a:t>　　　　　</a:t>
            </a:r>
            <a:r>
              <a:rPr lang="en-US" altLang="ja-JP" sz="1400" dirty="0" smtClean="0"/>
              <a:t>ET </a:t>
            </a:r>
            <a:r>
              <a:rPr lang="ja-JP" altLang="en-US" sz="1400" dirty="0"/>
              <a:t>ソフトウェアデザインロボットコンテスト</a:t>
            </a:r>
            <a:r>
              <a:rPr lang="en-US" altLang="ja-JP" sz="1400" dirty="0"/>
              <a:t>2015</a:t>
            </a:r>
          </a:p>
          <a:p>
            <a:r>
              <a:rPr lang="ja-JP" altLang="en-US" sz="1400" dirty="0" smtClean="0"/>
              <a:t>　　　　　　</a:t>
            </a:r>
            <a:r>
              <a:rPr lang="en-US" altLang="ja-JP" sz="1400" dirty="0" smtClean="0"/>
              <a:t>Bluetooth </a:t>
            </a:r>
            <a:r>
              <a:rPr lang="ja-JP" altLang="en-US" sz="1400" dirty="0"/>
              <a:t>通信</a:t>
            </a:r>
            <a:r>
              <a:rPr lang="ja-JP" altLang="en-US" sz="1400" dirty="0" smtClean="0"/>
              <a:t>規約　</a:t>
            </a:r>
            <a:r>
              <a:rPr lang="en-US" altLang="ja-JP" sz="1400" dirty="0" smtClean="0"/>
              <a:t>1.0.0 </a:t>
            </a:r>
            <a:r>
              <a:rPr lang="ja-JP" altLang="en-US" sz="1400" dirty="0" smtClean="0"/>
              <a:t>版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　　　</a:t>
            </a:r>
            <a:r>
              <a:rPr lang="en-US" altLang="ja-JP" sz="1400" dirty="0" smtClean="0"/>
              <a:t>1.5</a:t>
            </a:r>
            <a:r>
              <a:rPr lang="en-US" altLang="ja-JP" sz="1400" dirty="0"/>
              <a:t>. Bluetooth </a:t>
            </a:r>
            <a:r>
              <a:rPr lang="ja-JP" altLang="en-US" sz="1400" dirty="0"/>
              <a:t>通信機器と走行体のペアリング</a:t>
            </a:r>
            <a:endParaRPr kumimoji="1" lang="ja-JP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91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1524001"/>
            <a:ext cx="7772400" cy="2946400"/>
          </a:xfrm>
        </p:spPr>
        <p:txBody>
          <a:bodyPr/>
          <a:lstStyle/>
          <a:p>
            <a:r>
              <a:rPr kumimoji="1" lang="ja-JP" altLang="en-US" sz="2000" dirty="0" smtClean="0"/>
              <a:t>別資料として参加者に提供されている、以下</a:t>
            </a:r>
            <a:r>
              <a:rPr kumimoji="1" lang="en-US" altLang="ja-JP" sz="2000" dirty="0" smtClean="0"/>
              <a:t>”</a:t>
            </a:r>
            <a:r>
              <a:rPr kumimoji="1" lang="ja-JP" altLang="en-US" sz="2000" dirty="0" smtClean="0"/>
              <a:t>構築ガイド</a:t>
            </a:r>
            <a:r>
              <a:rPr kumimoji="1" lang="en-US" altLang="ja-JP" sz="2000" dirty="0" smtClean="0"/>
              <a:t>”</a:t>
            </a:r>
            <a:r>
              <a:rPr kumimoji="1" lang="ja-JP" altLang="en-US" sz="2000" dirty="0" smtClean="0"/>
              <a:t>を使って手順を確認します。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lang="ja-JP" altLang="en-US" sz="2000" dirty="0" smtClean="0"/>
              <a:t>資料タイトル：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     </a:t>
            </a:r>
            <a:r>
              <a:rPr lang="en-US" altLang="ja-JP" sz="2000" b="0" dirty="0" smtClean="0"/>
              <a:t>ET </a:t>
            </a:r>
            <a:r>
              <a:rPr lang="ja-JP" altLang="en-US" sz="2000" b="0" dirty="0"/>
              <a:t>ソフトウェアデザインロボットコンテスト</a:t>
            </a:r>
            <a:r>
              <a:rPr lang="en-US" altLang="ja-JP" sz="2000" b="0" dirty="0"/>
              <a:t>2015</a:t>
            </a:r>
            <a:br>
              <a:rPr lang="en-US" altLang="ja-JP" sz="2000" b="0" dirty="0"/>
            </a:br>
            <a:r>
              <a:rPr lang="en-US" altLang="ja-JP" sz="2000" b="0" dirty="0" smtClean="0"/>
              <a:t>     ET </a:t>
            </a:r>
            <a:r>
              <a:rPr lang="ja-JP" altLang="en-US" sz="2000" b="0" dirty="0"/>
              <a:t>ロボコン </a:t>
            </a:r>
            <a:r>
              <a:rPr lang="en-US" altLang="ja-JP" sz="2000" b="0" dirty="0" err="1"/>
              <a:t>nxtOSEK</a:t>
            </a:r>
            <a:r>
              <a:rPr lang="en-US" altLang="ja-JP" sz="2000" b="0" dirty="0"/>
              <a:t> </a:t>
            </a:r>
            <a:r>
              <a:rPr lang="ja-JP" altLang="en-US" sz="2000" b="0" dirty="0"/>
              <a:t>開発環境構築ガイド</a:t>
            </a:r>
            <a:br>
              <a:rPr lang="ja-JP" altLang="en-US" sz="2000" b="0" dirty="0"/>
            </a:br>
            <a:r>
              <a:rPr lang="ja-JP" altLang="en-US" sz="2000" b="0" dirty="0" smtClean="0"/>
              <a:t>               版数 </a:t>
            </a:r>
            <a:r>
              <a:rPr lang="en-US" altLang="ja-JP" sz="2000" b="0" dirty="0"/>
              <a:t>1.0.0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2143" y="435429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/>
              <a:t>NXT</a:t>
            </a:r>
            <a:r>
              <a:rPr lang="ja-JP" altLang="en-US" sz="2400" b="1" dirty="0" smtClean="0"/>
              <a:t>向け開発</a:t>
            </a:r>
            <a:r>
              <a:rPr lang="ja-JP" altLang="en-US" sz="2400" b="1" dirty="0"/>
              <a:t>環境構築の</a:t>
            </a:r>
            <a:r>
              <a:rPr lang="ja-JP" altLang="en-US" sz="2400" b="1" dirty="0" smtClean="0"/>
              <a:t>マニュアル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551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56E64-C7A6-4EAB-B169-BCDAF19E588C}" type="slidenum">
              <a:rPr lang="ja-JP" altLang="en-US" smtClean="0"/>
              <a:pPr>
                <a:defRPr/>
              </a:pPr>
              <a:t>8</a:t>
            </a:fld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2143" y="1233942"/>
            <a:ext cx="7772400" cy="4992687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皆さんの開発環境構築状況を確認した上で、</a:t>
            </a:r>
            <a:r>
              <a:rPr lang="en-US" altLang="ja-JP" dirty="0" smtClean="0">
                <a:solidFill>
                  <a:schemeClr val="tx1"/>
                </a:solidFill>
              </a:rPr>
              <a:t>EV3/NXT</a:t>
            </a:r>
            <a:r>
              <a:rPr lang="ja-JP" altLang="en-US" dirty="0" smtClean="0">
                <a:solidFill>
                  <a:schemeClr val="tx1"/>
                </a:solidFill>
              </a:rPr>
              <a:t>両環境に分かれて、開発環境構築及び問題解決作業を進めましょう。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	</a:t>
            </a:r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EV3</a:t>
            </a:r>
            <a:r>
              <a:rPr lang="ja-JP" altLang="en-US" dirty="0" smtClean="0">
                <a:solidFill>
                  <a:schemeClr val="tx1"/>
                </a:solidFill>
              </a:rPr>
              <a:t>チーム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	</a:t>
            </a:r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NXT</a:t>
            </a:r>
            <a:r>
              <a:rPr lang="ja-JP" altLang="en-US" dirty="0" smtClean="0">
                <a:solidFill>
                  <a:schemeClr val="tx1"/>
                </a:solidFill>
              </a:rPr>
              <a:t>チーム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出来</a:t>
            </a:r>
            <a:r>
              <a:rPr lang="ja-JP" altLang="en-US" dirty="0" smtClean="0">
                <a:solidFill>
                  <a:schemeClr val="tx1"/>
                </a:solidFill>
              </a:rPr>
              <a:t>るだけ参加者の皆さん同士でも情報交換しながら、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進めて行きましょう。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過去</a:t>
            </a:r>
            <a:r>
              <a:rPr lang="ja-JP" altLang="en-US" dirty="0" smtClean="0">
                <a:solidFill>
                  <a:schemeClr val="tx1"/>
                </a:solidFill>
              </a:rPr>
              <a:t>に経験した問題で困っているチームに気が付いたら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解決した経験を教えてあげてください。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2143" y="42454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開発環境</a:t>
            </a:r>
            <a:r>
              <a:rPr lang="ja-JP" altLang="en-US" sz="2400" b="1" dirty="0" smtClean="0"/>
              <a:t>構築作業</a:t>
            </a:r>
            <a:endParaRPr kumimoji="1" lang="ja-JP" altLang="en-US" sz="2400" dirty="0" smtClean="0">
              <a:latin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5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xm_トレーニング白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3_exm_トレーニング白">
      <a:majorFont>
        <a:latin typeface="メイリオ"/>
        <a:ea typeface="メイリオ"/>
        <a:cs typeface="メイリオ"/>
      </a:majorFont>
      <a:minorFont>
        <a:latin typeface="メイリオ"/>
        <a:ea typeface="メイリオ"/>
        <a:cs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5">
              <a:lumMod val="75000"/>
            </a:schemeClr>
          </a:solidFill>
        </a:ln>
      </a:spPr>
      <a:bodyPr wrap="none" rtlCol="0" anchor="ctr">
        <a:sp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400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74683</TotalTime>
  <Words>793</Words>
  <Application>Microsoft Office PowerPoint</Application>
  <PresentationFormat>画面に合わせる (4:3)</PresentationFormat>
  <Paragraphs>265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ＭＳ Ｐゴシック</vt:lpstr>
      <vt:lpstr>メイリオ</vt:lpstr>
      <vt:lpstr>Arial</vt:lpstr>
      <vt:lpstr>Calibri</vt:lpstr>
      <vt:lpstr>Lucida Sans Unicode</vt:lpstr>
      <vt:lpstr>Wingdings</vt:lpstr>
      <vt:lpstr>3_exm_トレーニング白</vt:lpstr>
      <vt:lpstr>東海地区独自教育 開発環境相談会</vt:lpstr>
      <vt:lpstr>スケジュール</vt:lpstr>
      <vt:lpstr>開発環境の構築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別資料として参加者に提供されている、以下”構築ガイド”を使って手順を確認します。    資料タイトル：      ET ソフトウェアデザインロボットコンテスト2015      ET ロボコン nxtOSEK 開発環境構築ガイド                版数 1.0.0</vt:lpstr>
      <vt:lpstr>PowerPoint プレゼンテーション</vt:lpstr>
      <vt:lpstr>コンパイル、ダウンロードの 操作説明</vt:lpstr>
      <vt:lpstr>PowerPoint プレゼンテーション</vt:lpstr>
      <vt:lpstr>PowerPoint プレゼンテーション</vt:lpstr>
      <vt:lpstr>サンプルプログラムを使って、プログラム作成の作業練習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エクスモーション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ETロボコン公式教材 （その１） モデルの描き方トレーニング</dc:title>
  <dc:creator>watanabe</dc:creator>
  <cp:lastModifiedBy>吉田和浩</cp:lastModifiedBy>
  <cp:revision>640</cp:revision>
  <dcterms:created xsi:type="dcterms:W3CDTF">2009-02-19T07:17:52Z</dcterms:created>
  <dcterms:modified xsi:type="dcterms:W3CDTF">2015-05-07T07:26:34Z</dcterms:modified>
</cp:coreProperties>
</file>