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734175" cy="98679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FF"/>
    <a:srgbClr val="3399FF"/>
    <a:srgbClr val="CCECFF"/>
    <a:srgbClr val="CCFFFF"/>
    <a:srgbClr val="000000"/>
    <a:srgbClr val="E3DED1"/>
    <a:srgbClr val="5C4522"/>
    <a:srgbClr val="66FF99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9" autoAdjust="0"/>
    <p:restoredTop sz="94681" autoAdjust="0"/>
  </p:normalViewPr>
  <p:slideViewPr>
    <p:cSldViewPr snapToGrid="0">
      <p:cViewPr>
        <p:scale>
          <a:sx n="75" d="100"/>
          <a:sy n="75" d="100"/>
        </p:scale>
        <p:origin x="-37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16"/>
    </p:cViewPr>
  </p:sorterViewPr>
  <p:notesViewPr>
    <p:cSldViewPr snapToGrid="0" showGuides="1">
      <p:cViewPr varScale="1">
        <p:scale>
          <a:sx n="137" d="100"/>
          <a:sy n="137" d="100"/>
        </p:scale>
        <p:origin x="-90" y="-96"/>
      </p:cViewPr>
      <p:guideLst>
        <p:guide orient="horz" pos="3107"/>
        <p:guide pos="212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366294" cy="493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 dirty="0" smtClean="0">
                <a:latin typeface="メイリオ" panose="020B0604030504040204" pitchFamily="50" charset="-128"/>
              </a:rPr>
              <a:t>ET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ロボコン公式トレーニング モデリング入門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522"/>
            <a:ext cx="4068765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 smtClean="0">
                <a:latin typeface="メイリオ" panose="020B0604030504040204" pitchFamily="50" charset="-128"/>
              </a:rPr>
              <a:t>ET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ロボコン技術教育資料／</a:t>
            </a:r>
            <a:r>
              <a:rPr kumimoji="1" lang="en-US" altLang="ja-JP" dirty="0" smtClean="0">
                <a:latin typeface="メイリオ" panose="020B0604030504040204" pitchFamily="50" charset="-128"/>
              </a:rPr>
              <a:t>ET</a:t>
            </a:r>
            <a:r>
              <a:rPr kumimoji="1" lang="ja-JP" altLang="en-US" dirty="0" smtClean="0">
                <a:latin typeface="メイリオ" panose="020B0604030504040204" pitchFamily="50" charset="-128"/>
              </a:rPr>
              <a:t>ロボコン実行委員会</a:t>
            </a:r>
            <a:endParaRPr kumimoji="1" lang="ja-JP" altLang="en-US" dirty="0">
              <a:latin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3864" y="9372522"/>
            <a:ext cx="2918724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8B8D9-364E-4C30-96A4-CCFE18722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246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2"/>
            <a:ext cx="4043013" cy="49220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ロボコン公式トレーニング モデリング入門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35" tIns="45817" rIns="91635" bIns="45817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672942" y="4687054"/>
            <a:ext cx="5388292" cy="444095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dirty="0" smtClean="0"/>
              <a:t>マスタ テキストの書式設定</a:t>
            </a:r>
          </a:p>
          <a:p>
            <a:pPr lvl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374109"/>
            <a:ext cx="4043013" cy="49220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ロボコン実行委員会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3813864" y="9374109"/>
            <a:ext cx="2918724" cy="49220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3381B632-3FEF-4D55-854F-F2EE3AD59433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25578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54610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904875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番号あり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61580" cy="657225"/>
          </a:xfrm>
        </p:spPr>
        <p:txBody>
          <a:bodyPr/>
          <a:lstStyle>
            <a:lvl1pPr>
              <a:defRPr kern="1200" spc="-100" baseline="0"/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514350" marR="0" indent="-51435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pc="-100"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pc="0" baseline="0">
                <a:solidFill>
                  <a:srgbClr val="5C4522"/>
                </a:solidFill>
                <a:latin typeface="+mn-lt"/>
              </a:defRPr>
            </a:lvl2pPr>
            <a:lvl3pPr marL="774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z="1600" spc="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90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z="1400" spc="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90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z="1400" spc="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marL="360000" marR="0" lvl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/>
                <a:ea typeface="+mn-ea"/>
              </a:rPr>
              <a:t>マスター テキストの書式設定</a:t>
            </a:r>
          </a:p>
          <a:p>
            <a:pPr marL="540000" marR="0" lvl="1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2 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720000" marR="0" lvl="2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3 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3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4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4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5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92174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Z:\kuboaki\Projects\etrobo-new-教材\モデリング教育資料-2015\テキスト\ETロボコン2015ロゴ\ETロボコン2015ロゴ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7"/>
          <a:stretch/>
        </p:blipFill>
        <p:spPr bwMode="auto">
          <a:xfrm>
            <a:off x="6277204" y="6462703"/>
            <a:ext cx="2286000" cy="3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j-lt"/>
              <a:cs typeface="+mn-cs"/>
            </a:endParaRPr>
          </a:p>
        </p:txBody>
      </p:sp>
      <p:pic>
        <p:nvPicPr>
          <p:cNvPr id="6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4413250"/>
            <a:ext cx="280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7875" y="768657"/>
            <a:ext cx="7716838" cy="1470025"/>
          </a:xfrm>
        </p:spPr>
        <p:txBody>
          <a:bodyPr anchor="b" anchorCtr="0"/>
          <a:lstStyle>
            <a:lvl1pPr algn="r">
              <a:defRPr sz="4000" baseline="0" smtClean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7874" y="2552700"/>
            <a:ext cx="7705725" cy="1752600"/>
          </a:xfrm>
        </p:spPr>
        <p:txBody>
          <a:bodyPr anchor="t" anchorCtr="0"/>
          <a:lstStyle>
            <a:lvl1pPr marL="0" indent="0" algn="r">
              <a:buFont typeface="Wingdings" pitchFamily="2" charset="2"/>
              <a:buNone/>
              <a:defRPr sz="3200" kern="1200" spc="-1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ja-JP" altLang="en-US" noProof="0" dirty="0" smtClean="0"/>
              <a:t>マスタ サブタイトルの書式設定</a:t>
            </a:r>
          </a:p>
        </p:txBody>
      </p:sp>
      <p:pic>
        <p:nvPicPr>
          <p:cNvPr id="25293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92862"/>
            <a:ext cx="77057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69904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番号あり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61580" cy="657225"/>
          </a:xfrm>
        </p:spPr>
        <p:txBody>
          <a:bodyPr/>
          <a:lstStyle>
            <a:lvl1pPr>
              <a:defRPr kern="1200" spc="-100" baseline="0"/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45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n"/>
              <a:tabLst/>
              <a:defRPr spc="-100"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pc="0" baseline="0">
                <a:solidFill>
                  <a:srgbClr val="5C4522"/>
                </a:solidFill>
                <a:latin typeface="+mn-lt"/>
              </a:defRPr>
            </a:lvl2pPr>
            <a:lvl3pPr marL="774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lphaLcPeriod"/>
              <a:tabLst/>
              <a:defRPr sz="1600" spc="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marL="360000" marR="0" lvl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/>
                <a:ea typeface="+mn-ea"/>
              </a:rPr>
              <a:t>マスター テキストの書式設定</a:t>
            </a:r>
          </a:p>
          <a:p>
            <a:pPr marL="540000" marR="0" lvl="1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2 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720000" marR="0" lvl="2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3 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3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4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4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5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407594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_番号なし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54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l"/>
              <a:tabLst/>
              <a:defRPr baseline="0">
                <a:solidFill>
                  <a:srgbClr val="5C4522"/>
                </a:solidFill>
                <a:latin typeface="+mn-lt"/>
              </a:defRPr>
            </a:lvl2pPr>
            <a:lvl3pPr marL="720000" marR="0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u"/>
              <a:tabLst/>
              <a:defRPr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l"/>
              <a:tabLst/>
              <a:defRPr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marL="360000" marR="0" lvl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ja-JP" alt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マスター テキストの書式設定</a:t>
            </a:r>
          </a:p>
          <a:p>
            <a:pPr marL="540000" marR="0" lvl="1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2 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720000" marR="0" lvl="2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3 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3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4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4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5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13312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番号なしコンテンツ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8683200" cy="5378400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spcBef>
                <a:spcPts val="300"/>
              </a:spcBef>
              <a:spcAft>
                <a:spcPts val="300"/>
              </a:spcAft>
              <a:defRPr sz="1800"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63149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番号なしコンテン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8683200" cy="53784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2000"/>
            </a:lvl1pPr>
            <a:lvl2pPr>
              <a:spcBef>
                <a:spcPts val="300"/>
              </a:spcBef>
              <a:spcAft>
                <a:spcPts val="3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87131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番号なし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4536" y="1062000"/>
            <a:ext cx="4536000" cy="5378400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spcBef>
                <a:spcPts val="300"/>
              </a:spcBef>
              <a:spcAft>
                <a:spcPts val="300"/>
              </a:spcAft>
              <a:defRPr sz="1800"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4558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番号なし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baseline="0">
                <a:solidFill>
                  <a:srgbClr val="5C4522"/>
                </a:solidFill>
                <a:latin typeface="+mn-lt"/>
              </a:defRPr>
            </a:lvl2pPr>
            <a:lvl3pPr marL="720000" marR="0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u"/>
              <a:tabLst/>
              <a:defRPr sz="18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90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90000"/>
              <a:buFont typeface="+mj-lt"/>
              <a:buAutoNum type="alphaLcPeriod"/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sz="180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marL="360000" marR="0" lvl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ja-JP" alt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/>
                <a:ea typeface="+mn-ea"/>
              </a:rPr>
              <a:t>マスター テキストの書式設定</a:t>
            </a:r>
          </a:p>
          <a:p>
            <a:pPr marL="540000" marR="0" lvl="1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2 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19859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720000" marR="0" lvl="2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3 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B587C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3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4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4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5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604878">
                  <a:lumMod val="50000"/>
                </a:srgbClr>
              </a:solidFill>
              <a:effectLst/>
              <a:uLnTx/>
              <a:uFillTx/>
              <a:latin typeface="Consolas"/>
              <a:ea typeface="+mn-ea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65076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番号ありコンテンツ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540000" indent="-360363">
              <a:buFont typeface="+mj-lt"/>
              <a:buAutoNum type="arabicPeriod"/>
              <a:defRPr baseline="0">
                <a:solidFill>
                  <a:srgbClr val="5C4522"/>
                </a:solidFill>
                <a:latin typeface="+mn-lt"/>
              </a:defRPr>
            </a:lvl2pPr>
            <a:lvl3pPr marL="720000" indent="-360000">
              <a:buSzPct val="90000"/>
              <a:buFont typeface="+mj-lt"/>
              <a:buAutoNum type="alphaLcPeriod"/>
              <a:defRPr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l"/>
              <a:tabLst/>
              <a:defRPr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marL="360000" marR="0" lvl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ja-JP" alt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/>
                <a:ea typeface="+mn-ea"/>
              </a:rPr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marL="900000" marR="0" lvl="3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4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E8542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  <a:p>
            <a:pPr marL="900000" marR="0" lvl="4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第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5 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/>
                <a:uLnTx/>
                <a:uFillTx/>
                <a:latin typeface="Consolas"/>
                <a:ea typeface="+mn-ea"/>
              </a:rPr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82128" cy="657225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89543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06375" y="185738"/>
            <a:ext cx="7971854" cy="6572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altLang="ja-JP" dirty="0" smtClean="0"/>
              <a:t>1-1.	</a:t>
            </a:r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91361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Z:\kuboaki\Projects\etrobo-new-教材\モデリング教育資料-2015\テキスト\ETロボコン2015ロゴ\ETロボコン2015ロゴ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7"/>
          <a:stretch/>
        </p:blipFill>
        <p:spPr bwMode="auto">
          <a:xfrm>
            <a:off x="6277204" y="6462703"/>
            <a:ext cx="2286000" cy="3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799240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dirty="0" smtClean="0"/>
              <a:t>1-1.	</a:t>
            </a:r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4" y="1060450"/>
            <a:ext cx="8682131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6619" y="6510686"/>
            <a:ext cx="542131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206375" y="768798"/>
            <a:ext cx="7704138" cy="714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1030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28588"/>
            <a:ext cx="1077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4" y="6482111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 smtClean="0"/>
              <a:t>ET</a:t>
            </a:r>
            <a:r>
              <a:rPr lang="ja-JP" altLang="en-US" dirty="0" smtClean="0"/>
              <a:t>ロボコン技術教育資料／</a:t>
            </a:r>
            <a:r>
              <a:rPr lang="en-US" altLang="ja-JP" dirty="0" smtClean="0"/>
              <a:t>ET</a:t>
            </a:r>
            <a:r>
              <a:rPr lang="ja-JP" altLang="en-US" dirty="0" smtClean="0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1820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7" r:id="rId2"/>
    <p:sldLayoutId id="2147483689" r:id="rId3"/>
    <p:sldLayoutId id="2147483695" r:id="rId4"/>
    <p:sldLayoutId id="2147483696" r:id="rId5"/>
    <p:sldLayoutId id="2147483694" r:id="rId6"/>
    <p:sldLayoutId id="2147483692" r:id="rId7"/>
    <p:sldLayoutId id="2147483693" r:id="rId8"/>
    <p:sldLayoutId id="2147483690" r:id="rId9"/>
    <p:sldLayoutId id="2147483688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985838" indent="-985838" algn="l" rtl="0" eaLnBrk="0" fontAlgn="base" hangingPunct="0">
        <a:spcBef>
          <a:spcPct val="0"/>
        </a:spcBef>
        <a:spcAft>
          <a:spcPct val="0"/>
        </a:spcAft>
        <a:buFont typeface="+mj-lt"/>
        <a:buNone/>
        <a:defRPr kumimoji="1" sz="3200" kern="1200" spc="-100" baseline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9pPr>
    </p:titleStyle>
    <p:bodyStyle>
      <a:lvl1pPr marL="360000" indent="-360000" algn="l" rtl="0" eaLnBrk="1" fontAlgn="base" hangingPunct="0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itchFamily="2" charset="2"/>
        <a:buChar char="n"/>
        <a:defRPr kumimoji="1" sz="2800" spc="-1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540000" indent="-360000" algn="l" rtl="0" eaLnBrk="1" fontAlgn="base" hangingPunct="0"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itchFamily="2" charset="2"/>
        <a:buChar char="l"/>
        <a:defRPr kumimoji="1" sz="24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720000" indent="-288000" algn="l" rtl="0" eaLnBrk="1" fontAlgn="base" hangingPunct="0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itchFamily="2" charset="2"/>
        <a:buChar char="u"/>
        <a:tabLst/>
        <a:defRPr kumimoji="1" sz="16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900000" indent="-252000" algn="l" rtl="0" eaLnBrk="1" fontAlgn="base" hangingPunct="0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itchFamily="2" charset="2"/>
        <a:buChar char="l"/>
        <a:defRPr kumimoji="1" sz="14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900000" indent="-252000" algn="l" rtl="0" eaLnBrk="1" fontAlgn="base" hangingPunct="0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anose="05000000000000000000" pitchFamily="2" charset="2"/>
        <a:buChar char="u"/>
        <a:defRPr kumimoji="1" sz="14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 dirty="0" smtClean="0"/>
          </a:p>
        </p:txBody>
      </p:sp>
      <p:sp>
        <p:nvSpPr>
          <p:cNvPr id="6" name="タイトル 9"/>
          <p:cNvSpPr>
            <a:spLocks noGrp="1"/>
          </p:cNvSpPr>
          <p:nvPr>
            <p:ph type="title"/>
          </p:nvPr>
        </p:nvSpPr>
        <p:spPr>
          <a:xfrm>
            <a:off x="206375" y="185738"/>
            <a:ext cx="7982128" cy="657225"/>
          </a:xfrm>
        </p:spPr>
        <p:txBody>
          <a:bodyPr>
            <a:normAutofit/>
          </a:bodyPr>
          <a:lstStyle/>
          <a:p>
            <a:r>
              <a:rPr lang="ja-JP" altLang="en-US" smtClean="0"/>
              <a:t>コンストラクタ</a:t>
            </a:r>
            <a:r>
              <a:rPr lang="en-US" altLang="ja-JP" smtClean="0"/>
              <a:t>/</a:t>
            </a:r>
            <a:r>
              <a:rPr lang="ja-JP" altLang="en-US" smtClean="0"/>
              <a:t>デストラクタについて</a:t>
            </a:r>
            <a:endParaRPr kumimoji="1" lang="ja-JP" altLang="en-US" dirty="0"/>
          </a:p>
        </p:txBody>
      </p:sp>
      <p:sp>
        <p:nvSpPr>
          <p:cNvPr id="7" name="コンテンツ プレースホルダー 10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8683200" cy="5378400"/>
          </a:xfrm>
        </p:spPr>
        <p:txBody>
          <a:bodyPr>
            <a:normAutofit/>
          </a:bodyPr>
          <a:lstStyle/>
          <a:p>
            <a:r>
              <a:rPr lang="ja-JP" altLang="en-US" sz="2000" smtClean="0"/>
              <a:t>コンストラクタ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クラスからオブジェクトを生成する</a:t>
            </a:r>
            <a:r>
              <a:rPr lang="en-US" altLang="ja-JP" sz="1600" smtClean="0"/>
              <a:t>(</a:t>
            </a:r>
            <a:r>
              <a:rPr lang="ja-JP" altLang="en-US" sz="1600" smtClean="0"/>
              <a:t>インスタンス化</a:t>
            </a:r>
            <a:r>
              <a:rPr lang="en-US" altLang="ja-JP" sz="1600" smtClean="0"/>
              <a:t>)</a:t>
            </a:r>
            <a:r>
              <a:rPr lang="ja-JP" altLang="en-US" sz="1600" smtClean="0"/>
              <a:t>際に呼び出されるメソッドです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主に変数の初期化で利用します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クラス名と同じ名前で定義します</a:t>
            </a:r>
            <a:endParaRPr lang="en-US" altLang="ja-JP" sz="1600" smtClean="0"/>
          </a:p>
          <a:p>
            <a:pPr lvl="1"/>
            <a:endParaRPr lang="en-US" altLang="ja-JP" smtClean="0"/>
          </a:p>
          <a:p>
            <a:pPr lvl="1"/>
            <a:endParaRPr lang="en-US" altLang="ja-JP" smtClean="0"/>
          </a:p>
          <a:p>
            <a:pPr lvl="1"/>
            <a:endParaRPr lang="en-US" altLang="ja-JP" smtClean="0"/>
          </a:p>
          <a:p>
            <a:pPr marL="180000" lvl="1" indent="0">
              <a:buNone/>
            </a:pPr>
            <a:endParaRPr lang="en-US" altLang="ja-JP" smtClean="0"/>
          </a:p>
          <a:p>
            <a:endParaRPr lang="en-US" altLang="ja-JP" sz="100" smtClean="0"/>
          </a:p>
          <a:p>
            <a:r>
              <a:rPr lang="ja-JP" altLang="en-US" sz="2000" smtClean="0"/>
              <a:t>デストラクタ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オブジェクトが消去される際に呼び出されるメソッドです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主に確保したメモリ資源の開放等に利用します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クラス名の前にチルダ</a:t>
            </a:r>
            <a:r>
              <a:rPr lang="en-US" altLang="ja-JP" sz="1600" smtClean="0"/>
              <a:t>(~)</a:t>
            </a:r>
            <a:r>
              <a:rPr lang="ja-JP" altLang="en-US" sz="1600" smtClean="0"/>
              <a:t>をつけた名前で定義します</a:t>
            </a:r>
            <a:endParaRPr lang="en-US" altLang="ja-JP" sz="1600" smtClean="0"/>
          </a:p>
          <a:p>
            <a:pPr lvl="1"/>
            <a:endParaRPr kumimoji="1" lang="ja-JP" altLang="en-US" sz="1600" dirty="0"/>
          </a:p>
        </p:txBody>
      </p:sp>
      <p:sp>
        <p:nvSpPr>
          <p:cNvPr id="8" name="メモ 7"/>
          <p:cNvSpPr/>
          <p:nvPr/>
        </p:nvSpPr>
        <p:spPr>
          <a:xfrm>
            <a:off x="533255" y="2430587"/>
            <a:ext cx="3958187" cy="1237354"/>
          </a:xfrm>
          <a:prstGeom prst="foldedCorner">
            <a:avLst>
              <a:gd name="adj" fmla="val 674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app.cpp</a:t>
            </a:r>
          </a:p>
          <a:p>
            <a:endParaRPr lang="en-US" altLang="ja-JP" sz="700" dirty="0" smtClean="0">
              <a:solidFill>
                <a:sysClr val="windowText" lastClr="000000"/>
              </a:solidFill>
              <a:ea typeface="メイリオ" pitchFamily="50" charset="-128"/>
            </a:endParaRPr>
          </a:p>
          <a:p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gLineTracer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 = </a:t>
            </a:r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new 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	</a:t>
            </a: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LineTracer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(</a:t>
            </a: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gLineMonitor</a:t>
            </a:r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, 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		</a:t>
            </a: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gBalancingWalker</a:t>
            </a:r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)</a:t>
            </a:r>
            <a:endParaRPr lang="en-US" altLang="ja-JP" sz="1600" dirty="0" smtClean="0">
              <a:solidFill>
                <a:sysClr val="windowText" lastClr="000000"/>
              </a:solidFill>
              <a:ea typeface="メイリオ" pitchFamily="50" charset="-128"/>
            </a:endParaRPr>
          </a:p>
        </p:txBody>
      </p:sp>
      <p:sp>
        <p:nvSpPr>
          <p:cNvPr id="9" name="メモ 8"/>
          <p:cNvSpPr/>
          <p:nvPr/>
        </p:nvSpPr>
        <p:spPr>
          <a:xfrm>
            <a:off x="4872156" y="2483753"/>
            <a:ext cx="3958187" cy="969960"/>
          </a:xfrm>
          <a:prstGeom prst="foldedCorner">
            <a:avLst>
              <a:gd name="adj" fmla="val 674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app/LineTracer.cpp</a:t>
            </a:r>
          </a:p>
          <a:p>
            <a:endParaRPr lang="en-US" altLang="ja-JP" sz="700" dirty="0" smtClean="0">
              <a:solidFill>
                <a:sysClr val="windowText" lastClr="000000"/>
              </a:solidFill>
              <a:ea typeface="メイリオ" pitchFamily="50" charset="-128"/>
            </a:endParaRPr>
          </a:p>
          <a:p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LineTracer</a:t>
            </a:r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::</a:t>
            </a:r>
            <a:r>
              <a:rPr lang="en-US" altLang="ja-JP" sz="1600" b="1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LineTracer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省略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){</a:t>
            </a:r>
          </a:p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6805" y="3591734"/>
            <a:ext cx="156966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cs typeface="Courier New" pitchFamily="49" charset="0"/>
              </a:rPr>
              <a:t>インスタンス化の例</a:t>
            </a:r>
            <a:endParaRPr lang="en-US" altLang="ja-JP" sz="1200" dirty="0" smtClean="0">
              <a:cs typeface="Courier New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29561" y="3400547"/>
            <a:ext cx="156966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cs typeface="Courier New" pitchFamily="49" charset="0"/>
              </a:rPr>
              <a:t>コンストラクタの例</a:t>
            </a:r>
            <a:endParaRPr lang="en-US" altLang="ja-JP" sz="1200" dirty="0" smtClean="0">
              <a:cs typeface="Courier New" pitchFamily="49" charset="0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526001" y="5403542"/>
            <a:ext cx="3958187" cy="879447"/>
          </a:xfrm>
          <a:prstGeom prst="foldedCorner">
            <a:avLst>
              <a:gd name="adj" fmla="val 674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app.cpp</a:t>
            </a:r>
          </a:p>
          <a:p>
            <a:endParaRPr lang="en-US" altLang="ja-JP" sz="700" dirty="0" smtClean="0">
              <a:solidFill>
                <a:sysClr val="windowText" lastClr="000000"/>
              </a:solidFill>
              <a:ea typeface="メイリオ" pitchFamily="50" charset="-128"/>
            </a:endParaRPr>
          </a:p>
          <a:p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delete </a:t>
            </a:r>
            <a:r>
              <a:rPr lang="en-US" altLang="ja-JP" sz="1600" dirty="0" err="1">
                <a:solidFill>
                  <a:sysClr val="windowText" lastClr="000000"/>
                </a:solidFill>
                <a:ea typeface="メイリオ" pitchFamily="50" charset="-128"/>
              </a:rPr>
              <a:t>gLineTracer</a:t>
            </a:r>
            <a:r>
              <a:rPr lang="en-US" altLang="ja-JP" sz="1600" dirty="0">
                <a:solidFill>
                  <a:sysClr val="windowText" lastClr="000000"/>
                </a:solidFill>
                <a:ea typeface="メイリオ" pitchFamily="50" charset="-128"/>
              </a:rPr>
              <a:t>;</a:t>
            </a:r>
            <a:endParaRPr lang="en-US" altLang="ja-JP" sz="1600" dirty="0" smtClean="0">
              <a:solidFill>
                <a:sysClr val="windowText" lastClr="000000"/>
              </a:solidFill>
              <a:ea typeface="メイリオ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4812243" y="5380078"/>
            <a:ext cx="3958187" cy="966710"/>
          </a:xfrm>
          <a:prstGeom prst="foldedCorner">
            <a:avLst>
              <a:gd name="adj" fmla="val 674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app/LineTracer.cpp</a:t>
            </a:r>
          </a:p>
          <a:p>
            <a:endParaRPr lang="en-US" altLang="ja-JP" sz="700" dirty="0" smtClean="0">
              <a:solidFill>
                <a:sysClr val="windowText" lastClr="000000"/>
              </a:solidFill>
              <a:ea typeface="メイリオ" pitchFamily="50" charset="-128"/>
            </a:endParaRPr>
          </a:p>
          <a:p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 pitchFamily="50" charset="-128"/>
              </a:rPr>
              <a:t>LineTracer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::</a:t>
            </a:r>
            <a:r>
              <a:rPr lang="en-US" altLang="ja-JP" sz="1600" b="1" dirty="0" smtClean="0">
                <a:solidFill>
                  <a:schemeClr val="tx1"/>
                </a:solidFill>
                <a:ea typeface="メイリオ" pitchFamily="50" charset="-128"/>
              </a:rPr>
              <a:t>~</a:t>
            </a:r>
            <a:r>
              <a:rPr lang="en-US" altLang="ja-JP" sz="1600" b="1" dirty="0" err="1" smtClean="0">
                <a:solidFill>
                  <a:schemeClr val="tx1"/>
                </a:solidFill>
                <a:ea typeface="メイリオ" pitchFamily="50" charset="-128"/>
              </a:rPr>
              <a:t>LineTracer</a:t>
            </a:r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(){</a:t>
            </a:r>
          </a:p>
          <a:p>
            <a:r>
              <a:rPr lang="en-US" altLang="ja-JP" sz="1600" dirty="0" smtClean="0">
                <a:solidFill>
                  <a:sysClr val="windowText" lastClr="000000"/>
                </a:solidFill>
                <a:ea typeface="メイリオ" pitchFamily="50" charset="-128"/>
              </a:rPr>
              <a:t>}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83448" y="6240268"/>
            <a:ext cx="141577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cs typeface="Courier New" pitchFamily="49" charset="0"/>
              </a:rPr>
              <a:t>デスト</a:t>
            </a:r>
            <a:r>
              <a:rPr lang="ja-JP" altLang="en-US" sz="1200" dirty="0" smtClean="0">
                <a:cs typeface="Courier New" pitchFamily="49" charset="0"/>
              </a:rPr>
              <a:t>ラクタの例</a:t>
            </a:r>
            <a:endParaRPr lang="en-US" altLang="ja-JP" sz="1200" dirty="0" smtClean="0">
              <a:cs typeface="Courier New" pitchFamily="49" charset="0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441777" y="2668538"/>
            <a:ext cx="405646" cy="87756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呼出</a:t>
            </a:r>
            <a:endParaRPr kumimoji="1" lang="ja-JP" altLang="en-US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413096" y="5574820"/>
            <a:ext cx="405646" cy="87756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呼出</a:t>
            </a:r>
            <a:endParaRPr kumimoji="1" lang="ja-JP" altLang="en-US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19860" y="6240268"/>
            <a:ext cx="17235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cs typeface="Courier New" pitchFamily="49" charset="0"/>
              </a:rPr>
              <a:t>オブジェクト消去の例</a:t>
            </a:r>
            <a:endParaRPr lang="en-US" altLang="ja-JP" sz="1200" dirty="0" smtClean="0">
              <a:cs typeface="Courier New" pitchFamily="49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63730" y="3871607"/>
            <a:ext cx="2504259" cy="1184222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400" dirty="0" smtClean="0">
                <a:latin typeface="+mn-lt"/>
              </a:rPr>
              <a:t>使用するモデリングツール</a:t>
            </a:r>
            <a:r>
              <a:rPr lang="ja-JP" altLang="en-US" sz="1400" dirty="0"/>
              <a:t>に</a:t>
            </a:r>
            <a:r>
              <a:rPr lang="ja-JP" altLang="en-US" sz="1400" dirty="0" smtClean="0"/>
              <a:t>よっては、クラス図からコンストラクタ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デストラクタを含んだソースコードを自動で生成してくれるものもある</a:t>
            </a:r>
            <a:endParaRPr kumimoji="1" lang="ja-JP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45602"/>
      </p:ext>
    </p:extLst>
  </p:cSld>
  <p:clrMapOvr>
    <a:masterClrMapping/>
  </p:clrMapOvr>
</p:sld>
</file>

<file path=ppt/theme/theme1.xml><?xml version="1.0" encoding="utf-8"?>
<a:theme xmlns:a="http://schemas.openxmlformats.org/drawingml/2006/main" name="etrobo_トレーニング白_2015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ユーザー定義 4">
      <a:majorFont>
        <a:latin typeface="Segoe UI"/>
        <a:ea typeface="メイリオ"/>
        <a:cs typeface="メイリオ"/>
      </a:majorFont>
      <a:minorFont>
        <a:latin typeface="Consolas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5">
              <a:lumMod val="75000"/>
            </a:schemeClr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161364</TotalTime>
  <Words>143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etrobo_トレーニング白_2015</vt:lpstr>
      <vt:lpstr>コンストラクタ/デストラクタについて</vt:lpstr>
    </vt:vector>
  </TitlesOfParts>
  <Manager>watanabe</Manager>
  <Company>ETロボコン実行委員会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ETロボコン公式トレーニング モデリング入門</dc:title>
  <dc:creator>EIKO SAKAI</dc:creator>
  <cp:lastModifiedBy>EIKO SAKAI</cp:lastModifiedBy>
  <cp:revision>1101</cp:revision>
  <cp:lastPrinted>2015-01-29T13:29:25Z</cp:lastPrinted>
  <dcterms:created xsi:type="dcterms:W3CDTF">2009-02-19T07:17:52Z</dcterms:created>
  <dcterms:modified xsi:type="dcterms:W3CDTF">2015-05-21T23:45:04Z</dcterms:modified>
</cp:coreProperties>
</file>