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4"/>
  </p:notesMasterIdLst>
  <p:handoutMasterIdLst>
    <p:handoutMasterId r:id="rId65"/>
  </p:handoutMasterIdLst>
  <p:sldIdLst>
    <p:sldId id="257" r:id="rId2"/>
    <p:sldId id="261" r:id="rId3"/>
    <p:sldId id="256" r:id="rId4"/>
    <p:sldId id="258" r:id="rId5"/>
    <p:sldId id="262" r:id="rId6"/>
    <p:sldId id="260" r:id="rId7"/>
    <p:sldId id="263" r:id="rId8"/>
    <p:sldId id="264" r:id="rId9"/>
    <p:sldId id="265" r:id="rId10"/>
    <p:sldId id="266" r:id="rId11"/>
    <p:sldId id="267" r:id="rId12"/>
    <p:sldId id="268" r:id="rId13"/>
    <p:sldId id="269" r:id="rId14"/>
    <p:sldId id="270" r:id="rId15"/>
    <p:sldId id="271" r:id="rId16"/>
    <p:sldId id="274" r:id="rId17"/>
    <p:sldId id="272" r:id="rId18"/>
    <p:sldId id="273" r:id="rId19"/>
    <p:sldId id="275" r:id="rId20"/>
    <p:sldId id="278" r:id="rId21"/>
    <p:sldId id="279" r:id="rId22"/>
    <p:sldId id="280" r:id="rId23"/>
    <p:sldId id="283" r:id="rId24"/>
    <p:sldId id="284" r:id="rId25"/>
    <p:sldId id="289" r:id="rId26"/>
    <p:sldId id="286" r:id="rId27"/>
    <p:sldId id="290" r:id="rId28"/>
    <p:sldId id="291" r:id="rId29"/>
    <p:sldId id="292" r:id="rId30"/>
    <p:sldId id="293" r:id="rId31"/>
    <p:sldId id="296" r:id="rId32"/>
    <p:sldId id="297" r:id="rId33"/>
    <p:sldId id="298" r:id="rId34"/>
    <p:sldId id="294" r:id="rId35"/>
    <p:sldId id="295" r:id="rId36"/>
    <p:sldId id="299" r:id="rId37"/>
    <p:sldId id="300" r:id="rId38"/>
    <p:sldId id="304" r:id="rId39"/>
    <p:sldId id="301" r:id="rId40"/>
    <p:sldId id="305" r:id="rId41"/>
    <p:sldId id="306" r:id="rId42"/>
    <p:sldId id="307" r:id="rId43"/>
    <p:sldId id="308" r:id="rId44"/>
    <p:sldId id="309" r:id="rId45"/>
    <p:sldId id="310" r:id="rId46"/>
    <p:sldId id="313" r:id="rId47"/>
    <p:sldId id="311" r:id="rId48"/>
    <p:sldId id="314" r:id="rId49"/>
    <p:sldId id="315" r:id="rId50"/>
    <p:sldId id="316" r:id="rId51"/>
    <p:sldId id="317" r:id="rId52"/>
    <p:sldId id="318" r:id="rId53"/>
    <p:sldId id="320" r:id="rId54"/>
    <p:sldId id="319" r:id="rId55"/>
    <p:sldId id="321" r:id="rId56"/>
    <p:sldId id="322" r:id="rId57"/>
    <p:sldId id="323" r:id="rId58"/>
    <p:sldId id="324" r:id="rId59"/>
    <p:sldId id="325" r:id="rId60"/>
    <p:sldId id="326" r:id="rId61"/>
    <p:sldId id="327" r:id="rId62"/>
    <p:sldId id="330" r:id="rId63"/>
  </p:sldIdLst>
  <p:sldSz cx="9144000" cy="6858000" type="screen4x3"/>
  <p:notesSz cx="6734175" cy="9867900"/>
  <p:defaultTextStyle>
    <a:defPPr>
      <a:defRPr lang="ja-JP"/>
    </a:defPPr>
    <a:lvl1pPr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pitchFamily="34"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pitchFamily="34" charset="0"/>
        <a:ea typeface="メイリオ" pitchFamily="50" charset="-128"/>
        <a:cs typeface="メイリオ" pitchFamily="50"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C4522"/>
    <a:srgbClr val="CCFFFF"/>
    <a:srgbClr val="3399FF"/>
    <a:srgbClr val="009900"/>
    <a:srgbClr val="94E494"/>
    <a:srgbClr val="66FF66"/>
    <a:srgbClr val="33CC33"/>
    <a:srgbClr val="CC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18" autoAdjust="0"/>
    <p:restoredTop sz="94681" autoAdjust="0"/>
  </p:normalViewPr>
  <p:slideViewPr>
    <p:cSldViewPr snapToGrid="0">
      <p:cViewPr>
        <p:scale>
          <a:sx n="74" d="100"/>
          <a:sy n="74" d="100"/>
        </p:scale>
        <p:origin x="-90" y="-8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367088" cy="493713"/>
          </a:xfrm>
          <a:prstGeom prst="rect">
            <a:avLst/>
          </a:prstGeom>
        </p:spPr>
        <p:txBody>
          <a:bodyPr vert="horz" lIns="91440" tIns="45720" rIns="91440" bIns="45720" rtlCol="0"/>
          <a:lstStyle>
            <a:lvl1pPr algn="l">
              <a:defRPr sz="1200">
                <a:latin typeface="メイリオ" panose="020B0604030504040204" pitchFamily="50" charset="-128"/>
                <a:cs typeface="+mn-cs"/>
              </a:defRPr>
            </a:lvl1pPr>
          </a:lstStyle>
          <a:p>
            <a:pPr>
              <a:defRPr/>
            </a:pPr>
            <a:r>
              <a:rPr lang="en-US" altLang="ja-JP"/>
              <a:t>ET</a:t>
            </a:r>
            <a:r>
              <a:rPr lang="ja-JP" altLang="en-US"/>
              <a:t>ロボコン公式トレーニング モデリング入門</a:t>
            </a:r>
          </a:p>
        </p:txBody>
      </p:sp>
      <p:sp>
        <p:nvSpPr>
          <p:cNvPr id="4" name="フッター プレースホルダー 3"/>
          <p:cNvSpPr>
            <a:spLocks noGrp="1"/>
          </p:cNvSpPr>
          <p:nvPr>
            <p:ph type="ftr" sz="quarter" idx="2"/>
          </p:nvPr>
        </p:nvSpPr>
        <p:spPr>
          <a:xfrm>
            <a:off x="0" y="9372600"/>
            <a:ext cx="4068763" cy="493713"/>
          </a:xfrm>
          <a:prstGeom prst="rect">
            <a:avLst/>
          </a:prstGeom>
        </p:spPr>
        <p:txBody>
          <a:bodyPr vert="horz" lIns="91440" tIns="45720" rIns="91440" bIns="45720" rtlCol="0" anchor="b"/>
          <a:lstStyle>
            <a:lvl1pPr algn="l">
              <a:defRPr sz="1200">
                <a:latin typeface="メイリオ" panose="020B0604030504040204" pitchFamily="50" charset="-128"/>
                <a:cs typeface="+mn-cs"/>
              </a:defRPr>
            </a:lvl1pPr>
          </a:lstStyle>
          <a:p>
            <a:pPr>
              <a:defRPr/>
            </a:pPr>
            <a:r>
              <a:rPr lang="en-US" altLang="ja-JP"/>
              <a:t>ET</a:t>
            </a:r>
            <a:r>
              <a:rPr lang="ja-JP" altLang="en-US"/>
              <a:t>ロボコン技術教育資料／</a:t>
            </a:r>
            <a:r>
              <a:rPr lang="en-US" altLang="ja-JP"/>
              <a:t>ET</a:t>
            </a:r>
            <a:r>
              <a:rPr lang="ja-JP" altLang="en-US"/>
              <a:t>ロボコン実行委員会</a:t>
            </a:r>
          </a:p>
        </p:txBody>
      </p:sp>
      <p:sp>
        <p:nvSpPr>
          <p:cNvPr id="5" name="スライド番号プレースホルダー 4"/>
          <p:cNvSpPr>
            <a:spLocks noGrp="1"/>
          </p:cNvSpPr>
          <p:nvPr>
            <p:ph type="sldNum" sz="quarter" idx="3"/>
          </p:nvPr>
        </p:nvSpPr>
        <p:spPr>
          <a:xfrm>
            <a:off x="3813175" y="9372600"/>
            <a:ext cx="2919413" cy="493713"/>
          </a:xfrm>
          <a:prstGeom prst="rect">
            <a:avLst/>
          </a:prstGeom>
        </p:spPr>
        <p:txBody>
          <a:bodyPr vert="horz" lIns="91440" tIns="45720" rIns="91440" bIns="45720" rtlCol="0" anchor="b"/>
          <a:lstStyle>
            <a:lvl1pPr algn="r">
              <a:defRPr sz="1200">
                <a:cs typeface="+mn-cs"/>
              </a:defRPr>
            </a:lvl1pPr>
          </a:lstStyle>
          <a:p>
            <a:pPr>
              <a:defRPr/>
            </a:pPr>
            <a:fld id="{DF0E94AD-4A9F-4B19-92F4-0B4F284CB85C}" type="slidenum">
              <a:rPr lang="ja-JP" altLang="en-US"/>
              <a:pPr>
                <a:defRPr/>
              </a:pPr>
              <a:t>‹#›</a:t>
            </a:fld>
            <a:endParaRPr lang="ja-JP" altLang="en-US"/>
          </a:p>
        </p:txBody>
      </p:sp>
    </p:spTree>
    <p:extLst>
      <p:ext uri="{BB962C8B-B14F-4D97-AF65-F5344CB8AC3E}">
        <p14:creationId xmlns:p14="http://schemas.microsoft.com/office/powerpoint/2010/main" val="199961988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4043363" cy="492125"/>
          </a:xfrm>
          <a:prstGeom prst="rect">
            <a:avLst/>
          </a:prstGeom>
          <a:noFill/>
          <a:ln>
            <a:noFill/>
          </a:ln>
          <a:extLst/>
        </p:spPr>
        <p:txBody>
          <a:bodyPr vert="horz" wrap="square" lIns="91433" tIns="45716" rIns="91433" bIns="45716" numCol="1" anchor="t" anchorCtr="0" compatLnSpc="1">
            <a:prstTxWarp prst="textNoShape">
              <a:avLst/>
            </a:prstTxWarp>
          </a:bodyPr>
          <a:lstStyle>
            <a:lvl1pPr defTabSz="876118">
              <a:defRPr sz="1200">
                <a:latin typeface="メイリオ" panose="020B0604030504040204" pitchFamily="50" charset="-128"/>
                <a:ea typeface="メイリオ" panose="020B0604030504040204" pitchFamily="50" charset="-128"/>
                <a:cs typeface="+mn-cs"/>
              </a:defRPr>
            </a:lvl1pPr>
          </a:lstStyle>
          <a:p>
            <a:pPr>
              <a:defRPr/>
            </a:pPr>
            <a:r>
              <a:rPr lang="en-US" altLang="ja-JP"/>
              <a:t>ET</a:t>
            </a:r>
            <a:r>
              <a:rPr lang="ja-JP" altLang="en-US"/>
              <a:t>ロボコン公式トレーニング モデリング入門</a:t>
            </a:r>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635" tIns="45817" rIns="91635" bIns="45817" rtlCol="0" anchor="ctr"/>
          <a:lstStyle/>
          <a:p>
            <a:pPr lvl="0"/>
            <a:endParaRPr lang="ja-JP" altLang="en-US" noProof="0"/>
          </a:p>
        </p:txBody>
      </p:sp>
      <p:sp>
        <p:nvSpPr>
          <p:cNvPr id="5" name="ノート プレースホルダ 4"/>
          <p:cNvSpPr>
            <a:spLocks noGrp="1"/>
          </p:cNvSpPr>
          <p:nvPr>
            <p:ph type="body" sz="quarter" idx="3"/>
          </p:nvPr>
        </p:nvSpPr>
        <p:spPr bwMode="auto">
          <a:xfrm>
            <a:off x="673100" y="4686300"/>
            <a:ext cx="5387975" cy="4441825"/>
          </a:xfrm>
          <a:prstGeom prst="rect">
            <a:avLst/>
          </a:prstGeom>
          <a:noFill/>
          <a:ln>
            <a:noFill/>
          </a:ln>
          <a:extLst/>
        </p:spPr>
        <p:txBody>
          <a:bodyPr vert="horz" wrap="square" lIns="91433" tIns="45716" rIns="91433" bIns="45716"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6" name="フッター プレースホルダ 5"/>
          <p:cNvSpPr>
            <a:spLocks noGrp="1"/>
          </p:cNvSpPr>
          <p:nvPr>
            <p:ph type="ftr" sz="quarter" idx="4"/>
          </p:nvPr>
        </p:nvSpPr>
        <p:spPr bwMode="auto">
          <a:xfrm>
            <a:off x="0" y="9374188"/>
            <a:ext cx="4043363" cy="492125"/>
          </a:xfrm>
          <a:prstGeom prst="rect">
            <a:avLst/>
          </a:prstGeom>
          <a:noFill/>
          <a:ln>
            <a:noFill/>
          </a:ln>
          <a:extLst/>
        </p:spPr>
        <p:txBody>
          <a:bodyPr vert="horz" wrap="square" lIns="91433" tIns="45716" rIns="91433" bIns="45716" numCol="1" anchor="b" anchorCtr="0" compatLnSpc="1">
            <a:prstTxWarp prst="textNoShape">
              <a:avLst/>
            </a:prstTxWarp>
          </a:bodyPr>
          <a:lstStyle>
            <a:lvl1pPr defTabSz="876118">
              <a:defRPr sz="1200">
                <a:latin typeface="メイリオ" panose="020B0604030504040204" pitchFamily="50" charset="-128"/>
                <a:ea typeface="メイリオ" panose="020B0604030504040204" pitchFamily="50" charset="-128"/>
                <a:cs typeface="+mn-cs"/>
              </a:defRPr>
            </a:lvl1pPr>
          </a:lstStyle>
          <a:p>
            <a:pPr>
              <a:defRPr/>
            </a:pPr>
            <a:r>
              <a:rPr lang="en-US" altLang="ja-JP"/>
              <a:t>ET</a:t>
            </a:r>
            <a:r>
              <a:rPr lang="ja-JP" altLang="en-US"/>
              <a:t>ロボコン技術教育資料／</a:t>
            </a:r>
            <a:r>
              <a:rPr lang="en-US" altLang="ja-JP"/>
              <a:t>ET</a:t>
            </a:r>
            <a:r>
              <a:rPr lang="ja-JP" altLang="en-US"/>
              <a:t>ロボコン実行委員会</a:t>
            </a:r>
          </a:p>
        </p:txBody>
      </p:sp>
      <p:sp>
        <p:nvSpPr>
          <p:cNvPr id="7" name="スライド番号プレースホルダ 6"/>
          <p:cNvSpPr>
            <a:spLocks noGrp="1"/>
          </p:cNvSpPr>
          <p:nvPr>
            <p:ph type="sldNum" sz="quarter" idx="5"/>
          </p:nvPr>
        </p:nvSpPr>
        <p:spPr bwMode="auto">
          <a:xfrm>
            <a:off x="3813175" y="9374188"/>
            <a:ext cx="2919413" cy="492125"/>
          </a:xfrm>
          <a:prstGeom prst="rect">
            <a:avLst/>
          </a:prstGeom>
          <a:noFill/>
          <a:ln>
            <a:noFill/>
          </a:ln>
          <a:extLst/>
        </p:spPr>
        <p:txBody>
          <a:bodyPr vert="horz" wrap="square" lIns="91433" tIns="45716" rIns="91433" bIns="45716" numCol="1" anchor="b" anchorCtr="0" compatLnSpc="1">
            <a:prstTxWarp prst="textNoShape">
              <a:avLst/>
            </a:prstTxWarp>
          </a:bodyPr>
          <a:lstStyle>
            <a:lvl1pPr algn="r" defTabSz="876118">
              <a:defRPr sz="1200">
                <a:latin typeface="メイリオ" panose="020B0604030504040204" pitchFamily="50" charset="-128"/>
                <a:ea typeface="メイリオ" panose="020B0604030504040204" pitchFamily="50" charset="-128"/>
                <a:cs typeface="+mn-cs"/>
              </a:defRPr>
            </a:lvl1pPr>
          </a:lstStyle>
          <a:p>
            <a:pPr>
              <a:defRPr/>
            </a:pPr>
            <a:fld id="{EDF4975B-539A-45E7-A54A-F11C5F1219E7}" type="slidenum">
              <a:rPr lang="ja-JP" altLang="en-US"/>
              <a:pPr>
                <a:defRPr/>
              </a:pPr>
              <a:t>‹#›</a:t>
            </a:fld>
            <a:endParaRPr lang="en-US" altLang="ja-JP"/>
          </a:p>
        </p:txBody>
      </p:sp>
    </p:spTree>
    <p:extLst>
      <p:ext uri="{BB962C8B-B14F-4D97-AF65-F5344CB8AC3E}">
        <p14:creationId xmlns:p14="http://schemas.microsoft.com/office/powerpoint/2010/main" val="3111890281"/>
      </p:ext>
    </p:extLst>
  </p:cSld>
  <p:clrMap bg1="lt1" tx1="dk1" bg2="lt2" tx2="dk2" accent1="accent1" accent2="accent2" accent3="accent3" accent4="accent4" accent5="accent5" accent6="accent6" hlink="hlink" folHlink="folHlink"/>
  <p:hf dt="0"/>
  <p:notesStyle>
    <a:lvl1pPr marL="171450"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1pPr>
    <a:lvl2pPr marL="357188"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2pPr>
    <a:lvl3pPr marL="546100"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3pPr>
    <a:lvl4pPr marL="719138"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4pPr>
    <a:lvl5pPr marL="904875" indent="-171450" algn="l" rtl="0" eaLnBrk="0" fontAlgn="base" hangingPunct="0">
      <a:spcBef>
        <a:spcPct val="30000"/>
      </a:spcBef>
      <a:spcAft>
        <a:spcPct val="0"/>
      </a:spcAft>
      <a:buFont typeface="Arial" pitchFamily="34" charset="0"/>
      <a:buChar char="•"/>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番号あり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514350" marR="0" indent="-51435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lphaL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roman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1959C55D-9B67-49A7-9CF0-AC17AD138E0A}"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02162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Z:\kuboaki\Projects\etrobo-new-教材\モデリング教育資料-2015\テキスト\ETロボコン2015ロゴ\ETロボコン2015ロゴ.png"/>
          <p:cNvPicPr>
            <a:picLocks noChangeAspect="1" noChangeArrowheads="1"/>
          </p:cNvPicPr>
          <p:nvPr/>
        </p:nvPicPr>
        <p:blipFill>
          <a:blip r:embed="rId2"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2292350"/>
            <a:ext cx="7705725"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ctrTitle"/>
          </p:nvPr>
        </p:nvSpPr>
        <p:spPr>
          <a:xfrm>
            <a:off x="777875" y="768657"/>
            <a:ext cx="7716838" cy="1470025"/>
          </a:xfrm>
        </p:spPr>
        <p:txBody>
          <a:bodyPr/>
          <a:lstStyle>
            <a:lvl1pPr algn="r">
              <a:defRPr sz="4000" baseline="0" smtClean="0">
                <a:solidFill>
                  <a:schemeClr val="accent6">
                    <a:lumMod val="50000"/>
                  </a:schemeClr>
                </a:solidFill>
                <a:latin typeface="+mj-lt"/>
              </a:defRPr>
            </a:lvl1pPr>
          </a:lstStyle>
          <a:p>
            <a:pPr lvl="0"/>
            <a:r>
              <a:rPr lang="ja-JP" altLang="en-US" noProof="0" smtClean="0"/>
              <a:t>マスター タイトルの書式設定</a:t>
            </a:r>
            <a:endParaRPr lang="ja-JP" altLang="en-US" noProof="0" dirty="0" smtClean="0"/>
          </a:p>
        </p:txBody>
      </p:sp>
      <p:sp>
        <p:nvSpPr>
          <p:cNvPr id="14339" name="Rectangle 3"/>
          <p:cNvSpPr>
            <a:spLocks noGrp="1" noChangeArrowheads="1"/>
          </p:cNvSpPr>
          <p:nvPr>
            <p:ph type="subTitle" idx="1"/>
          </p:nvPr>
        </p:nvSpPr>
        <p:spPr>
          <a:xfrm>
            <a:off x="777874" y="2552700"/>
            <a:ext cx="7705725" cy="1752600"/>
          </a:xfrm>
        </p:spPr>
        <p:txBody>
          <a:bodyPr/>
          <a:lstStyle>
            <a:lvl1pPr marL="0" indent="0" algn="r">
              <a:buFont typeface="Wingdings" pitchFamily="2" charset="2"/>
              <a:buNone/>
              <a:defRPr sz="3200" kern="1200" spc="-100" baseline="0" smtClean="0">
                <a:solidFill>
                  <a:schemeClr val="tx1">
                    <a:lumMod val="65000"/>
                    <a:lumOff val="35000"/>
                  </a:schemeClr>
                </a:solidFill>
                <a:latin typeface="+mn-lt"/>
              </a:defRPr>
            </a:lvl1pPr>
          </a:lstStyle>
          <a:p>
            <a:pPr lvl="0"/>
            <a:r>
              <a:rPr lang="ja-JP" altLang="en-US" noProof="0" smtClean="0"/>
              <a:t>マスター サブタイトルの書式設定</a:t>
            </a:r>
            <a:endParaRPr lang="ja-JP" altLang="en-US" noProof="0" dirty="0" smtClean="0"/>
          </a:p>
        </p:txBody>
      </p:sp>
      <p:sp>
        <p:nvSpPr>
          <p:cNvPr id="8" name="Rectangle 15"/>
          <p:cNvSpPr>
            <a:spLocks noGrp="1" noChangeArrowheads="1"/>
          </p:cNvSpPr>
          <p:nvPr>
            <p:ph type="sldNum" sz="quarter" idx="10"/>
          </p:nvPr>
        </p:nvSpPr>
        <p:spPr/>
        <p:txBody>
          <a:bodyPr/>
          <a:lstStyle>
            <a:lvl1pPr algn="r">
              <a:defRPr sz="1600">
                <a:solidFill>
                  <a:schemeClr val="bg1">
                    <a:lumMod val="50000"/>
                  </a:schemeClr>
                </a:solidFill>
                <a:latin typeface="+mn-lt"/>
                <a:ea typeface="ＭＳ Ｐゴシック" charset="-128"/>
                <a:cs typeface="+mn-cs"/>
              </a:defRPr>
            </a:lvl1pPr>
          </a:lstStyle>
          <a:p>
            <a:pPr>
              <a:defRPr/>
            </a:pPr>
            <a:fld id="{4770E217-95C9-438D-85E1-A581AFF9957C}" type="slidenum">
              <a:rPr lang="ja-JP" altLang="en-US"/>
              <a:pPr>
                <a:defRPr/>
              </a:pPr>
              <a:t>‹#›</a:t>
            </a:fld>
            <a:endParaRPr lang="en-US" altLang="ja-JP" dirty="0"/>
          </a:p>
        </p:txBody>
      </p:sp>
      <p:sp>
        <p:nvSpPr>
          <p:cNvPr id="9" name="フッター プレースホルダー 1"/>
          <p:cNvSpPr>
            <a:spLocks noGrp="1"/>
          </p:cNvSpPr>
          <p:nvPr>
            <p:ph type="ftr" sz="quarter" idx="11"/>
          </p:nvPr>
        </p:nvSpPr>
        <p:spPr/>
        <p:txBody>
          <a:bodyPr/>
          <a:lstStyle>
            <a:lvl1pPr algn="l">
              <a:defRPr sz="120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69657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見出し スライド">
    <p:spTree>
      <p:nvGrpSpPr>
        <p:cNvPr id="1" name=""/>
        <p:cNvGrpSpPr/>
        <p:nvPr/>
      </p:nvGrpSpPr>
      <p:grpSpPr>
        <a:xfrm>
          <a:off x="0" y="0"/>
          <a:ext cx="0" cy="0"/>
          <a:chOff x="0" y="0"/>
          <a:chExt cx="0" cy="0"/>
        </a:xfrm>
      </p:grpSpPr>
      <p:pic>
        <p:nvPicPr>
          <p:cNvPr id="4" name="Picture 2" descr="Z:\kuboaki\Projects\etrobo-new-教材\モデリング教育資料-2015\テキスト\ETロボコン2015ロゴ\ETロボコン2015ロゴ.png"/>
          <p:cNvPicPr>
            <a:picLocks noChangeAspect="1" noChangeArrowheads="1"/>
          </p:cNvPicPr>
          <p:nvPr/>
        </p:nvPicPr>
        <p:blipFill>
          <a:blip r:embed="rId2"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mj-lt"/>
              <a:cs typeface="+mn-cs"/>
            </a:endParaRPr>
          </a:p>
        </p:txBody>
      </p:sp>
      <p:sp>
        <p:nvSpPr>
          <p:cNvPr id="6" name="角丸四角形 5"/>
          <p:cNvSpPr/>
          <p:nvPr/>
        </p:nvSpPr>
        <p:spPr>
          <a:xfrm>
            <a:off x="790575" y="2965450"/>
            <a:ext cx="7704138" cy="71438"/>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7" name="Picture 3" descr="C:\Documents and Settings\hiroyuki.watanabe\My Documents\UMLロボコン\2010\ロゴ\100528ETRC2010新ロゴ1.0\ETRC2010-logo\ETrobot_logo-4C-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タイトル 1"/>
          <p:cNvSpPr>
            <a:spLocks noGrp="1"/>
          </p:cNvSpPr>
          <p:nvPr>
            <p:ph type="title"/>
          </p:nvPr>
        </p:nvSpPr>
        <p:spPr>
          <a:xfrm>
            <a:off x="790575" y="3194065"/>
            <a:ext cx="7704138" cy="1362075"/>
          </a:xfrm>
        </p:spPr>
        <p:txBody>
          <a:bodyPr anchor="t"/>
          <a:lstStyle>
            <a:lvl1pPr marL="534988" indent="-534988" algn="l">
              <a:buFont typeface="+mj-lt"/>
              <a:buNone/>
              <a:defRPr sz="3600" b="0" cap="all" baseline="0">
                <a:solidFill>
                  <a:schemeClr val="accent6">
                    <a:lumMod val="50000"/>
                  </a:schemeClr>
                </a:solidFill>
              </a:defRPr>
            </a:lvl1pPr>
          </a:lstStyle>
          <a:p>
            <a:r>
              <a:rPr lang="ja-JP" altLang="en-US" smtClean="0"/>
              <a:t>マスター タイトルの書式設定</a:t>
            </a:r>
            <a:endParaRPr lang="ja-JP" altLang="en-US" dirty="0"/>
          </a:p>
        </p:txBody>
      </p:sp>
      <p:sp>
        <p:nvSpPr>
          <p:cNvPr id="11" name="テキスト プレースホルダ 2"/>
          <p:cNvSpPr>
            <a:spLocks noGrp="1"/>
          </p:cNvSpPr>
          <p:nvPr>
            <p:ph type="body" idx="1"/>
          </p:nvPr>
        </p:nvSpPr>
        <p:spPr>
          <a:xfrm>
            <a:off x="2774023" y="955498"/>
            <a:ext cx="5720690" cy="1814574"/>
          </a:xfrm>
        </p:spPr>
        <p:txBody>
          <a:bodyPr anchor="b">
            <a:noAutofit/>
          </a:bodyPr>
          <a:lstStyle>
            <a:lvl1pPr marL="342900" indent="-342900">
              <a:spcBef>
                <a:spcPts val="300"/>
              </a:spcBef>
              <a:spcAft>
                <a:spcPts val="300"/>
              </a:spcAft>
              <a:buFont typeface="Arial" panose="020B0604020202020204" pitchFamily="34" charset="0"/>
              <a:buChar char="•"/>
              <a:defRPr sz="2000" baseline="0">
                <a:solidFill>
                  <a:schemeClr val="tx1">
                    <a:lumMod val="65000"/>
                    <a:lumOff val="35000"/>
                  </a:schemeClr>
                </a:solidFill>
                <a:latin typeface="+mn-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8" name="Rectangle 15"/>
          <p:cNvSpPr>
            <a:spLocks noGrp="1" noChangeArrowheads="1"/>
          </p:cNvSpPr>
          <p:nvPr>
            <p:ph type="sldNum" sz="quarter" idx="10"/>
          </p:nvPr>
        </p:nvSpPr>
        <p:spPr/>
        <p:txBody>
          <a:bodyPr/>
          <a:lstStyle>
            <a:lvl1pPr algn="r">
              <a:defRPr sz="1600">
                <a:solidFill>
                  <a:schemeClr val="bg1">
                    <a:lumMod val="50000"/>
                  </a:schemeClr>
                </a:solidFill>
                <a:latin typeface="+mn-lt"/>
                <a:ea typeface="ＭＳ Ｐゴシック" charset="-128"/>
                <a:cs typeface="+mn-cs"/>
              </a:defRPr>
            </a:lvl1pPr>
          </a:lstStyle>
          <a:p>
            <a:pPr>
              <a:defRPr/>
            </a:pPr>
            <a:fld id="{E9E8D77D-5C66-43F5-AF41-DEA4EC3F2E39}" type="slidenum">
              <a:rPr lang="ja-JP" altLang="en-US"/>
              <a:pPr>
                <a:defRPr/>
              </a:pPr>
              <a:t>‹#›</a:t>
            </a:fld>
            <a:endParaRPr lang="en-US" altLang="ja-JP" dirty="0"/>
          </a:p>
        </p:txBody>
      </p:sp>
      <p:sp>
        <p:nvSpPr>
          <p:cNvPr id="9" name="フッター プレースホルダー 1"/>
          <p:cNvSpPr>
            <a:spLocks noGrp="1"/>
          </p:cNvSpPr>
          <p:nvPr>
            <p:ph type="ftr" sz="quarter" idx="11"/>
          </p:nvPr>
        </p:nvSpPr>
        <p:spPr/>
        <p:txBody>
          <a:bodyPr/>
          <a:lstStyle>
            <a:lvl1pPr algn="l">
              <a:defRPr sz="120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406504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4" name="角丸四角形 3"/>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206375" y="1060450"/>
            <a:ext cx="8794750" cy="5378450"/>
          </a:xfrm>
        </p:spPr>
        <p:txBody>
          <a:bodyPr/>
          <a:lstStyle>
            <a:lvl1pPr>
              <a:defRPr sz="2400"/>
            </a:lvl1pPr>
            <a:lvl2pPr>
              <a:defRPr sz="2000"/>
            </a:lvl2pPr>
            <a:lvl3pPr>
              <a:defRPr sz="18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15"/>
          <p:cNvSpPr>
            <a:spLocks noGrp="1" noChangeArrowheads="1"/>
          </p:cNvSpPr>
          <p:nvPr>
            <p:ph type="sldNum" sz="quarter" idx="10"/>
          </p:nvPr>
        </p:nvSpPr>
        <p:spPr/>
        <p:txBody>
          <a:bodyPr/>
          <a:lstStyle>
            <a:lvl1pPr algn="r">
              <a:defRPr sz="1400">
                <a:solidFill>
                  <a:srgbClr val="7F7F7F"/>
                </a:solidFill>
                <a:latin typeface="ＭＳ Ｐゴシック" charset="-128"/>
              </a:defRPr>
            </a:lvl1pPr>
          </a:lstStyle>
          <a:p>
            <a:pPr>
              <a:defRPr/>
            </a:pPr>
            <a:fld id="{1F781D75-6CB4-49A6-8B78-654677E06D13}" type="slidenum">
              <a:rPr lang="ja-JP" altLang="en-US"/>
              <a:pPr>
                <a:defRPr/>
              </a:pPr>
              <a:t>‹#›</a:t>
            </a:fld>
            <a:endParaRPr lang="en-US" altLang="ja-JP"/>
          </a:p>
        </p:txBody>
      </p:sp>
      <p:sp>
        <p:nvSpPr>
          <p:cNvPr id="6" name="フッター プレースホルダー 1"/>
          <p:cNvSpPr>
            <a:spLocks noGrp="1"/>
          </p:cNvSpPr>
          <p:nvPr>
            <p:ph type="ftr" sz="quarter" idx="11"/>
          </p:nvPr>
        </p:nvSpPr>
        <p:spPr/>
        <p:txBody>
          <a:bodyPr/>
          <a:lstStyle>
            <a:lvl1pPr algn="l">
              <a:defRPr sz="1200">
                <a:solidFill>
                  <a:schemeClr val="bg1">
                    <a:lumMod val="50000"/>
                  </a:schemeClr>
                </a:solidFill>
                <a:latin typeface="+mn-lt"/>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36123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番号ありコンテンツ2">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457200" marR="0" indent="-457200" algn="l" defTabSz="914400" rtl="0" eaLnBrk="1" fontAlgn="base" latinLnBrk="0" hangingPunct="0">
              <a:lnSpc>
                <a:spcPct val="100000"/>
              </a:lnSpc>
              <a:spcBef>
                <a:spcPts val="600"/>
              </a:spcBef>
              <a:spcAft>
                <a:spcPts val="600"/>
              </a:spcAft>
              <a:buClr>
                <a:srgbClr val="9F2936"/>
              </a:buClr>
              <a:buSzPct val="80000"/>
              <a:buFont typeface="Wingdings" panose="05000000000000000000" pitchFamily="2" charset="2"/>
              <a:buChar char="n"/>
              <a:tabLst/>
              <a:defRPr spc="-100"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spc="0" baseline="0">
                <a:solidFill>
                  <a:srgbClr val="5C4522"/>
                </a:solidFill>
                <a:latin typeface="+mn-lt"/>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alphaLcPeriod"/>
              <a:tabLst/>
              <a:defRPr sz="1600" spc="0" baseline="0">
                <a:solidFill>
                  <a:schemeClr val="accent3">
                    <a:lumMod val="50000"/>
                  </a:schemeClr>
                </a:solidFill>
                <a:latin typeface="+mn-lt"/>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4">
                    <a:lumMod val="50000"/>
                  </a:schemeClr>
                </a:solidFill>
                <a:latin typeface="+mn-lt"/>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sz="1400" spc="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EDEB265B-FD8C-484F-B074-22E06B3E24A9}"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261862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_番号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4BFFC2C8-8152-442C-BD16-AD6D910CFF68}"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5558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番号なしコンテンツ3">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400"/>
            </a:lvl1pPr>
            <a:lvl2pPr>
              <a:spcBef>
                <a:spcPts val="300"/>
              </a:spcBef>
              <a:spcAft>
                <a:spcPts val="300"/>
              </a:spcAft>
              <a:defRPr sz="1800"/>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89530FFC-9726-465E-9717-8A976AE1AD82}"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35948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番号なしコンテンツ4">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5200" y="1062000"/>
            <a:ext cx="8683200" cy="5378400"/>
          </a:xfrm>
        </p:spPr>
        <p:txBody>
          <a:bodyPr/>
          <a:lstStyle>
            <a:lvl1pPr>
              <a:spcBef>
                <a:spcPts val="400"/>
              </a:spcBef>
              <a:spcAft>
                <a:spcPts val="400"/>
              </a:spcAft>
              <a:defRPr sz="2000"/>
            </a:lvl1pPr>
            <a:lvl2pPr>
              <a:spcBef>
                <a:spcPts val="300"/>
              </a:spcBef>
              <a:spcAft>
                <a:spcPts val="300"/>
              </a:spcAft>
              <a:defRPr sz="1600"/>
            </a:lvl2pPr>
            <a:lvl3pPr>
              <a:defRPr sz="1400"/>
            </a:lvl3pPr>
            <a:lvl4pPr>
              <a:defRPr sz="1200"/>
            </a:lvl4pPr>
            <a:lvl5pPr>
              <a:defRPr sz="12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19DE23AF-AA79-4A44-8433-66CFBE07E0A2}"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287270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番号なしコンテンツ2">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04536" y="1062000"/>
            <a:ext cx="4536000" cy="5378400"/>
          </a:xfrm>
        </p:spPr>
        <p:txBody>
          <a:bodyPr/>
          <a:lstStyle>
            <a:lvl1pPr>
              <a:spcBef>
                <a:spcPts val="400"/>
              </a:spcBef>
              <a:spcAft>
                <a:spcPts val="400"/>
              </a:spcAft>
              <a:defRPr sz="2400"/>
            </a:lvl1pPr>
            <a:lvl2pPr>
              <a:spcBef>
                <a:spcPts val="300"/>
              </a:spcBef>
              <a:spcAft>
                <a:spcPts val="300"/>
              </a:spcAft>
              <a:defRPr sz="1800"/>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8"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1"/>
          </p:nvPr>
        </p:nvSpPr>
        <p:spPr>
          <a:ln/>
        </p:spPr>
        <p:txBody>
          <a:bodyPr/>
          <a:lstStyle>
            <a:lvl1pPr>
              <a:defRPr/>
            </a:lvl1pPr>
          </a:lstStyle>
          <a:p>
            <a:pPr>
              <a:defRPr/>
            </a:pPr>
            <a:fld id="{AAFD5C85-CAEA-46E9-B174-7185F96EA759}" type="slidenum">
              <a:rPr lang="ja-JP" altLang="en-US"/>
              <a:pPr>
                <a:defRPr/>
              </a:pPr>
              <a:t>‹#›</a:t>
            </a:fld>
            <a:endParaRPr lang="en-US" altLang="ja-JP" dirty="0"/>
          </a:p>
        </p:txBody>
      </p:sp>
      <p:sp>
        <p:nvSpPr>
          <p:cNvPr id="5" name="フッター プレースホルダー 1"/>
          <p:cNvSpPr>
            <a:spLocks noGrp="1"/>
          </p:cNvSpPr>
          <p:nvPr>
            <p:ph type="ftr" sz="quarter" idx="12"/>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19769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番号ありとなしコンテンツ1">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baseline="0">
                <a:solidFill>
                  <a:srgbClr val="5C4522"/>
                </a:solidFill>
                <a:latin typeface="+mn-lt"/>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sz="1800" baseline="0">
                <a:solidFill>
                  <a:schemeClr val="accent3">
                    <a:lumMod val="50000"/>
                  </a:schemeClr>
                </a:solidFill>
                <a:latin typeface="+mn-lt"/>
              </a:defRPr>
            </a:lvl3pPr>
            <a:lvl4pPr marL="990900" marR="0" indent="-342900" algn="l" defTabSz="914400" rtl="0" eaLnBrk="1" fontAlgn="base" latinLnBrk="0" hangingPunct="0">
              <a:lnSpc>
                <a:spcPct val="100000"/>
              </a:lnSpc>
              <a:spcBef>
                <a:spcPts val="300"/>
              </a:spcBef>
              <a:spcAft>
                <a:spcPts val="600"/>
              </a:spcAft>
              <a:buClr>
                <a:srgbClr val="9F2936"/>
              </a:buClr>
              <a:buSzPct val="90000"/>
              <a:buFont typeface="+mj-lt"/>
              <a:buAutoNum type="alphaLcPeriod"/>
              <a:tabLst/>
              <a:defRPr sz="1800"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sz="1800"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3DB8B5BD-40BA-4AE0-A2D7-69F817887551}"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408562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番号ありコンテンツ3">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6374" y="1060450"/>
            <a:ext cx="8682132" cy="5378450"/>
          </a:xfrm>
        </p:spPr>
        <p:txBody>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baseline="0">
                <a:latin typeface="+mn-lt"/>
              </a:defRPr>
            </a:lvl1pPr>
            <a:lvl2pPr marL="540000" indent="-360363">
              <a:buFont typeface="+mj-lt"/>
              <a:buAutoNum type="arabicPeriod"/>
              <a:defRPr baseline="0">
                <a:solidFill>
                  <a:srgbClr val="5C4522"/>
                </a:solidFill>
                <a:latin typeface="+mn-lt"/>
              </a:defRPr>
            </a:lvl2pPr>
            <a:lvl3pPr marL="720000" indent="-360000">
              <a:buSzPct val="90000"/>
              <a:buFont typeface="+mj-lt"/>
              <a:buAutoNum type="alphaLcPeriod"/>
              <a:defRPr baseline="0">
                <a:solidFill>
                  <a:schemeClr val="accent3">
                    <a:lumMod val="50000"/>
                  </a:schemeClr>
                </a:solidFill>
                <a:latin typeface="+mn-lt"/>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baseline="0">
                <a:solidFill>
                  <a:schemeClr val="accent4">
                    <a:lumMod val="50000"/>
                  </a:schemeClr>
                </a:solidFill>
                <a:latin typeface="+mn-lt"/>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baseline="0">
                <a:solidFill>
                  <a:schemeClr val="accent5">
                    <a:lumMod val="75000"/>
                  </a:schemeClr>
                </a:solidFill>
                <a:latin typeface="+mn-lt"/>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dirty="0" smtClean="0"/>
          </a:p>
        </p:txBody>
      </p:sp>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4" name="Rectangle 15"/>
          <p:cNvSpPr>
            <a:spLocks noGrp="1" noChangeArrowheads="1"/>
          </p:cNvSpPr>
          <p:nvPr>
            <p:ph type="sldNum" sz="quarter" idx="10"/>
          </p:nvPr>
        </p:nvSpPr>
        <p:spPr>
          <a:ln/>
        </p:spPr>
        <p:txBody>
          <a:bodyPr/>
          <a:lstStyle>
            <a:lvl1pPr>
              <a:defRPr/>
            </a:lvl1pPr>
          </a:lstStyle>
          <a:p>
            <a:pPr>
              <a:defRPr/>
            </a:pPr>
            <a:fld id="{32F4FE43-C072-456C-8FDA-38E0E7FECEDC}" type="slidenum">
              <a:rPr lang="ja-JP" altLang="en-US"/>
              <a:pPr>
                <a:defRPr/>
              </a:pPr>
              <a:t>‹#›</a:t>
            </a:fld>
            <a:endParaRPr lang="en-US" altLang="ja-JP" dirty="0"/>
          </a:p>
        </p:txBody>
      </p:sp>
      <p:sp>
        <p:nvSpPr>
          <p:cNvPr id="5"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305273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206374" y="185738"/>
            <a:ext cx="830024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ja-JP" altLang="en-US" smtClean="0"/>
              <a:t>マスター タイトルの書式設定</a:t>
            </a:r>
            <a:endParaRPr lang="ja-JP" altLang="en-US" dirty="0" smtClean="0"/>
          </a:p>
        </p:txBody>
      </p:sp>
      <p:sp>
        <p:nvSpPr>
          <p:cNvPr id="3" name="Rectangle 15"/>
          <p:cNvSpPr>
            <a:spLocks noGrp="1" noChangeArrowheads="1"/>
          </p:cNvSpPr>
          <p:nvPr>
            <p:ph type="sldNum" sz="quarter" idx="10"/>
          </p:nvPr>
        </p:nvSpPr>
        <p:spPr>
          <a:ln/>
        </p:spPr>
        <p:txBody>
          <a:bodyPr/>
          <a:lstStyle>
            <a:lvl1pPr>
              <a:defRPr/>
            </a:lvl1pPr>
          </a:lstStyle>
          <a:p>
            <a:pPr>
              <a:defRPr/>
            </a:pPr>
            <a:fld id="{69F08F36-1F44-445C-95F3-72939A4FB675}" type="slidenum">
              <a:rPr lang="ja-JP" altLang="en-US"/>
              <a:pPr>
                <a:defRPr/>
              </a:pPr>
              <a:t>‹#›</a:t>
            </a:fld>
            <a:endParaRPr lang="en-US" altLang="ja-JP" dirty="0"/>
          </a:p>
        </p:txBody>
      </p:sp>
      <p:sp>
        <p:nvSpPr>
          <p:cNvPr id="4" name="フッター プレースホルダー 1"/>
          <p:cNvSpPr>
            <a:spLocks noGrp="1"/>
          </p:cNvSpPr>
          <p:nvPr>
            <p:ph type="ftr" sz="quarter" idx="11"/>
          </p:nvPr>
        </p:nvSpPr>
        <p:spPr/>
        <p:txBody>
          <a:bodyPr/>
          <a:lstStyle>
            <a:lvl1pPr>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extLst>
      <p:ext uri="{BB962C8B-B14F-4D97-AF65-F5344CB8AC3E}">
        <p14:creationId xmlns:p14="http://schemas.microsoft.com/office/powerpoint/2010/main" val="108799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Z:\kuboaki\Projects\etrobo-new-教材\モデリング教育資料-2015\テキスト\ETロボコン2015ロゴ\ETロボコン2015ロゴ.png"/>
          <p:cNvPicPr>
            <a:picLocks noChangeAspect="1" noChangeArrowheads="1"/>
          </p:cNvPicPr>
          <p:nvPr/>
        </p:nvPicPr>
        <p:blipFill>
          <a:blip r:embed="rId14" cstate="print">
            <a:extLst>
              <a:ext uri="{28A0092B-C50C-407E-A947-70E740481C1C}">
                <a14:useLocalDpi xmlns:a14="http://schemas.microsoft.com/office/drawing/2010/main" val="0"/>
              </a:ext>
            </a:extLst>
          </a:blip>
          <a:srcRect b="20767"/>
          <a:stretch>
            <a:fillRect/>
          </a:stretch>
        </p:blipFill>
        <p:spPr bwMode="auto">
          <a:xfrm>
            <a:off x="6276975" y="6462713"/>
            <a:ext cx="2286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bwMode="auto">
          <a:xfrm>
            <a:off x="206375" y="185738"/>
            <a:ext cx="83010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lvl="0"/>
            <a:r>
              <a:rPr lang="en-US" altLang="ja-JP" dirty="0" smtClean="0"/>
              <a:t>1-1.	</a:t>
            </a:r>
            <a:r>
              <a:rPr lang="ja-JP" altLang="en-US" dirty="0" smtClean="0"/>
              <a:t>マスタ タイトルの書式設定</a:t>
            </a:r>
          </a:p>
        </p:txBody>
      </p:sp>
      <p:sp>
        <p:nvSpPr>
          <p:cNvPr id="1027" name="Rectangle 3"/>
          <p:cNvSpPr>
            <a:spLocks noGrp="1" noChangeArrowheads="1"/>
          </p:cNvSpPr>
          <p:nvPr>
            <p:ph type="body" idx="1"/>
          </p:nvPr>
        </p:nvSpPr>
        <p:spPr bwMode="auto">
          <a:xfrm>
            <a:off x="206375" y="1060450"/>
            <a:ext cx="8682038"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9" name="Rectangle 15"/>
          <p:cNvSpPr>
            <a:spLocks noGrp="1" noChangeArrowheads="1"/>
          </p:cNvSpPr>
          <p:nvPr>
            <p:ph type="sldNum" sz="quarter" idx="4"/>
          </p:nvPr>
        </p:nvSpPr>
        <p:spPr bwMode="auto">
          <a:xfrm>
            <a:off x="8507413" y="6510338"/>
            <a:ext cx="541337" cy="336550"/>
          </a:xfrm>
          <a:prstGeom prst="rect">
            <a:avLst/>
          </a:prstGeom>
          <a:ln>
            <a:miter lim="800000"/>
            <a:headEnd/>
            <a:tailEnd/>
          </a:ln>
        </p:spPr>
        <p:txBody>
          <a:bodyPr vert="horz" wrap="square" lIns="91440" tIns="45720" rIns="91440" bIns="0" numCol="1" anchor="b" anchorCtr="0" compatLnSpc="1">
            <a:prstTxWarp prst="textNoShape">
              <a:avLst/>
            </a:prstTxWarp>
          </a:bodyPr>
          <a:lstStyle>
            <a:lvl1pPr algn="r">
              <a:defRPr sz="1600">
                <a:solidFill>
                  <a:schemeClr val="bg1">
                    <a:lumMod val="50000"/>
                  </a:schemeClr>
                </a:solidFill>
                <a:latin typeface="+mn-lt"/>
                <a:ea typeface="ＭＳ Ｐゴシック" charset="-128"/>
                <a:cs typeface="+mn-cs"/>
              </a:defRPr>
            </a:lvl1pPr>
          </a:lstStyle>
          <a:p>
            <a:pPr>
              <a:defRPr/>
            </a:pPr>
            <a:fld id="{FC67E636-FCA7-416E-807A-8CE1112B646A}" type="slidenum">
              <a:rPr lang="ja-JP" altLang="en-US"/>
              <a:pPr>
                <a:defRPr/>
              </a:pPr>
              <a:t>‹#›</a:t>
            </a:fld>
            <a:endParaRPr lang="en-US" altLang="ja-JP" dirty="0"/>
          </a:p>
        </p:txBody>
      </p:sp>
      <p:sp>
        <p:nvSpPr>
          <p:cNvPr id="11" name="角丸四角形 10"/>
          <p:cNvSpPr/>
          <p:nvPr/>
        </p:nvSpPr>
        <p:spPr>
          <a:xfrm>
            <a:off x="206375" y="768350"/>
            <a:ext cx="7704138" cy="71438"/>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1" name="Picture 3" descr="C:\Documents and Settings\hiroyuki.watanabe\My Documents\UMLロボコン\2010\ロゴ\100528ETRC2010新ロゴ1.0\ETRC2010-logo\ETrobot_logo-4C-S.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2" name="フッター プレースホルダー 1"/>
          <p:cNvSpPr>
            <a:spLocks noGrp="1"/>
          </p:cNvSpPr>
          <p:nvPr>
            <p:ph type="ftr" sz="quarter" idx="3"/>
          </p:nvPr>
        </p:nvSpPr>
        <p:spPr>
          <a:xfrm>
            <a:off x="206375" y="6481763"/>
            <a:ext cx="4365625" cy="365125"/>
          </a:xfrm>
          <a:prstGeom prst="rect">
            <a:avLst/>
          </a:prstGeom>
        </p:spPr>
        <p:txBody>
          <a:bodyPr vert="horz" lIns="91440" tIns="45720" rIns="91440" bIns="45720" rtlCol="0" anchor="b" anchorCtr="0"/>
          <a:lstStyle>
            <a:lvl1pPr algn="l">
              <a:defRPr sz="1200">
                <a:solidFill>
                  <a:schemeClr val="bg1">
                    <a:lumMod val="50000"/>
                  </a:schemeClr>
                </a:solidFill>
                <a:latin typeface="+mn-lt"/>
                <a:cs typeface="+mn-cs"/>
              </a:defRPr>
            </a:lvl1pPr>
          </a:lstStyle>
          <a:p>
            <a:pPr>
              <a:defRPr/>
            </a:pPr>
            <a:r>
              <a:rPr lang="en-US" altLang="ja-JP"/>
              <a:t>ET</a:t>
            </a:r>
            <a:r>
              <a:rPr lang="ja-JP" altLang="en-US"/>
              <a:t>ロボコン技術教育資料／</a:t>
            </a:r>
            <a:r>
              <a:rPr lang="en-US" altLang="ja-JP"/>
              <a:t>ET</a:t>
            </a:r>
            <a:r>
              <a:rPr lang="ja-JP" altLang="en-US"/>
              <a:t>ロボコン東海地区実行委員会</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iming>
    <p:tnLst>
      <p:par>
        <p:cTn id="1" dur="indefinite" restart="never" nodeType="tmRoot"/>
      </p:par>
    </p:tnLst>
  </p:timing>
  <p:hf hdr="0" dt="0"/>
  <p:txStyles>
    <p:titleStyle>
      <a:lvl1pPr marL="985838" indent="-985838" algn="l" rtl="0" eaLnBrk="1" fontAlgn="base" hangingPunct="1">
        <a:spcBef>
          <a:spcPct val="0"/>
        </a:spcBef>
        <a:spcAft>
          <a:spcPct val="0"/>
        </a:spcAft>
        <a:buFont typeface="+mj-lt"/>
        <a:defRPr kumimoji="1" sz="3200" kern="1200" spc="-100">
          <a:solidFill>
            <a:srgbClr val="674D26"/>
          </a:solidFill>
          <a:latin typeface="+mj-lt"/>
          <a:ea typeface="+mj-ea"/>
          <a:cs typeface="+mj-cs"/>
        </a:defRPr>
      </a:lvl1pPr>
      <a:lvl2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2pPr>
      <a:lvl3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3pPr>
      <a:lvl4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4pPr>
      <a:lvl5pPr marL="985838" indent="-985838" algn="l" rtl="0" eaLnBrk="1" fontAlgn="base" hangingPunct="1">
        <a:spcBef>
          <a:spcPct val="0"/>
        </a:spcBef>
        <a:spcAft>
          <a:spcPct val="0"/>
        </a:spcAft>
        <a:buFont typeface="+mj-lt"/>
        <a:defRPr kumimoji="1" sz="3200">
          <a:solidFill>
            <a:srgbClr val="674D26"/>
          </a:solidFill>
          <a:latin typeface="Segoe UI" pitchFamily="34" charset="0"/>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58775" indent="-358775" algn="l" rtl="0" eaLnBrk="1" fontAlgn="base" hangingPunct="1">
        <a:spcBef>
          <a:spcPts val="600"/>
        </a:spcBef>
        <a:spcAft>
          <a:spcPts val="600"/>
        </a:spcAft>
        <a:buClr>
          <a:schemeClr val="accent2"/>
        </a:buClr>
        <a:buSzPct val="80000"/>
        <a:buFont typeface="Wingdings" pitchFamily="2" charset="2"/>
        <a:buChar char="n"/>
        <a:defRPr kumimoji="1" sz="2800" spc="-100">
          <a:solidFill>
            <a:srgbClr val="0E2C3E"/>
          </a:solidFill>
          <a:latin typeface="+mn-lt"/>
          <a:ea typeface="+mn-ea"/>
          <a:cs typeface="+mn-cs"/>
        </a:defRPr>
      </a:lvl1pPr>
      <a:lvl2pPr marL="539750" indent="-358775" algn="l" rtl="0" eaLnBrk="1" fontAlgn="base" hangingPunct="1">
        <a:spcBef>
          <a:spcPts val="600"/>
        </a:spcBef>
        <a:spcAft>
          <a:spcPts val="600"/>
        </a:spcAft>
        <a:buClr>
          <a:schemeClr val="accent2"/>
        </a:buClr>
        <a:buSzPct val="80000"/>
        <a:buFont typeface="Wingdings" pitchFamily="2" charset="2"/>
        <a:buChar char="l"/>
        <a:defRPr kumimoji="1" sz="2400">
          <a:solidFill>
            <a:srgbClr val="674D26"/>
          </a:solidFill>
          <a:latin typeface="+mn-lt"/>
          <a:ea typeface="+mn-ea"/>
          <a:cs typeface="+mn-cs"/>
        </a:defRPr>
      </a:lvl2pPr>
      <a:lvl3pPr marL="719138" indent="-287338" algn="l" rtl="0" eaLnBrk="1" fontAlgn="base" hangingPunct="1">
        <a:spcBef>
          <a:spcPts val="300"/>
        </a:spcBef>
        <a:spcAft>
          <a:spcPts val="600"/>
        </a:spcAft>
        <a:buClr>
          <a:schemeClr val="accent2"/>
        </a:buClr>
        <a:buSzPct val="60000"/>
        <a:buFont typeface="Wingdings" pitchFamily="2" charset="2"/>
        <a:buChar char="u"/>
        <a:defRPr kumimoji="1" sz="1600">
          <a:solidFill>
            <a:srgbClr val="0E2C3E"/>
          </a:solidFill>
          <a:latin typeface="+mn-lt"/>
          <a:ea typeface="+mn-ea"/>
          <a:cs typeface="+mn-cs"/>
        </a:defRPr>
      </a:lvl3pPr>
      <a:lvl4pPr marL="898525" indent="-250825" algn="l" rtl="0" eaLnBrk="1" fontAlgn="base" hangingPunct="1">
        <a:spcBef>
          <a:spcPts val="300"/>
        </a:spcBef>
        <a:spcAft>
          <a:spcPts val="600"/>
        </a:spcAft>
        <a:buClr>
          <a:schemeClr val="accent2"/>
        </a:buClr>
        <a:buSzPct val="60000"/>
        <a:buFont typeface="Wingdings" pitchFamily="2" charset="2"/>
        <a:buChar char="l"/>
        <a:defRPr kumimoji="1" sz="1400">
          <a:solidFill>
            <a:srgbClr val="274221"/>
          </a:solidFill>
          <a:latin typeface="+mn-lt"/>
          <a:ea typeface="+mn-ea"/>
          <a:cs typeface="+mn-cs"/>
        </a:defRPr>
      </a:lvl4pPr>
      <a:lvl5pPr marL="898525" indent="-250825" algn="l" rtl="0" eaLnBrk="1" fontAlgn="base" hangingPunct="1">
        <a:spcBef>
          <a:spcPts val="300"/>
        </a:spcBef>
        <a:spcAft>
          <a:spcPts val="600"/>
        </a:spcAft>
        <a:buClr>
          <a:schemeClr val="accent2"/>
        </a:buClr>
        <a:buSzPct val="60000"/>
        <a:buFont typeface="Wingdings" pitchFamily="2" charset="2"/>
        <a:buChar char="u"/>
        <a:defRPr kumimoji="1" sz="1400">
          <a:solidFill>
            <a:srgbClr val="30243C"/>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0.gif"/></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20.gif"/><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20.gif"/></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20.gif"/></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20.gif"/></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20.gif"/></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20.gif"/><Relationship Id="rId4" Type="http://schemas.openxmlformats.org/officeDocument/2006/relationships/image" Target="../media/image86.png"/></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20.gif"/></Relationships>
</file>

<file path=ppt/slides/_rels/slide4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4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4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20.gif"/><Relationship Id="rId4" Type="http://schemas.openxmlformats.org/officeDocument/2006/relationships/image" Target="../media/image109.png"/></Relationships>
</file>

<file path=ppt/slides/_rels/slide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113.png"/></Relationships>
</file>

<file path=ppt/slides/_rels/slide5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5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20.gif"/><Relationship Id="rId4" Type="http://schemas.openxmlformats.org/officeDocument/2006/relationships/image" Target="../media/image126.png"/></Relationships>
</file>

<file path=ppt/slides/_rels/slide5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130.png"/></Relationships>
</file>

<file path=ppt/slides/_rels/slide5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5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20.gif"/></Relationships>
</file>

<file path=ppt/slides/_rels/slide6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777875" y="768350"/>
            <a:ext cx="7716838" cy="1470025"/>
          </a:xfrm>
        </p:spPr>
        <p:txBody>
          <a:bodyPr/>
          <a:lstStyle/>
          <a:p>
            <a:pPr marL="0" indent="0"/>
            <a:r>
              <a:rPr lang="en-US" altLang="ja-JP" dirty="0" err="1" smtClean="0"/>
              <a:t>astah</a:t>
            </a:r>
            <a:r>
              <a:rPr lang="ja-JP" altLang="en-US" dirty="0" smtClean="0"/>
              <a:t>*の</a:t>
            </a:r>
            <a:r>
              <a:rPr lang="ja-JP" altLang="en-US" dirty="0"/>
              <a:t>操作方法</a:t>
            </a:r>
            <a:endParaRPr lang="ja-JP" altLang="en-US" dirty="0">
              <a:solidFill>
                <a:srgbClr val="674D26"/>
              </a:solidFill>
            </a:endParaRPr>
          </a:p>
        </p:txBody>
      </p:sp>
      <p:sp>
        <p:nvSpPr>
          <p:cNvPr id="7" name="サブタイトル 6"/>
          <p:cNvSpPr>
            <a:spLocks noGrp="1"/>
          </p:cNvSpPr>
          <p:nvPr>
            <p:ph type="subTitle" idx="1"/>
          </p:nvPr>
        </p:nvSpPr>
        <p:spPr>
          <a:xfrm>
            <a:off x="2781837" y="2794717"/>
            <a:ext cx="5779037" cy="1678010"/>
          </a:xfrm>
        </p:spPr>
        <p:txBody>
          <a:bodyPr>
            <a:noAutofit/>
          </a:bodyPr>
          <a:lstStyle/>
          <a:p>
            <a:pPr algn="l"/>
            <a:r>
              <a:rPr lang="en-US" altLang="ja-JP" sz="1600" dirty="0"/>
              <a:t>※ </a:t>
            </a:r>
            <a:r>
              <a:rPr lang="ja-JP" altLang="en-US" sz="1600" dirty="0"/>
              <a:t>注記</a:t>
            </a:r>
          </a:p>
          <a:p>
            <a:pPr algn="l"/>
            <a:r>
              <a:rPr lang="ja-JP" altLang="en-US" sz="1600" dirty="0" smtClean="0"/>
              <a:t>　・</a:t>
            </a:r>
            <a:r>
              <a:rPr lang="ja-JP" altLang="en-US" sz="1600" dirty="0"/>
              <a:t>取り掛かりとして、ごく一部の基本的な操作のみ記述</a:t>
            </a:r>
          </a:p>
          <a:p>
            <a:pPr algn="l">
              <a:spcAft>
                <a:spcPts val="0"/>
              </a:spcAft>
            </a:pPr>
            <a:r>
              <a:rPr lang="ja-JP" altLang="en-US" sz="1600" dirty="0" smtClean="0"/>
              <a:t>　・</a:t>
            </a:r>
            <a:r>
              <a:rPr lang="ja-JP" altLang="en-US" sz="1600" dirty="0"/>
              <a:t>事例として挙げたもの以外の</a:t>
            </a:r>
          </a:p>
          <a:p>
            <a:pPr algn="l">
              <a:spcBef>
                <a:spcPts val="0"/>
              </a:spcBef>
            </a:pPr>
            <a:r>
              <a:rPr lang="ja-JP" altLang="en-US" sz="1600" dirty="0" smtClean="0"/>
              <a:t>　　ダイアグラム</a:t>
            </a:r>
            <a:r>
              <a:rPr lang="ja-JP" altLang="en-US" sz="1600" dirty="0"/>
              <a:t>（図）・要素でも基本的に操作の仕方は同じ</a:t>
            </a:r>
          </a:p>
        </p:txBody>
      </p:sp>
      <p:sp>
        <p:nvSpPr>
          <p:cNvPr id="4" name="スライド番号プレースホルダー 3"/>
          <p:cNvSpPr>
            <a:spLocks noGrp="1"/>
          </p:cNvSpPr>
          <p:nvPr>
            <p:ph type="sldNum" sz="quarter" idx="10"/>
          </p:nvPr>
        </p:nvSpPr>
        <p:spPr/>
        <p:txBody>
          <a:bodyPr/>
          <a:lstStyle/>
          <a:p>
            <a:pPr>
              <a:defRPr/>
            </a:pPr>
            <a:fld id="{264BD597-B3B4-4B28-B2C9-9E90D12D940A}" type="slidenum">
              <a:rPr lang="ja-JP" altLang="en-US" smtClean="0"/>
              <a:pPr>
                <a:defRPr/>
              </a:pPr>
              <a:t>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04" y="2416327"/>
            <a:ext cx="78009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コンテンツ プレースホルダー 1"/>
          <p:cNvSpPr>
            <a:spLocks noGrp="1"/>
          </p:cNvSpPr>
          <p:nvPr>
            <p:ph idx="1"/>
          </p:nvPr>
        </p:nvSpPr>
        <p:spPr>
          <a:xfrm>
            <a:off x="206374" y="918781"/>
            <a:ext cx="8682132" cy="5378450"/>
          </a:xfrm>
        </p:spPr>
        <p:txBody>
          <a:bodyPr>
            <a:normAutofit/>
          </a:bodyPr>
          <a:lstStyle/>
          <a:p>
            <a:pPr marL="0" indent="0">
              <a:buNone/>
            </a:pPr>
            <a:r>
              <a:rPr lang="ja-JP" altLang="en-US" sz="1800" b="1" dirty="0"/>
              <a:t>＜補足＞ 要素間の接続（関連を引く）の操作方法</a:t>
            </a:r>
          </a:p>
          <a:p>
            <a:pPr marL="0" indent="0">
              <a:spcAft>
                <a:spcPts val="0"/>
              </a:spcAft>
              <a:buNone/>
            </a:pPr>
            <a:r>
              <a:rPr lang="ja-JP" altLang="en-US" sz="1600" dirty="0" smtClean="0"/>
              <a:t>　　　① </a:t>
            </a:r>
            <a:r>
              <a:rPr lang="ja-JP" altLang="en-US" sz="1600" dirty="0"/>
              <a:t>線でつなぐ要素の上にカーソルを移動</a:t>
            </a:r>
          </a:p>
          <a:p>
            <a:pPr marL="0" indent="0">
              <a:spcAft>
                <a:spcPts val="0"/>
              </a:spcAft>
              <a:buNone/>
            </a:pPr>
            <a:r>
              <a:rPr lang="ja-JP" altLang="en-US" sz="1600" dirty="0" smtClean="0"/>
              <a:t>　　　② </a:t>
            </a:r>
            <a:r>
              <a:rPr lang="ja-JP" altLang="en-US" sz="1600" dirty="0"/>
              <a:t>関連編集のマークをクリックする</a:t>
            </a:r>
          </a:p>
          <a:p>
            <a:pPr marL="0" indent="0">
              <a:spcAft>
                <a:spcPts val="0"/>
              </a:spcAft>
              <a:buNone/>
            </a:pPr>
            <a:r>
              <a:rPr lang="ja-JP" altLang="en-US" sz="1600" dirty="0" smtClean="0"/>
              <a:t>　　　③ </a:t>
            </a:r>
            <a:r>
              <a:rPr lang="ja-JP" altLang="en-US" sz="1600" dirty="0"/>
              <a:t>クリックしたまま、線でつなぐ先の要素までカーソルを移動して離す</a:t>
            </a:r>
            <a:endParaRPr kumimoji="1" lang="ja-JP" altLang="en-US" sz="1600" dirty="0"/>
          </a:p>
        </p:txBody>
      </p:sp>
      <p:sp>
        <p:nvSpPr>
          <p:cNvPr id="3" name="タイトル 2"/>
          <p:cNvSpPr>
            <a:spLocks noGrp="1"/>
          </p:cNvSpPr>
          <p:nvPr>
            <p:ph type="title"/>
          </p:nvPr>
        </p:nvSpPr>
        <p:spPr/>
        <p:txBody>
          <a:bodyPr/>
          <a:lstStyle/>
          <a:p>
            <a:r>
              <a:rPr lang="en-US" altLang="ja-JP" dirty="0" smtClean="0"/>
              <a:t>2</a:t>
            </a:r>
            <a:r>
              <a:rPr lang="ja-JP" altLang="en-US" dirty="0" err="1" smtClean="0"/>
              <a:t>．</a:t>
            </a:r>
            <a:r>
              <a:rPr lang="ja-JP" altLang="en-US" dirty="0" smtClean="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356" y="5520675"/>
            <a:ext cx="3648075" cy="1057275"/>
          </a:xfrm>
          <a:prstGeom prst="rect">
            <a:avLst/>
          </a:prstGeom>
          <a:noFill/>
          <a:ln w="28575">
            <a:solidFill>
              <a:schemeClr val="bg2">
                <a:lumMod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正方形/長方形 7"/>
          <p:cNvSpPr/>
          <p:nvPr/>
        </p:nvSpPr>
        <p:spPr>
          <a:xfrm>
            <a:off x="3786387" y="4224269"/>
            <a:ext cx="3545044" cy="1044000"/>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9" name="下矢印 8"/>
          <p:cNvSpPr/>
          <p:nvPr/>
        </p:nvSpPr>
        <p:spPr>
          <a:xfrm>
            <a:off x="5100032" y="5267459"/>
            <a:ext cx="850006" cy="214579"/>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2" name="円/楕円 11"/>
          <p:cNvSpPr>
            <a:spLocks noChangeAspect="1"/>
          </p:cNvSpPr>
          <p:nvPr/>
        </p:nvSpPr>
        <p:spPr>
          <a:xfrm>
            <a:off x="4171731" y="4993298"/>
            <a:ext cx="439920" cy="338400"/>
          </a:xfrm>
          <a:prstGeom prst="ellipse">
            <a:avLst/>
          </a:prstGeom>
          <a:noFill/>
          <a:ln w="28575" cap="flat" cmpd="sng" algn="ctr">
            <a:solidFill>
              <a:srgbClr val="0099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13" name="円形吹き出し 12"/>
          <p:cNvSpPr/>
          <p:nvPr/>
        </p:nvSpPr>
        <p:spPr bwMode="auto">
          <a:xfrm>
            <a:off x="1519705" y="3280477"/>
            <a:ext cx="2125014" cy="864743"/>
          </a:xfrm>
          <a:prstGeom prst="wedgeEllipseCallout">
            <a:avLst>
              <a:gd name="adj1" fmla="val 87528"/>
              <a:gd name="adj2" fmla="val 11467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①カーソルを移動</a:t>
            </a:r>
            <a:r>
              <a:rPr kumimoji="1" lang="ja-JP" altLang="en-US" sz="1400" b="0" i="0" u="none" strike="noStrike" cap="none" normalizeH="0" baseline="0" dirty="0" smtClean="0">
                <a:ln>
                  <a:noFill/>
                </a:ln>
                <a:solidFill>
                  <a:schemeClr val="tx1"/>
                </a:solidFill>
                <a:effectLst/>
                <a:latin typeface="+mn-ea"/>
                <a:ea typeface="+mn-ea"/>
              </a:rPr>
              <a:t>し、</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線が出るのを確認</a:t>
            </a:r>
          </a:p>
        </p:txBody>
      </p:sp>
      <p:sp>
        <p:nvSpPr>
          <p:cNvPr id="14" name="円形吹き出し 13"/>
          <p:cNvSpPr/>
          <p:nvPr/>
        </p:nvSpPr>
        <p:spPr bwMode="auto">
          <a:xfrm>
            <a:off x="6890196" y="4608860"/>
            <a:ext cx="2086712" cy="1002384"/>
          </a:xfrm>
          <a:prstGeom prst="wedgeEllipseCallout">
            <a:avLst>
              <a:gd name="adj1" fmla="val -71728"/>
              <a:gd name="adj2" fmla="val 7413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③クリックしたまま</a:t>
            </a:r>
            <a:endParaRPr lang="en-US" altLang="ja-JP" sz="1400" dirty="0" smtClean="0">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つなぐ要素まで</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カーソルを移動</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5" name="四角形吹き出し 14"/>
          <p:cNvSpPr/>
          <p:nvPr/>
        </p:nvSpPr>
        <p:spPr bwMode="auto">
          <a:xfrm>
            <a:off x="1361114" y="5177306"/>
            <a:ext cx="2068710" cy="408919"/>
          </a:xfrm>
          <a:prstGeom prst="wedgeRectCallout">
            <a:avLst>
              <a:gd name="adj1" fmla="val 83350"/>
              <a:gd name="adj2" fmla="val -51256"/>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ja-JP" altLang="en-US" sz="1600" dirty="0">
                <a:latin typeface="+mn-ea"/>
                <a:ea typeface="+mn-ea"/>
              </a:rPr>
              <a:t>関連の編集マーク</a:t>
            </a:r>
          </a:p>
        </p:txBody>
      </p:sp>
      <p:sp>
        <p:nvSpPr>
          <p:cNvPr id="10" name="円形吹き出し 9"/>
          <p:cNvSpPr/>
          <p:nvPr/>
        </p:nvSpPr>
        <p:spPr bwMode="auto">
          <a:xfrm>
            <a:off x="4745863" y="3738605"/>
            <a:ext cx="2408349" cy="506219"/>
          </a:xfrm>
          <a:prstGeom prst="wedgeEllipseCallout">
            <a:avLst>
              <a:gd name="adj1" fmla="val -54052"/>
              <a:gd name="adj2" fmla="val 22206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②マークをクリックする</a:t>
            </a:r>
          </a:p>
        </p:txBody>
      </p:sp>
    </p:spTree>
    <p:extLst>
      <p:ext uri="{BB962C8B-B14F-4D97-AF65-F5344CB8AC3E}">
        <p14:creationId xmlns:p14="http://schemas.microsoft.com/office/powerpoint/2010/main" val="165007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6374" y="931660"/>
            <a:ext cx="8682132" cy="5378450"/>
          </a:xfrm>
        </p:spPr>
        <p:txBody>
          <a:bodyPr>
            <a:normAutofit/>
          </a:bodyPr>
          <a:lstStyle/>
          <a:p>
            <a:pPr marL="0" indent="0">
              <a:buNone/>
            </a:pPr>
            <a:r>
              <a:rPr lang="ja-JP" altLang="en-US" sz="1800" b="1" dirty="0"/>
              <a:t>＜補足＞ 線のプロパティ（情報）の入力方法</a:t>
            </a:r>
          </a:p>
          <a:p>
            <a:pPr marL="0" indent="0">
              <a:spcAft>
                <a:spcPts val="0"/>
              </a:spcAft>
              <a:buNone/>
            </a:pPr>
            <a:r>
              <a:rPr lang="ja-JP" altLang="en-US" sz="1600" dirty="0" smtClean="0"/>
              <a:t>　　　① </a:t>
            </a:r>
            <a:r>
              <a:rPr lang="ja-JP" altLang="en-US" sz="1600" dirty="0"/>
              <a:t>入力する線の上にカーソルを移動</a:t>
            </a:r>
          </a:p>
          <a:p>
            <a:pPr marL="0" indent="0">
              <a:spcAft>
                <a:spcPts val="0"/>
              </a:spcAft>
              <a:buNone/>
            </a:pPr>
            <a:r>
              <a:rPr lang="ja-JP" altLang="en-US" sz="1600" dirty="0" smtClean="0"/>
              <a:t>　　　② </a:t>
            </a:r>
            <a:r>
              <a:rPr lang="ja-JP" altLang="en-US" sz="1600" dirty="0"/>
              <a:t>入力するプロパティ編集のマークをクリックする</a:t>
            </a:r>
            <a:endParaRPr kumimoji="1" lang="ja-JP" altLang="en-US" sz="1600" dirty="0"/>
          </a:p>
        </p:txBody>
      </p:sp>
      <p:sp>
        <p:nvSpPr>
          <p:cNvPr id="3" name="タイトル 2"/>
          <p:cNvSpPr>
            <a:spLocks noGrp="1"/>
          </p:cNvSpPr>
          <p:nvPr>
            <p:ph type="title"/>
          </p:nvPr>
        </p:nvSpPr>
        <p:spPr/>
        <p:txBody>
          <a:bodyPr/>
          <a:lstStyle/>
          <a:p>
            <a:r>
              <a:rPr lang="en-US" altLang="ja-JP" dirty="0" smtClean="0"/>
              <a:t>2</a:t>
            </a:r>
            <a:r>
              <a:rPr lang="ja-JP" altLang="en-US" dirty="0" err="1" smtClean="0"/>
              <a:t>．</a:t>
            </a:r>
            <a:r>
              <a:rPr lang="ja-JP" altLang="en-US" dirty="0" smtClean="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87" y="2294201"/>
            <a:ext cx="78009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円形吹き出し 6"/>
          <p:cNvSpPr/>
          <p:nvPr/>
        </p:nvSpPr>
        <p:spPr bwMode="auto">
          <a:xfrm>
            <a:off x="3482281" y="3406719"/>
            <a:ext cx="1943251" cy="526343"/>
          </a:xfrm>
          <a:prstGeom prst="wedgeEllipseCallout">
            <a:avLst>
              <a:gd name="adj1" fmla="val 38172"/>
              <a:gd name="adj2" fmla="val 16436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①カーソルを移動</a:t>
            </a:r>
          </a:p>
        </p:txBody>
      </p:sp>
      <p:sp>
        <p:nvSpPr>
          <p:cNvPr id="8" name="円/楕円 7"/>
          <p:cNvSpPr>
            <a:spLocks/>
          </p:cNvSpPr>
          <p:nvPr/>
        </p:nvSpPr>
        <p:spPr>
          <a:xfrm>
            <a:off x="4698606" y="4342228"/>
            <a:ext cx="324000" cy="540000"/>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9" name="円/楕円 8"/>
          <p:cNvSpPr>
            <a:spLocks/>
          </p:cNvSpPr>
          <p:nvPr/>
        </p:nvSpPr>
        <p:spPr>
          <a:xfrm>
            <a:off x="5520707" y="4331071"/>
            <a:ext cx="324000" cy="540000"/>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10" name="円形吹き出し 9"/>
          <p:cNvSpPr/>
          <p:nvPr/>
        </p:nvSpPr>
        <p:spPr bwMode="auto">
          <a:xfrm>
            <a:off x="3726980" y="5439434"/>
            <a:ext cx="1943251" cy="767597"/>
          </a:xfrm>
          <a:prstGeom prst="wedgeEllipseCallout">
            <a:avLst>
              <a:gd name="adj1" fmla="val 10999"/>
              <a:gd name="adj2" fmla="val -11751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②入力する情報を</a:t>
            </a:r>
            <a:endParaRPr lang="en-US" altLang="ja-JP" sz="1400" dirty="0" smtClean="0">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6" name="フリーフォーム 5"/>
          <p:cNvSpPr/>
          <p:nvPr/>
        </p:nvSpPr>
        <p:spPr>
          <a:xfrm>
            <a:off x="5048517" y="4790355"/>
            <a:ext cx="515155" cy="785612"/>
          </a:xfrm>
          <a:custGeom>
            <a:avLst/>
            <a:gdLst>
              <a:gd name="connsiteX0" fmla="*/ 0 w 476518"/>
              <a:gd name="connsiteY0" fmla="*/ 631065 h 746975"/>
              <a:gd name="connsiteX1" fmla="*/ 476518 w 476518"/>
              <a:gd name="connsiteY1" fmla="*/ 0 h 746975"/>
              <a:gd name="connsiteX2" fmla="*/ 283335 w 476518"/>
              <a:gd name="connsiteY2" fmla="*/ 746975 h 746975"/>
              <a:gd name="connsiteX0" fmla="*/ 0 w 515155"/>
              <a:gd name="connsiteY0" fmla="*/ 656823 h 746975"/>
              <a:gd name="connsiteX1" fmla="*/ 515155 w 515155"/>
              <a:gd name="connsiteY1" fmla="*/ 0 h 746975"/>
              <a:gd name="connsiteX2" fmla="*/ 321972 w 515155"/>
              <a:gd name="connsiteY2" fmla="*/ 746975 h 746975"/>
              <a:gd name="connsiteX0" fmla="*/ 0 w 515155"/>
              <a:gd name="connsiteY0" fmla="*/ 695460 h 746975"/>
              <a:gd name="connsiteX1" fmla="*/ 515155 w 515155"/>
              <a:gd name="connsiteY1" fmla="*/ 0 h 746975"/>
              <a:gd name="connsiteX2" fmla="*/ 321972 w 515155"/>
              <a:gd name="connsiteY2" fmla="*/ 746975 h 746975"/>
              <a:gd name="connsiteX0" fmla="*/ 0 w 515155"/>
              <a:gd name="connsiteY0" fmla="*/ 695460 h 785612"/>
              <a:gd name="connsiteX1" fmla="*/ 515155 w 515155"/>
              <a:gd name="connsiteY1" fmla="*/ 0 h 785612"/>
              <a:gd name="connsiteX2" fmla="*/ 309094 w 515155"/>
              <a:gd name="connsiteY2" fmla="*/ 785612 h 785612"/>
            </a:gdLst>
            <a:ahLst/>
            <a:cxnLst>
              <a:cxn ang="0">
                <a:pos x="connsiteX0" y="connsiteY0"/>
              </a:cxn>
              <a:cxn ang="0">
                <a:pos x="connsiteX1" y="connsiteY1"/>
              </a:cxn>
              <a:cxn ang="0">
                <a:pos x="connsiteX2" y="connsiteY2"/>
              </a:cxn>
            </a:cxnLst>
            <a:rect l="l" t="t" r="r" b="b"/>
            <a:pathLst>
              <a:path w="515155" h="785612">
                <a:moveTo>
                  <a:pt x="0" y="695460"/>
                </a:moveTo>
                <a:lnTo>
                  <a:pt x="515155" y="0"/>
                </a:lnTo>
                <a:lnTo>
                  <a:pt x="309094" y="785612"/>
                </a:lnTo>
              </a:path>
            </a:pathLst>
          </a:custGeom>
          <a:solidFill>
            <a:srgbClr val="FFFF99"/>
          </a:solidFill>
          <a:ln w="28575" cap="flat" cmpd="sng" algn="ctr">
            <a:solidFill>
              <a:srgbClr val="FF66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ja-JP" altLang="en-US" sz="1400">
              <a:latin typeface="+mn-ea"/>
              <a:cs typeface="メイリオ" pitchFamily="50" charset="-128"/>
            </a:endParaRPr>
          </a:p>
        </p:txBody>
      </p:sp>
      <p:sp>
        <p:nvSpPr>
          <p:cNvPr id="11" name="正方形/長方形 10"/>
          <p:cNvSpPr/>
          <p:nvPr/>
        </p:nvSpPr>
        <p:spPr>
          <a:xfrm>
            <a:off x="6027313" y="1513525"/>
            <a:ext cx="2691684" cy="233107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pic>
        <p:nvPicPr>
          <p:cNvPr id="27653" name="Picture 5"/>
          <p:cNvPicPr>
            <a:picLocks noChangeAspect="1" noChangeArrowheads="1"/>
          </p:cNvPicPr>
          <p:nvPr/>
        </p:nvPicPr>
        <p:blipFill>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320551" y="2256000"/>
            <a:ext cx="2233997" cy="10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正方形/長方形 14"/>
          <p:cNvSpPr/>
          <p:nvPr/>
        </p:nvSpPr>
        <p:spPr>
          <a:xfrm>
            <a:off x="6027313" y="1567057"/>
            <a:ext cx="2518638" cy="307777"/>
          </a:xfrm>
          <a:prstGeom prst="rect">
            <a:avLst/>
          </a:prstGeom>
        </p:spPr>
        <p:txBody>
          <a:bodyPr wrap="none">
            <a:spAutoFit/>
          </a:bodyPr>
          <a:lstStyle/>
          <a:p>
            <a:r>
              <a:rPr lang="ja-JP" altLang="en-US" sz="1400" dirty="0"/>
              <a:t>＜プロパティ編集のマーク＞</a:t>
            </a:r>
          </a:p>
        </p:txBody>
      </p:sp>
      <p:sp>
        <p:nvSpPr>
          <p:cNvPr id="16" name="角丸四角形 15"/>
          <p:cNvSpPr/>
          <p:nvPr/>
        </p:nvSpPr>
        <p:spPr>
          <a:xfrm>
            <a:off x="6684135" y="1933593"/>
            <a:ext cx="1378040" cy="360608"/>
          </a:xfrm>
          <a:prstGeom prst="roundRect">
            <a:avLst/>
          </a:prstGeom>
          <a:solidFill>
            <a:srgbClr val="CCFFFF"/>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600" dirty="0" smtClean="0">
                <a:solidFill>
                  <a:sysClr val="windowText" lastClr="000000"/>
                </a:solidFill>
                <a:latin typeface="メイリオ" pitchFamily="50" charset="-128"/>
                <a:ea typeface="メイリオ" pitchFamily="50" charset="-128"/>
              </a:rPr>
              <a:t>関連端名</a:t>
            </a:r>
          </a:p>
        </p:txBody>
      </p:sp>
      <p:sp>
        <p:nvSpPr>
          <p:cNvPr id="17" name="フリーフォーム 16"/>
          <p:cNvSpPr/>
          <p:nvPr/>
        </p:nvSpPr>
        <p:spPr>
          <a:xfrm>
            <a:off x="6671257" y="2266682"/>
            <a:ext cx="489397" cy="216000"/>
          </a:xfrm>
          <a:custGeom>
            <a:avLst/>
            <a:gdLst>
              <a:gd name="connsiteX0" fmla="*/ 231820 w 489397"/>
              <a:gd name="connsiteY0" fmla="*/ 0 h 244698"/>
              <a:gd name="connsiteX1" fmla="*/ 0 w 489397"/>
              <a:gd name="connsiteY1" fmla="*/ 244698 h 244698"/>
              <a:gd name="connsiteX2" fmla="*/ 489397 w 489397"/>
              <a:gd name="connsiteY2" fmla="*/ 25757 h 244698"/>
            </a:gdLst>
            <a:ahLst/>
            <a:cxnLst>
              <a:cxn ang="0">
                <a:pos x="connsiteX0" y="connsiteY0"/>
              </a:cxn>
              <a:cxn ang="0">
                <a:pos x="connsiteX1" y="connsiteY1"/>
              </a:cxn>
              <a:cxn ang="0">
                <a:pos x="connsiteX2" y="connsiteY2"/>
              </a:cxn>
            </a:cxnLst>
            <a:rect l="l" t="t" r="r" b="b"/>
            <a:pathLst>
              <a:path w="489397" h="244698">
                <a:moveTo>
                  <a:pt x="231820" y="0"/>
                </a:moveTo>
                <a:lnTo>
                  <a:pt x="0" y="244698"/>
                </a:lnTo>
                <a:lnTo>
                  <a:pt x="489397" y="25757"/>
                </a:lnTo>
              </a:path>
            </a:pathLst>
          </a:custGeom>
          <a:solidFill>
            <a:srgbClr val="CCFFFF"/>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600">
              <a:solidFill>
                <a:sysClr val="windowText" lastClr="000000"/>
              </a:solidFill>
              <a:latin typeface="メイリオ" pitchFamily="50" charset="-128"/>
              <a:ea typeface="メイリオ" pitchFamily="50" charset="-128"/>
            </a:endParaRPr>
          </a:p>
        </p:txBody>
      </p:sp>
      <p:sp>
        <p:nvSpPr>
          <p:cNvPr id="18" name="円/楕円 17"/>
          <p:cNvSpPr/>
          <p:nvPr/>
        </p:nvSpPr>
        <p:spPr>
          <a:xfrm>
            <a:off x="7910603" y="2418325"/>
            <a:ext cx="695459" cy="324000"/>
          </a:xfrm>
          <a:prstGeom prst="ellipse">
            <a:avLst/>
          </a:prstGeom>
          <a:noFill/>
          <a:ln>
            <a:solidFill>
              <a:srgbClr val="33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3" name="円/楕円 22"/>
          <p:cNvSpPr/>
          <p:nvPr/>
        </p:nvSpPr>
        <p:spPr>
          <a:xfrm>
            <a:off x="6153952" y="2451278"/>
            <a:ext cx="695459" cy="324000"/>
          </a:xfrm>
          <a:prstGeom prst="ellipse">
            <a:avLst/>
          </a:prstGeom>
          <a:noFill/>
          <a:ln>
            <a:solidFill>
              <a:srgbClr val="33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4" name="円/楕円 23"/>
          <p:cNvSpPr/>
          <p:nvPr/>
        </p:nvSpPr>
        <p:spPr>
          <a:xfrm>
            <a:off x="6143222" y="2788157"/>
            <a:ext cx="695459" cy="324000"/>
          </a:xfrm>
          <a:prstGeom prst="ellipse">
            <a:avLst/>
          </a:prstGeom>
          <a:noFill/>
          <a:ln>
            <a:solidFill>
              <a:srgbClr val="33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25" name="円/楕円 24"/>
          <p:cNvSpPr/>
          <p:nvPr/>
        </p:nvSpPr>
        <p:spPr>
          <a:xfrm>
            <a:off x="7923484" y="2775278"/>
            <a:ext cx="695459" cy="324000"/>
          </a:xfrm>
          <a:prstGeom prst="ellipse">
            <a:avLst/>
          </a:prstGeom>
          <a:noFill/>
          <a:ln>
            <a:solidFill>
              <a:srgbClr val="3399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9" name="フリーフォーム 18"/>
          <p:cNvSpPr/>
          <p:nvPr/>
        </p:nvSpPr>
        <p:spPr>
          <a:xfrm>
            <a:off x="7598535" y="2266682"/>
            <a:ext cx="321972" cy="218940"/>
          </a:xfrm>
          <a:custGeom>
            <a:avLst/>
            <a:gdLst>
              <a:gd name="connsiteX0" fmla="*/ 0 w 321972"/>
              <a:gd name="connsiteY0" fmla="*/ 0 h 218940"/>
              <a:gd name="connsiteX1" fmla="*/ 321972 w 321972"/>
              <a:gd name="connsiteY1" fmla="*/ 218940 h 218940"/>
              <a:gd name="connsiteX2" fmla="*/ 257578 w 321972"/>
              <a:gd name="connsiteY2" fmla="*/ 12878 h 218940"/>
            </a:gdLst>
            <a:ahLst/>
            <a:cxnLst>
              <a:cxn ang="0">
                <a:pos x="connsiteX0" y="connsiteY0"/>
              </a:cxn>
              <a:cxn ang="0">
                <a:pos x="connsiteX1" y="connsiteY1"/>
              </a:cxn>
              <a:cxn ang="0">
                <a:pos x="connsiteX2" y="connsiteY2"/>
              </a:cxn>
            </a:cxnLst>
            <a:rect l="l" t="t" r="r" b="b"/>
            <a:pathLst>
              <a:path w="321972" h="218940">
                <a:moveTo>
                  <a:pt x="0" y="0"/>
                </a:moveTo>
                <a:lnTo>
                  <a:pt x="321972" y="218940"/>
                </a:lnTo>
                <a:lnTo>
                  <a:pt x="257578" y="12878"/>
                </a:lnTo>
              </a:path>
            </a:pathLst>
          </a:custGeom>
          <a:solidFill>
            <a:srgbClr val="CCFFFF"/>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600">
              <a:solidFill>
                <a:sysClr val="windowText" lastClr="000000"/>
              </a:solidFill>
              <a:latin typeface="メイリオ" pitchFamily="50" charset="-128"/>
              <a:ea typeface="メイリオ" pitchFamily="50" charset="-128"/>
            </a:endParaRPr>
          </a:p>
        </p:txBody>
      </p:sp>
      <p:sp>
        <p:nvSpPr>
          <p:cNvPr id="27" name="角丸四角形 26"/>
          <p:cNvSpPr/>
          <p:nvPr/>
        </p:nvSpPr>
        <p:spPr>
          <a:xfrm>
            <a:off x="6748529" y="3282047"/>
            <a:ext cx="1378040" cy="360608"/>
          </a:xfrm>
          <a:prstGeom prst="roundRect">
            <a:avLst/>
          </a:prstGeom>
          <a:solidFill>
            <a:srgbClr val="CCFFFF"/>
          </a:solidFill>
          <a:ln/>
        </p:spPr>
        <p:style>
          <a:lnRef idx="1">
            <a:schemeClr val="accent4"/>
          </a:lnRef>
          <a:fillRef idx="2">
            <a:schemeClr val="accent4"/>
          </a:fillRef>
          <a:effectRef idx="1">
            <a:schemeClr val="accent4"/>
          </a:effectRef>
          <a:fontRef idx="minor">
            <a:schemeClr val="dk1"/>
          </a:fontRef>
        </p:style>
        <p:txBody>
          <a:bodyPr bIns="0" rtlCol="0" anchor="ctr"/>
          <a:lstStyle/>
          <a:p>
            <a:pPr algn="ctr"/>
            <a:r>
              <a:rPr kumimoji="1" lang="ja-JP" altLang="en-US" sz="1600" dirty="0" smtClean="0">
                <a:solidFill>
                  <a:sysClr val="windowText" lastClr="000000"/>
                </a:solidFill>
                <a:latin typeface="メイリオ" pitchFamily="50" charset="-128"/>
                <a:ea typeface="メイリオ" pitchFamily="50" charset="-128"/>
              </a:rPr>
              <a:t>多重度</a:t>
            </a:r>
          </a:p>
        </p:txBody>
      </p:sp>
      <p:sp>
        <p:nvSpPr>
          <p:cNvPr id="20" name="フリーフォーム 19"/>
          <p:cNvSpPr/>
          <p:nvPr/>
        </p:nvSpPr>
        <p:spPr>
          <a:xfrm>
            <a:off x="6748530" y="3078051"/>
            <a:ext cx="437881" cy="231819"/>
          </a:xfrm>
          <a:custGeom>
            <a:avLst/>
            <a:gdLst>
              <a:gd name="connsiteX0" fmla="*/ 206062 w 528033"/>
              <a:gd name="connsiteY0" fmla="*/ 193183 h 193183"/>
              <a:gd name="connsiteX1" fmla="*/ 0 w 528033"/>
              <a:gd name="connsiteY1" fmla="*/ 0 h 193183"/>
              <a:gd name="connsiteX2" fmla="*/ 528033 w 528033"/>
              <a:gd name="connsiteY2" fmla="*/ 193183 h 193183"/>
              <a:gd name="connsiteX0" fmla="*/ 206062 w 528033"/>
              <a:gd name="connsiteY0" fmla="*/ 231819 h 231819"/>
              <a:gd name="connsiteX1" fmla="*/ 0 w 528033"/>
              <a:gd name="connsiteY1" fmla="*/ 0 h 231819"/>
              <a:gd name="connsiteX2" fmla="*/ 528033 w 528033"/>
              <a:gd name="connsiteY2" fmla="*/ 193183 h 231819"/>
              <a:gd name="connsiteX0" fmla="*/ 206062 w 437881"/>
              <a:gd name="connsiteY0" fmla="*/ 231819 h 231819"/>
              <a:gd name="connsiteX1" fmla="*/ 0 w 437881"/>
              <a:gd name="connsiteY1" fmla="*/ 0 h 231819"/>
              <a:gd name="connsiteX2" fmla="*/ 437881 w 437881"/>
              <a:gd name="connsiteY2" fmla="*/ 206062 h 231819"/>
              <a:gd name="connsiteX0" fmla="*/ 154546 w 437881"/>
              <a:gd name="connsiteY0" fmla="*/ 231819 h 231819"/>
              <a:gd name="connsiteX1" fmla="*/ 0 w 437881"/>
              <a:gd name="connsiteY1" fmla="*/ 0 h 231819"/>
              <a:gd name="connsiteX2" fmla="*/ 437881 w 437881"/>
              <a:gd name="connsiteY2" fmla="*/ 206062 h 231819"/>
            </a:gdLst>
            <a:ahLst/>
            <a:cxnLst>
              <a:cxn ang="0">
                <a:pos x="connsiteX0" y="connsiteY0"/>
              </a:cxn>
              <a:cxn ang="0">
                <a:pos x="connsiteX1" y="connsiteY1"/>
              </a:cxn>
              <a:cxn ang="0">
                <a:pos x="connsiteX2" y="connsiteY2"/>
              </a:cxn>
            </a:cxnLst>
            <a:rect l="l" t="t" r="r" b="b"/>
            <a:pathLst>
              <a:path w="437881" h="231819">
                <a:moveTo>
                  <a:pt x="154546" y="231819"/>
                </a:moveTo>
                <a:lnTo>
                  <a:pt x="0" y="0"/>
                </a:lnTo>
                <a:lnTo>
                  <a:pt x="437881" y="206062"/>
                </a:lnTo>
              </a:path>
            </a:pathLst>
          </a:custGeom>
          <a:solidFill>
            <a:srgbClr val="CCFFFF"/>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600">
              <a:solidFill>
                <a:sysClr val="windowText" lastClr="000000"/>
              </a:solidFill>
              <a:latin typeface="メイリオ" pitchFamily="50" charset="-128"/>
              <a:ea typeface="メイリオ" pitchFamily="50" charset="-128"/>
            </a:endParaRPr>
          </a:p>
        </p:txBody>
      </p:sp>
      <p:sp>
        <p:nvSpPr>
          <p:cNvPr id="21" name="フリーフォーム 20"/>
          <p:cNvSpPr/>
          <p:nvPr/>
        </p:nvSpPr>
        <p:spPr>
          <a:xfrm>
            <a:off x="7753082" y="3052293"/>
            <a:ext cx="257577" cy="244699"/>
          </a:xfrm>
          <a:custGeom>
            <a:avLst/>
            <a:gdLst>
              <a:gd name="connsiteX0" fmla="*/ 0 w 257577"/>
              <a:gd name="connsiteY0" fmla="*/ 231820 h 244699"/>
              <a:gd name="connsiteX1" fmla="*/ 257577 w 257577"/>
              <a:gd name="connsiteY1" fmla="*/ 0 h 244699"/>
              <a:gd name="connsiteX2" fmla="*/ 231819 w 257577"/>
              <a:gd name="connsiteY2" fmla="*/ 244699 h 244699"/>
            </a:gdLst>
            <a:ahLst/>
            <a:cxnLst>
              <a:cxn ang="0">
                <a:pos x="connsiteX0" y="connsiteY0"/>
              </a:cxn>
              <a:cxn ang="0">
                <a:pos x="connsiteX1" y="connsiteY1"/>
              </a:cxn>
              <a:cxn ang="0">
                <a:pos x="connsiteX2" y="connsiteY2"/>
              </a:cxn>
            </a:cxnLst>
            <a:rect l="l" t="t" r="r" b="b"/>
            <a:pathLst>
              <a:path w="257577" h="244699">
                <a:moveTo>
                  <a:pt x="0" y="231820"/>
                </a:moveTo>
                <a:lnTo>
                  <a:pt x="257577" y="0"/>
                </a:lnTo>
                <a:lnTo>
                  <a:pt x="231819" y="244699"/>
                </a:lnTo>
              </a:path>
            </a:pathLst>
          </a:custGeom>
          <a:solidFill>
            <a:srgbClr val="CCFFFF"/>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600">
              <a:solidFill>
                <a:sysClr val="windowText" lastClr="000000"/>
              </a:solidFill>
              <a:latin typeface="メイリオ" pitchFamily="50" charset="-128"/>
              <a:ea typeface="メイリオ" pitchFamily="50" charset="-128"/>
            </a:endParaRPr>
          </a:p>
        </p:txBody>
      </p:sp>
      <p:sp>
        <p:nvSpPr>
          <p:cNvPr id="22" name="フリーフォーム 21"/>
          <p:cNvSpPr/>
          <p:nvPr/>
        </p:nvSpPr>
        <p:spPr>
          <a:xfrm>
            <a:off x="5653825" y="2395470"/>
            <a:ext cx="399245" cy="1893195"/>
          </a:xfrm>
          <a:custGeom>
            <a:avLst/>
            <a:gdLst>
              <a:gd name="connsiteX0" fmla="*/ 399245 w 399245"/>
              <a:gd name="connsiteY0" fmla="*/ 0 h 1893195"/>
              <a:gd name="connsiteX1" fmla="*/ 0 w 399245"/>
              <a:gd name="connsiteY1" fmla="*/ 1893195 h 1893195"/>
              <a:gd name="connsiteX2" fmla="*/ 399245 w 399245"/>
              <a:gd name="connsiteY2" fmla="*/ 1081826 h 1893195"/>
            </a:gdLst>
            <a:ahLst/>
            <a:cxnLst>
              <a:cxn ang="0">
                <a:pos x="connsiteX0" y="connsiteY0"/>
              </a:cxn>
              <a:cxn ang="0">
                <a:pos x="connsiteX1" y="connsiteY1"/>
              </a:cxn>
              <a:cxn ang="0">
                <a:pos x="connsiteX2" y="connsiteY2"/>
              </a:cxn>
            </a:cxnLst>
            <a:rect l="l" t="t" r="r" b="b"/>
            <a:pathLst>
              <a:path w="399245" h="1893195">
                <a:moveTo>
                  <a:pt x="399245" y="0"/>
                </a:moveTo>
                <a:lnTo>
                  <a:pt x="0" y="1893195"/>
                </a:lnTo>
                <a:lnTo>
                  <a:pt x="399245" y="1081826"/>
                </a:lnTo>
              </a:path>
            </a:pathLst>
          </a:cu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ysClr val="windowText" lastClr="000000"/>
              </a:solidFill>
              <a:latin typeface="メイリオ" pitchFamily="50" charset="-128"/>
              <a:ea typeface="メイリオ" pitchFamily="50" charset="-128"/>
            </a:endParaRPr>
          </a:p>
        </p:txBody>
      </p:sp>
    </p:spTree>
    <p:extLst>
      <p:ext uri="{BB962C8B-B14F-4D97-AF65-F5344CB8AC3E}">
        <p14:creationId xmlns:p14="http://schemas.microsoft.com/office/powerpoint/2010/main" val="165784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6374" y="905902"/>
            <a:ext cx="8682132" cy="5378450"/>
          </a:xfrm>
        </p:spPr>
        <p:txBody>
          <a:bodyPr>
            <a:normAutofit/>
          </a:bodyPr>
          <a:lstStyle/>
          <a:p>
            <a:pPr marL="0" indent="0">
              <a:buNone/>
            </a:pPr>
            <a:r>
              <a:rPr lang="en-US" altLang="ja-JP" sz="1800" b="1" dirty="0" smtClean="0">
                <a:latin typeface="+mn-ea"/>
              </a:rPr>
              <a:t>2-4</a:t>
            </a:r>
            <a:r>
              <a:rPr lang="ja-JP" altLang="en-US" sz="1800" b="1" dirty="0" err="1" smtClean="0">
                <a:latin typeface="+mn-ea"/>
              </a:rPr>
              <a:t>．</a:t>
            </a:r>
            <a:r>
              <a:rPr lang="ja-JP" altLang="en-US" sz="1800" b="1" dirty="0">
                <a:latin typeface="+mn-ea"/>
              </a:rPr>
              <a:t>線の</a:t>
            </a:r>
            <a:r>
              <a:rPr lang="ja-JP" altLang="en-US" sz="1800" b="1" dirty="0" smtClean="0">
                <a:latin typeface="+mn-ea"/>
              </a:rPr>
              <a:t>移動</a:t>
            </a:r>
            <a:endParaRPr lang="en-US" altLang="ja-JP" sz="1800" b="1" dirty="0" smtClean="0">
              <a:latin typeface="+mn-ea"/>
            </a:endParaRPr>
          </a:p>
          <a:p>
            <a:pPr marL="0" indent="0">
              <a:spcAft>
                <a:spcPts val="0"/>
              </a:spcAft>
              <a:buNone/>
            </a:pPr>
            <a:r>
              <a:rPr lang="ja-JP" altLang="en-US" sz="1600" dirty="0">
                <a:solidFill>
                  <a:srgbClr val="5C4522"/>
                </a:solidFill>
              </a:rPr>
              <a:t>　　　</a:t>
            </a:r>
            <a:r>
              <a:rPr lang="ja-JP" altLang="en-US" sz="1600" dirty="0" smtClean="0">
                <a:solidFill>
                  <a:srgbClr val="5C4522"/>
                </a:solidFill>
              </a:rPr>
              <a:t>① </a:t>
            </a:r>
            <a:r>
              <a:rPr lang="ja-JP" altLang="en-US" sz="1600" dirty="0" smtClean="0">
                <a:solidFill>
                  <a:srgbClr val="5C4522"/>
                </a:solidFill>
                <a:latin typeface="+mn-ea"/>
              </a:rPr>
              <a:t>移動</a:t>
            </a:r>
            <a:r>
              <a:rPr lang="ja-JP" altLang="en-US" sz="1600" dirty="0">
                <a:solidFill>
                  <a:srgbClr val="5C4522"/>
                </a:solidFill>
                <a:latin typeface="+mn-ea"/>
              </a:rPr>
              <a:t>したい線をクリックして選択する</a:t>
            </a:r>
            <a:endParaRPr lang="ja-JP" altLang="en-US" sz="1600" dirty="0">
              <a:solidFill>
                <a:srgbClr val="5C4522"/>
              </a:solidFill>
            </a:endParaRPr>
          </a:p>
          <a:p>
            <a:pPr marL="0" indent="0">
              <a:spcAft>
                <a:spcPts val="0"/>
              </a:spcAft>
              <a:buNone/>
            </a:pPr>
            <a:r>
              <a:rPr lang="ja-JP" altLang="en-US" sz="1600" dirty="0">
                <a:solidFill>
                  <a:srgbClr val="5C4522"/>
                </a:solidFill>
              </a:rPr>
              <a:t>　　　</a:t>
            </a:r>
            <a:r>
              <a:rPr lang="ja-JP" altLang="en-US" sz="1600" dirty="0" smtClean="0">
                <a:solidFill>
                  <a:srgbClr val="5C4522"/>
                </a:solidFill>
              </a:rPr>
              <a:t>② </a:t>
            </a:r>
            <a:r>
              <a:rPr lang="ja-JP" altLang="en-US" sz="1600" dirty="0" smtClean="0">
                <a:solidFill>
                  <a:srgbClr val="5C4522"/>
                </a:solidFill>
                <a:latin typeface="+mn-ea"/>
              </a:rPr>
              <a:t>移動</a:t>
            </a:r>
            <a:r>
              <a:rPr lang="ja-JP" altLang="en-US" sz="1600" dirty="0">
                <a:solidFill>
                  <a:srgbClr val="5C4522"/>
                </a:solidFill>
                <a:latin typeface="+mn-ea"/>
              </a:rPr>
              <a:t>する方の頂点の○をクリックしたまま移動したい位置に移動し離す</a:t>
            </a:r>
            <a:endParaRPr lang="ja-JP" altLang="en-US" sz="1600" dirty="0">
              <a:solidFill>
                <a:srgbClr val="5C4522"/>
              </a:solidFill>
            </a:endParaRPr>
          </a:p>
          <a:p>
            <a:pPr marL="0" indent="0">
              <a:spcBef>
                <a:spcPts val="0"/>
              </a:spcBef>
              <a:buNone/>
            </a:pPr>
            <a:r>
              <a:rPr lang="ja-JP" altLang="en-US" sz="1600" dirty="0">
                <a:solidFill>
                  <a:srgbClr val="5C4522"/>
                </a:solidFill>
              </a:rPr>
              <a:t>　　</a:t>
            </a:r>
            <a:r>
              <a:rPr lang="ja-JP" altLang="en-US" sz="1600" dirty="0" smtClean="0">
                <a:solidFill>
                  <a:srgbClr val="5C4522"/>
                </a:solidFill>
              </a:rPr>
              <a:t>   </a:t>
            </a:r>
            <a:r>
              <a:rPr lang="ja-JP" altLang="en-US" sz="1600" dirty="0">
                <a:solidFill>
                  <a:srgbClr val="5C4522"/>
                </a:solidFill>
              </a:rPr>
              <a:t>　</a:t>
            </a:r>
            <a:r>
              <a:rPr lang="ja-JP" altLang="en-US" sz="1600" dirty="0" smtClean="0">
                <a:solidFill>
                  <a:srgbClr val="5C4522"/>
                </a:solidFill>
              </a:rPr>
              <a:t> （</a:t>
            </a:r>
            <a:r>
              <a:rPr lang="ja-JP" altLang="en-US" sz="1600" dirty="0" smtClean="0">
                <a:solidFill>
                  <a:srgbClr val="5C4522"/>
                </a:solidFill>
                <a:latin typeface="+mn-ea"/>
              </a:rPr>
              <a:t>編集後</a:t>
            </a:r>
            <a:r>
              <a:rPr lang="ja-JP" altLang="en-US" sz="1600" dirty="0">
                <a:solidFill>
                  <a:srgbClr val="5C4522"/>
                </a:solidFill>
                <a:latin typeface="+mn-ea"/>
              </a:rPr>
              <a:t>の線イメージは青線で表示される）</a:t>
            </a:r>
          </a:p>
          <a:p>
            <a:pPr marL="0" indent="0">
              <a:buNone/>
            </a:pPr>
            <a:endParaRPr kumimoji="1" lang="ja-JP" altLang="en-US" sz="1800" dirty="0">
              <a:latin typeface="+mn-ea"/>
            </a:endParaRPr>
          </a:p>
        </p:txBody>
      </p:sp>
      <p:sp>
        <p:nvSpPr>
          <p:cNvPr id="3" name="タイトル 2"/>
          <p:cNvSpPr>
            <a:spLocks noGrp="1"/>
          </p:cNvSpPr>
          <p:nvPr>
            <p:ph type="title"/>
          </p:nvPr>
        </p:nvSpPr>
        <p:spPr/>
        <p:txBody>
          <a:bodyPr/>
          <a:lstStyle/>
          <a:p>
            <a:r>
              <a:rPr lang="en-US" altLang="ja-JP" dirty="0"/>
              <a:t>2</a:t>
            </a:r>
            <a:r>
              <a:rPr lang="ja-JP" altLang="en-US" dirty="0" err="1"/>
              <a:t>．</a:t>
            </a:r>
            <a:r>
              <a:rPr lang="ja-JP" altLang="en-US" dirty="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253" y="2345984"/>
            <a:ext cx="2778522" cy="2080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2345984"/>
            <a:ext cx="2752725" cy="20963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0525" y="4445058"/>
            <a:ext cx="2752725" cy="20979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bwMode="auto">
          <a:xfrm rot="18672831">
            <a:off x="2095572" y="3652265"/>
            <a:ext cx="821785" cy="14029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768248" y="3013656"/>
            <a:ext cx="1738216" cy="491795"/>
          </a:xfrm>
          <a:prstGeom prst="wedgeEllipseCallout">
            <a:avLst>
              <a:gd name="adj1" fmla="val 48343"/>
              <a:gd name="adj2" fmla="val 5669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1" name="円/楕円 10"/>
          <p:cNvSpPr/>
          <p:nvPr/>
        </p:nvSpPr>
        <p:spPr bwMode="auto">
          <a:xfrm>
            <a:off x="5273353" y="3955874"/>
            <a:ext cx="96831" cy="9582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2"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7170" y="4003785"/>
            <a:ext cx="351363" cy="26352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矢印コネクタ 12"/>
          <p:cNvCxnSpPr/>
          <p:nvPr/>
        </p:nvCxnSpPr>
        <p:spPr bwMode="auto">
          <a:xfrm flipH="1">
            <a:off x="5087516" y="4021370"/>
            <a:ext cx="185837" cy="0"/>
          </a:xfrm>
          <a:prstGeom prst="straightConnector1">
            <a:avLst/>
          </a:prstGeom>
          <a:solidFill>
            <a:schemeClr val="accent1"/>
          </a:solidFill>
          <a:ln w="1905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円形吹き出し 13"/>
          <p:cNvSpPr/>
          <p:nvPr/>
        </p:nvSpPr>
        <p:spPr bwMode="auto">
          <a:xfrm>
            <a:off x="5576887" y="3259554"/>
            <a:ext cx="2150438" cy="734940"/>
          </a:xfrm>
          <a:prstGeom prst="wedgeEllipseCallout">
            <a:avLst>
              <a:gd name="adj1" fmla="val -59230"/>
              <a:gd name="adj2" fmla="val 4692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36000" rIns="9144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②クリックしたまま</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移動し離す</a:t>
            </a:r>
          </a:p>
        </p:txBody>
      </p:sp>
      <p:sp>
        <p:nvSpPr>
          <p:cNvPr id="15" name="下矢印 14"/>
          <p:cNvSpPr/>
          <p:nvPr/>
        </p:nvSpPr>
        <p:spPr bwMode="auto">
          <a:xfrm>
            <a:off x="5557516" y="4343302"/>
            <a:ext cx="559947" cy="434759"/>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266546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6374" y="957418"/>
            <a:ext cx="8682132" cy="5378450"/>
          </a:xfrm>
        </p:spPr>
        <p:txBody>
          <a:bodyPr>
            <a:normAutofit/>
          </a:bodyPr>
          <a:lstStyle/>
          <a:p>
            <a:pPr marL="0" indent="0">
              <a:buNone/>
            </a:pPr>
            <a:r>
              <a:rPr lang="en-US" altLang="ja-JP" sz="1800" b="1" dirty="0" smtClean="0">
                <a:latin typeface="+mn-ea"/>
              </a:rPr>
              <a:t>2-5</a:t>
            </a:r>
            <a:r>
              <a:rPr lang="ja-JP" altLang="en-US" sz="1800" b="1" dirty="0" err="1" smtClean="0">
                <a:latin typeface="+mn-ea"/>
              </a:rPr>
              <a:t>．</a:t>
            </a:r>
            <a:r>
              <a:rPr lang="ja-JP" altLang="en-US" sz="1800" b="1" dirty="0">
                <a:latin typeface="+mn-ea"/>
              </a:rPr>
              <a:t>線の</a:t>
            </a:r>
            <a:r>
              <a:rPr lang="ja-JP" altLang="en-US" sz="1800" b="1" dirty="0" smtClean="0">
                <a:latin typeface="+mn-ea"/>
              </a:rPr>
              <a:t>折り曲げ</a:t>
            </a:r>
            <a:endParaRPr lang="en-US" altLang="ja-JP" sz="1800" b="1" dirty="0">
              <a:latin typeface="+mn-ea"/>
            </a:endParaRPr>
          </a:p>
          <a:p>
            <a:pPr marL="0" indent="0">
              <a:buNone/>
            </a:pPr>
            <a:r>
              <a:rPr lang="ja-JP" altLang="en-US" sz="1600" dirty="0" smtClean="0">
                <a:solidFill>
                  <a:srgbClr val="5C4522"/>
                </a:solidFill>
              </a:rPr>
              <a:t>　　　①　</a:t>
            </a:r>
            <a:r>
              <a:rPr lang="ja-JP" altLang="en-US" sz="1600" dirty="0">
                <a:solidFill>
                  <a:srgbClr val="5C4522"/>
                </a:solidFill>
              </a:rPr>
              <a:t>折り曲げたい位置をクリックしてそのまま折り曲げたい位置まで移動し</a:t>
            </a:r>
            <a:r>
              <a:rPr lang="ja-JP" altLang="en-US" sz="1600" dirty="0" smtClean="0">
                <a:solidFill>
                  <a:srgbClr val="5C4522"/>
                </a:solidFill>
              </a:rPr>
              <a:t>離す</a:t>
            </a:r>
            <a:endParaRPr lang="en-US" altLang="ja-JP" sz="1600" dirty="0" smtClean="0">
              <a:solidFill>
                <a:srgbClr val="5C4522"/>
              </a:solidFill>
            </a:endParaRPr>
          </a:p>
          <a:p>
            <a:pPr marL="0" lvl="1" indent="0">
              <a:spcBef>
                <a:spcPts val="0"/>
              </a:spcBef>
              <a:spcAft>
                <a:spcPts val="0"/>
              </a:spcAft>
              <a:buNone/>
            </a:pPr>
            <a:r>
              <a:rPr lang="ja-JP" altLang="en-US" sz="1600" dirty="0"/>
              <a:t> </a:t>
            </a:r>
            <a:r>
              <a:rPr lang="ja-JP" altLang="en-US" sz="1600" dirty="0" smtClean="0"/>
              <a:t>       （</a:t>
            </a:r>
            <a:r>
              <a:rPr lang="ja-JP" altLang="en-US" sz="1600" dirty="0"/>
              <a:t>編集後の線イメージは青線で表示される）</a:t>
            </a:r>
          </a:p>
          <a:p>
            <a:pPr marL="0" indent="0">
              <a:buNone/>
            </a:pPr>
            <a:endParaRPr lang="ja-JP" altLang="en-US" sz="1600" dirty="0"/>
          </a:p>
          <a:p>
            <a:pPr marL="0" indent="0">
              <a:buNone/>
            </a:pPr>
            <a:endParaRPr kumimoji="1" lang="ja-JP" altLang="en-US" sz="1800" dirty="0"/>
          </a:p>
        </p:txBody>
      </p:sp>
      <p:sp>
        <p:nvSpPr>
          <p:cNvPr id="3" name="タイトル 2"/>
          <p:cNvSpPr>
            <a:spLocks noGrp="1"/>
          </p:cNvSpPr>
          <p:nvPr>
            <p:ph type="title"/>
          </p:nvPr>
        </p:nvSpPr>
        <p:spPr/>
        <p:txBody>
          <a:bodyPr/>
          <a:lstStyle/>
          <a:p>
            <a:r>
              <a:rPr lang="en-US" altLang="ja-JP" dirty="0"/>
              <a:t>2</a:t>
            </a:r>
            <a:r>
              <a:rPr lang="ja-JP" altLang="en-US" dirty="0" err="1"/>
              <a:t>．</a:t>
            </a:r>
            <a:r>
              <a:rPr lang="ja-JP" altLang="en-US" dirty="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13</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22" y="2383614"/>
            <a:ext cx="2839915" cy="21444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8762" y="2373682"/>
            <a:ext cx="2798518" cy="215435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下矢印 7"/>
          <p:cNvSpPr/>
          <p:nvPr/>
        </p:nvSpPr>
        <p:spPr bwMode="auto">
          <a:xfrm rot="16200000">
            <a:off x="3919366" y="3569677"/>
            <a:ext cx="351514" cy="324088"/>
          </a:xfrm>
          <a:prstGeom prst="downArrow">
            <a:avLst/>
          </a:prstGeom>
          <a:solidFill>
            <a:srgbClr val="FFC000"/>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9" name="直線矢印コネクタ 8"/>
          <p:cNvCxnSpPr/>
          <p:nvPr/>
        </p:nvCxnSpPr>
        <p:spPr bwMode="auto">
          <a:xfrm flipV="1">
            <a:off x="3253154" y="3613639"/>
            <a:ext cx="263769" cy="202223"/>
          </a:xfrm>
          <a:prstGeom prst="straightConnector1">
            <a:avLst/>
          </a:prstGeom>
          <a:solidFill>
            <a:schemeClr val="accent1"/>
          </a:solidFill>
          <a:ln w="19050" cap="flat" cmpd="sng" algn="ctr">
            <a:solidFill>
              <a:srgbClr val="FF0000"/>
            </a:solidFill>
            <a:prstDash val="sysDot"/>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5598" y="3608106"/>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1" name="円形吹き出し 10"/>
          <p:cNvSpPr/>
          <p:nvPr/>
        </p:nvSpPr>
        <p:spPr bwMode="auto">
          <a:xfrm>
            <a:off x="3446789" y="2640610"/>
            <a:ext cx="1874316" cy="624405"/>
          </a:xfrm>
          <a:prstGeom prst="wedgeEllipseCallout">
            <a:avLst>
              <a:gd name="adj1" fmla="val -45106"/>
              <a:gd name="adj2" fmla="val 10058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クリックしたまま</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移動し離す</a:t>
            </a:r>
          </a:p>
        </p:txBody>
      </p:sp>
    </p:spTree>
    <p:extLst>
      <p:ext uri="{BB962C8B-B14F-4D97-AF65-F5344CB8AC3E}">
        <p14:creationId xmlns:p14="http://schemas.microsoft.com/office/powerpoint/2010/main" val="31941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2</a:t>
            </a:r>
            <a:r>
              <a:rPr lang="ja-JP" altLang="en-US" dirty="0" err="1"/>
              <a:t>．</a:t>
            </a:r>
            <a:r>
              <a:rPr lang="ja-JP" altLang="en-US" dirty="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ー 1"/>
          <p:cNvSpPr>
            <a:spLocks noGrp="1"/>
          </p:cNvSpPr>
          <p:nvPr>
            <p:ph idx="1"/>
          </p:nvPr>
        </p:nvSpPr>
        <p:spPr>
          <a:xfrm>
            <a:off x="206374" y="905902"/>
            <a:ext cx="8682132" cy="5378450"/>
          </a:xfrm>
        </p:spPr>
        <p:txBody>
          <a:bodyPr>
            <a:normAutofit/>
          </a:bodyPr>
          <a:lstStyle/>
          <a:p>
            <a:pPr marL="0" indent="0">
              <a:buFont typeface="Arial" panose="020B0604020202020204" pitchFamily="34" charset="0"/>
              <a:buNone/>
            </a:pPr>
            <a:r>
              <a:rPr lang="en-US" altLang="ja-JP" sz="1800" b="1" dirty="0" smtClean="0">
                <a:latin typeface="+mn-ea"/>
              </a:rPr>
              <a:t>2-6</a:t>
            </a:r>
            <a:r>
              <a:rPr lang="ja-JP" altLang="en-US" sz="1800" b="1" dirty="0" err="1" smtClean="0">
                <a:latin typeface="+mn-ea"/>
              </a:rPr>
              <a:t>．</a:t>
            </a:r>
            <a:r>
              <a:rPr lang="ja-JP" altLang="en-US" sz="1800" b="1" dirty="0"/>
              <a:t>通常</a:t>
            </a:r>
            <a:r>
              <a:rPr lang="ja-JP" altLang="en-US" sz="1800" b="1" dirty="0" smtClean="0"/>
              <a:t>線 ⇔ 直角</a:t>
            </a:r>
            <a:r>
              <a:rPr lang="ja-JP" altLang="en-US" sz="1800" b="1" dirty="0"/>
              <a:t>線切替</a:t>
            </a:r>
          </a:p>
          <a:p>
            <a:pPr marL="0" indent="0">
              <a:spcAft>
                <a:spcPts val="0"/>
              </a:spcAft>
              <a:buNone/>
            </a:pPr>
            <a:r>
              <a:rPr lang="ja-JP" altLang="en-US" sz="1600" dirty="0">
                <a:solidFill>
                  <a:srgbClr val="5C4522"/>
                </a:solidFill>
              </a:rPr>
              <a:t>　　　</a:t>
            </a:r>
            <a:r>
              <a:rPr lang="ja-JP" altLang="en-US" sz="1600" dirty="0" smtClean="0">
                <a:solidFill>
                  <a:srgbClr val="5C4522"/>
                </a:solidFill>
              </a:rPr>
              <a:t>①　切り替えたい</a:t>
            </a:r>
            <a:r>
              <a:rPr lang="ja-JP" altLang="en-US" sz="1600" dirty="0">
                <a:solidFill>
                  <a:srgbClr val="5C4522"/>
                </a:solidFill>
              </a:rPr>
              <a:t>線を右クリックし、線編集のプロダウンメニューを表示</a:t>
            </a:r>
            <a:r>
              <a:rPr lang="ja-JP" altLang="en-US" sz="1600" dirty="0" smtClean="0">
                <a:solidFill>
                  <a:srgbClr val="5C4522"/>
                </a:solidFill>
              </a:rPr>
              <a:t>する</a:t>
            </a:r>
            <a:endParaRPr lang="en-US" altLang="ja-JP" sz="1600" dirty="0" smtClean="0">
              <a:solidFill>
                <a:srgbClr val="5C4522"/>
              </a:solidFill>
            </a:endParaRPr>
          </a:p>
          <a:p>
            <a:pPr marL="0" indent="0">
              <a:spcAft>
                <a:spcPts val="0"/>
              </a:spcAft>
              <a:buNone/>
            </a:pPr>
            <a:r>
              <a:rPr lang="ja-JP" altLang="en-US" sz="1600" dirty="0">
                <a:solidFill>
                  <a:srgbClr val="5C4522"/>
                </a:solidFill>
              </a:rPr>
              <a:t>　　　</a:t>
            </a:r>
            <a:r>
              <a:rPr lang="ja-JP" altLang="en-US" sz="1600" dirty="0" smtClean="0">
                <a:solidFill>
                  <a:srgbClr val="5C4522"/>
                </a:solidFill>
              </a:rPr>
              <a:t>②　プルダウンメニュー</a:t>
            </a:r>
            <a:r>
              <a:rPr lang="ja-JP" altLang="en-US" sz="1600" dirty="0">
                <a:solidFill>
                  <a:srgbClr val="5C4522"/>
                </a:solidFill>
              </a:rPr>
              <a:t>から</a:t>
            </a:r>
            <a:r>
              <a:rPr lang="en-US" altLang="ja-JP" sz="1600" dirty="0">
                <a:solidFill>
                  <a:srgbClr val="5C4522"/>
                </a:solidFill>
              </a:rPr>
              <a:t>[</a:t>
            </a:r>
            <a:r>
              <a:rPr lang="ja-JP" altLang="en-US" sz="1600" dirty="0">
                <a:solidFill>
                  <a:srgbClr val="5C4522"/>
                </a:solidFill>
              </a:rPr>
              <a:t>線のスタイル</a:t>
            </a:r>
            <a:r>
              <a:rPr lang="en-US" altLang="ja-JP" sz="1600" dirty="0">
                <a:solidFill>
                  <a:srgbClr val="5C4522"/>
                </a:solidFill>
              </a:rPr>
              <a:t>]</a:t>
            </a:r>
            <a:r>
              <a:rPr lang="ja-JP" altLang="en-US" sz="1600" dirty="0">
                <a:solidFill>
                  <a:srgbClr val="5C4522"/>
                </a:solidFill>
              </a:rPr>
              <a:t>→</a:t>
            </a:r>
            <a:r>
              <a:rPr lang="en-US" altLang="ja-JP" sz="1600" dirty="0">
                <a:solidFill>
                  <a:srgbClr val="5C4522"/>
                </a:solidFill>
              </a:rPr>
              <a:t>[</a:t>
            </a:r>
            <a:r>
              <a:rPr lang="ja-JP" altLang="en-US" sz="1600" dirty="0">
                <a:solidFill>
                  <a:srgbClr val="5C4522"/>
                </a:solidFill>
              </a:rPr>
              <a:t>直角線</a:t>
            </a:r>
            <a:r>
              <a:rPr lang="en-US" altLang="ja-JP" sz="1600" dirty="0">
                <a:solidFill>
                  <a:srgbClr val="5C4522"/>
                </a:solidFill>
              </a:rPr>
              <a:t>]</a:t>
            </a:r>
            <a:r>
              <a:rPr lang="ja-JP" altLang="en-US" sz="1600" dirty="0">
                <a:solidFill>
                  <a:srgbClr val="5C4522"/>
                </a:solidFill>
              </a:rPr>
              <a:t>をクリックして選択する　　</a:t>
            </a:r>
            <a:r>
              <a:rPr lang="ja-JP" altLang="en-US" sz="1600" dirty="0" smtClean="0">
                <a:solidFill>
                  <a:srgbClr val="5C4522"/>
                </a:solidFill>
              </a:rPr>
              <a:t>   </a:t>
            </a:r>
            <a:r>
              <a:rPr lang="ja-JP" altLang="en-US" sz="1600" dirty="0">
                <a:solidFill>
                  <a:srgbClr val="5C4522"/>
                </a:solidFill>
              </a:rPr>
              <a:t>　</a:t>
            </a:r>
            <a:endParaRPr lang="en-US" altLang="ja-JP" sz="1600" dirty="0" smtClean="0">
              <a:solidFill>
                <a:srgbClr val="5C4522"/>
              </a:solidFill>
            </a:endParaRPr>
          </a:p>
          <a:p>
            <a:pPr marL="0" lvl="1" indent="0">
              <a:spcBef>
                <a:spcPts val="0"/>
              </a:spcBef>
              <a:spcAft>
                <a:spcPts val="0"/>
              </a:spcAft>
              <a:buNone/>
            </a:pPr>
            <a:r>
              <a:rPr kumimoji="1" lang="ja-JP" altLang="en-US" sz="1600" dirty="0">
                <a:latin typeface="+mn-ea"/>
              </a:rPr>
              <a:t>　</a:t>
            </a:r>
            <a:r>
              <a:rPr kumimoji="1" lang="ja-JP" altLang="en-US" sz="1600" dirty="0" smtClean="0">
                <a:latin typeface="+mn-ea"/>
              </a:rPr>
              <a:t>　　　　</a:t>
            </a:r>
            <a:r>
              <a:rPr lang="ja-JP" altLang="en-US" sz="1600" dirty="0" smtClean="0"/>
              <a:t>（</a:t>
            </a:r>
            <a:r>
              <a:rPr lang="ja-JP" altLang="en-US" sz="1600" dirty="0"/>
              <a:t>直角線→通常線の場合は、</a:t>
            </a:r>
            <a:r>
              <a:rPr lang="en-US" altLang="ja-JP" sz="1600" dirty="0"/>
              <a:t>[</a:t>
            </a:r>
            <a:r>
              <a:rPr lang="ja-JP" altLang="en-US" sz="1600" dirty="0"/>
              <a:t>通常線</a:t>
            </a:r>
            <a:r>
              <a:rPr lang="en-US" altLang="ja-JP" sz="1600" dirty="0"/>
              <a:t>]</a:t>
            </a:r>
            <a:r>
              <a:rPr lang="ja-JP" altLang="en-US" sz="1600" dirty="0"/>
              <a:t>を選択する）</a:t>
            </a:r>
          </a:p>
          <a:p>
            <a:pPr marL="0" indent="0">
              <a:spcAft>
                <a:spcPts val="0"/>
              </a:spcAft>
              <a:buNone/>
            </a:pPr>
            <a:endParaRPr kumimoji="1" lang="ja-JP" altLang="en-US" sz="1800" dirty="0">
              <a:latin typeface="+mn-ea"/>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214" y="2990197"/>
            <a:ext cx="3046789" cy="18046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下矢印 7"/>
          <p:cNvSpPr/>
          <p:nvPr/>
        </p:nvSpPr>
        <p:spPr bwMode="auto">
          <a:xfrm rot="16200000">
            <a:off x="5154591" y="3636272"/>
            <a:ext cx="576000" cy="28800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6" y="2809845"/>
            <a:ext cx="2742110" cy="293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026" y="2661761"/>
            <a:ext cx="2145112" cy="3461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正方形/長方形 11"/>
          <p:cNvSpPr/>
          <p:nvPr/>
        </p:nvSpPr>
        <p:spPr bwMode="auto">
          <a:xfrm>
            <a:off x="1591407" y="3365071"/>
            <a:ext cx="1060343" cy="2305967"/>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正方形/長方形 12"/>
          <p:cNvSpPr/>
          <p:nvPr/>
        </p:nvSpPr>
        <p:spPr bwMode="auto">
          <a:xfrm>
            <a:off x="3183026" y="2661761"/>
            <a:ext cx="2145112" cy="3461972"/>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14" name="直線コネクタ 13"/>
          <p:cNvCxnSpPr/>
          <p:nvPr/>
        </p:nvCxnSpPr>
        <p:spPr bwMode="auto">
          <a:xfrm flipH="1">
            <a:off x="2651750" y="2661761"/>
            <a:ext cx="531276" cy="703310"/>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p:nvPr/>
        </p:nvCxnSpPr>
        <p:spPr bwMode="auto">
          <a:xfrm flipH="1" flipV="1">
            <a:off x="2651750" y="5692912"/>
            <a:ext cx="531276" cy="430821"/>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四角形吹き出し 15"/>
          <p:cNvSpPr/>
          <p:nvPr/>
        </p:nvSpPr>
        <p:spPr bwMode="auto">
          <a:xfrm>
            <a:off x="526755" y="5856190"/>
            <a:ext cx="1952676" cy="391229"/>
          </a:xfrm>
          <a:prstGeom prst="wedgeRectCallout">
            <a:avLst>
              <a:gd name="adj1" fmla="val 34914"/>
              <a:gd name="adj2" fmla="val -105635"/>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プルダウンメニュー</a:t>
            </a:r>
          </a:p>
        </p:txBody>
      </p:sp>
      <p:sp>
        <p:nvSpPr>
          <p:cNvPr id="17" name="正方形/長方形 16"/>
          <p:cNvSpPr/>
          <p:nvPr/>
        </p:nvSpPr>
        <p:spPr bwMode="auto">
          <a:xfrm>
            <a:off x="3211036" y="5559960"/>
            <a:ext cx="1415740" cy="12086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正方形/長方形 17"/>
          <p:cNvSpPr/>
          <p:nvPr/>
        </p:nvSpPr>
        <p:spPr bwMode="auto">
          <a:xfrm>
            <a:off x="4626776" y="5688733"/>
            <a:ext cx="671816" cy="132946"/>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フリーフォーム 18"/>
          <p:cNvSpPr/>
          <p:nvPr/>
        </p:nvSpPr>
        <p:spPr bwMode="auto">
          <a:xfrm flipV="1">
            <a:off x="3794546" y="5684118"/>
            <a:ext cx="816652" cy="251451"/>
          </a:xfrm>
          <a:custGeom>
            <a:avLst/>
            <a:gdLst>
              <a:gd name="connsiteX0" fmla="*/ 0 w 255181"/>
              <a:gd name="connsiteY0" fmla="*/ 0 h 563526"/>
              <a:gd name="connsiteX1" fmla="*/ 148856 w 255181"/>
              <a:gd name="connsiteY1" fmla="*/ 116959 h 563526"/>
              <a:gd name="connsiteX2" fmla="*/ 233916 w 255181"/>
              <a:gd name="connsiteY2" fmla="*/ 350875 h 563526"/>
              <a:gd name="connsiteX3" fmla="*/ 255181 w 255181"/>
              <a:gd name="connsiteY3" fmla="*/ 563526 h 563526"/>
              <a:gd name="connsiteX0" fmla="*/ 0 w 267416"/>
              <a:gd name="connsiteY0" fmla="*/ 692289 h 693270"/>
              <a:gd name="connsiteX1" fmla="*/ 161091 w 267416"/>
              <a:gd name="connsiteY1" fmla="*/ 14311 h 693270"/>
              <a:gd name="connsiteX2" fmla="*/ 246151 w 267416"/>
              <a:gd name="connsiteY2" fmla="*/ 248227 h 693270"/>
              <a:gd name="connsiteX3" fmla="*/ 267416 w 267416"/>
              <a:gd name="connsiteY3" fmla="*/ 460878 h 693270"/>
              <a:gd name="connsiteX0" fmla="*/ 0 w 267416"/>
              <a:gd name="connsiteY0" fmla="*/ 682858 h 682858"/>
              <a:gd name="connsiteX1" fmla="*/ 69039 w 267416"/>
              <a:gd name="connsiteY1" fmla="*/ 468770 h 682858"/>
              <a:gd name="connsiteX2" fmla="*/ 161091 w 267416"/>
              <a:gd name="connsiteY2" fmla="*/ 4880 h 682858"/>
              <a:gd name="connsiteX3" fmla="*/ 246151 w 267416"/>
              <a:gd name="connsiteY3" fmla="*/ 238796 h 682858"/>
              <a:gd name="connsiteX4" fmla="*/ 267416 w 267416"/>
              <a:gd name="connsiteY4" fmla="*/ 451447 h 682858"/>
              <a:gd name="connsiteX0" fmla="*/ 0 w 267416"/>
              <a:gd name="connsiteY0" fmla="*/ 678880 h 678880"/>
              <a:gd name="connsiteX1" fmla="*/ 65543 w 267416"/>
              <a:gd name="connsiteY1" fmla="*/ 175725 h 678880"/>
              <a:gd name="connsiteX2" fmla="*/ 161091 w 267416"/>
              <a:gd name="connsiteY2" fmla="*/ 902 h 678880"/>
              <a:gd name="connsiteX3" fmla="*/ 246151 w 267416"/>
              <a:gd name="connsiteY3" fmla="*/ 234818 h 678880"/>
              <a:gd name="connsiteX4" fmla="*/ 267416 w 267416"/>
              <a:gd name="connsiteY4" fmla="*/ 447469 h 678880"/>
              <a:gd name="connsiteX0" fmla="*/ 0 w 268379"/>
              <a:gd name="connsiteY0" fmla="*/ 305385 h 447084"/>
              <a:gd name="connsiteX1" fmla="*/ 66506 w 268379"/>
              <a:gd name="connsiteY1" fmla="*/ 175340 h 447084"/>
              <a:gd name="connsiteX2" fmla="*/ 162054 w 268379"/>
              <a:gd name="connsiteY2" fmla="*/ 517 h 447084"/>
              <a:gd name="connsiteX3" fmla="*/ 247114 w 268379"/>
              <a:gd name="connsiteY3" fmla="*/ 234433 h 447084"/>
              <a:gd name="connsiteX4" fmla="*/ 268379 w 268379"/>
              <a:gd name="connsiteY4" fmla="*/ 447084 h 447084"/>
              <a:gd name="connsiteX0" fmla="*/ 0 w 268379"/>
              <a:gd name="connsiteY0" fmla="*/ 572621 h 714320"/>
              <a:gd name="connsiteX1" fmla="*/ 76137 w 268379"/>
              <a:gd name="connsiteY1" fmla="*/ 7281 h 714320"/>
              <a:gd name="connsiteX2" fmla="*/ 162054 w 268379"/>
              <a:gd name="connsiteY2" fmla="*/ 267753 h 714320"/>
              <a:gd name="connsiteX3" fmla="*/ 247114 w 268379"/>
              <a:gd name="connsiteY3" fmla="*/ 501669 h 714320"/>
              <a:gd name="connsiteX4" fmla="*/ 268379 w 268379"/>
              <a:gd name="connsiteY4" fmla="*/ 714320 h 714320"/>
              <a:gd name="connsiteX0" fmla="*/ 0 w 268379"/>
              <a:gd name="connsiteY0" fmla="*/ 686324 h 828023"/>
              <a:gd name="connsiteX1" fmla="*/ 76137 w 268379"/>
              <a:gd name="connsiteY1" fmla="*/ 120984 h 828023"/>
              <a:gd name="connsiteX2" fmla="*/ 177463 w 268379"/>
              <a:gd name="connsiteY2" fmla="*/ 39440 h 828023"/>
              <a:gd name="connsiteX3" fmla="*/ 247114 w 268379"/>
              <a:gd name="connsiteY3" fmla="*/ 615372 h 828023"/>
              <a:gd name="connsiteX4" fmla="*/ 268379 w 268379"/>
              <a:gd name="connsiteY4" fmla="*/ 828023 h 828023"/>
              <a:gd name="connsiteX0" fmla="*/ 0 w 268379"/>
              <a:gd name="connsiteY0" fmla="*/ 674808 h 816507"/>
              <a:gd name="connsiteX1" fmla="*/ 76137 w 268379"/>
              <a:gd name="connsiteY1" fmla="*/ 109468 h 816507"/>
              <a:gd name="connsiteX2" fmla="*/ 177463 w 268379"/>
              <a:gd name="connsiteY2" fmla="*/ 27924 h 816507"/>
              <a:gd name="connsiteX3" fmla="*/ 250003 w 268379"/>
              <a:gd name="connsiteY3" fmla="*/ 448392 h 816507"/>
              <a:gd name="connsiteX4" fmla="*/ 268379 w 268379"/>
              <a:gd name="connsiteY4" fmla="*/ 816507 h 816507"/>
              <a:gd name="connsiteX0" fmla="*/ 0 w 268379"/>
              <a:gd name="connsiteY0" fmla="*/ 702074 h 843773"/>
              <a:gd name="connsiteX1" fmla="*/ 76137 w 268379"/>
              <a:gd name="connsiteY1" fmla="*/ 136734 h 843773"/>
              <a:gd name="connsiteX2" fmla="*/ 177463 w 268379"/>
              <a:gd name="connsiteY2" fmla="*/ 55190 h 843773"/>
              <a:gd name="connsiteX3" fmla="*/ 268379 w 268379"/>
              <a:gd name="connsiteY3" fmla="*/ 843773 h 843773"/>
              <a:gd name="connsiteX0" fmla="*/ 0 w 268379"/>
              <a:gd name="connsiteY0" fmla="*/ 683651 h 683651"/>
              <a:gd name="connsiteX1" fmla="*/ 76137 w 268379"/>
              <a:gd name="connsiteY1" fmla="*/ 118311 h 683651"/>
              <a:gd name="connsiteX2" fmla="*/ 177463 w 268379"/>
              <a:gd name="connsiteY2" fmla="*/ 36767 h 683651"/>
              <a:gd name="connsiteX3" fmla="*/ 268379 w 268379"/>
              <a:gd name="connsiteY3" fmla="*/ 576609 h 683651"/>
              <a:gd name="connsiteX0" fmla="*/ 0 w 268379"/>
              <a:gd name="connsiteY0" fmla="*/ 646896 h 646896"/>
              <a:gd name="connsiteX1" fmla="*/ 23523 w 268379"/>
              <a:gd name="connsiteY1" fmla="*/ 524732 h 646896"/>
              <a:gd name="connsiteX2" fmla="*/ 177463 w 268379"/>
              <a:gd name="connsiteY2" fmla="*/ 12 h 646896"/>
              <a:gd name="connsiteX3" fmla="*/ 268379 w 268379"/>
              <a:gd name="connsiteY3" fmla="*/ 539854 h 646896"/>
              <a:gd name="connsiteX0" fmla="*/ 0 w 268379"/>
              <a:gd name="connsiteY0" fmla="*/ 646884 h 646884"/>
              <a:gd name="connsiteX1" fmla="*/ 177463 w 268379"/>
              <a:gd name="connsiteY1" fmla="*/ 0 h 646884"/>
              <a:gd name="connsiteX2" fmla="*/ 268379 w 268379"/>
              <a:gd name="connsiteY2" fmla="*/ 539842 h 646884"/>
              <a:gd name="connsiteX0" fmla="*/ 0 w 268379"/>
              <a:gd name="connsiteY0" fmla="*/ 186121 h 186121"/>
              <a:gd name="connsiteX1" fmla="*/ 24405 w 268379"/>
              <a:gd name="connsiteY1" fmla="*/ 55340 h 186121"/>
              <a:gd name="connsiteX2" fmla="*/ 268379 w 268379"/>
              <a:gd name="connsiteY2" fmla="*/ 79079 h 186121"/>
              <a:gd name="connsiteX0" fmla="*/ 0 w 285718"/>
              <a:gd name="connsiteY0" fmla="*/ 197418 h 197418"/>
              <a:gd name="connsiteX1" fmla="*/ 41744 w 285718"/>
              <a:gd name="connsiteY1" fmla="*/ 61027 h 197418"/>
              <a:gd name="connsiteX2" fmla="*/ 285718 w 285718"/>
              <a:gd name="connsiteY2" fmla="*/ 84766 h 197418"/>
              <a:gd name="connsiteX0" fmla="*/ 0 w 55533"/>
              <a:gd name="connsiteY0" fmla="*/ 161628 h 161628"/>
              <a:gd name="connsiteX1" fmla="*/ 41744 w 55533"/>
              <a:gd name="connsiteY1" fmla="*/ 25237 h 161628"/>
              <a:gd name="connsiteX2" fmla="*/ 55533 w 55533"/>
              <a:gd name="connsiteY2" fmla="*/ 105074 h 161628"/>
              <a:gd name="connsiteX0" fmla="*/ 0 w 55533"/>
              <a:gd name="connsiteY0" fmla="*/ 156169 h 156169"/>
              <a:gd name="connsiteX1" fmla="*/ 26797 w 55533"/>
              <a:gd name="connsiteY1" fmla="*/ 30997 h 156169"/>
              <a:gd name="connsiteX2" fmla="*/ 55533 w 55533"/>
              <a:gd name="connsiteY2" fmla="*/ 99615 h 156169"/>
              <a:gd name="connsiteX0" fmla="*/ 0 w 55533"/>
              <a:gd name="connsiteY0" fmla="*/ 156169 h 156169"/>
              <a:gd name="connsiteX1" fmla="*/ 34570 w 55533"/>
              <a:gd name="connsiteY1" fmla="*/ 30997 h 156169"/>
              <a:gd name="connsiteX2" fmla="*/ 55533 w 55533"/>
              <a:gd name="connsiteY2" fmla="*/ 99615 h 156169"/>
              <a:gd name="connsiteX0" fmla="*/ 0 w 55533"/>
              <a:gd name="connsiteY0" fmla="*/ 149880 h 149880"/>
              <a:gd name="connsiteX1" fmla="*/ 15799 w 55533"/>
              <a:gd name="connsiteY1" fmla="*/ 40419 h 149880"/>
              <a:gd name="connsiteX2" fmla="*/ 34570 w 55533"/>
              <a:gd name="connsiteY2" fmla="*/ 24708 h 149880"/>
              <a:gd name="connsiteX3" fmla="*/ 55533 w 55533"/>
              <a:gd name="connsiteY3" fmla="*/ 93326 h 149880"/>
              <a:gd name="connsiteX0" fmla="*/ 0 w 55533"/>
              <a:gd name="connsiteY0" fmla="*/ 166638 h 166638"/>
              <a:gd name="connsiteX1" fmla="*/ 15799 w 55533"/>
              <a:gd name="connsiteY1" fmla="*/ 57177 h 166638"/>
              <a:gd name="connsiteX2" fmla="*/ 34570 w 55533"/>
              <a:gd name="connsiteY2" fmla="*/ 7807 h 166638"/>
              <a:gd name="connsiteX3" fmla="*/ 55533 w 55533"/>
              <a:gd name="connsiteY3" fmla="*/ 110084 h 166638"/>
              <a:gd name="connsiteX0" fmla="*/ 0 w 55533"/>
              <a:gd name="connsiteY0" fmla="*/ 160435 h 160435"/>
              <a:gd name="connsiteX1" fmla="*/ 15799 w 55533"/>
              <a:gd name="connsiteY1" fmla="*/ 50974 h 160435"/>
              <a:gd name="connsiteX2" fmla="*/ 40549 w 55533"/>
              <a:gd name="connsiteY2" fmla="*/ 12823 h 160435"/>
              <a:gd name="connsiteX3" fmla="*/ 55533 w 55533"/>
              <a:gd name="connsiteY3" fmla="*/ 103881 h 160435"/>
            </a:gdLst>
            <a:ahLst/>
            <a:cxnLst>
              <a:cxn ang="0">
                <a:pos x="connsiteX0" y="connsiteY0"/>
              </a:cxn>
              <a:cxn ang="0">
                <a:pos x="connsiteX1" y="connsiteY1"/>
              </a:cxn>
              <a:cxn ang="0">
                <a:pos x="connsiteX2" y="connsiteY2"/>
              </a:cxn>
              <a:cxn ang="0">
                <a:pos x="connsiteX3" y="connsiteY3"/>
              </a:cxn>
            </a:cxnLst>
            <a:rect l="l" t="t" r="r" b="b"/>
            <a:pathLst>
              <a:path w="55533" h="160435">
                <a:moveTo>
                  <a:pt x="0" y="160435"/>
                </a:moveTo>
                <a:cubicBezTo>
                  <a:pt x="2932" y="147801"/>
                  <a:pt x="10037" y="71836"/>
                  <a:pt x="15799" y="50974"/>
                </a:cubicBezTo>
                <a:cubicBezTo>
                  <a:pt x="21561" y="30112"/>
                  <a:pt x="33927" y="4005"/>
                  <a:pt x="40549" y="12823"/>
                </a:cubicBezTo>
                <a:cubicBezTo>
                  <a:pt x="47171" y="21641"/>
                  <a:pt x="36592" y="-60407"/>
                  <a:pt x="55533" y="103881"/>
                </a:cubicBezTo>
              </a:path>
            </a:pathLst>
          </a:custGeom>
          <a:noFill/>
          <a:ln w="19050" cap="flat" cmpd="sng" algn="ctr">
            <a:solidFill>
              <a:srgbClr val="FF0000"/>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円形吹き出し 19"/>
          <p:cNvSpPr/>
          <p:nvPr/>
        </p:nvSpPr>
        <p:spPr bwMode="auto">
          <a:xfrm>
            <a:off x="4449505" y="4829576"/>
            <a:ext cx="1848264" cy="492205"/>
          </a:xfrm>
          <a:prstGeom prst="wedgeEllipseCallout">
            <a:avLst>
              <a:gd name="adj1" fmla="val -36303"/>
              <a:gd name="adj2" fmla="val 10920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1" name="円形吹き出し 10"/>
          <p:cNvSpPr/>
          <p:nvPr/>
        </p:nvSpPr>
        <p:spPr bwMode="auto">
          <a:xfrm>
            <a:off x="1019991" y="2578308"/>
            <a:ext cx="1897397" cy="463073"/>
          </a:xfrm>
          <a:prstGeom prst="wedgeEllipseCallout">
            <a:avLst>
              <a:gd name="adj1" fmla="val -19959"/>
              <a:gd name="adj2" fmla="val 10545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①右クリックする</a:t>
            </a:r>
          </a:p>
        </p:txBody>
      </p:sp>
    </p:spTree>
    <p:extLst>
      <p:ext uri="{BB962C8B-B14F-4D97-AF65-F5344CB8AC3E}">
        <p14:creationId xmlns:p14="http://schemas.microsoft.com/office/powerpoint/2010/main" val="110992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2</a:t>
            </a:r>
            <a:r>
              <a:rPr lang="ja-JP" altLang="en-US" dirty="0" err="1"/>
              <a:t>．</a:t>
            </a:r>
            <a:r>
              <a:rPr lang="ja-JP" altLang="en-US" dirty="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15</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ー 1"/>
          <p:cNvSpPr>
            <a:spLocks noGrp="1"/>
          </p:cNvSpPr>
          <p:nvPr>
            <p:ph idx="1"/>
          </p:nvPr>
        </p:nvSpPr>
        <p:spPr>
          <a:xfrm>
            <a:off x="206374" y="905902"/>
            <a:ext cx="8682132" cy="5378450"/>
          </a:xfrm>
        </p:spPr>
        <p:txBody>
          <a:bodyPr>
            <a:normAutofit/>
          </a:bodyPr>
          <a:lstStyle/>
          <a:p>
            <a:pPr marL="0" indent="0">
              <a:buFont typeface="Arial" panose="020B0604020202020204" pitchFamily="34" charset="0"/>
              <a:buNone/>
            </a:pPr>
            <a:r>
              <a:rPr lang="en-US" altLang="ja-JP" sz="1800" b="1" dirty="0" smtClean="0">
                <a:latin typeface="+mn-ea"/>
              </a:rPr>
              <a:t>2-7</a:t>
            </a:r>
            <a:r>
              <a:rPr lang="ja-JP" altLang="en-US" sz="1800" b="1" dirty="0" err="1" smtClean="0">
                <a:latin typeface="+mn-ea"/>
              </a:rPr>
              <a:t>．</a:t>
            </a:r>
            <a:r>
              <a:rPr lang="ja-JP" altLang="en-US" sz="1800" b="1" dirty="0"/>
              <a:t>要素の移動</a:t>
            </a:r>
          </a:p>
          <a:p>
            <a:pPr marL="0" indent="0">
              <a:spcAft>
                <a:spcPts val="0"/>
              </a:spcAft>
              <a:buNone/>
            </a:pPr>
            <a:r>
              <a:rPr lang="ja-JP" altLang="en-US" sz="1600" dirty="0">
                <a:solidFill>
                  <a:srgbClr val="5C4522"/>
                </a:solidFill>
              </a:rPr>
              <a:t>　　　</a:t>
            </a:r>
            <a:r>
              <a:rPr lang="ja-JP" altLang="en-US" sz="1600" dirty="0" smtClean="0">
                <a:solidFill>
                  <a:srgbClr val="5C4522"/>
                </a:solidFill>
              </a:rPr>
              <a:t>①　移動</a:t>
            </a:r>
            <a:r>
              <a:rPr lang="ja-JP" altLang="en-US" sz="1600" dirty="0">
                <a:solidFill>
                  <a:srgbClr val="5C4522"/>
                </a:solidFill>
              </a:rPr>
              <a:t>したい要素をドラッグ＆ドロップする</a:t>
            </a:r>
          </a:p>
          <a:p>
            <a:pPr marL="0" indent="0">
              <a:spcAft>
                <a:spcPts val="0"/>
              </a:spcAft>
              <a:buNone/>
            </a:pPr>
            <a:r>
              <a:rPr lang="ja-JP" altLang="en-US" sz="1600" dirty="0"/>
              <a:t>　　　</a:t>
            </a:r>
            <a:endParaRPr kumimoji="1" lang="ja-JP" altLang="en-US" sz="1800" dirty="0">
              <a:latin typeface="+mn-ea"/>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144" y="1784108"/>
            <a:ext cx="2714625" cy="2009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768" y="1768089"/>
            <a:ext cx="2762250" cy="196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795" y="4112424"/>
            <a:ext cx="2586441" cy="20438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bwMode="auto">
          <a:xfrm>
            <a:off x="1947671" y="2866958"/>
            <a:ext cx="821785" cy="53577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2783178" y="2331076"/>
            <a:ext cx="1706590" cy="418088"/>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solidFill>
                  <a:schemeClr val="tx1"/>
                </a:solidFill>
                <a:effectLst/>
                <a:latin typeface="Times New Roman" pitchFamily="18" charset="0"/>
                <a:ea typeface="ＭＳ Ｐゴシック" charset="-128"/>
              </a:rPr>
              <a:t>クリックする</a:t>
            </a:r>
          </a:p>
        </p:txBody>
      </p:sp>
      <p:sp>
        <p:nvSpPr>
          <p:cNvPr id="12" name="円形吹き出し 11"/>
          <p:cNvSpPr/>
          <p:nvPr/>
        </p:nvSpPr>
        <p:spPr bwMode="auto">
          <a:xfrm>
            <a:off x="6151825" y="2139567"/>
            <a:ext cx="2010905" cy="434533"/>
          </a:xfrm>
          <a:prstGeom prst="wedgeEllipseCallout">
            <a:avLst>
              <a:gd name="adj1" fmla="val -19363"/>
              <a:gd name="adj2" fmla="val 14256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solidFill>
                  <a:schemeClr val="tx1"/>
                </a:solidFill>
                <a:effectLst/>
                <a:latin typeface="Times New Roman" pitchFamily="18" charset="0"/>
                <a:ea typeface="ＭＳ Ｐゴシック" charset="-128"/>
              </a:rPr>
              <a:t>ドラッグ＆ドロップ</a:t>
            </a:r>
          </a:p>
        </p:txBody>
      </p:sp>
      <p:pic>
        <p:nvPicPr>
          <p:cNvPr id="13"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6974" y="3034965"/>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13"/>
          <p:cNvSpPr/>
          <p:nvPr/>
        </p:nvSpPr>
        <p:spPr bwMode="auto">
          <a:xfrm>
            <a:off x="2753958" y="2765609"/>
            <a:ext cx="3946705" cy="340772"/>
          </a:xfrm>
          <a:custGeom>
            <a:avLst/>
            <a:gdLst>
              <a:gd name="connsiteX0" fmla="*/ 0 w 255181"/>
              <a:gd name="connsiteY0" fmla="*/ 0 h 563526"/>
              <a:gd name="connsiteX1" fmla="*/ 148856 w 255181"/>
              <a:gd name="connsiteY1" fmla="*/ 116959 h 563526"/>
              <a:gd name="connsiteX2" fmla="*/ 233916 w 255181"/>
              <a:gd name="connsiteY2" fmla="*/ 350875 h 563526"/>
              <a:gd name="connsiteX3" fmla="*/ 255181 w 255181"/>
              <a:gd name="connsiteY3" fmla="*/ 563526 h 563526"/>
              <a:gd name="connsiteX0" fmla="*/ 0 w 267416"/>
              <a:gd name="connsiteY0" fmla="*/ 692289 h 693270"/>
              <a:gd name="connsiteX1" fmla="*/ 161091 w 267416"/>
              <a:gd name="connsiteY1" fmla="*/ 14311 h 693270"/>
              <a:gd name="connsiteX2" fmla="*/ 246151 w 267416"/>
              <a:gd name="connsiteY2" fmla="*/ 248227 h 693270"/>
              <a:gd name="connsiteX3" fmla="*/ 267416 w 267416"/>
              <a:gd name="connsiteY3" fmla="*/ 460878 h 693270"/>
              <a:gd name="connsiteX0" fmla="*/ 0 w 267416"/>
              <a:gd name="connsiteY0" fmla="*/ 682858 h 682858"/>
              <a:gd name="connsiteX1" fmla="*/ 69039 w 267416"/>
              <a:gd name="connsiteY1" fmla="*/ 468770 h 682858"/>
              <a:gd name="connsiteX2" fmla="*/ 161091 w 267416"/>
              <a:gd name="connsiteY2" fmla="*/ 4880 h 682858"/>
              <a:gd name="connsiteX3" fmla="*/ 246151 w 267416"/>
              <a:gd name="connsiteY3" fmla="*/ 238796 h 682858"/>
              <a:gd name="connsiteX4" fmla="*/ 267416 w 267416"/>
              <a:gd name="connsiteY4" fmla="*/ 451447 h 682858"/>
              <a:gd name="connsiteX0" fmla="*/ 0 w 267416"/>
              <a:gd name="connsiteY0" fmla="*/ 678880 h 678880"/>
              <a:gd name="connsiteX1" fmla="*/ 65543 w 267416"/>
              <a:gd name="connsiteY1" fmla="*/ 175725 h 678880"/>
              <a:gd name="connsiteX2" fmla="*/ 161091 w 267416"/>
              <a:gd name="connsiteY2" fmla="*/ 902 h 678880"/>
              <a:gd name="connsiteX3" fmla="*/ 246151 w 267416"/>
              <a:gd name="connsiteY3" fmla="*/ 234818 h 678880"/>
              <a:gd name="connsiteX4" fmla="*/ 267416 w 267416"/>
              <a:gd name="connsiteY4" fmla="*/ 447469 h 678880"/>
              <a:gd name="connsiteX0" fmla="*/ 0 w 268379"/>
              <a:gd name="connsiteY0" fmla="*/ 305385 h 447084"/>
              <a:gd name="connsiteX1" fmla="*/ 66506 w 268379"/>
              <a:gd name="connsiteY1" fmla="*/ 175340 h 447084"/>
              <a:gd name="connsiteX2" fmla="*/ 162054 w 268379"/>
              <a:gd name="connsiteY2" fmla="*/ 517 h 447084"/>
              <a:gd name="connsiteX3" fmla="*/ 247114 w 268379"/>
              <a:gd name="connsiteY3" fmla="*/ 234433 h 447084"/>
              <a:gd name="connsiteX4" fmla="*/ 268379 w 268379"/>
              <a:gd name="connsiteY4" fmla="*/ 447084 h 447084"/>
              <a:gd name="connsiteX0" fmla="*/ 0 w 268379"/>
              <a:gd name="connsiteY0" fmla="*/ 572621 h 714320"/>
              <a:gd name="connsiteX1" fmla="*/ 76137 w 268379"/>
              <a:gd name="connsiteY1" fmla="*/ 7281 h 714320"/>
              <a:gd name="connsiteX2" fmla="*/ 162054 w 268379"/>
              <a:gd name="connsiteY2" fmla="*/ 267753 h 714320"/>
              <a:gd name="connsiteX3" fmla="*/ 247114 w 268379"/>
              <a:gd name="connsiteY3" fmla="*/ 501669 h 714320"/>
              <a:gd name="connsiteX4" fmla="*/ 268379 w 268379"/>
              <a:gd name="connsiteY4" fmla="*/ 714320 h 714320"/>
              <a:gd name="connsiteX0" fmla="*/ 0 w 268379"/>
              <a:gd name="connsiteY0" fmla="*/ 686324 h 828023"/>
              <a:gd name="connsiteX1" fmla="*/ 76137 w 268379"/>
              <a:gd name="connsiteY1" fmla="*/ 120984 h 828023"/>
              <a:gd name="connsiteX2" fmla="*/ 177463 w 268379"/>
              <a:gd name="connsiteY2" fmla="*/ 39440 h 828023"/>
              <a:gd name="connsiteX3" fmla="*/ 247114 w 268379"/>
              <a:gd name="connsiteY3" fmla="*/ 615372 h 828023"/>
              <a:gd name="connsiteX4" fmla="*/ 268379 w 268379"/>
              <a:gd name="connsiteY4" fmla="*/ 828023 h 828023"/>
              <a:gd name="connsiteX0" fmla="*/ 0 w 268379"/>
              <a:gd name="connsiteY0" fmla="*/ 674808 h 816507"/>
              <a:gd name="connsiteX1" fmla="*/ 76137 w 268379"/>
              <a:gd name="connsiteY1" fmla="*/ 109468 h 816507"/>
              <a:gd name="connsiteX2" fmla="*/ 177463 w 268379"/>
              <a:gd name="connsiteY2" fmla="*/ 27924 h 816507"/>
              <a:gd name="connsiteX3" fmla="*/ 250003 w 268379"/>
              <a:gd name="connsiteY3" fmla="*/ 448392 h 816507"/>
              <a:gd name="connsiteX4" fmla="*/ 268379 w 268379"/>
              <a:gd name="connsiteY4" fmla="*/ 816507 h 816507"/>
              <a:gd name="connsiteX0" fmla="*/ 0 w 268379"/>
              <a:gd name="connsiteY0" fmla="*/ 702074 h 843773"/>
              <a:gd name="connsiteX1" fmla="*/ 76137 w 268379"/>
              <a:gd name="connsiteY1" fmla="*/ 136734 h 843773"/>
              <a:gd name="connsiteX2" fmla="*/ 177463 w 268379"/>
              <a:gd name="connsiteY2" fmla="*/ 55190 h 843773"/>
              <a:gd name="connsiteX3" fmla="*/ 268379 w 268379"/>
              <a:gd name="connsiteY3" fmla="*/ 843773 h 843773"/>
              <a:gd name="connsiteX0" fmla="*/ 0 w 268379"/>
              <a:gd name="connsiteY0" fmla="*/ 683651 h 683651"/>
              <a:gd name="connsiteX1" fmla="*/ 76137 w 268379"/>
              <a:gd name="connsiteY1" fmla="*/ 118311 h 683651"/>
              <a:gd name="connsiteX2" fmla="*/ 177463 w 268379"/>
              <a:gd name="connsiteY2" fmla="*/ 36767 h 683651"/>
              <a:gd name="connsiteX3" fmla="*/ 268379 w 268379"/>
              <a:gd name="connsiteY3" fmla="*/ 576609 h 683651"/>
            </a:gdLst>
            <a:ahLst/>
            <a:cxnLst>
              <a:cxn ang="0">
                <a:pos x="connsiteX0" y="connsiteY0"/>
              </a:cxn>
              <a:cxn ang="0">
                <a:pos x="connsiteX1" y="connsiteY1"/>
              </a:cxn>
              <a:cxn ang="0">
                <a:pos x="connsiteX2" y="connsiteY2"/>
              </a:cxn>
              <a:cxn ang="0">
                <a:pos x="connsiteX3" y="connsiteY3"/>
              </a:cxn>
            </a:cxnLst>
            <a:rect l="l" t="t" r="r" b="b"/>
            <a:pathLst>
              <a:path w="268379" h="683651">
                <a:moveTo>
                  <a:pt x="0" y="683651"/>
                </a:moveTo>
                <a:cubicBezTo>
                  <a:pt x="11507" y="647970"/>
                  <a:pt x="46560" y="226125"/>
                  <a:pt x="76137" y="118311"/>
                </a:cubicBezTo>
                <a:cubicBezTo>
                  <a:pt x="105714" y="10497"/>
                  <a:pt x="145423" y="-39616"/>
                  <a:pt x="177463" y="36767"/>
                </a:cubicBezTo>
                <a:cubicBezTo>
                  <a:pt x="209503" y="113150"/>
                  <a:pt x="249438" y="412321"/>
                  <a:pt x="268379" y="576609"/>
                </a:cubicBezTo>
              </a:path>
            </a:pathLst>
          </a:custGeom>
          <a:noFill/>
          <a:ln w="19050" cap="flat" cmpd="sng" algn="ctr">
            <a:solidFill>
              <a:srgbClr val="FF0000"/>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下矢印 14"/>
          <p:cNvSpPr/>
          <p:nvPr/>
        </p:nvSpPr>
        <p:spPr bwMode="auto">
          <a:xfrm rot="2175770">
            <a:off x="4818751" y="3800676"/>
            <a:ext cx="642259" cy="386958"/>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229429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クラス図の操作</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410511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3</a:t>
            </a:r>
            <a:r>
              <a:rPr lang="ja-JP" altLang="en-US" dirty="0" err="1" smtClean="0"/>
              <a:t>．</a:t>
            </a:r>
            <a:r>
              <a:rPr lang="ja-JP" altLang="en-US" dirty="0" smtClean="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17</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ー 1"/>
          <p:cNvSpPr>
            <a:spLocks noGrp="1"/>
          </p:cNvSpPr>
          <p:nvPr>
            <p:ph idx="1"/>
          </p:nvPr>
        </p:nvSpPr>
        <p:spPr>
          <a:xfrm>
            <a:off x="206374" y="905902"/>
            <a:ext cx="8682132" cy="5378450"/>
          </a:xfrm>
        </p:spPr>
        <p:txBody>
          <a:bodyPr>
            <a:normAutofit/>
          </a:bodyPr>
          <a:lstStyle/>
          <a:p>
            <a:pPr marL="0" indent="0">
              <a:buNone/>
            </a:pPr>
            <a:r>
              <a:rPr lang="en-US" altLang="ja-JP" sz="1800" b="1" dirty="0" smtClean="0">
                <a:latin typeface="+mn-ea"/>
              </a:rPr>
              <a:t>3-0</a:t>
            </a:r>
            <a:r>
              <a:rPr lang="ja-JP" altLang="en-US" sz="1800" b="1" dirty="0" err="1" smtClean="0">
                <a:latin typeface="+mn-ea"/>
              </a:rPr>
              <a:t>．</a:t>
            </a:r>
            <a:r>
              <a:rPr lang="ja-JP" altLang="en-US" sz="1800" b="1" dirty="0"/>
              <a:t>ダイアグラムの新規作成</a:t>
            </a:r>
            <a:endParaRPr lang="en-US" altLang="ja-JP" sz="1800" b="1" dirty="0"/>
          </a:p>
          <a:p>
            <a:pPr marL="0" lvl="1" indent="0">
              <a:spcAft>
                <a:spcPts val="0"/>
              </a:spcAft>
              <a:buNone/>
            </a:pPr>
            <a:r>
              <a:rPr lang="ja-JP" altLang="en-US" sz="1600" dirty="0"/>
              <a:t>　　　</a:t>
            </a:r>
            <a:r>
              <a:rPr lang="ja-JP" altLang="en-US" sz="1600" dirty="0" smtClean="0"/>
              <a:t>①　図</a:t>
            </a:r>
            <a:r>
              <a:rPr lang="ja-JP" altLang="en-US" sz="1600" dirty="0"/>
              <a:t>を追加したいパッケージ上で右クリック</a:t>
            </a:r>
            <a:r>
              <a:rPr lang="ja-JP" altLang="en-US" sz="1600" dirty="0" smtClean="0"/>
              <a:t>して</a:t>
            </a:r>
            <a:endParaRPr lang="en-US" altLang="ja-JP" sz="1600" dirty="0" smtClean="0"/>
          </a:p>
          <a:p>
            <a:pPr marL="0" lvl="1" indent="0">
              <a:spcBef>
                <a:spcPts val="0"/>
              </a:spcBef>
              <a:spcAft>
                <a:spcPts val="0"/>
              </a:spcAft>
              <a:buNone/>
            </a:pPr>
            <a:r>
              <a:rPr lang="ja-JP" altLang="en-US" sz="1600" dirty="0"/>
              <a:t>　</a:t>
            </a:r>
            <a:r>
              <a:rPr lang="ja-JP" altLang="en-US" sz="1600" dirty="0" smtClean="0"/>
              <a:t>　　　　</a:t>
            </a:r>
            <a:r>
              <a:rPr lang="en-US" altLang="ja-JP" sz="1600" dirty="0" smtClean="0"/>
              <a:t>『</a:t>
            </a:r>
            <a:r>
              <a:rPr lang="ja-JP" altLang="en-US" sz="1600" dirty="0"/>
              <a:t>図の追加→クラス図の追加</a:t>
            </a:r>
            <a:r>
              <a:rPr lang="en-US" altLang="ja-JP" sz="1600" dirty="0"/>
              <a:t>』</a:t>
            </a:r>
            <a:r>
              <a:rPr lang="ja-JP" altLang="en-US" sz="1600" dirty="0"/>
              <a:t>をクリック</a:t>
            </a:r>
          </a:p>
          <a:p>
            <a:pPr marL="0" indent="0">
              <a:spcAft>
                <a:spcPts val="0"/>
              </a:spcAft>
              <a:buNone/>
            </a:pPr>
            <a:endParaRPr lang="ja-JP" altLang="en-US" sz="1600" dirty="0"/>
          </a:p>
          <a:p>
            <a:pPr marL="0" indent="0">
              <a:buNone/>
            </a:pPr>
            <a:endParaRPr kumimoji="1" lang="ja-JP" altLang="en-US" sz="1800" dirty="0">
              <a:latin typeface="+mn-ea"/>
            </a:endParaRPr>
          </a:p>
        </p:txBody>
      </p:sp>
      <p:pic>
        <p:nvPicPr>
          <p:cNvPr id="7" name="Picture 3" descr="C:\Users\10001163746\Documents\教育・研修\ETロボコン\2015年度\astah説明資料\入力物\図\クラス図\新規作成.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409" y="2078585"/>
            <a:ext cx="5484928" cy="409353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bwMode="auto">
          <a:xfrm>
            <a:off x="3812897" y="3815231"/>
            <a:ext cx="1718877" cy="219746"/>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9" name="円形吹き出し 8"/>
          <p:cNvSpPr/>
          <p:nvPr/>
        </p:nvSpPr>
        <p:spPr bwMode="auto">
          <a:xfrm>
            <a:off x="5401290" y="3065172"/>
            <a:ext cx="1540423" cy="523236"/>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375940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18</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ー 1"/>
          <p:cNvSpPr>
            <a:spLocks noGrp="1"/>
          </p:cNvSpPr>
          <p:nvPr>
            <p:ph idx="1"/>
          </p:nvPr>
        </p:nvSpPr>
        <p:spPr>
          <a:xfrm>
            <a:off x="206374" y="905902"/>
            <a:ext cx="8682132" cy="5378450"/>
          </a:xfrm>
        </p:spPr>
        <p:txBody>
          <a:bodyPr>
            <a:normAutofit/>
          </a:bodyPr>
          <a:lstStyle/>
          <a:p>
            <a:pPr marL="0" indent="0">
              <a:buNone/>
            </a:pPr>
            <a:r>
              <a:rPr lang="en-US" altLang="ja-JP" sz="1800" b="1" dirty="0" smtClean="0">
                <a:latin typeface="+mn-ea"/>
              </a:rPr>
              <a:t>3-1</a:t>
            </a:r>
            <a:r>
              <a:rPr lang="ja-JP" altLang="en-US" sz="1800" b="1" dirty="0" err="1" smtClean="0">
                <a:latin typeface="+mn-ea"/>
              </a:rPr>
              <a:t>．</a:t>
            </a:r>
            <a:r>
              <a:rPr lang="ja-JP" altLang="en-US" sz="1800" b="1" dirty="0"/>
              <a:t>要素（クラス）の</a:t>
            </a:r>
            <a:r>
              <a:rPr lang="ja-JP" altLang="en-US" sz="1800" b="1" dirty="0" smtClean="0"/>
              <a:t>作成</a:t>
            </a:r>
            <a:endParaRPr lang="en-US" altLang="ja-JP" sz="1800" b="1" dirty="0" smtClean="0"/>
          </a:p>
          <a:p>
            <a:pPr marL="0" indent="0">
              <a:buNone/>
            </a:pPr>
            <a:r>
              <a:rPr lang="ja-JP" altLang="en-US" sz="1600" dirty="0">
                <a:solidFill>
                  <a:srgbClr val="5C4522"/>
                </a:solidFill>
              </a:rPr>
              <a:t>　　　</a:t>
            </a:r>
            <a:r>
              <a:rPr lang="ja-JP" altLang="en-US" sz="1600" dirty="0" smtClean="0">
                <a:solidFill>
                  <a:srgbClr val="5C4522"/>
                </a:solidFill>
              </a:rPr>
              <a:t>①　ツールパレット</a:t>
            </a:r>
            <a:r>
              <a:rPr lang="ja-JP" altLang="en-US" sz="1600" dirty="0">
                <a:solidFill>
                  <a:srgbClr val="5C4522"/>
                </a:solidFill>
              </a:rPr>
              <a:t>の</a:t>
            </a:r>
            <a:r>
              <a:rPr lang="en-US" altLang="ja-JP" sz="1600" dirty="0">
                <a:solidFill>
                  <a:srgbClr val="5C4522"/>
                </a:solidFill>
              </a:rPr>
              <a:t>[</a:t>
            </a:r>
            <a:r>
              <a:rPr lang="ja-JP" altLang="en-US" sz="1600" dirty="0">
                <a:solidFill>
                  <a:srgbClr val="5C4522"/>
                </a:solidFill>
              </a:rPr>
              <a:t>クラス</a:t>
            </a:r>
            <a:r>
              <a:rPr lang="en-US" altLang="ja-JP" sz="1600" dirty="0">
                <a:solidFill>
                  <a:srgbClr val="5C4522"/>
                </a:solidFill>
              </a:rPr>
              <a:t>]</a:t>
            </a:r>
            <a:r>
              <a:rPr lang="ja-JP" altLang="en-US" sz="1600" dirty="0">
                <a:solidFill>
                  <a:srgbClr val="5C4522"/>
                </a:solidFill>
              </a:rPr>
              <a:t>マーク</a:t>
            </a:r>
            <a:r>
              <a:rPr lang="en-US" altLang="ja-JP" sz="1600" dirty="0">
                <a:solidFill>
                  <a:srgbClr val="5C4522"/>
                </a:solidFill>
              </a:rPr>
              <a:t>( </a:t>
            </a:r>
            <a:r>
              <a:rPr lang="ja-JP" altLang="en-US" sz="1600" dirty="0">
                <a:solidFill>
                  <a:srgbClr val="5C4522"/>
                </a:solidFill>
              </a:rPr>
              <a:t>　 ）をクリックして選択する</a:t>
            </a:r>
          </a:p>
          <a:p>
            <a:pPr marL="0" indent="0">
              <a:spcBef>
                <a:spcPts val="0"/>
              </a:spcBef>
              <a:spcAft>
                <a:spcPts val="0"/>
              </a:spcAft>
              <a:buNone/>
            </a:pPr>
            <a:r>
              <a:rPr lang="ja-JP" altLang="en-US" sz="1600" dirty="0">
                <a:solidFill>
                  <a:srgbClr val="5C4522"/>
                </a:solidFill>
              </a:rPr>
              <a:t>　　　</a:t>
            </a:r>
            <a:r>
              <a:rPr lang="ja-JP" altLang="en-US" sz="1600" dirty="0" smtClean="0">
                <a:solidFill>
                  <a:srgbClr val="5C4522"/>
                </a:solidFill>
              </a:rPr>
              <a:t>②　要素</a:t>
            </a:r>
            <a:r>
              <a:rPr lang="ja-JP" altLang="en-US" sz="1600" dirty="0">
                <a:solidFill>
                  <a:srgbClr val="5C4522"/>
                </a:solidFill>
              </a:rPr>
              <a:t>を配置する場所でクリックして追加</a:t>
            </a:r>
            <a:r>
              <a:rPr lang="ja-JP" altLang="en-US" sz="1600" dirty="0" smtClean="0">
                <a:solidFill>
                  <a:srgbClr val="5C4522"/>
                </a:solidFill>
              </a:rPr>
              <a:t>する</a:t>
            </a:r>
            <a:endParaRPr lang="en-US" altLang="ja-JP" sz="1600" dirty="0" smtClean="0">
              <a:solidFill>
                <a:srgbClr val="5C4522"/>
              </a:solidFill>
            </a:endParaRPr>
          </a:p>
          <a:p>
            <a:pPr marL="0" indent="0">
              <a:buNone/>
            </a:pPr>
            <a:endParaRPr kumimoji="1" lang="ja-JP" altLang="en-US" sz="1800" dirty="0">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113" y="1325177"/>
            <a:ext cx="264319" cy="29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10001163746\Documents\教育・研修\ETロボコン\2015年度\astah説明資料\入力物\図\クラス図\要素の作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28" y="2119883"/>
            <a:ext cx="5699051" cy="4257378"/>
          </a:xfrm>
          <a:prstGeom prst="rect">
            <a:avLst/>
          </a:prstGeom>
          <a:noFill/>
          <a:extLst>
            <a:ext uri="{909E8E84-426E-40DD-AFC4-6F175D3DCCD1}">
              <a14:hiddenFill xmlns:a14="http://schemas.microsoft.com/office/drawing/2010/main">
                <a:solidFill>
                  <a:srgbClr val="FFFFFF"/>
                </a:solidFill>
              </a14:hiddenFill>
            </a:ext>
          </a:extLst>
        </p:spPr>
      </p:pic>
      <p:sp>
        <p:nvSpPr>
          <p:cNvPr id="8" name="円/楕円 7"/>
          <p:cNvSpPr/>
          <p:nvPr/>
        </p:nvSpPr>
        <p:spPr bwMode="auto">
          <a:xfrm>
            <a:off x="3827706" y="3149397"/>
            <a:ext cx="30834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9" name="円形吹き出し 8"/>
          <p:cNvSpPr/>
          <p:nvPr/>
        </p:nvSpPr>
        <p:spPr bwMode="auto">
          <a:xfrm>
            <a:off x="4193084" y="2459865"/>
            <a:ext cx="1707974" cy="506975"/>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0" name="円/楕円 9"/>
          <p:cNvSpPr/>
          <p:nvPr/>
        </p:nvSpPr>
        <p:spPr bwMode="auto">
          <a:xfrm>
            <a:off x="4048098" y="3914941"/>
            <a:ext cx="800337" cy="57020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5022425" y="3369078"/>
            <a:ext cx="1757266" cy="545863"/>
          </a:xfrm>
          <a:prstGeom prst="wedgeEllipseCallout">
            <a:avLst>
              <a:gd name="adj1" fmla="val -62706"/>
              <a:gd name="adj2" fmla="val 8881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375940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19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93183" y="927280"/>
            <a:ext cx="8239259" cy="5132330"/>
          </a:xfrm>
        </p:spPr>
        <p:txBody>
          <a:bodyPr>
            <a:normAutofit/>
          </a:bodyPr>
          <a:lstStyle/>
          <a:p>
            <a:pPr marL="0" indent="0">
              <a:buNone/>
            </a:pPr>
            <a:r>
              <a:rPr lang="en-US" altLang="ja-JP" sz="1800" b="1" dirty="0" smtClean="0">
                <a:latin typeface="+mn-ea"/>
              </a:rPr>
              <a:t>3-2</a:t>
            </a:r>
            <a:r>
              <a:rPr lang="ja-JP" altLang="en-US" sz="1800" b="1" dirty="0" err="1" smtClean="0">
                <a:latin typeface="+mn-ea"/>
              </a:rPr>
              <a:t>．</a:t>
            </a:r>
            <a:r>
              <a:rPr lang="ja-JP" altLang="en-US" sz="1800" b="1" dirty="0" smtClean="0">
                <a:latin typeface="+mn-ea"/>
              </a:rPr>
              <a:t>要素（クラス）へのプロパティ（情報）入力</a:t>
            </a:r>
            <a:endParaRPr lang="en-US" altLang="ja-JP" sz="1800" b="1" dirty="0">
              <a:latin typeface="+mn-ea"/>
            </a:endParaRPr>
          </a:p>
          <a:p>
            <a:pPr marL="457200" lvl="1" indent="0">
              <a:buNone/>
            </a:pPr>
            <a:r>
              <a:rPr lang="ja-JP" altLang="en-US" sz="1600" dirty="0" smtClean="0">
                <a:latin typeface="+mn-ea"/>
              </a:rPr>
              <a:t>①　編集する要素をクリックして選択する</a:t>
            </a:r>
            <a:endParaRPr lang="en-US" altLang="ja-JP" sz="1600" dirty="0" smtClean="0">
              <a:latin typeface="+mn-ea"/>
            </a:endParaRPr>
          </a:p>
          <a:p>
            <a:pPr marL="457200" lvl="1" indent="0">
              <a:spcBef>
                <a:spcPts val="0"/>
              </a:spcBef>
              <a:spcAft>
                <a:spcPts val="0"/>
              </a:spcAft>
              <a:buNone/>
            </a:pPr>
            <a:r>
              <a:rPr lang="ja-JP" altLang="en-US" sz="1600" dirty="0" smtClean="0">
                <a:latin typeface="+mn-ea"/>
              </a:rPr>
              <a:t>②　プロパティビューで各種情報を編集する</a:t>
            </a:r>
            <a:endParaRPr lang="en-US" altLang="ja-JP" sz="1600" dirty="0">
              <a:latin typeface="+mn-ea"/>
            </a:endParaRPr>
          </a:p>
          <a:p>
            <a:endParaRPr kumimoji="1" lang="ja-JP" altLang="en-US" sz="1800" dirty="0">
              <a:latin typeface="+mn-ea"/>
            </a:endParaRPr>
          </a:p>
        </p:txBody>
      </p:sp>
      <p:pic>
        <p:nvPicPr>
          <p:cNvPr id="8" name="Picture 2" descr="C:\Users\10001163746\Documents\教育・研修\ETロボコン\2015年度\astah説明資料\入力物\図\クラス図\要素の情報入力.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42" y="2171700"/>
            <a:ext cx="5032601" cy="3759518"/>
          </a:xfrm>
          <a:prstGeom prst="rect">
            <a:avLst/>
          </a:prstGeom>
          <a:noFill/>
          <a:extLst>
            <a:ext uri="{909E8E84-426E-40DD-AFC4-6F175D3DCCD1}">
              <a14:hiddenFill xmlns:a14="http://schemas.microsoft.com/office/drawing/2010/main">
                <a:solidFill>
                  <a:srgbClr val="FFFFFF"/>
                </a:solidFill>
              </a14:hiddenFill>
            </a:ext>
          </a:extLst>
        </p:spPr>
      </p:pic>
      <p:sp>
        <p:nvSpPr>
          <p:cNvPr id="9" name="円/楕円 8"/>
          <p:cNvSpPr/>
          <p:nvPr/>
        </p:nvSpPr>
        <p:spPr bwMode="auto">
          <a:xfrm>
            <a:off x="4079167" y="3746991"/>
            <a:ext cx="729628" cy="51982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4870613" y="2987717"/>
            <a:ext cx="1757266" cy="629979"/>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1" name="正方形/長方形 10"/>
          <p:cNvSpPr/>
          <p:nvPr/>
        </p:nvSpPr>
        <p:spPr bwMode="auto">
          <a:xfrm>
            <a:off x="2060695" y="4266815"/>
            <a:ext cx="1584552" cy="1483355"/>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四角形吹き出し 11"/>
          <p:cNvSpPr/>
          <p:nvPr/>
        </p:nvSpPr>
        <p:spPr bwMode="auto">
          <a:xfrm>
            <a:off x="803680" y="3700840"/>
            <a:ext cx="1670017" cy="391229"/>
          </a:xfrm>
          <a:prstGeom prst="wedgeRectCallout">
            <a:avLst>
              <a:gd name="adj1" fmla="val 32110"/>
              <a:gd name="adj2" fmla="val 86117"/>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13" name="円形吹き出し 12"/>
          <p:cNvSpPr/>
          <p:nvPr/>
        </p:nvSpPr>
        <p:spPr bwMode="auto">
          <a:xfrm>
            <a:off x="914074" y="5750170"/>
            <a:ext cx="1757266" cy="629979"/>
          </a:xfrm>
          <a:prstGeom prst="wedgeEllipseCallout">
            <a:avLst>
              <a:gd name="adj1" fmla="val 36918"/>
              <a:gd name="adj2" fmla="val -9228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②編集する</a:t>
            </a:r>
          </a:p>
        </p:txBody>
      </p:sp>
    </p:spTree>
    <p:extLst>
      <p:ext uri="{BB962C8B-B14F-4D97-AF65-F5344CB8AC3E}">
        <p14:creationId xmlns:p14="http://schemas.microsoft.com/office/powerpoint/2010/main" val="404526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プロジェクトの新規作成</a:t>
            </a:r>
            <a:endParaRPr kumimoji="1" lang="ja-JP" altLang="en-US" dirty="0"/>
          </a:p>
        </p:txBody>
      </p:sp>
      <p:sp>
        <p:nvSpPr>
          <p:cNvPr id="7" name="テキスト プレースホルダー 6"/>
          <p:cNvSpPr>
            <a:spLocks noGrp="1"/>
          </p:cNvSpPr>
          <p:nvPr>
            <p:ph type="body" idx="1"/>
          </p:nvPr>
        </p:nvSpPr>
        <p:spPr/>
        <p:txBody>
          <a:bodyPr/>
          <a:lstStyle/>
          <a:p>
            <a:r>
              <a:rPr kumimoji="1" lang="ja-JP" altLang="en-US" dirty="0" smtClean="0"/>
              <a:t>新しくモデルを作成する時の作業手順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4770E217-95C9-438D-85E1-A581AFF9957C}" type="slidenum">
              <a:rPr lang="ja-JP" altLang="en-US" smtClean="0"/>
              <a:pPr>
                <a:defRPr/>
              </a:pPr>
              <a:t>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404806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218941" y="914400"/>
            <a:ext cx="8239259" cy="5170967"/>
          </a:xfrm>
        </p:spPr>
        <p:txBody>
          <a:bodyPr>
            <a:normAutofit/>
          </a:bodyPr>
          <a:lstStyle/>
          <a:p>
            <a:pPr marL="0" indent="0">
              <a:buNone/>
            </a:pPr>
            <a:r>
              <a:rPr lang="en-US" altLang="ja-JP" sz="1800" b="1" dirty="0" smtClean="0">
                <a:latin typeface="+mn-ea"/>
              </a:rPr>
              <a:t>3-3</a:t>
            </a:r>
            <a:r>
              <a:rPr lang="ja-JP" altLang="en-US" sz="1800" b="1" dirty="0" err="1" smtClean="0">
                <a:latin typeface="+mn-ea"/>
              </a:rPr>
              <a:t>．</a:t>
            </a:r>
            <a:r>
              <a:rPr lang="ja-JP" altLang="en-US" sz="1800" b="1" dirty="0" smtClean="0">
                <a:latin typeface="+mn-ea"/>
              </a:rPr>
              <a:t>クラスへの属性・操作の追加</a:t>
            </a:r>
            <a:endParaRPr lang="en-US" altLang="ja-JP" sz="1800" b="1" dirty="0">
              <a:latin typeface="+mn-ea"/>
            </a:endParaRPr>
          </a:p>
          <a:p>
            <a:pPr marL="457200" lvl="1" indent="0">
              <a:spcAft>
                <a:spcPts val="0"/>
              </a:spcAft>
              <a:buNone/>
            </a:pPr>
            <a:r>
              <a:rPr lang="ja-JP" altLang="en-US" sz="1600" dirty="0" smtClean="0">
                <a:latin typeface="+mn-ea"/>
              </a:rPr>
              <a:t>①　属性</a:t>
            </a:r>
            <a:r>
              <a:rPr lang="en-US" altLang="ja-JP" sz="1600" dirty="0">
                <a:latin typeface="+mn-ea"/>
              </a:rPr>
              <a:t>/</a:t>
            </a:r>
            <a:r>
              <a:rPr lang="ja-JP" altLang="en-US" sz="1600" dirty="0" smtClean="0">
                <a:latin typeface="+mn-ea"/>
              </a:rPr>
              <a:t>操作を追加する</a:t>
            </a:r>
            <a:r>
              <a:rPr lang="ja-JP" altLang="en-US" sz="1600" dirty="0">
                <a:latin typeface="+mn-ea"/>
              </a:rPr>
              <a:t>クラス</a:t>
            </a:r>
            <a:r>
              <a:rPr lang="ja-JP" altLang="en-US" sz="1600" dirty="0" smtClean="0">
                <a:latin typeface="+mn-ea"/>
              </a:rPr>
              <a:t>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プロパティビューの</a:t>
            </a:r>
            <a:r>
              <a:rPr lang="en-US" altLang="ja-JP" sz="1600" dirty="0" smtClean="0">
                <a:latin typeface="+mn-ea"/>
              </a:rPr>
              <a:t>[</a:t>
            </a:r>
            <a:r>
              <a:rPr lang="ja-JP" altLang="en-US" sz="1600" dirty="0" smtClean="0">
                <a:latin typeface="+mn-ea"/>
              </a:rPr>
              <a:t>属性</a:t>
            </a:r>
            <a:r>
              <a:rPr lang="en-US" altLang="ja-JP" sz="1600" dirty="0" smtClean="0">
                <a:latin typeface="+mn-ea"/>
              </a:rPr>
              <a:t>]/[</a:t>
            </a:r>
            <a:r>
              <a:rPr lang="ja-JP" altLang="en-US" sz="1600" dirty="0" smtClean="0">
                <a:latin typeface="+mn-ea"/>
              </a:rPr>
              <a:t>操作</a:t>
            </a:r>
            <a:r>
              <a:rPr lang="en-US" altLang="ja-JP" sz="1600" dirty="0" smtClean="0">
                <a:latin typeface="+mn-ea"/>
              </a:rPr>
              <a:t>]</a:t>
            </a:r>
            <a:r>
              <a:rPr lang="ja-JP" altLang="en-US" sz="1600" dirty="0" smtClean="0">
                <a:latin typeface="+mn-ea"/>
              </a:rPr>
              <a:t>タブをクリックして選択する</a:t>
            </a:r>
            <a:endParaRPr lang="en-US" altLang="ja-JP" sz="1600" dirty="0" smtClean="0">
              <a:latin typeface="+mn-ea"/>
            </a:endParaRPr>
          </a:p>
          <a:p>
            <a:pPr marL="457200" lvl="1" indent="0">
              <a:spcAft>
                <a:spcPts val="0"/>
              </a:spcAft>
              <a:buNone/>
            </a:pPr>
            <a:r>
              <a:rPr kumimoji="1" lang="ja-JP" altLang="en-US" sz="1600" dirty="0" smtClean="0">
                <a:latin typeface="+mn-ea"/>
              </a:rPr>
              <a:t>③　</a:t>
            </a:r>
            <a:r>
              <a:rPr kumimoji="1" lang="en-US" altLang="ja-JP" sz="1600" dirty="0" smtClean="0">
                <a:latin typeface="+mn-ea"/>
              </a:rPr>
              <a:t>『</a:t>
            </a:r>
            <a:r>
              <a:rPr kumimoji="1" lang="ja-JP" altLang="en-US" sz="1600" dirty="0" smtClean="0">
                <a:latin typeface="+mn-ea"/>
              </a:rPr>
              <a:t>追加</a:t>
            </a:r>
            <a:r>
              <a:rPr kumimoji="1" lang="en-US" altLang="ja-JP" sz="1600" dirty="0" smtClean="0">
                <a:latin typeface="+mn-ea"/>
              </a:rPr>
              <a:t>』</a:t>
            </a:r>
            <a:r>
              <a:rPr kumimoji="1" lang="ja-JP" altLang="en-US" sz="1600" dirty="0" smtClean="0">
                <a:latin typeface="+mn-ea"/>
              </a:rPr>
              <a:t>をクリックして属性</a:t>
            </a:r>
            <a:r>
              <a:rPr kumimoji="1" lang="en-US" altLang="ja-JP" sz="1600" dirty="0" smtClean="0">
                <a:latin typeface="+mn-ea"/>
              </a:rPr>
              <a:t>/</a:t>
            </a:r>
            <a:r>
              <a:rPr kumimoji="1" lang="ja-JP" altLang="en-US" sz="1600" dirty="0" smtClean="0">
                <a:latin typeface="+mn-ea"/>
              </a:rPr>
              <a:t>操作を追加する</a:t>
            </a:r>
            <a:endParaRPr kumimoji="1" lang="ja-JP" altLang="en-US" sz="1600" dirty="0">
              <a:latin typeface="+mn-ea"/>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784" y="3076439"/>
            <a:ext cx="3068517" cy="21815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bwMode="auto">
          <a:xfrm>
            <a:off x="2024154" y="3765558"/>
            <a:ext cx="385014" cy="206089"/>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10" name="円/楕円 9"/>
          <p:cNvSpPr/>
          <p:nvPr/>
        </p:nvSpPr>
        <p:spPr bwMode="auto">
          <a:xfrm>
            <a:off x="1138603" y="4703318"/>
            <a:ext cx="562159" cy="20080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11" name="正方形/長方形 10"/>
          <p:cNvSpPr/>
          <p:nvPr/>
        </p:nvSpPr>
        <p:spPr bwMode="auto">
          <a:xfrm>
            <a:off x="3345082" y="3347434"/>
            <a:ext cx="545630" cy="16478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658" y="3076439"/>
            <a:ext cx="3041773" cy="21166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円形吹き出し 12"/>
          <p:cNvSpPr/>
          <p:nvPr/>
        </p:nvSpPr>
        <p:spPr bwMode="auto">
          <a:xfrm>
            <a:off x="4571993" y="3006068"/>
            <a:ext cx="1757266" cy="506151"/>
          </a:xfrm>
          <a:prstGeom prst="wedgeEllipseCallout">
            <a:avLst>
              <a:gd name="adj1" fmla="val 33949"/>
              <a:gd name="adj2" fmla="val 7160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4" name="円/楕円 13"/>
          <p:cNvSpPr/>
          <p:nvPr/>
        </p:nvSpPr>
        <p:spPr bwMode="auto">
          <a:xfrm>
            <a:off x="5929740" y="3684333"/>
            <a:ext cx="350013" cy="206089"/>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15" name="円/楕円 14"/>
          <p:cNvSpPr/>
          <p:nvPr/>
        </p:nvSpPr>
        <p:spPr bwMode="auto">
          <a:xfrm>
            <a:off x="4770885" y="4639522"/>
            <a:ext cx="511054" cy="20080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16" name="円形吹き出し 15"/>
          <p:cNvSpPr/>
          <p:nvPr/>
        </p:nvSpPr>
        <p:spPr bwMode="auto">
          <a:xfrm>
            <a:off x="2664059" y="3868602"/>
            <a:ext cx="1757266" cy="629979"/>
          </a:xfrm>
          <a:prstGeom prst="wedgeEllipseCallout">
            <a:avLst>
              <a:gd name="adj1" fmla="val 11518"/>
              <a:gd name="adj2" fmla="val -9414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7" name="円形吹き出し 16"/>
          <p:cNvSpPr/>
          <p:nvPr/>
        </p:nvSpPr>
        <p:spPr bwMode="auto">
          <a:xfrm>
            <a:off x="6353987" y="3804961"/>
            <a:ext cx="1757266" cy="479775"/>
          </a:xfrm>
          <a:prstGeom prst="wedgeEllipseCallout">
            <a:avLst>
              <a:gd name="adj1" fmla="val 12518"/>
              <a:gd name="adj2" fmla="val -8019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8" name="正方形/長方形 17"/>
          <p:cNvSpPr/>
          <p:nvPr/>
        </p:nvSpPr>
        <p:spPr bwMode="auto">
          <a:xfrm>
            <a:off x="949563" y="2803010"/>
            <a:ext cx="3596054" cy="2798668"/>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19" name="テキスト ボックス 18"/>
          <p:cNvSpPr txBox="1"/>
          <p:nvPr/>
        </p:nvSpPr>
        <p:spPr>
          <a:xfrm>
            <a:off x="1763813" y="2596809"/>
            <a:ext cx="1800493" cy="369332"/>
          </a:xfrm>
          <a:prstGeom prst="rect">
            <a:avLst/>
          </a:prstGeom>
          <a:solidFill>
            <a:schemeClr val="bg1"/>
          </a:solidFill>
        </p:spPr>
        <p:txBody>
          <a:bodyPr wrap="none" rtlCol="0">
            <a:spAutoFit/>
          </a:bodyPr>
          <a:lstStyle/>
          <a:p>
            <a:r>
              <a:rPr kumimoji="1" lang="ja-JP" altLang="en-US" dirty="0" smtClean="0">
                <a:latin typeface="+mn-ea"/>
                <a:ea typeface="+mn-ea"/>
              </a:rPr>
              <a:t>＜属性の追加＞</a:t>
            </a:r>
            <a:endParaRPr kumimoji="1" lang="ja-JP" altLang="en-US" dirty="0">
              <a:latin typeface="+mn-ea"/>
              <a:ea typeface="+mn-ea"/>
            </a:endParaRPr>
          </a:p>
        </p:txBody>
      </p:sp>
      <p:sp>
        <p:nvSpPr>
          <p:cNvPr id="20" name="円形吹き出し 19"/>
          <p:cNvSpPr/>
          <p:nvPr/>
        </p:nvSpPr>
        <p:spPr bwMode="auto">
          <a:xfrm>
            <a:off x="671153" y="3052393"/>
            <a:ext cx="1757266" cy="492470"/>
          </a:xfrm>
          <a:prstGeom prst="wedgeEllipseCallout">
            <a:avLst>
              <a:gd name="adj1" fmla="val 33110"/>
              <a:gd name="adj2" fmla="val 8953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1" name="正方形/長方形 20"/>
          <p:cNvSpPr/>
          <p:nvPr/>
        </p:nvSpPr>
        <p:spPr bwMode="auto">
          <a:xfrm>
            <a:off x="1181957" y="4119951"/>
            <a:ext cx="1438143" cy="16478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22" name="円形吹き出し 21"/>
          <p:cNvSpPr/>
          <p:nvPr/>
        </p:nvSpPr>
        <p:spPr bwMode="auto">
          <a:xfrm>
            <a:off x="541049" y="5095405"/>
            <a:ext cx="1757266" cy="506273"/>
          </a:xfrm>
          <a:prstGeom prst="wedgeEllipseCallout">
            <a:avLst>
              <a:gd name="adj1" fmla="val -1249"/>
              <a:gd name="adj2" fmla="val -9294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3" name="正方形/長方形 22"/>
          <p:cNvSpPr/>
          <p:nvPr/>
        </p:nvSpPr>
        <p:spPr bwMode="auto">
          <a:xfrm>
            <a:off x="4548427" y="2805946"/>
            <a:ext cx="3596054" cy="2798668"/>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24" name="円形吹き出し 23"/>
          <p:cNvSpPr/>
          <p:nvPr/>
        </p:nvSpPr>
        <p:spPr bwMode="auto">
          <a:xfrm>
            <a:off x="5026412" y="4904123"/>
            <a:ext cx="1850796" cy="382565"/>
          </a:xfrm>
          <a:prstGeom prst="wedgeEllipseCallout">
            <a:avLst>
              <a:gd name="adj1" fmla="val -38367"/>
              <a:gd name="adj2" fmla="val -6266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5" name="テキスト ボックス 24"/>
          <p:cNvSpPr txBox="1"/>
          <p:nvPr/>
        </p:nvSpPr>
        <p:spPr>
          <a:xfrm>
            <a:off x="5429012" y="2596809"/>
            <a:ext cx="1800493" cy="369332"/>
          </a:xfrm>
          <a:prstGeom prst="rect">
            <a:avLst/>
          </a:prstGeom>
          <a:solidFill>
            <a:schemeClr val="bg1"/>
          </a:solidFill>
        </p:spPr>
        <p:txBody>
          <a:bodyPr wrap="none" rtlCol="0">
            <a:spAutoFit/>
          </a:bodyPr>
          <a:lstStyle/>
          <a:p>
            <a:r>
              <a:rPr kumimoji="1" lang="ja-JP" altLang="en-US" dirty="0" smtClean="0">
                <a:latin typeface="+mn-ea"/>
                <a:ea typeface="+mn-ea"/>
              </a:rPr>
              <a:t>＜操作の追加＞</a:t>
            </a:r>
            <a:endParaRPr kumimoji="1" lang="ja-JP" altLang="en-US" dirty="0">
              <a:latin typeface="+mn-ea"/>
              <a:ea typeface="+mn-ea"/>
            </a:endParaRPr>
          </a:p>
        </p:txBody>
      </p:sp>
      <p:sp>
        <p:nvSpPr>
          <p:cNvPr id="26" name="正方形/長方形 25"/>
          <p:cNvSpPr/>
          <p:nvPr/>
        </p:nvSpPr>
        <p:spPr bwMode="auto">
          <a:xfrm>
            <a:off x="4772627" y="4052359"/>
            <a:ext cx="1438143" cy="16478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
        <p:nvSpPr>
          <p:cNvPr id="27" name="正方形/長方形 26"/>
          <p:cNvSpPr/>
          <p:nvPr/>
        </p:nvSpPr>
        <p:spPr bwMode="auto">
          <a:xfrm>
            <a:off x="6877208" y="3462470"/>
            <a:ext cx="726233" cy="16478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mn-ea"/>
              <a:ea typeface="+mn-ea"/>
            </a:endParaRPr>
          </a:p>
        </p:txBody>
      </p:sp>
    </p:spTree>
    <p:extLst>
      <p:ext uri="{BB962C8B-B14F-4D97-AF65-F5344CB8AC3E}">
        <p14:creationId xmlns:p14="http://schemas.microsoft.com/office/powerpoint/2010/main" val="356352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54547" y="901521"/>
            <a:ext cx="8303654" cy="1879625"/>
          </a:xfrm>
        </p:spPr>
        <p:txBody>
          <a:bodyPr>
            <a:noAutofit/>
          </a:bodyPr>
          <a:lstStyle/>
          <a:p>
            <a:pPr marL="0" indent="0">
              <a:buNone/>
            </a:pPr>
            <a:r>
              <a:rPr lang="en-US" altLang="ja-JP" sz="1800" b="1" dirty="0" smtClean="0">
                <a:latin typeface="+mn-ea"/>
              </a:rPr>
              <a:t>3-3</a:t>
            </a:r>
            <a:r>
              <a:rPr lang="ja-JP" altLang="en-US" sz="1800" b="1" dirty="0" err="1" smtClean="0">
                <a:latin typeface="+mn-ea"/>
              </a:rPr>
              <a:t>．</a:t>
            </a:r>
            <a:r>
              <a:rPr lang="ja-JP" altLang="en-US" sz="1800" b="1" dirty="0" smtClean="0">
                <a:latin typeface="+mn-ea"/>
              </a:rPr>
              <a:t>要素間の接続（関連の接続）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a:t>
            </a:r>
            <a:r>
              <a:rPr lang="ja-JP" altLang="en-US" sz="1600" dirty="0">
                <a:latin typeface="+mn-ea"/>
              </a:rPr>
              <a:t>の</a:t>
            </a:r>
            <a:r>
              <a:rPr lang="en-US" altLang="ja-JP" sz="1600" dirty="0" smtClean="0">
                <a:latin typeface="+mn-ea"/>
              </a:rPr>
              <a:t>[</a:t>
            </a:r>
            <a:r>
              <a:rPr lang="ja-JP" altLang="en-US" sz="1600" dirty="0">
                <a:latin typeface="+mn-ea"/>
              </a:rPr>
              <a:t>関連</a:t>
            </a:r>
            <a:r>
              <a:rPr lang="en-US" altLang="ja-JP" sz="1600" dirty="0" smtClean="0">
                <a:latin typeface="+mn-ea"/>
              </a:rPr>
              <a:t>]</a:t>
            </a:r>
            <a:r>
              <a:rPr lang="ja-JP" altLang="en-US" sz="1600" dirty="0">
                <a:latin typeface="+mn-ea"/>
              </a:rPr>
              <a:t>マーク（　　）をクリックして選択</a:t>
            </a:r>
            <a:r>
              <a:rPr lang="ja-JP" altLang="en-US" sz="1600" dirty="0" smtClean="0">
                <a:latin typeface="+mn-ea"/>
              </a:rPr>
              <a:t>する</a:t>
            </a:r>
            <a:endParaRPr lang="en-US" altLang="ja-JP" sz="1600" dirty="0">
              <a:latin typeface="+mn-ea"/>
            </a:endParaRPr>
          </a:p>
          <a:p>
            <a:pPr marL="457200" lvl="1" indent="0">
              <a:spcAft>
                <a:spcPts val="0"/>
              </a:spcAft>
              <a:buNone/>
            </a:pPr>
            <a:r>
              <a:rPr lang="ja-JP" altLang="en-US" sz="1600" dirty="0" smtClean="0">
                <a:latin typeface="+mn-ea"/>
              </a:rPr>
              <a:t>②　関連でつなぐ要</a:t>
            </a:r>
            <a:r>
              <a:rPr lang="ja-JP" altLang="en-US" sz="1600" dirty="0" smtClean="0">
                <a:solidFill>
                  <a:schemeClr val="accent6">
                    <a:lumMod val="50000"/>
                  </a:schemeClr>
                </a:solidFill>
                <a:latin typeface="+mn-ea"/>
              </a:rPr>
              <a:t>素の上に</a:t>
            </a:r>
            <a:r>
              <a:rPr lang="ja-JP" altLang="en-US" sz="1600" dirty="0" smtClean="0">
                <a:latin typeface="+mn-ea"/>
              </a:rPr>
              <a:t>カーソルを移動して要素が青色に変わるのを確認する</a:t>
            </a:r>
            <a:endParaRPr lang="en-US" altLang="ja-JP" sz="1600" dirty="0" smtClean="0">
              <a:latin typeface="+mn-ea"/>
            </a:endParaRPr>
          </a:p>
          <a:p>
            <a:pPr marL="457200" lvl="1" indent="0">
              <a:spcAft>
                <a:spcPts val="0"/>
              </a:spcAft>
              <a:buNone/>
            </a:pPr>
            <a:r>
              <a:rPr lang="ja-JP" altLang="en-US" sz="1600" dirty="0" smtClean="0">
                <a:latin typeface="+mn-ea"/>
              </a:rPr>
              <a:t>③　要素が青色の状態で左クリックしたまま、関連で接続する要素まで</a:t>
            </a:r>
            <a:r>
              <a:rPr lang="en-US" altLang="ja-JP" sz="1600" dirty="0" smtClean="0">
                <a:latin typeface="+mn-ea"/>
              </a:rPr>
              <a:t/>
            </a:r>
            <a:br>
              <a:rPr lang="en-US" altLang="ja-JP" sz="1600" dirty="0" smtClean="0">
                <a:latin typeface="+mn-ea"/>
              </a:rPr>
            </a:br>
            <a:r>
              <a:rPr lang="ja-JP" altLang="en-US" sz="1600" dirty="0" smtClean="0">
                <a:latin typeface="+mn-ea"/>
              </a:rPr>
              <a:t>　 　カーソルを移動し、接続先の要素が青色に変わったら離す</a:t>
            </a:r>
            <a:endParaRPr lang="en-US" altLang="ja-JP" sz="1600" dirty="0">
              <a:latin typeface="+mn-ea"/>
            </a:endParaRPr>
          </a:p>
          <a:p>
            <a:endParaRPr kumimoji="1" lang="ja-JP" altLang="en-US" sz="1800" dirty="0">
              <a:latin typeface="+mn-ea"/>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202" y="2663298"/>
            <a:ext cx="5708650" cy="26065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bwMode="auto">
          <a:xfrm>
            <a:off x="3970440" y="3668563"/>
            <a:ext cx="364814"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4282904" y="2957013"/>
            <a:ext cx="2026910" cy="432792"/>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282" y="4598244"/>
            <a:ext cx="3667949" cy="17764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9626" y="4888256"/>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6193" y="5995357"/>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4" name="円形吹き出し 13"/>
          <p:cNvSpPr/>
          <p:nvPr/>
        </p:nvSpPr>
        <p:spPr bwMode="auto">
          <a:xfrm>
            <a:off x="1984171" y="5298107"/>
            <a:ext cx="2026910" cy="432792"/>
          </a:xfrm>
          <a:prstGeom prst="wedgeEllipseCallout">
            <a:avLst>
              <a:gd name="adj1" fmla="val 44424"/>
              <a:gd name="adj2" fmla="val -6856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5" name="円形吹き出し 14"/>
          <p:cNvSpPr/>
          <p:nvPr/>
        </p:nvSpPr>
        <p:spPr bwMode="auto">
          <a:xfrm>
            <a:off x="5024900" y="4764763"/>
            <a:ext cx="3794146" cy="735747"/>
          </a:xfrm>
          <a:prstGeom prst="wedgeEllipseCallout">
            <a:avLst>
              <a:gd name="adj1" fmla="val 24980"/>
              <a:gd name="adj2" fmla="val 9031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③クリックしたまま接続先まで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384" y="1366224"/>
            <a:ext cx="278978" cy="212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円/楕円 16"/>
          <p:cNvSpPr/>
          <p:nvPr/>
        </p:nvSpPr>
        <p:spPr bwMode="auto">
          <a:xfrm>
            <a:off x="3827833" y="4888256"/>
            <a:ext cx="301499"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四角形吹き出し 17"/>
          <p:cNvSpPr/>
          <p:nvPr/>
        </p:nvSpPr>
        <p:spPr bwMode="auto">
          <a:xfrm>
            <a:off x="1406756" y="3946970"/>
            <a:ext cx="1721920" cy="630079"/>
          </a:xfrm>
          <a:prstGeom prst="wedgeRectCallout">
            <a:avLst>
              <a:gd name="adj1" fmla="val 68916"/>
              <a:gd name="adj2" fmla="val 65011"/>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effectLst/>
                <a:latin typeface="Times New Roman" pitchFamily="18" charset="0"/>
                <a:ea typeface="ＭＳ Ｐゴシック" charset="-128"/>
              </a:rPr>
              <a:t>②要素が青色に</a:t>
            </a:r>
            <a:r>
              <a:rPr kumimoji="1" lang="en-US" altLang="ja-JP" sz="1600" b="0" i="0" u="none" strike="noStrike" cap="none" normalizeH="0" baseline="0" dirty="0" smtClean="0">
                <a:ln>
                  <a:noFill/>
                </a:ln>
                <a:effectLst/>
                <a:latin typeface="Times New Roman" pitchFamily="18" charset="0"/>
                <a:ea typeface="ＭＳ Ｐゴシック" charset="-128"/>
              </a:rPr>
              <a:t/>
            </a:r>
            <a:br>
              <a:rPr kumimoji="1" lang="en-US" altLang="ja-JP" sz="1600" b="0" i="0" u="none" strike="noStrike" cap="none" normalizeH="0" baseline="0" dirty="0" smtClean="0">
                <a:ln>
                  <a:noFill/>
                </a:ln>
                <a:effectLst/>
                <a:latin typeface="Times New Roman" pitchFamily="18" charset="0"/>
                <a:ea typeface="ＭＳ Ｐゴシック" charset="-128"/>
              </a:rPr>
            </a:br>
            <a:r>
              <a:rPr kumimoji="1" lang="ja-JP" altLang="en-US" sz="1600" b="0" i="0" u="none" strike="noStrike" cap="none" normalizeH="0" baseline="0" dirty="0" smtClean="0">
                <a:ln>
                  <a:noFill/>
                </a:ln>
                <a:effectLst/>
                <a:latin typeface="Times New Roman" pitchFamily="18" charset="0"/>
                <a:ea typeface="ＭＳ Ｐゴシック" charset="-128"/>
              </a:rPr>
              <a:t>　変わるのを確認</a:t>
            </a:r>
          </a:p>
        </p:txBody>
      </p:sp>
      <p:sp>
        <p:nvSpPr>
          <p:cNvPr id="19" name="円/楕円 18"/>
          <p:cNvSpPr/>
          <p:nvPr/>
        </p:nvSpPr>
        <p:spPr bwMode="auto">
          <a:xfrm>
            <a:off x="7731124" y="5998966"/>
            <a:ext cx="301499"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円弧 19"/>
          <p:cNvSpPr/>
          <p:nvPr/>
        </p:nvSpPr>
        <p:spPr bwMode="auto">
          <a:xfrm rot="16200000" flipH="1">
            <a:off x="5019093" y="4096087"/>
            <a:ext cx="1280905" cy="2104166"/>
          </a:xfrm>
          <a:prstGeom prst="arc">
            <a:avLst/>
          </a:prstGeom>
          <a:noFill/>
          <a:ln w="142875" cap="flat" cmpd="sng" algn="ctr">
            <a:solidFill>
              <a:schemeClr val="bg1">
                <a:lumMod val="50000"/>
              </a:schemeClr>
            </a:solidFill>
            <a:prstDash val="solid"/>
            <a:miter lim="800000"/>
            <a:headEnd type="none" w="med" len="med"/>
            <a:tailEnd type="triangl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3563528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54546" y="901522"/>
            <a:ext cx="8799802" cy="1933584"/>
          </a:xfrm>
        </p:spPr>
        <p:txBody>
          <a:bodyPr>
            <a:noAutofit/>
          </a:bodyPr>
          <a:lstStyle/>
          <a:p>
            <a:pPr marL="0" indent="0">
              <a:buNone/>
            </a:pPr>
            <a:r>
              <a:rPr lang="en-US" altLang="ja-JP" sz="1800" b="1" dirty="0" smtClean="0">
                <a:latin typeface="+mn-ea"/>
              </a:rPr>
              <a:t>3-3</a:t>
            </a:r>
            <a:r>
              <a:rPr lang="ja-JP" altLang="en-US" sz="1800" b="1" dirty="0" err="1" smtClean="0">
                <a:latin typeface="+mn-ea"/>
              </a:rPr>
              <a:t>．</a:t>
            </a:r>
            <a:r>
              <a:rPr lang="ja-JP" altLang="en-US" sz="1800" b="1" dirty="0" smtClean="0">
                <a:latin typeface="+mn-ea"/>
              </a:rPr>
              <a:t>要素間の接続（関連の接続）　＜方法２：ダイアグラム</a:t>
            </a:r>
            <a:r>
              <a:rPr lang="ja-JP" altLang="en-US" sz="1800" b="1" dirty="0">
                <a:latin typeface="+mn-ea"/>
              </a:rPr>
              <a:t>上で</a:t>
            </a:r>
            <a:r>
              <a:rPr lang="ja-JP" altLang="en-US" sz="1800" b="1" dirty="0" smtClean="0">
                <a:latin typeface="+mn-ea"/>
              </a:rPr>
              <a:t>接続＞</a:t>
            </a:r>
            <a:endParaRPr lang="en-US" altLang="ja-JP" sz="1800" b="1" dirty="0">
              <a:latin typeface="+mn-ea"/>
            </a:endParaRPr>
          </a:p>
          <a:p>
            <a:pPr marL="457200" lvl="1" indent="0">
              <a:spcAft>
                <a:spcPts val="0"/>
              </a:spcAft>
              <a:buNone/>
            </a:pPr>
            <a:r>
              <a:rPr lang="ja-JP" altLang="en-US" sz="1600" dirty="0" smtClean="0">
                <a:latin typeface="+mn-ea"/>
              </a:rPr>
              <a:t>①　関連でつなぐクラスの上にカーソルを移動</a:t>
            </a:r>
            <a:r>
              <a:rPr lang="ja-JP" altLang="en-US" sz="1600" dirty="0">
                <a:latin typeface="+mn-ea"/>
              </a:rPr>
              <a:t>し</a:t>
            </a:r>
            <a:r>
              <a:rPr lang="ja-JP" altLang="en-US" sz="1600" dirty="0" smtClean="0">
                <a:latin typeface="+mn-ea"/>
              </a:rPr>
              <a:t>、</a:t>
            </a:r>
            <a:endParaRPr lang="en-US" altLang="ja-JP" sz="1600" dirty="0" smtClean="0">
              <a:latin typeface="+mn-ea"/>
            </a:endParaRPr>
          </a:p>
          <a:p>
            <a:pPr marL="457200" lvl="1" indent="0">
              <a:spcAft>
                <a:spcPts val="0"/>
              </a:spcAft>
              <a:buNone/>
            </a:pPr>
            <a:r>
              <a:rPr lang="ja-JP" altLang="en-US" sz="1600" dirty="0">
                <a:latin typeface="+mn-ea"/>
              </a:rPr>
              <a:t>　</a:t>
            </a:r>
            <a:r>
              <a:rPr lang="ja-JP" altLang="en-US" sz="1600" dirty="0" smtClean="0">
                <a:latin typeface="+mn-ea"/>
              </a:rPr>
              <a:t>　　</a:t>
            </a:r>
            <a:r>
              <a:rPr lang="en-US" altLang="ja-JP" sz="1600" dirty="0" smtClean="0">
                <a:latin typeface="+mn-ea"/>
              </a:rPr>
              <a:t>[</a:t>
            </a:r>
            <a:r>
              <a:rPr lang="ja-JP" altLang="en-US" sz="1600" dirty="0" smtClean="0">
                <a:latin typeface="+mn-ea"/>
              </a:rPr>
              <a:t>関連編集</a:t>
            </a:r>
            <a:r>
              <a:rPr lang="en-US" altLang="ja-JP" sz="1600" dirty="0" smtClean="0">
                <a:latin typeface="+mn-ea"/>
              </a:rPr>
              <a:t>]</a:t>
            </a:r>
            <a:r>
              <a:rPr lang="ja-JP" altLang="en-US" sz="1600" dirty="0" smtClean="0">
                <a:latin typeface="+mn-ea"/>
              </a:rPr>
              <a:t>マークが表示されるのを確認する</a:t>
            </a:r>
            <a:endParaRPr lang="en-US" altLang="ja-JP" sz="1600" dirty="0" smtClean="0">
              <a:latin typeface="+mn-ea"/>
            </a:endParaRPr>
          </a:p>
          <a:p>
            <a:pPr marL="457200" lvl="1" indent="0">
              <a:spcAft>
                <a:spcPts val="0"/>
              </a:spcAft>
              <a:buNone/>
            </a:pPr>
            <a:r>
              <a:rPr lang="ja-JP" altLang="en-US" sz="1600" dirty="0" smtClean="0">
                <a:latin typeface="+mn-ea"/>
              </a:rPr>
              <a:t>②　</a:t>
            </a:r>
            <a:r>
              <a:rPr lang="en-US" altLang="ja-JP" sz="1600" dirty="0" smtClean="0">
                <a:latin typeface="+mn-ea"/>
              </a:rPr>
              <a:t>[</a:t>
            </a:r>
            <a:r>
              <a:rPr lang="ja-JP" altLang="en-US" sz="1600" dirty="0" smtClean="0">
                <a:latin typeface="+mn-ea"/>
              </a:rPr>
              <a:t>関連編集</a:t>
            </a:r>
            <a:r>
              <a:rPr lang="en-US" altLang="ja-JP" sz="1600" dirty="0" smtClean="0">
                <a:latin typeface="+mn-ea"/>
              </a:rPr>
              <a:t>]</a:t>
            </a:r>
            <a:r>
              <a:rPr lang="ja-JP" altLang="en-US" sz="1600" dirty="0" smtClean="0">
                <a:latin typeface="+mn-ea"/>
              </a:rPr>
              <a:t>マークをクリックし、そのまま関連で接続する要素までカーソルを</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移動</a:t>
            </a:r>
            <a:r>
              <a:rPr lang="ja-JP" altLang="en-US" sz="1600" dirty="0">
                <a:latin typeface="+mn-ea"/>
              </a:rPr>
              <a:t>し、</a:t>
            </a:r>
            <a:r>
              <a:rPr lang="ja-JP" altLang="en-US" sz="1600" dirty="0" smtClean="0">
                <a:latin typeface="+mn-ea"/>
              </a:rPr>
              <a:t>接続先の要素が青色に変わったら離す</a:t>
            </a:r>
            <a:endParaRPr kumimoji="1" lang="ja-JP" altLang="en-US" sz="1600" dirty="0">
              <a:latin typeface="+mn-ea"/>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357" y="2849456"/>
            <a:ext cx="3920176" cy="19009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571" y="3507089"/>
            <a:ext cx="3514725" cy="16859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571" y="5193014"/>
            <a:ext cx="3514725" cy="11239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1" name="円形吹き出し 10"/>
          <p:cNvSpPr/>
          <p:nvPr/>
        </p:nvSpPr>
        <p:spPr bwMode="auto">
          <a:xfrm>
            <a:off x="1129346" y="3268553"/>
            <a:ext cx="2026910" cy="432792"/>
          </a:xfrm>
          <a:prstGeom prst="wedgeEllipseCallout">
            <a:avLst>
              <a:gd name="adj1" fmla="val 13880"/>
              <a:gd name="adj2" fmla="val 7478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①カーソル移動</a:t>
            </a:r>
          </a:p>
        </p:txBody>
      </p:sp>
      <p:pic>
        <p:nvPicPr>
          <p:cNvPr id="12"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4862" y="3662959"/>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5441" y="5704800"/>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35905" y="4902619"/>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5" name="円/楕円 14"/>
          <p:cNvSpPr/>
          <p:nvPr/>
        </p:nvSpPr>
        <p:spPr bwMode="auto">
          <a:xfrm>
            <a:off x="2385638" y="3996535"/>
            <a:ext cx="274090"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フリーフォーム 15"/>
          <p:cNvSpPr/>
          <p:nvPr/>
        </p:nvSpPr>
        <p:spPr bwMode="auto">
          <a:xfrm>
            <a:off x="4457744" y="4358484"/>
            <a:ext cx="1661746" cy="507636"/>
          </a:xfrm>
          <a:custGeom>
            <a:avLst/>
            <a:gdLst>
              <a:gd name="connsiteX0" fmla="*/ 0 w 1661746"/>
              <a:gd name="connsiteY0" fmla="*/ 334108 h 507636"/>
              <a:gd name="connsiteX1" fmla="*/ 175846 w 1661746"/>
              <a:gd name="connsiteY1" fmla="*/ 465992 h 507636"/>
              <a:gd name="connsiteX2" fmla="*/ 685800 w 1661746"/>
              <a:gd name="connsiteY2" fmla="*/ 501162 h 507636"/>
              <a:gd name="connsiteX3" fmla="*/ 1239715 w 1661746"/>
              <a:gd name="connsiteY3" fmla="*/ 351692 h 507636"/>
              <a:gd name="connsiteX4" fmla="*/ 1661746 w 1661746"/>
              <a:gd name="connsiteY4" fmla="*/ 0 h 50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746" h="507636">
                <a:moveTo>
                  <a:pt x="0" y="334108"/>
                </a:moveTo>
                <a:cubicBezTo>
                  <a:pt x="30773" y="386129"/>
                  <a:pt x="61546" y="438150"/>
                  <a:pt x="175846" y="465992"/>
                </a:cubicBezTo>
                <a:cubicBezTo>
                  <a:pt x="290146" y="493834"/>
                  <a:pt x="508489" y="520212"/>
                  <a:pt x="685800" y="501162"/>
                </a:cubicBezTo>
                <a:cubicBezTo>
                  <a:pt x="863112" y="482112"/>
                  <a:pt x="1077057" y="435219"/>
                  <a:pt x="1239715" y="351692"/>
                </a:cubicBezTo>
                <a:cubicBezTo>
                  <a:pt x="1402373" y="268165"/>
                  <a:pt x="1532059" y="134082"/>
                  <a:pt x="1661746" y="0"/>
                </a:cubicBezTo>
              </a:path>
            </a:pathLst>
          </a:custGeom>
          <a:noFill/>
          <a:ln w="28575" cap="flat" cmpd="sng" algn="ctr">
            <a:solidFill>
              <a:srgbClr val="FF0000"/>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正方形/長方形 16"/>
          <p:cNvSpPr/>
          <p:nvPr/>
        </p:nvSpPr>
        <p:spPr bwMode="auto">
          <a:xfrm>
            <a:off x="2102904" y="4502134"/>
            <a:ext cx="259086" cy="156451"/>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四角形吹き出し 17"/>
          <p:cNvSpPr/>
          <p:nvPr/>
        </p:nvSpPr>
        <p:spPr bwMode="auto">
          <a:xfrm>
            <a:off x="900294" y="4894741"/>
            <a:ext cx="1598515" cy="307777"/>
          </a:xfrm>
          <a:prstGeom prst="wedgeRectCallout">
            <a:avLst>
              <a:gd name="adj1" fmla="val 26797"/>
              <a:gd name="adj2" fmla="val -96153"/>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effectLst/>
                <a:latin typeface="+mn-ea"/>
                <a:ea typeface="+mn-ea"/>
              </a:rPr>
              <a:t>[</a:t>
            </a:r>
            <a:r>
              <a:rPr kumimoji="1" lang="ja-JP" altLang="en-US" sz="1400" b="0" i="0" u="none" strike="noStrike" cap="none" normalizeH="0" baseline="0" dirty="0" smtClean="0">
                <a:ln>
                  <a:noFill/>
                </a:ln>
                <a:effectLst/>
                <a:latin typeface="+mn-ea"/>
                <a:ea typeface="+mn-ea"/>
              </a:rPr>
              <a:t>関連編集</a:t>
            </a:r>
            <a:r>
              <a:rPr kumimoji="1" lang="en-US" altLang="ja-JP" sz="1400" b="0" i="0" u="none" strike="noStrike" cap="none" normalizeH="0" baseline="0" dirty="0" smtClean="0">
                <a:ln>
                  <a:noFill/>
                </a:ln>
                <a:effectLst/>
                <a:latin typeface="+mn-ea"/>
                <a:ea typeface="+mn-ea"/>
              </a:rPr>
              <a:t>]</a:t>
            </a:r>
            <a:r>
              <a:rPr kumimoji="1" lang="ja-JP" altLang="en-US" sz="1400" b="0" i="0" u="none" strike="noStrike" cap="none" normalizeH="0" baseline="0" dirty="0" smtClean="0">
                <a:ln>
                  <a:noFill/>
                </a:ln>
                <a:effectLst/>
                <a:latin typeface="+mn-ea"/>
                <a:ea typeface="+mn-ea"/>
              </a:rPr>
              <a:t>マーク</a:t>
            </a:r>
          </a:p>
        </p:txBody>
      </p:sp>
      <p:sp>
        <p:nvSpPr>
          <p:cNvPr id="19" name="正方形/長方形 18"/>
          <p:cNvSpPr/>
          <p:nvPr/>
        </p:nvSpPr>
        <p:spPr bwMode="auto">
          <a:xfrm>
            <a:off x="3461571" y="3507089"/>
            <a:ext cx="3405265" cy="2809875"/>
          </a:xfrm>
          <a:prstGeom prst="rect">
            <a:avLst/>
          </a:prstGeom>
          <a:no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下矢印 19"/>
          <p:cNvSpPr/>
          <p:nvPr/>
        </p:nvSpPr>
        <p:spPr bwMode="auto">
          <a:xfrm>
            <a:off x="4800783" y="5015745"/>
            <a:ext cx="561500" cy="354538"/>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円形吹き出し 20"/>
          <p:cNvSpPr/>
          <p:nvPr/>
        </p:nvSpPr>
        <p:spPr bwMode="auto">
          <a:xfrm>
            <a:off x="5522348" y="4634492"/>
            <a:ext cx="3286803" cy="735747"/>
          </a:xfrm>
          <a:prstGeom prst="wedgeEllipseCallout">
            <a:avLst>
              <a:gd name="adj1" fmla="val -31892"/>
              <a:gd name="adj2" fmla="val -7308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クリックしたまま接続先</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err="1" smtClean="0">
                <a:ln>
                  <a:noFill/>
                </a:ln>
                <a:solidFill>
                  <a:schemeClr val="tx1"/>
                </a:solidFill>
                <a:effectLst/>
                <a:latin typeface="+mn-ea"/>
                <a:ea typeface="+mn-ea"/>
              </a:rPr>
              <a:t>まで</a:t>
            </a: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Tree>
    <p:extLst>
      <p:ext uri="{BB962C8B-B14F-4D97-AF65-F5344CB8AC3E}">
        <p14:creationId xmlns:p14="http://schemas.microsoft.com/office/powerpoint/2010/main" val="356352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23</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382" y="2379033"/>
            <a:ext cx="3671890" cy="213745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コンテンツ プレースホルダー 2"/>
          <p:cNvSpPr>
            <a:spLocks noGrp="1"/>
          </p:cNvSpPr>
          <p:nvPr>
            <p:ph idx="1"/>
          </p:nvPr>
        </p:nvSpPr>
        <p:spPr>
          <a:xfrm>
            <a:off x="218941" y="927280"/>
            <a:ext cx="8239259" cy="5158088"/>
          </a:xfrm>
        </p:spPr>
        <p:txBody>
          <a:bodyPr>
            <a:normAutofit/>
          </a:bodyPr>
          <a:lstStyle/>
          <a:p>
            <a:pPr marL="0" indent="0">
              <a:buNone/>
            </a:pPr>
            <a:r>
              <a:rPr lang="en-US" altLang="ja-JP" sz="1800" b="1" dirty="0" smtClean="0">
                <a:latin typeface="+mn-ea"/>
              </a:rPr>
              <a:t>3-4</a:t>
            </a:r>
            <a:r>
              <a:rPr lang="ja-JP" altLang="en-US" sz="1800" b="1" dirty="0" err="1" smtClean="0">
                <a:latin typeface="+mn-ea"/>
              </a:rPr>
              <a:t>．</a:t>
            </a:r>
            <a:r>
              <a:rPr lang="ja-JP" altLang="en-US" sz="1800" b="1" dirty="0" smtClean="0">
                <a:latin typeface="+mn-ea"/>
              </a:rPr>
              <a:t>関連のプロパティ（情報）の入力　＜方法１：プロパティビューで入力＞</a:t>
            </a:r>
            <a:endParaRPr lang="en-US" altLang="ja-JP" sz="1800" b="1" dirty="0">
              <a:latin typeface="+mn-ea"/>
            </a:endParaRPr>
          </a:p>
          <a:p>
            <a:pPr marL="457200" lvl="1" indent="0">
              <a:spcAft>
                <a:spcPts val="0"/>
              </a:spcAft>
              <a:buNone/>
            </a:pPr>
            <a:r>
              <a:rPr lang="ja-JP" altLang="en-US" sz="1600" dirty="0" smtClean="0">
                <a:latin typeface="+mn-ea"/>
              </a:rPr>
              <a:t>①　情報を入力する関連をクリックして選択する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情報入力するプロパティのタブを選択する</a:t>
            </a:r>
            <a:endParaRPr lang="en-US" altLang="ja-JP" sz="1600" dirty="0" smtClean="0">
              <a:latin typeface="+mn-ea"/>
            </a:endParaRPr>
          </a:p>
          <a:p>
            <a:pPr marL="457200" lvl="1" indent="0">
              <a:spcAft>
                <a:spcPts val="0"/>
              </a:spcAft>
              <a:buNone/>
            </a:pPr>
            <a:r>
              <a:rPr lang="ja-JP" altLang="en-US" sz="1600" dirty="0" smtClean="0">
                <a:latin typeface="+mn-ea"/>
              </a:rPr>
              <a:t>③　表示されるプロパティビューに情報を入力する</a:t>
            </a:r>
            <a:endParaRPr lang="en-US" altLang="ja-JP" sz="1600" dirty="0" smtClean="0">
              <a:latin typeface="+mn-ea"/>
            </a:endParaRP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930" y="4593817"/>
            <a:ext cx="3714750" cy="1238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形吹き出し 9"/>
          <p:cNvSpPr/>
          <p:nvPr/>
        </p:nvSpPr>
        <p:spPr bwMode="auto">
          <a:xfrm>
            <a:off x="4601591" y="2650996"/>
            <a:ext cx="2026910" cy="432792"/>
          </a:xfrm>
          <a:prstGeom prst="wedgeEllipseCallout">
            <a:avLst>
              <a:gd name="adj1" fmla="val -63837"/>
              <a:gd name="adj2" fmla="val 6897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1" name="円/楕円 10"/>
          <p:cNvSpPr/>
          <p:nvPr/>
        </p:nvSpPr>
        <p:spPr bwMode="auto">
          <a:xfrm>
            <a:off x="3530379" y="3295763"/>
            <a:ext cx="788277" cy="12995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弧 11"/>
          <p:cNvSpPr/>
          <p:nvPr/>
        </p:nvSpPr>
        <p:spPr bwMode="auto">
          <a:xfrm rot="5400000" flipH="1">
            <a:off x="3830455" y="2947283"/>
            <a:ext cx="2216019" cy="3310447"/>
          </a:xfrm>
          <a:prstGeom prst="arc">
            <a:avLst/>
          </a:prstGeom>
          <a:noFill/>
          <a:ln w="142875" cap="flat" cmpd="sng" algn="ctr">
            <a:solidFill>
              <a:schemeClr val="bg1">
                <a:lumMod val="50000"/>
              </a:schemeClr>
            </a:solidFill>
            <a:prstDash val="solid"/>
            <a:miter lim="800000"/>
            <a:headEnd type="triangl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885" y="4002870"/>
            <a:ext cx="1722569" cy="2379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正方形/長方形 13"/>
          <p:cNvSpPr/>
          <p:nvPr/>
        </p:nvSpPr>
        <p:spPr bwMode="auto">
          <a:xfrm>
            <a:off x="1292492" y="2788024"/>
            <a:ext cx="1316252" cy="1720013"/>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正方形/長方形 14"/>
          <p:cNvSpPr/>
          <p:nvPr/>
        </p:nvSpPr>
        <p:spPr bwMode="auto">
          <a:xfrm>
            <a:off x="3038884" y="4002870"/>
            <a:ext cx="1722569" cy="2379550"/>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16" name="直線コネクタ 15"/>
          <p:cNvCxnSpPr/>
          <p:nvPr/>
        </p:nvCxnSpPr>
        <p:spPr bwMode="auto">
          <a:xfrm flipH="1" flipV="1">
            <a:off x="2608744" y="2788024"/>
            <a:ext cx="2152709" cy="1217601"/>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p:nvPr/>
        </p:nvCxnSpPr>
        <p:spPr bwMode="auto">
          <a:xfrm flipH="1" flipV="1">
            <a:off x="1274382" y="4527643"/>
            <a:ext cx="1764503" cy="1854777"/>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四角形吹き出し 17"/>
          <p:cNvSpPr/>
          <p:nvPr/>
        </p:nvSpPr>
        <p:spPr bwMode="auto">
          <a:xfrm>
            <a:off x="876279" y="4728616"/>
            <a:ext cx="1620957" cy="307777"/>
          </a:xfrm>
          <a:prstGeom prst="wedgeRectCallout">
            <a:avLst>
              <a:gd name="adj1" fmla="val 34794"/>
              <a:gd name="adj2" fmla="val -88031"/>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19" name="円/楕円 18"/>
          <p:cNvSpPr/>
          <p:nvPr/>
        </p:nvSpPr>
        <p:spPr bwMode="auto">
          <a:xfrm>
            <a:off x="3026574" y="4270632"/>
            <a:ext cx="665309" cy="157248"/>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正方形/長方形 19"/>
          <p:cNvSpPr/>
          <p:nvPr/>
        </p:nvSpPr>
        <p:spPr bwMode="auto">
          <a:xfrm>
            <a:off x="3061689" y="4774202"/>
            <a:ext cx="1583677" cy="14287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正方形/長方形 20"/>
          <p:cNvSpPr/>
          <p:nvPr/>
        </p:nvSpPr>
        <p:spPr bwMode="auto">
          <a:xfrm>
            <a:off x="3061684" y="5832067"/>
            <a:ext cx="1583677" cy="14287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2" name="正方形/長方形 21"/>
          <p:cNvSpPr/>
          <p:nvPr/>
        </p:nvSpPr>
        <p:spPr bwMode="auto">
          <a:xfrm>
            <a:off x="6236658" y="4960482"/>
            <a:ext cx="610576" cy="157163"/>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3" name="正方形/長方形 22"/>
          <p:cNvSpPr/>
          <p:nvPr/>
        </p:nvSpPr>
        <p:spPr bwMode="auto">
          <a:xfrm>
            <a:off x="6297576" y="5315798"/>
            <a:ext cx="235405" cy="157163"/>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4" name="円形吹き出し 23"/>
          <p:cNvSpPr/>
          <p:nvPr/>
        </p:nvSpPr>
        <p:spPr bwMode="auto">
          <a:xfrm>
            <a:off x="3932817" y="3817870"/>
            <a:ext cx="2026910" cy="432792"/>
          </a:xfrm>
          <a:prstGeom prst="wedgeEllipseCallout">
            <a:avLst>
              <a:gd name="adj1" fmla="val -61152"/>
              <a:gd name="adj2" fmla="val 4520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5" name="円形吹き出し 24"/>
          <p:cNvSpPr/>
          <p:nvPr/>
        </p:nvSpPr>
        <p:spPr bwMode="auto">
          <a:xfrm>
            <a:off x="1067047" y="6002097"/>
            <a:ext cx="2279372" cy="432792"/>
          </a:xfrm>
          <a:prstGeom prst="wedgeEllipseCallout">
            <a:avLst>
              <a:gd name="adj1" fmla="val 30522"/>
              <a:gd name="adj2" fmla="val -2122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情報を入力する</a:t>
            </a:r>
          </a:p>
        </p:txBody>
      </p:sp>
    </p:spTree>
    <p:extLst>
      <p:ext uri="{BB962C8B-B14F-4D97-AF65-F5344CB8AC3E}">
        <p14:creationId xmlns:p14="http://schemas.microsoft.com/office/powerpoint/2010/main" val="223466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a:t>
            </a:r>
            <a:r>
              <a:rPr lang="ja-JP" altLang="en-US" dirty="0" err="1"/>
              <a:t>．</a:t>
            </a:r>
            <a:r>
              <a:rPr lang="ja-JP" altLang="en-US" dirty="0"/>
              <a:t>クラス図の作成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151" y="2900060"/>
            <a:ext cx="35337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コンテンツ プレースホルダー 2"/>
          <p:cNvSpPr>
            <a:spLocks noGrp="1"/>
          </p:cNvSpPr>
          <p:nvPr>
            <p:ph idx="1"/>
          </p:nvPr>
        </p:nvSpPr>
        <p:spPr>
          <a:xfrm>
            <a:off x="193183" y="888642"/>
            <a:ext cx="8265017" cy="5196725"/>
          </a:xfrm>
        </p:spPr>
        <p:txBody>
          <a:bodyPr>
            <a:normAutofit/>
          </a:bodyPr>
          <a:lstStyle/>
          <a:p>
            <a:pPr marL="0" indent="0">
              <a:buNone/>
            </a:pPr>
            <a:r>
              <a:rPr lang="en-US" altLang="ja-JP" sz="1800" b="1" dirty="0" smtClean="0">
                <a:latin typeface="+mn-ea"/>
              </a:rPr>
              <a:t>3-4</a:t>
            </a:r>
            <a:r>
              <a:rPr lang="ja-JP" altLang="en-US" sz="1800" b="1" dirty="0" err="1" smtClean="0">
                <a:latin typeface="+mn-ea"/>
              </a:rPr>
              <a:t>．</a:t>
            </a:r>
            <a:r>
              <a:rPr lang="ja-JP" altLang="en-US" sz="1800" b="1" dirty="0" smtClean="0">
                <a:latin typeface="+mn-ea"/>
              </a:rPr>
              <a:t>関連のプロパティ（情報）の入力　＜方法２：ダイアグラム上で入力＞</a:t>
            </a:r>
            <a:endParaRPr lang="en-US" altLang="ja-JP" sz="1800" b="1" dirty="0">
              <a:latin typeface="+mn-ea"/>
            </a:endParaRPr>
          </a:p>
          <a:p>
            <a:pPr marL="457200" lvl="1" indent="0">
              <a:buNone/>
            </a:pPr>
            <a:r>
              <a:rPr lang="ja-JP" altLang="en-US" sz="1600" dirty="0" smtClean="0">
                <a:latin typeface="+mn-ea"/>
              </a:rPr>
              <a:t>①　情報入力する関連の位置にカーソルを移動し、</a:t>
            </a:r>
            <a:r>
              <a:rPr lang="en-US" altLang="ja-JP" sz="1600" dirty="0" smtClean="0">
                <a:latin typeface="+mn-ea"/>
              </a:rPr>
              <a:t/>
            </a:r>
            <a:br>
              <a:rPr lang="en-US" altLang="ja-JP" sz="1600" dirty="0" smtClean="0">
                <a:latin typeface="+mn-ea"/>
              </a:rPr>
            </a:br>
            <a:r>
              <a:rPr lang="ja-JP" altLang="en-US" sz="1600" dirty="0" smtClean="0">
                <a:latin typeface="+mn-ea"/>
              </a:rPr>
              <a:t>　　 </a:t>
            </a:r>
            <a:r>
              <a:rPr lang="en-US" altLang="ja-JP" sz="1600" dirty="0" smtClean="0">
                <a:latin typeface="+mn-ea"/>
              </a:rPr>
              <a:t>[</a:t>
            </a:r>
            <a:r>
              <a:rPr lang="ja-JP" altLang="en-US" sz="1600" dirty="0" smtClean="0">
                <a:latin typeface="+mn-ea"/>
              </a:rPr>
              <a:t>関連端名</a:t>
            </a:r>
            <a:r>
              <a:rPr lang="en-US" altLang="ja-JP" sz="1600" dirty="0" smtClean="0">
                <a:latin typeface="+mn-ea"/>
              </a:rPr>
              <a:t>/</a:t>
            </a:r>
            <a:r>
              <a:rPr lang="ja-JP" altLang="en-US" sz="1600" dirty="0" smtClean="0">
                <a:latin typeface="+mn-ea"/>
              </a:rPr>
              <a:t>多重度編集</a:t>
            </a:r>
            <a:r>
              <a:rPr lang="en-US" altLang="ja-JP" sz="1600" dirty="0" smtClean="0">
                <a:latin typeface="+mn-ea"/>
              </a:rPr>
              <a:t>]</a:t>
            </a:r>
            <a:r>
              <a:rPr lang="ja-JP" altLang="en-US" sz="1600" dirty="0" smtClean="0">
                <a:latin typeface="+mn-ea"/>
              </a:rPr>
              <a:t>マークが表示されるのを確認する</a:t>
            </a:r>
            <a:endParaRPr lang="en-US" altLang="ja-JP" sz="1600" dirty="0" smtClean="0">
              <a:latin typeface="+mn-ea"/>
            </a:endParaRPr>
          </a:p>
          <a:p>
            <a:pPr marL="457200" lvl="1" indent="0">
              <a:buNone/>
            </a:pPr>
            <a:r>
              <a:rPr lang="ja-JP" altLang="en-US" sz="1600" dirty="0" smtClean="0">
                <a:latin typeface="+mn-ea"/>
              </a:rPr>
              <a:t>②　</a:t>
            </a:r>
            <a:r>
              <a:rPr lang="en-US" altLang="ja-JP" sz="1600" dirty="0" smtClean="0">
                <a:latin typeface="+mn-ea"/>
              </a:rPr>
              <a:t>[</a:t>
            </a:r>
            <a:r>
              <a:rPr lang="ja-JP" altLang="en-US" sz="1600" dirty="0" smtClean="0">
                <a:latin typeface="+mn-ea"/>
              </a:rPr>
              <a:t>関連端名</a:t>
            </a:r>
            <a:r>
              <a:rPr lang="en-US" altLang="ja-JP" sz="1600" dirty="0" smtClean="0">
                <a:latin typeface="+mn-ea"/>
              </a:rPr>
              <a:t>/</a:t>
            </a:r>
            <a:r>
              <a:rPr lang="ja-JP" altLang="en-US" sz="1600" dirty="0" smtClean="0">
                <a:latin typeface="+mn-ea"/>
              </a:rPr>
              <a:t>多重度編集</a:t>
            </a:r>
            <a:r>
              <a:rPr lang="en-US" altLang="ja-JP" sz="1600" dirty="0" smtClean="0">
                <a:latin typeface="+mn-ea"/>
              </a:rPr>
              <a:t>]</a:t>
            </a:r>
            <a:r>
              <a:rPr lang="ja-JP" altLang="en-US" sz="1600" dirty="0" smtClean="0">
                <a:latin typeface="+mn-ea"/>
              </a:rPr>
              <a:t>マークをクリックし、情報を入力する</a:t>
            </a:r>
            <a:endParaRPr lang="en-US" altLang="ja-JP" sz="1600" dirty="0">
              <a:latin typeface="+mn-ea"/>
            </a:endParaRPr>
          </a:p>
          <a:p>
            <a:endParaRPr kumimoji="1" lang="ja-JP" altLang="en-US" sz="1800" dirty="0">
              <a:latin typeface="+mn-ea"/>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85" y="3115642"/>
            <a:ext cx="35623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215" y="4249013"/>
            <a:ext cx="3829050" cy="20383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3478" y="3598482"/>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2" name="円形吹き出し 11"/>
          <p:cNvSpPr/>
          <p:nvPr/>
        </p:nvSpPr>
        <p:spPr bwMode="auto">
          <a:xfrm>
            <a:off x="2380914" y="2481882"/>
            <a:ext cx="2026910" cy="432792"/>
          </a:xfrm>
          <a:prstGeom prst="wedgeEllipseCallout">
            <a:avLst>
              <a:gd name="adj1" fmla="val -27297"/>
              <a:gd name="adj2" fmla="val 13025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①カーソル移動</a:t>
            </a:r>
          </a:p>
        </p:txBody>
      </p:sp>
      <p:sp>
        <p:nvSpPr>
          <p:cNvPr id="13" name="円/楕円 12"/>
          <p:cNvSpPr/>
          <p:nvPr/>
        </p:nvSpPr>
        <p:spPr bwMode="auto">
          <a:xfrm>
            <a:off x="2622270" y="3552514"/>
            <a:ext cx="308197" cy="32129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4" name="正方形/長方形 13"/>
          <p:cNvSpPr/>
          <p:nvPr/>
        </p:nvSpPr>
        <p:spPr bwMode="auto">
          <a:xfrm>
            <a:off x="2125846" y="3613401"/>
            <a:ext cx="215323" cy="147295"/>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四角形吹き出し 14"/>
          <p:cNvSpPr/>
          <p:nvPr/>
        </p:nvSpPr>
        <p:spPr bwMode="auto">
          <a:xfrm>
            <a:off x="724319" y="2635939"/>
            <a:ext cx="1418978" cy="523220"/>
          </a:xfrm>
          <a:prstGeom prst="wedgeRectCallout">
            <a:avLst>
              <a:gd name="adj1" fmla="val 45777"/>
              <a:gd name="adj2" fmla="val 88734"/>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effectLst/>
                <a:latin typeface="+mn-ea"/>
                <a:ea typeface="+mn-ea"/>
              </a:rPr>
              <a:t>[</a:t>
            </a:r>
            <a:r>
              <a:rPr kumimoji="1" lang="ja-JP" altLang="en-US" sz="1400" b="0" i="0" u="none" strike="noStrike" cap="none" normalizeH="0" baseline="0" dirty="0" smtClean="0">
                <a:ln>
                  <a:noFill/>
                </a:ln>
                <a:effectLst/>
                <a:latin typeface="+mn-ea"/>
                <a:ea typeface="+mn-ea"/>
              </a:rPr>
              <a:t>関連端</a:t>
            </a:r>
            <a:r>
              <a:rPr lang="ja-JP" altLang="en-US" sz="1400" dirty="0" smtClean="0">
                <a:latin typeface="+mn-ea"/>
                <a:ea typeface="+mn-ea"/>
              </a:rPr>
              <a:t>名</a:t>
            </a:r>
            <a:r>
              <a:rPr kumimoji="1" lang="ja-JP" altLang="en-US" sz="1400" b="0" i="0" u="none" strike="noStrike" cap="none" normalizeH="0" baseline="0" dirty="0" smtClean="0">
                <a:ln>
                  <a:noFill/>
                </a:ln>
                <a:effectLst/>
                <a:latin typeface="+mn-ea"/>
                <a:ea typeface="+mn-ea"/>
              </a:rPr>
              <a:t>編集</a:t>
            </a:r>
            <a:r>
              <a:rPr kumimoji="1" lang="en-US" altLang="ja-JP" sz="1400" b="0" i="0" u="none" strike="noStrike" cap="none" normalizeH="0" baseline="0" dirty="0" smtClean="0">
                <a:ln>
                  <a:noFill/>
                </a:ln>
                <a:effectLst/>
                <a:latin typeface="+mn-ea"/>
                <a:ea typeface="+mn-ea"/>
              </a:rPr>
              <a:t>]</a:t>
            </a:r>
            <a:br>
              <a:rPr kumimoji="1" lang="en-US" altLang="ja-JP" sz="1400" b="0" i="0" u="none" strike="noStrike" cap="none" normalizeH="0" baseline="0" dirty="0" smtClean="0">
                <a:ln>
                  <a:noFill/>
                </a:ln>
                <a:effectLst/>
                <a:latin typeface="+mn-ea"/>
                <a:ea typeface="+mn-ea"/>
              </a:rPr>
            </a:br>
            <a:r>
              <a:rPr kumimoji="1" lang="ja-JP" altLang="en-US" sz="1400" b="0" i="0" u="none" strike="noStrike" cap="none" normalizeH="0" baseline="0" dirty="0" smtClean="0">
                <a:ln>
                  <a:noFill/>
                </a:ln>
                <a:effectLst/>
                <a:latin typeface="+mn-ea"/>
                <a:ea typeface="+mn-ea"/>
              </a:rPr>
              <a:t>マーク</a:t>
            </a:r>
          </a:p>
        </p:txBody>
      </p:sp>
      <p:sp>
        <p:nvSpPr>
          <p:cNvPr id="16" name="正方形/長方形 15"/>
          <p:cNvSpPr/>
          <p:nvPr/>
        </p:nvSpPr>
        <p:spPr bwMode="auto">
          <a:xfrm>
            <a:off x="4602072" y="2613494"/>
            <a:ext cx="4193931" cy="1203251"/>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テキスト ボックス 16"/>
          <p:cNvSpPr txBox="1"/>
          <p:nvPr/>
        </p:nvSpPr>
        <p:spPr>
          <a:xfrm>
            <a:off x="4768923" y="2415293"/>
            <a:ext cx="1569660" cy="369332"/>
          </a:xfrm>
          <a:prstGeom prst="rect">
            <a:avLst/>
          </a:prstGeom>
          <a:solidFill>
            <a:schemeClr val="bg1"/>
          </a:solidFill>
        </p:spPr>
        <p:txBody>
          <a:bodyPr wrap="none" rtlCol="0">
            <a:spAutoFit/>
          </a:bodyPr>
          <a:lstStyle/>
          <a:p>
            <a:r>
              <a:rPr kumimoji="1" lang="ja-JP" altLang="en-US" sz="1800" dirty="0" smtClean="0"/>
              <a:t>＜関連端名＞</a:t>
            </a:r>
            <a:endParaRPr kumimoji="1" lang="ja-JP" altLang="en-US" sz="1800" dirty="0"/>
          </a:p>
        </p:txBody>
      </p:sp>
      <p:sp>
        <p:nvSpPr>
          <p:cNvPr id="18" name="円形吹き出し 17"/>
          <p:cNvSpPr/>
          <p:nvPr/>
        </p:nvSpPr>
        <p:spPr bwMode="auto">
          <a:xfrm>
            <a:off x="6692236" y="2383562"/>
            <a:ext cx="1521986" cy="432792"/>
          </a:xfrm>
          <a:prstGeom prst="wedgeEllipseCallout">
            <a:avLst>
              <a:gd name="adj1" fmla="val -41411"/>
              <a:gd name="adj2" fmla="val 8048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③情報入力</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9" name="正方形/長方形 18"/>
          <p:cNvSpPr/>
          <p:nvPr/>
        </p:nvSpPr>
        <p:spPr bwMode="auto">
          <a:xfrm>
            <a:off x="6037358" y="3124185"/>
            <a:ext cx="924196" cy="219329"/>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正方形/長方形 19"/>
          <p:cNvSpPr/>
          <p:nvPr/>
        </p:nvSpPr>
        <p:spPr bwMode="auto">
          <a:xfrm>
            <a:off x="4602072" y="4095884"/>
            <a:ext cx="4193931" cy="2287341"/>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テキスト ボックス 20"/>
          <p:cNvSpPr txBox="1"/>
          <p:nvPr/>
        </p:nvSpPr>
        <p:spPr>
          <a:xfrm>
            <a:off x="4840379" y="3907563"/>
            <a:ext cx="1338828" cy="369332"/>
          </a:xfrm>
          <a:prstGeom prst="rect">
            <a:avLst/>
          </a:prstGeom>
          <a:solidFill>
            <a:schemeClr val="bg1"/>
          </a:solidFill>
        </p:spPr>
        <p:txBody>
          <a:bodyPr wrap="none" rtlCol="0">
            <a:spAutoFit/>
          </a:bodyPr>
          <a:lstStyle/>
          <a:p>
            <a:r>
              <a:rPr kumimoji="1" lang="ja-JP" altLang="en-US" sz="1800" dirty="0" smtClean="0"/>
              <a:t>＜</a:t>
            </a:r>
            <a:r>
              <a:rPr lang="ja-JP" altLang="en-US" sz="1800" dirty="0"/>
              <a:t>多重度</a:t>
            </a:r>
            <a:r>
              <a:rPr kumimoji="1" lang="ja-JP" altLang="en-US" sz="1800" dirty="0" smtClean="0"/>
              <a:t>＞</a:t>
            </a:r>
            <a:endParaRPr kumimoji="1" lang="ja-JP" altLang="en-US" sz="1800" dirty="0"/>
          </a:p>
        </p:txBody>
      </p:sp>
      <p:sp>
        <p:nvSpPr>
          <p:cNvPr id="22" name="正方形/長方形 21"/>
          <p:cNvSpPr/>
          <p:nvPr/>
        </p:nvSpPr>
        <p:spPr bwMode="auto">
          <a:xfrm>
            <a:off x="6189758" y="4839350"/>
            <a:ext cx="826244" cy="1324057"/>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3" name="円形吹き出し 22"/>
          <p:cNvSpPr/>
          <p:nvPr/>
        </p:nvSpPr>
        <p:spPr bwMode="auto">
          <a:xfrm>
            <a:off x="4171489" y="5766302"/>
            <a:ext cx="1774448" cy="432792"/>
          </a:xfrm>
          <a:prstGeom prst="wedgeEllipseCallout">
            <a:avLst>
              <a:gd name="adj1" fmla="val 55655"/>
              <a:gd name="adj2" fmla="val -6152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③</a:t>
            </a:r>
            <a:r>
              <a:rPr lang="ja-JP" altLang="en-US" sz="1400" dirty="0" smtClean="0">
                <a:latin typeface="+mn-ea"/>
                <a:ea typeface="+mn-ea"/>
              </a:rPr>
              <a:t>多重度選択</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24" name="四角形吹き出し 23"/>
          <p:cNvSpPr/>
          <p:nvPr/>
        </p:nvSpPr>
        <p:spPr bwMode="auto">
          <a:xfrm>
            <a:off x="799509" y="4149313"/>
            <a:ext cx="1239442" cy="523220"/>
          </a:xfrm>
          <a:prstGeom prst="wedgeRectCallout">
            <a:avLst>
              <a:gd name="adj1" fmla="val 49039"/>
              <a:gd name="adj2" fmla="val -95463"/>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latin typeface="+mn-ea"/>
                <a:ea typeface="+mn-ea"/>
              </a:rPr>
              <a:t>[</a:t>
            </a:r>
            <a:r>
              <a:rPr lang="ja-JP" altLang="en-US" sz="1400" dirty="0" smtClean="0">
                <a:latin typeface="+mn-ea"/>
                <a:ea typeface="+mn-ea"/>
              </a:rPr>
              <a:t>多重度</a:t>
            </a:r>
            <a:r>
              <a:rPr kumimoji="1" lang="ja-JP" altLang="en-US" sz="1400" b="0" i="0" u="none" strike="noStrike" cap="none" normalizeH="0" baseline="0" dirty="0" smtClean="0">
                <a:ln>
                  <a:noFill/>
                </a:ln>
                <a:effectLst/>
                <a:latin typeface="+mn-ea"/>
                <a:ea typeface="+mn-ea"/>
              </a:rPr>
              <a:t>編集</a:t>
            </a:r>
            <a:r>
              <a:rPr kumimoji="1" lang="en-US" altLang="ja-JP" sz="1400" b="0" i="0" u="none" strike="noStrike" cap="none" normalizeH="0" baseline="0" dirty="0" smtClean="0">
                <a:ln>
                  <a:noFill/>
                </a:ln>
                <a:effectLst/>
                <a:latin typeface="+mn-ea"/>
                <a:ea typeface="+mn-ea"/>
              </a:rPr>
              <a:t>]</a:t>
            </a:r>
            <a:br>
              <a:rPr kumimoji="1" lang="en-US" altLang="ja-JP" sz="1400" b="0" i="0" u="none" strike="noStrike" cap="none" normalizeH="0" baseline="0" dirty="0" smtClean="0">
                <a:ln>
                  <a:noFill/>
                </a:ln>
                <a:effectLst/>
                <a:latin typeface="+mn-ea"/>
                <a:ea typeface="+mn-ea"/>
              </a:rPr>
            </a:br>
            <a:r>
              <a:rPr kumimoji="1" lang="ja-JP" altLang="en-US" sz="1400" b="0" i="0" u="none" strike="noStrike" cap="none" normalizeH="0" baseline="0" dirty="0" smtClean="0">
                <a:ln>
                  <a:noFill/>
                </a:ln>
                <a:effectLst/>
                <a:latin typeface="+mn-ea"/>
                <a:ea typeface="+mn-ea"/>
              </a:rPr>
              <a:t>マーク</a:t>
            </a:r>
          </a:p>
        </p:txBody>
      </p:sp>
      <p:sp>
        <p:nvSpPr>
          <p:cNvPr id="25" name="正方形/長方形 24"/>
          <p:cNvSpPr/>
          <p:nvPr/>
        </p:nvSpPr>
        <p:spPr bwMode="auto">
          <a:xfrm>
            <a:off x="2119990" y="3458081"/>
            <a:ext cx="215323" cy="147295"/>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6" name="円形吹き出し 25"/>
          <p:cNvSpPr/>
          <p:nvPr/>
        </p:nvSpPr>
        <p:spPr bwMode="auto">
          <a:xfrm>
            <a:off x="2306359" y="4261985"/>
            <a:ext cx="2026910" cy="432792"/>
          </a:xfrm>
          <a:prstGeom prst="wedgeEllipseCallout">
            <a:avLst>
              <a:gd name="adj1" fmla="val -49535"/>
              <a:gd name="adj2" fmla="val -11805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223466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シーケンス図の操作</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25</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02682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218941" y="914400"/>
            <a:ext cx="8239259" cy="5170967"/>
          </a:xfrm>
        </p:spPr>
        <p:txBody>
          <a:bodyPr>
            <a:normAutofit/>
          </a:bodyPr>
          <a:lstStyle/>
          <a:p>
            <a:pPr marL="0" indent="0">
              <a:buNone/>
            </a:pPr>
            <a:r>
              <a:rPr lang="en-US" altLang="ja-JP" sz="1800" b="1" dirty="0" smtClean="0">
                <a:latin typeface="+mn-ea"/>
              </a:rPr>
              <a:t>4-0</a:t>
            </a:r>
            <a:r>
              <a:rPr lang="ja-JP" altLang="en-US" sz="1800" b="1" dirty="0" err="1" smtClean="0">
                <a:latin typeface="+mn-ea"/>
              </a:rPr>
              <a:t>．</a:t>
            </a:r>
            <a:r>
              <a:rPr lang="ja-JP" altLang="en-US" sz="1800" b="1" dirty="0">
                <a:latin typeface="+mn-ea"/>
              </a:rPr>
              <a:t>ダイアグラムの新規</a:t>
            </a:r>
            <a:r>
              <a:rPr lang="ja-JP" altLang="en-US" sz="1800" b="1" dirty="0" smtClean="0">
                <a:latin typeface="+mn-ea"/>
              </a:rPr>
              <a:t>作成</a:t>
            </a:r>
            <a:endParaRPr lang="en-US" altLang="ja-JP" sz="1800" b="1" dirty="0" smtClean="0">
              <a:latin typeface="+mn-ea"/>
            </a:endParaRPr>
          </a:p>
          <a:p>
            <a:pPr marL="180000" lvl="1" indent="0">
              <a:spcBef>
                <a:spcPts val="0"/>
              </a:spcBef>
              <a:buNone/>
            </a:pPr>
            <a:r>
              <a:rPr lang="ja-JP" altLang="en-US" sz="1600" dirty="0" smtClean="0">
                <a:latin typeface="+mn-ea"/>
              </a:rPr>
              <a:t>　　　図を追加したいパッケージ上で右クリックして</a:t>
            </a:r>
            <a:endParaRPr lang="en-US" altLang="ja-JP" sz="1600" dirty="0" smtClean="0">
              <a:latin typeface="+mn-ea"/>
            </a:endParaRPr>
          </a:p>
          <a:p>
            <a:pPr marL="180000" lvl="1" indent="0">
              <a:spcBef>
                <a:spcPts val="0"/>
              </a:spcBef>
              <a:buNone/>
            </a:pPr>
            <a:r>
              <a:rPr lang="ja-JP" altLang="en-US" sz="1600" dirty="0">
                <a:latin typeface="+mn-ea"/>
              </a:rPr>
              <a:t>　</a:t>
            </a:r>
            <a:r>
              <a:rPr lang="ja-JP" altLang="en-US" sz="1600" dirty="0" smtClean="0">
                <a:latin typeface="+mn-ea"/>
              </a:rPr>
              <a:t>　　　　</a:t>
            </a:r>
            <a:r>
              <a:rPr lang="en-US" altLang="ja-JP" sz="1600" dirty="0" smtClean="0">
                <a:latin typeface="+mn-ea"/>
              </a:rPr>
              <a:t>『</a:t>
            </a:r>
            <a:r>
              <a:rPr lang="ja-JP" altLang="en-US" sz="1600" dirty="0" smtClean="0">
                <a:latin typeface="+mn-ea"/>
              </a:rPr>
              <a:t>図の追加→シーケンス図の追加</a:t>
            </a:r>
            <a:r>
              <a:rPr lang="en-US" altLang="ja-JP" sz="1600" dirty="0" smtClean="0">
                <a:latin typeface="+mn-ea"/>
              </a:rPr>
              <a:t>』</a:t>
            </a:r>
            <a:r>
              <a:rPr lang="ja-JP" altLang="en-US" sz="1600" dirty="0" smtClean="0">
                <a:latin typeface="+mn-ea"/>
              </a:rPr>
              <a:t>をクリック</a:t>
            </a:r>
            <a:endParaRPr kumimoji="1" lang="ja-JP" altLang="en-US" sz="1600" dirty="0">
              <a:latin typeface="+mn-ea"/>
            </a:endParaRPr>
          </a:p>
        </p:txBody>
      </p:sp>
      <p:sp>
        <p:nvSpPr>
          <p:cNvPr id="8" name="円形吹き出し 7"/>
          <p:cNvSpPr/>
          <p:nvPr/>
        </p:nvSpPr>
        <p:spPr bwMode="auto">
          <a:xfrm>
            <a:off x="4590371" y="2868131"/>
            <a:ext cx="1757266" cy="629979"/>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Ｐゴシック" charset="-128"/>
              </a:rPr>
              <a:t>クリックする</a:t>
            </a:r>
          </a:p>
        </p:txBody>
      </p:sp>
      <p:pic>
        <p:nvPicPr>
          <p:cNvPr id="9" name="Picture 2" descr="C:\Users\10001163746\Documents\教育・研修\ETロボコン\2015年度\astah説明資料\成果物\図\シーケンス図\図の新規作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893" y="1986165"/>
            <a:ext cx="5481905" cy="4481514"/>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bwMode="auto">
          <a:xfrm>
            <a:off x="3837783" y="4217861"/>
            <a:ext cx="1562615" cy="199769"/>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5535980" y="3518912"/>
            <a:ext cx="1774448" cy="432792"/>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98029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27</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descr="C:\Users\10001163746\Documents\教育・研修\ETロボコン\2015年度\astah説明資料\成果物\図\シーケンス図\要素の作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137653"/>
            <a:ext cx="5257800" cy="4267910"/>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2"/>
          <p:cNvSpPr>
            <a:spLocks noGrp="1"/>
          </p:cNvSpPr>
          <p:nvPr>
            <p:ph idx="1"/>
          </p:nvPr>
        </p:nvSpPr>
        <p:spPr>
          <a:xfrm>
            <a:off x="218941" y="901521"/>
            <a:ext cx="8239259" cy="1161196"/>
          </a:xfrm>
        </p:spPr>
        <p:txBody>
          <a:bodyPr>
            <a:noAutofit/>
          </a:bodyPr>
          <a:lstStyle/>
          <a:p>
            <a:pPr marL="0" indent="0">
              <a:buNone/>
            </a:pPr>
            <a:r>
              <a:rPr lang="en-US" altLang="ja-JP" sz="1800" b="1" dirty="0" smtClean="0">
                <a:latin typeface="+mn-ea"/>
              </a:rPr>
              <a:t>4-1</a:t>
            </a:r>
            <a:r>
              <a:rPr lang="ja-JP" altLang="en-US" sz="1800" b="1" dirty="0" err="1" smtClean="0">
                <a:latin typeface="+mn-ea"/>
              </a:rPr>
              <a:t>．</a:t>
            </a:r>
            <a:r>
              <a:rPr lang="ja-JP" altLang="en-US" sz="1800" b="1" dirty="0" smtClean="0">
                <a:latin typeface="+mn-ea"/>
              </a:rPr>
              <a:t>要素（ライフライン）の作成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a:t>
            </a:r>
            <a:r>
              <a:rPr lang="ja-JP" altLang="en-US" sz="1600" dirty="0">
                <a:latin typeface="+mn-ea"/>
              </a:rPr>
              <a:t>の</a:t>
            </a:r>
            <a:r>
              <a:rPr lang="en-US" altLang="ja-JP" sz="1600" dirty="0" smtClean="0">
                <a:latin typeface="+mn-ea"/>
              </a:rPr>
              <a:t>[</a:t>
            </a:r>
            <a:r>
              <a:rPr lang="ja-JP" altLang="en-US" sz="1600" dirty="0">
                <a:latin typeface="+mn-ea"/>
              </a:rPr>
              <a:t>ライフライン</a:t>
            </a:r>
            <a:r>
              <a:rPr lang="en-US" altLang="ja-JP" sz="1600" dirty="0" smtClean="0">
                <a:latin typeface="+mn-ea"/>
              </a:rPr>
              <a:t>]</a:t>
            </a:r>
            <a:r>
              <a:rPr lang="ja-JP" altLang="en-US" sz="1600" dirty="0">
                <a:latin typeface="+mn-ea"/>
              </a:rPr>
              <a:t>マーク</a:t>
            </a:r>
            <a:r>
              <a:rPr lang="en-US" altLang="ja-JP" sz="1600" dirty="0">
                <a:latin typeface="+mn-ea"/>
              </a:rPr>
              <a:t>( </a:t>
            </a:r>
            <a:r>
              <a:rPr lang="ja-JP" altLang="en-US" sz="1600" dirty="0">
                <a:latin typeface="+mn-ea"/>
              </a:rPr>
              <a:t>　</a:t>
            </a:r>
            <a:r>
              <a:rPr lang="ja-JP" altLang="en-US" sz="1600" dirty="0" smtClean="0">
                <a:latin typeface="+mn-ea"/>
              </a:rPr>
              <a:t>   </a:t>
            </a:r>
            <a:r>
              <a:rPr lang="ja-JP" altLang="en-US" sz="1600" dirty="0">
                <a:latin typeface="+mn-ea"/>
              </a:rPr>
              <a:t>）</a:t>
            </a:r>
            <a:r>
              <a:rPr lang="ja-JP" altLang="en-US" sz="1600" dirty="0" smtClean="0">
                <a:latin typeface="+mn-ea"/>
              </a:rPr>
              <a:t>を</a:t>
            </a:r>
            <a:r>
              <a:rPr lang="ja-JP" altLang="en-US" sz="1600" dirty="0">
                <a:latin typeface="+mn-ea"/>
              </a:rPr>
              <a:t>クリックして選択</a:t>
            </a:r>
            <a:r>
              <a:rPr lang="ja-JP" altLang="en-US" sz="1600" dirty="0" smtClean="0">
                <a:latin typeface="+mn-ea"/>
              </a:rPr>
              <a:t>する</a:t>
            </a:r>
            <a:endParaRPr lang="en-US" altLang="ja-JP" sz="1600" dirty="0" smtClean="0">
              <a:latin typeface="+mn-ea"/>
            </a:endParaRPr>
          </a:p>
          <a:p>
            <a:pPr marL="457200" lvl="1" indent="0">
              <a:spcAft>
                <a:spcPts val="0"/>
              </a:spcAft>
              <a:buNone/>
            </a:pPr>
            <a:r>
              <a:rPr lang="ja-JP" altLang="en-US" sz="1600" dirty="0" smtClean="0">
                <a:latin typeface="+mn-ea"/>
              </a:rPr>
              <a:t>②　要素を配置する場所でクリックして要素を追加する</a:t>
            </a:r>
            <a:endParaRPr lang="en-US" altLang="ja-JP" sz="1600" dirty="0">
              <a:latin typeface="+mn-ea"/>
            </a:endParaRPr>
          </a:p>
          <a:p>
            <a:endParaRPr kumimoji="1" lang="ja-JP" altLang="en-US" sz="1800" dirty="0">
              <a:latin typeface="+mn-ea"/>
            </a:endParaRPr>
          </a:p>
        </p:txBody>
      </p:sp>
      <p:sp>
        <p:nvSpPr>
          <p:cNvPr id="9" name="円/楕円 8"/>
          <p:cNvSpPr/>
          <p:nvPr/>
        </p:nvSpPr>
        <p:spPr bwMode="auto">
          <a:xfrm>
            <a:off x="3779876" y="2998600"/>
            <a:ext cx="30834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4060609" y="2293328"/>
            <a:ext cx="2026910" cy="432792"/>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1" name="円/楕円 10"/>
          <p:cNvSpPr/>
          <p:nvPr/>
        </p:nvSpPr>
        <p:spPr bwMode="auto">
          <a:xfrm>
            <a:off x="4117682" y="3294128"/>
            <a:ext cx="1025818" cy="44429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形吹き出し 11"/>
          <p:cNvSpPr/>
          <p:nvPr/>
        </p:nvSpPr>
        <p:spPr bwMode="auto">
          <a:xfrm>
            <a:off x="5299287" y="3392721"/>
            <a:ext cx="2026910" cy="432792"/>
          </a:xfrm>
          <a:prstGeom prst="wedgeEllipseCallout">
            <a:avLst>
              <a:gd name="adj1" fmla="val -65485"/>
              <a:gd name="adj2" fmla="val -2494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212" y="1316113"/>
            <a:ext cx="344712" cy="330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42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28</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3" descr="C:\Users\10001163746\Documents\教育・研修\ETロボコン\2015年度\astah説明資料\成果物\図\シーケンス図\要素の作成２.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744" y="2108345"/>
            <a:ext cx="5293906" cy="4297218"/>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2"/>
          <p:cNvSpPr>
            <a:spLocks noGrp="1"/>
          </p:cNvSpPr>
          <p:nvPr>
            <p:ph idx="1"/>
          </p:nvPr>
        </p:nvSpPr>
        <p:spPr>
          <a:xfrm>
            <a:off x="218941" y="914400"/>
            <a:ext cx="8731876" cy="1148317"/>
          </a:xfrm>
        </p:spPr>
        <p:txBody>
          <a:bodyPr>
            <a:noAutofit/>
          </a:bodyPr>
          <a:lstStyle/>
          <a:p>
            <a:pPr marL="0" indent="0">
              <a:buNone/>
            </a:pPr>
            <a:r>
              <a:rPr lang="en-US" altLang="ja-JP" sz="1800" b="1" dirty="0" smtClean="0">
                <a:latin typeface="+mn-ea"/>
              </a:rPr>
              <a:t>4-1</a:t>
            </a:r>
            <a:r>
              <a:rPr lang="ja-JP" altLang="en-US" sz="1800" b="1" dirty="0" err="1" smtClean="0">
                <a:latin typeface="+mn-ea"/>
              </a:rPr>
              <a:t>．</a:t>
            </a:r>
            <a:r>
              <a:rPr lang="ja-JP" altLang="en-US" sz="1800" b="1" dirty="0" smtClean="0">
                <a:latin typeface="+mn-ea"/>
              </a:rPr>
              <a:t>要素（ライフライン）の作成　＜方法２：作成済みのクラスを利用＞</a:t>
            </a:r>
            <a:endParaRPr lang="en-US" altLang="ja-JP" sz="1800" b="1" dirty="0">
              <a:latin typeface="+mn-ea"/>
            </a:endParaRPr>
          </a:p>
          <a:p>
            <a:pPr marL="457200" lvl="1" indent="0">
              <a:spcAft>
                <a:spcPts val="0"/>
              </a:spcAft>
              <a:buNone/>
            </a:pPr>
            <a:r>
              <a:rPr lang="ja-JP" altLang="en-US" sz="1600" dirty="0" smtClean="0">
                <a:latin typeface="+mn-ea"/>
              </a:rPr>
              <a:t>①　構造ツリーからシーケンス図に追加する要素（クラス）をクリックして選択する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要素を配置する位置にドラッグ＆ドロップし要素を追加する</a:t>
            </a:r>
            <a:endParaRPr lang="en-US" altLang="ja-JP" sz="1600" dirty="0">
              <a:latin typeface="+mn-ea"/>
            </a:endParaRPr>
          </a:p>
          <a:p>
            <a:endParaRPr kumimoji="1" lang="ja-JP" altLang="en-US" sz="1800" dirty="0">
              <a:latin typeface="+mn-ea"/>
            </a:endParaRPr>
          </a:p>
        </p:txBody>
      </p:sp>
      <p:sp>
        <p:nvSpPr>
          <p:cNvPr id="9" name="円/楕円 8"/>
          <p:cNvSpPr/>
          <p:nvPr/>
        </p:nvSpPr>
        <p:spPr bwMode="auto">
          <a:xfrm>
            <a:off x="2339829" y="3457841"/>
            <a:ext cx="527196"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447741" y="3105888"/>
            <a:ext cx="2026910" cy="432792"/>
          </a:xfrm>
          <a:prstGeom prst="wedgeEllipseCallout">
            <a:avLst>
              <a:gd name="adj1" fmla="val 49969"/>
              <a:gd name="adj2" fmla="val 3704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1" name="円/楕円 10"/>
          <p:cNvSpPr/>
          <p:nvPr/>
        </p:nvSpPr>
        <p:spPr bwMode="auto">
          <a:xfrm>
            <a:off x="5565326" y="3288067"/>
            <a:ext cx="880371" cy="38945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形吹き出し 11"/>
          <p:cNvSpPr/>
          <p:nvPr/>
        </p:nvSpPr>
        <p:spPr bwMode="auto">
          <a:xfrm>
            <a:off x="5099417" y="2475909"/>
            <a:ext cx="2784296" cy="432792"/>
          </a:xfrm>
          <a:prstGeom prst="wedgeEllipseCallout">
            <a:avLst>
              <a:gd name="adj1" fmla="val -64401"/>
              <a:gd name="adj2" fmla="val 7786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②ドラッグ＆ドロップ</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3" name="フリーフォーム 12"/>
          <p:cNvSpPr/>
          <p:nvPr/>
        </p:nvSpPr>
        <p:spPr bwMode="auto">
          <a:xfrm>
            <a:off x="2733671" y="3188068"/>
            <a:ext cx="2914653" cy="268435"/>
          </a:xfrm>
          <a:custGeom>
            <a:avLst/>
            <a:gdLst>
              <a:gd name="connsiteX0" fmla="*/ 0 w 255181"/>
              <a:gd name="connsiteY0" fmla="*/ 0 h 563526"/>
              <a:gd name="connsiteX1" fmla="*/ 148856 w 255181"/>
              <a:gd name="connsiteY1" fmla="*/ 116959 h 563526"/>
              <a:gd name="connsiteX2" fmla="*/ 233916 w 255181"/>
              <a:gd name="connsiteY2" fmla="*/ 350875 h 563526"/>
              <a:gd name="connsiteX3" fmla="*/ 255181 w 255181"/>
              <a:gd name="connsiteY3" fmla="*/ 563526 h 563526"/>
              <a:gd name="connsiteX0" fmla="*/ 0 w 267416"/>
              <a:gd name="connsiteY0" fmla="*/ 692289 h 693270"/>
              <a:gd name="connsiteX1" fmla="*/ 161091 w 267416"/>
              <a:gd name="connsiteY1" fmla="*/ 14311 h 693270"/>
              <a:gd name="connsiteX2" fmla="*/ 246151 w 267416"/>
              <a:gd name="connsiteY2" fmla="*/ 248227 h 693270"/>
              <a:gd name="connsiteX3" fmla="*/ 267416 w 267416"/>
              <a:gd name="connsiteY3" fmla="*/ 460878 h 693270"/>
              <a:gd name="connsiteX0" fmla="*/ 0 w 267416"/>
              <a:gd name="connsiteY0" fmla="*/ 682858 h 682858"/>
              <a:gd name="connsiteX1" fmla="*/ 69039 w 267416"/>
              <a:gd name="connsiteY1" fmla="*/ 468770 h 682858"/>
              <a:gd name="connsiteX2" fmla="*/ 161091 w 267416"/>
              <a:gd name="connsiteY2" fmla="*/ 4880 h 682858"/>
              <a:gd name="connsiteX3" fmla="*/ 246151 w 267416"/>
              <a:gd name="connsiteY3" fmla="*/ 238796 h 682858"/>
              <a:gd name="connsiteX4" fmla="*/ 267416 w 267416"/>
              <a:gd name="connsiteY4" fmla="*/ 451447 h 682858"/>
              <a:gd name="connsiteX0" fmla="*/ 0 w 267416"/>
              <a:gd name="connsiteY0" fmla="*/ 678880 h 678880"/>
              <a:gd name="connsiteX1" fmla="*/ 65543 w 267416"/>
              <a:gd name="connsiteY1" fmla="*/ 175725 h 678880"/>
              <a:gd name="connsiteX2" fmla="*/ 161091 w 267416"/>
              <a:gd name="connsiteY2" fmla="*/ 902 h 678880"/>
              <a:gd name="connsiteX3" fmla="*/ 246151 w 267416"/>
              <a:gd name="connsiteY3" fmla="*/ 234818 h 678880"/>
              <a:gd name="connsiteX4" fmla="*/ 267416 w 267416"/>
              <a:gd name="connsiteY4" fmla="*/ 447469 h 67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16" h="678880">
                <a:moveTo>
                  <a:pt x="0" y="678880"/>
                </a:moveTo>
                <a:cubicBezTo>
                  <a:pt x="11507" y="643199"/>
                  <a:pt x="38695" y="288721"/>
                  <a:pt x="65543" y="175725"/>
                </a:cubicBezTo>
                <a:cubicBezTo>
                  <a:pt x="92391" y="62729"/>
                  <a:pt x="130990" y="-8947"/>
                  <a:pt x="161091" y="902"/>
                </a:cubicBezTo>
                <a:cubicBezTo>
                  <a:pt x="191192" y="10751"/>
                  <a:pt x="228430" y="160390"/>
                  <a:pt x="246151" y="234818"/>
                </a:cubicBezTo>
                <a:cubicBezTo>
                  <a:pt x="263872" y="309246"/>
                  <a:pt x="265644" y="378357"/>
                  <a:pt x="267416" y="447469"/>
                </a:cubicBezTo>
              </a:path>
            </a:pathLst>
          </a:custGeom>
          <a:noFill/>
          <a:ln w="19050" cap="flat" cmpd="sng" algn="ctr">
            <a:solidFill>
              <a:srgbClr val="FF0000"/>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4" name="Picture 4" descr="C:\Users\10001163746\Documents\教育・研修\ETロボコン\2015年度\astah説明資料\成果物\図\素材\mouse.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9364" y="3260483"/>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bwMode="auto">
          <a:xfrm>
            <a:off x="5209363" y="5495192"/>
            <a:ext cx="3187661" cy="694592"/>
          </a:xfrm>
          <a:prstGeom prst="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800" dirty="0" smtClean="0">
                <a:solidFill>
                  <a:srgbClr val="0000FF"/>
                </a:solidFill>
                <a:latin typeface="+mn-ea"/>
              </a:rPr>
              <a:t>作成済みのクラスを利用する</a:t>
            </a:r>
            <a:r>
              <a:rPr lang="en-US" altLang="ja-JP" sz="1800" dirty="0" smtClean="0">
                <a:solidFill>
                  <a:srgbClr val="0000FF"/>
                </a:solidFill>
                <a:latin typeface="+mn-ea"/>
              </a:rPr>
              <a:t/>
            </a:r>
            <a:br>
              <a:rPr lang="en-US" altLang="ja-JP" sz="1800" dirty="0" smtClean="0">
                <a:solidFill>
                  <a:srgbClr val="0000FF"/>
                </a:solidFill>
                <a:latin typeface="+mn-ea"/>
              </a:rPr>
            </a:br>
            <a:r>
              <a:rPr lang="ja-JP" altLang="en-US" sz="1800" dirty="0" smtClean="0">
                <a:solidFill>
                  <a:srgbClr val="0000FF"/>
                </a:solidFill>
                <a:latin typeface="+mn-ea"/>
              </a:rPr>
              <a:t>メリットは、</a:t>
            </a:r>
            <a:r>
              <a:rPr lang="en-US" altLang="ja-JP" sz="1800" dirty="0" smtClean="0">
                <a:solidFill>
                  <a:srgbClr val="0000FF"/>
                </a:solidFill>
                <a:latin typeface="+mn-ea"/>
              </a:rPr>
              <a:t>4-6</a:t>
            </a:r>
            <a:r>
              <a:rPr lang="ja-JP" altLang="en-US" sz="1800" dirty="0" smtClean="0">
                <a:solidFill>
                  <a:srgbClr val="0000FF"/>
                </a:solidFill>
                <a:latin typeface="+mn-ea"/>
              </a:rPr>
              <a:t>を参照</a:t>
            </a:r>
            <a:endParaRPr kumimoji="1" lang="ja-JP" altLang="en-US" sz="1800" b="0" i="0" u="none" strike="noStrike" cap="none" normalizeH="0" baseline="0" dirty="0" smtClean="0">
              <a:ln>
                <a:noFill/>
              </a:ln>
              <a:solidFill>
                <a:srgbClr val="0000FF"/>
              </a:solidFill>
              <a:effectLst/>
              <a:latin typeface="+mn-ea"/>
            </a:endParaRPr>
          </a:p>
        </p:txBody>
      </p:sp>
    </p:spTree>
    <p:extLst>
      <p:ext uri="{BB962C8B-B14F-4D97-AF65-F5344CB8AC3E}">
        <p14:creationId xmlns:p14="http://schemas.microsoft.com/office/powerpoint/2010/main" val="50742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29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93183" y="888642"/>
            <a:ext cx="8537579" cy="2365450"/>
          </a:xfrm>
        </p:spPr>
        <p:txBody>
          <a:bodyPr>
            <a:noAutofit/>
          </a:bodyPr>
          <a:lstStyle/>
          <a:p>
            <a:pPr marL="0" indent="0">
              <a:buNone/>
            </a:pPr>
            <a:r>
              <a:rPr lang="en-US" altLang="ja-JP" sz="1800" b="1" dirty="0" smtClean="0">
                <a:latin typeface="+mn-ea"/>
              </a:rPr>
              <a:t>4-2</a:t>
            </a:r>
            <a:r>
              <a:rPr lang="ja-JP" altLang="en-US" sz="1800" b="1" dirty="0" err="1" smtClean="0">
                <a:latin typeface="+mn-ea"/>
              </a:rPr>
              <a:t>．</a:t>
            </a:r>
            <a:r>
              <a:rPr lang="ja-JP" altLang="en-US" sz="1800" b="1" dirty="0" smtClean="0">
                <a:latin typeface="+mn-ea"/>
              </a:rPr>
              <a:t>要素間の接続（メッセージの接続）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ツールパレットの</a:t>
            </a:r>
            <a:r>
              <a:rPr lang="en-US" altLang="ja-JP" sz="1600" dirty="0" smtClean="0">
                <a:latin typeface="+mn-ea"/>
              </a:rPr>
              <a:t>[</a:t>
            </a:r>
            <a:r>
              <a:rPr lang="ja-JP" altLang="en-US" sz="1600" dirty="0" smtClean="0">
                <a:latin typeface="+mn-ea"/>
              </a:rPr>
              <a:t>メッセージ（同期）</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メッセージでつなぐライフライン上にカーソルを移動して要素が青色に変わる</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のを確認する</a:t>
            </a:r>
            <a:endParaRPr lang="en-US" altLang="ja-JP" sz="1600" dirty="0" smtClean="0">
              <a:latin typeface="+mn-ea"/>
            </a:endParaRPr>
          </a:p>
          <a:p>
            <a:pPr marL="457200" lvl="1" indent="0">
              <a:buNone/>
            </a:pPr>
            <a:r>
              <a:rPr lang="ja-JP" altLang="en-US" sz="1600" dirty="0" smtClean="0">
                <a:latin typeface="+mn-ea"/>
              </a:rPr>
              <a:t>③　要素が青色の状態で左クリックし、そのままメッセージで接続する要素まで</a:t>
            </a:r>
            <a:r>
              <a:rPr lang="en-US" altLang="ja-JP" sz="1600" dirty="0" smtClean="0">
                <a:latin typeface="+mn-ea"/>
              </a:rPr>
              <a:t/>
            </a:r>
            <a:br>
              <a:rPr lang="en-US" altLang="ja-JP" sz="1600" dirty="0" smtClean="0">
                <a:latin typeface="+mn-ea"/>
              </a:rPr>
            </a:br>
            <a:r>
              <a:rPr lang="ja-JP" altLang="en-US" sz="1600" dirty="0" smtClean="0">
                <a:latin typeface="+mn-ea"/>
              </a:rPr>
              <a:t>　 　カーソルを移動し接続先の要素が青色に変わったら離す</a:t>
            </a:r>
            <a:endParaRPr lang="en-US" altLang="ja-JP" sz="1600" dirty="0">
              <a:latin typeface="+mn-ea"/>
            </a:endParaRPr>
          </a:p>
          <a:p>
            <a:endParaRPr kumimoji="1" lang="ja-JP" altLang="en-US" sz="1800" dirty="0">
              <a:latin typeface="+mn-ea"/>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27" y="3179025"/>
            <a:ext cx="3562227" cy="32870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732" y="3345602"/>
            <a:ext cx="3348281" cy="14652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3732" y="4858338"/>
            <a:ext cx="3412998" cy="16077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円/楕円 10"/>
          <p:cNvSpPr/>
          <p:nvPr/>
        </p:nvSpPr>
        <p:spPr bwMode="auto">
          <a:xfrm>
            <a:off x="1380858" y="3345603"/>
            <a:ext cx="364814" cy="22910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形吹き出し 11"/>
          <p:cNvSpPr/>
          <p:nvPr/>
        </p:nvSpPr>
        <p:spPr bwMode="auto">
          <a:xfrm>
            <a:off x="2030830" y="2912811"/>
            <a:ext cx="1920586" cy="432792"/>
          </a:xfrm>
          <a:prstGeom prst="wedgeEllipseCallout">
            <a:avLst>
              <a:gd name="adj1" fmla="val -60937"/>
              <a:gd name="adj2" fmla="val 7479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36000" tIns="45720" rIns="3600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3" name="円形吹き出し 12"/>
          <p:cNvSpPr/>
          <p:nvPr/>
        </p:nvSpPr>
        <p:spPr bwMode="auto">
          <a:xfrm>
            <a:off x="270343" y="4822541"/>
            <a:ext cx="2026910" cy="432792"/>
          </a:xfrm>
          <a:prstGeom prst="wedgeEllipseCallout">
            <a:avLst>
              <a:gd name="adj1" fmla="val 44508"/>
              <a:gd name="adj2" fmla="val -9741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4"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4241" y="4436823"/>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3172" y="4419505"/>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7637" y="1327547"/>
            <a:ext cx="307974" cy="28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下矢印 16"/>
          <p:cNvSpPr/>
          <p:nvPr/>
        </p:nvSpPr>
        <p:spPr bwMode="auto">
          <a:xfrm>
            <a:off x="5985611" y="4721116"/>
            <a:ext cx="695558" cy="320824"/>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endParaRPr lang="ja-JP" altLang="en-US" sz="2800">
              <a:latin typeface="Times New Roman" pitchFamily="18" charset="0"/>
              <a:ea typeface="ＭＳ Ｐゴシック" charset="-128"/>
              <a:cs typeface="+mn-cs"/>
            </a:endParaRPr>
          </a:p>
        </p:txBody>
      </p:sp>
      <p:sp>
        <p:nvSpPr>
          <p:cNvPr id="18" name="下矢印 17"/>
          <p:cNvSpPr/>
          <p:nvPr/>
        </p:nvSpPr>
        <p:spPr bwMode="auto">
          <a:xfrm rot="16200000">
            <a:off x="4330997" y="4129334"/>
            <a:ext cx="523915" cy="421735"/>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四角形吹き出し 18"/>
          <p:cNvSpPr/>
          <p:nvPr/>
        </p:nvSpPr>
        <p:spPr bwMode="auto">
          <a:xfrm>
            <a:off x="2515604" y="4595927"/>
            <a:ext cx="1837019" cy="630079"/>
          </a:xfrm>
          <a:prstGeom prst="wedgeRectCallout">
            <a:avLst>
              <a:gd name="adj1" fmla="val -57634"/>
              <a:gd name="adj2" fmla="val -97332"/>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effectLst/>
                <a:latin typeface="+mn-ea"/>
                <a:ea typeface="+mn-ea"/>
              </a:rPr>
              <a:t>②要素が青色に</a:t>
            </a:r>
            <a:r>
              <a:rPr kumimoji="1" lang="en-US" altLang="ja-JP" sz="1600" b="0" i="0" u="none" strike="noStrike" cap="none" normalizeH="0" baseline="0" dirty="0" smtClean="0">
                <a:ln>
                  <a:noFill/>
                </a:ln>
                <a:effectLst/>
                <a:latin typeface="+mn-ea"/>
                <a:ea typeface="+mn-ea"/>
              </a:rPr>
              <a:t/>
            </a:r>
            <a:br>
              <a:rPr kumimoji="1" lang="en-US" altLang="ja-JP" sz="1600" b="0" i="0" u="none" strike="noStrike" cap="none" normalizeH="0" baseline="0" dirty="0" smtClean="0">
                <a:ln>
                  <a:noFill/>
                </a:ln>
                <a:effectLst/>
                <a:latin typeface="+mn-ea"/>
                <a:ea typeface="+mn-ea"/>
              </a:rPr>
            </a:br>
            <a:r>
              <a:rPr kumimoji="1" lang="ja-JP" altLang="en-US" sz="1600" b="0" i="0" u="none" strike="noStrike" cap="none" normalizeH="0" baseline="0" dirty="0" smtClean="0">
                <a:ln>
                  <a:noFill/>
                </a:ln>
                <a:effectLst/>
                <a:latin typeface="+mn-ea"/>
                <a:ea typeface="+mn-ea"/>
              </a:rPr>
              <a:t>　変わるのを確認</a:t>
            </a:r>
          </a:p>
        </p:txBody>
      </p:sp>
      <p:sp>
        <p:nvSpPr>
          <p:cNvPr id="20" name="円形吹き出し 19"/>
          <p:cNvSpPr/>
          <p:nvPr/>
        </p:nvSpPr>
        <p:spPr bwMode="auto">
          <a:xfrm>
            <a:off x="5168748" y="2912812"/>
            <a:ext cx="3099491" cy="800664"/>
          </a:xfrm>
          <a:prstGeom prst="wedgeEllipseCallout">
            <a:avLst>
              <a:gd name="adj1" fmla="val -17264"/>
              <a:gd name="adj2" fmla="val 14443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36000" tIns="45720" rIns="3600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Tree>
    <p:extLst>
      <p:ext uri="{BB962C8B-B14F-4D97-AF65-F5344CB8AC3E}">
        <p14:creationId xmlns:p14="http://schemas.microsoft.com/office/powerpoint/2010/main" val="50742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6375" y="893023"/>
            <a:ext cx="8682038" cy="5378450"/>
          </a:xfrm>
        </p:spPr>
        <p:txBody>
          <a:bodyPr>
            <a:normAutofit/>
          </a:bodyPr>
          <a:lstStyle/>
          <a:p>
            <a:pPr marL="0" indent="0">
              <a:buNone/>
            </a:pPr>
            <a:r>
              <a:rPr lang="en-US" altLang="ja-JP" sz="1800" b="1" dirty="0" smtClean="0"/>
              <a:t>1-1</a:t>
            </a:r>
            <a:r>
              <a:rPr lang="ja-JP" altLang="en-US" sz="1800" b="1" dirty="0" err="1" smtClean="0"/>
              <a:t>．</a:t>
            </a:r>
            <a:r>
              <a:rPr lang="ja-JP" altLang="en-US" sz="1800" b="1" dirty="0" smtClean="0"/>
              <a:t>ツール</a:t>
            </a:r>
            <a:r>
              <a:rPr lang="ja-JP" altLang="en-US" sz="1800" b="1" dirty="0"/>
              <a:t>の起動</a:t>
            </a:r>
          </a:p>
          <a:p>
            <a:pPr marL="0" indent="0">
              <a:spcBef>
                <a:spcPts val="0"/>
              </a:spcBef>
              <a:buNone/>
            </a:pPr>
            <a:r>
              <a:rPr lang="ja-JP" altLang="en-US" sz="1600" dirty="0"/>
              <a:t>　</a:t>
            </a:r>
            <a:r>
              <a:rPr lang="ja-JP" altLang="en-US" sz="1600" dirty="0" smtClean="0"/>
              <a:t>　　アイコン</a:t>
            </a:r>
            <a:r>
              <a:rPr lang="ja-JP" altLang="en-US" sz="1600" dirty="0"/>
              <a:t>をダブルクリック</a:t>
            </a:r>
            <a:r>
              <a:rPr lang="ja-JP" altLang="en-US" sz="1600" dirty="0" smtClean="0"/>
              <a:t>する</a:t>
            </a:r>
            <a:endParaRPr lang="en-US" altLang="ja-JP" sz="1600" dirty="0" smtClean="0"/>
          </a:p>
          <a:p>
            <a:pPr marL="0" indent="0">
              <a:buNone/>
            </a:pPr>
            <a:endParaRPr lang="en-US" altLang="ja-JP" sz="1800" dirty="0"/>
          </a:p>
          <a:p>
            <a:pPr marL="0" indent="0">
              <a:buNone/>
            </a:pPr>
            <a:endParaRPr lang="en-US" altLang="ja-JP" sz="1200" dirty="0" smtClean="0"/>
          </a:p>
          <a:p>
            <a:pPr marL="0" indent="0">
              <a:buNone/>
            </a:pPr>
            <a:endParaRPr lang="en-US" altLang="ja-JP" sz="1200" dirty="0" smtClean="0"/>
          </a:p>
          <a:p>
            <a:pPr marL="0" indent="0">
              <a:buNone/>
            </a:pPr>
            <a:r>
              <a:rPr lang="en-US" altLang="ja-JP" sz="1800" b="1" dirty="0" smtClean="0"/>
              <a:t>1-2</a:t>
            </a:r>
            <a:r>
              <a:rPr lang="ja-JP" altLang="en-US" sz="1800" b="1" dirty="0" err="1" smtClean="0"/>
              <a:t>．</a:t>
            </a:r>
            <a:r>
              <a:rPr lang="ja-JP" altLang="en-US" sz="1800" b="1" dirty="0" smtClean="0"/>
              <a:t>プロジェクト</a:t>
            </a:r>
            <a:r>
              <a:rPr lang="ja-JP" altLang="en-US" sz="1800" b="1" dirty="0"/>
              <a:t>の新規作成</a:t>
            </a:r>
          </a:p>
          <a:p>
            <a:pPr marL="0" indent="0">
              <a:spcBef>
                <a:spcPts val="0"/>
              </a:spcBef>
              <a:spcAft>
                <a:spcPts val="0"/>
              </a:spcAft>
              <a:buNone/>
            </a:pPr>
            <a:r>
              <a:rPr lang="ja-JP" altLang="en-US" sz="1600" dirty="0"/>
              <a:t>　</a:t>
            </a:r>
            <a:r>
              <a:rPr lang="ja-JP" altLang="en-US" sz="1600" dirty="0" smtClean="0"/>
              <a:t>　　新規</a:t>
            </a:r>
            <a:r>
              <a:rPr lang="ja-JP" altLang="en-US" sz="1600" dirty="0"/>
              <a:t>作成アイコンをクリック、又は</a:t>
            </a:r>
            <a:r>
              <a:rPr lang="en-US" altLang="ja-JP" sz="1600" dirty="0"/>
              <a:t>『</a:t>
            </a:r>
            <a:r>
              <a:rPr lang="ja-JP" altLang="en-US" sz="1600" dirty="0"/>
              <a:t>ファイル→プロジェクトの新規作成</a:t>
            </a:r>
            <a:r>
              <a:rPr lang="en-US" altLang="ja-JP" sz="1600" dirty="0" smtClean="0"/>
              <a:t>』</a:t>
            </a:r>
            <a:r>
              <a:rPr lang="ja-JP" altLang="en-US" sz="1600" dirty="0" smtClean="0"/>
              <a:t>をクリック</a:t>
            </a:r>
            <a:r>
              <a:rPr lang="ja-JP" altLang="en-US" sz="1600" dirty="0"/>
              <a:t>する</a:t>
            </a:r>
            <a:endParaRPr lang="ja-JP" altLang="en-US" sz="1600" dirty="0">
              <a:solidFill>
                <a:schemeClr val="accent3">
                  <a:lumMod val="50000"/>
                </a:schemeClr>
              </a:solidFill>
            </a:endParaRPr>
          </a:p>
        </p:txBody>
      </p:sp>
      <p:sp>
        <p:nvSpPr>
          <p:cNvPr id="3" name="スライド番号プレースホルダー 2"/>
          <p:cNvSpPr>
            <a:spLocks noGrp="1"/>
          </p:cNvSpPr>
          <p:nvPr>
            <p:ph type="sldNum" sz="quarter" idx="10"/>
          </p:nvPr>
        </p:nvSpPr>
        <p:spPr/>
        <p:txBody>
          <a:bodyPr/>
          <a:lstStyle/>
          <a:p>
            <a:pPr>
              <a:defRPr/>
            </a:pPr>
            <a:fld id="{7FDD0F06-7DD4-4CB7-A29C-16289FE4D06F}" type="slidenum">
              <a:rPr lang="ja-JP" altLang="en-US"/>
              <a:pPr>
                <a:defRPr/>
              </a:pPr>
              <a:t>3</a:t>
            </a:fld>
            <a:endParaRPr lang="en-US" altLang="ja-JP" dirty="0"/>
          </a:p>
        </p:txBody>
      </p:sp>
      <p:sp>
        <p:nvSpPr>
          <p:cNvPr id="4" name="フッター プレースホルダー 3"/>
          <p:cNvSpPr>
            <a:spLocks noGrp="1"/>
          </p:cNvSpPr>
          <p:nvPr>
            <p:ph type="ftr" sz="quarter" idx="11"/>
          </p:nvPr>
        </p:nvSpPr>
        <p:spPr/>
        <p:txBody>
          <a:bodyPr/>
          <a:lstStyle/>
          <a:p>
            <a:pPr>
              <a:defRPr/>
            </a:pPr>
            <a:r>
              <a:rPr lang="en-US" altLang="ja-JP"/>
              <a:t>ET</a:t>
            </a:r>
            <a:r>
              <a:rPr lang="ja-JP" altLang="en-US"/>
              <a:t>ロボコン技術教育資料／</a:t>
            </a:r>
            <a:r>
              <a:rPr lang="en-US" altLang="ja-JP"/>
              <a:t>ET</a:t>
            </a:r>
            <a:r>
              <a:rPr lang="ja-JP" altLang="en-US"/>
              <a:t>ロボコン実行委員会</a:t>
            </a:r>
          </a:p>
        </p:txBody>
      </p:sp>
      <p:sp>
        <p:nvSpPr>
          <p:cNvPr id="5" name="タイトル 4"/>
          <p:cNvSpPr>
            <a:spLocks noGrp="1"/>
          </p:cNvSpPr>
          <p:nvPr>
            <p:ph type="title"/>
          </p:nvPr>
        </p:nvSpPr>
        <p:spPr>
          <a:xfrm>
            <a:off x="206375" y="185738"/>
            <a:ext cx="8301038" cy="657225"/>
          </a:xfrm>
        </p:spPr>
        <p:txBody>
          <a:bodyPr/>
          <a:lstStyle/>
          <a:p>
            <a:pPr>
              <a:defRPr/>
            </a:pPr>
            <a:r>
              <a:rPr lang="en-US" altLang="ja-JP" dirty="0">
                <a:solidFill>
                  <a:schemeClr val="accent6">
                    <a:lumMod val="50000"/>
                  </a:schemeClr>
                </a:solidFill>
              </a:rPr>
              <a:t>1</a:t>
            </a:r>
            <a:r>
              <a:rPr lang="ja-JP" altLang="en-US" dirty="0" err="1" smtClean="0">
                <a:solidFill>
                  <a:schemeClr val="accent6">
                    <a:lumMod val="50000"/>
                  </a:schemeClr>
                </a:solidFill>
              </a:rPr>
              <a:t>．</a:t>
            </a:r>
            <a:r>
              <a:rPr lang="ja-JP" altLang="en-US" dirty="0"/>
              <a:t>プロジェクトの新規作成</a:t>
            </a:r>
            <a:endParaRPr lang="ja-JP" altLang="en-US" dirty="0">
              <a:solidFill>
                <a:schemeClr val="accent6">
                  <a:lumMod val="50000"/>
                </a:schemeClr>
              </a:solidFill>
            </a:endParaRPr>
          </a:p>
        </p:txBody>
      </p:sp>
      <p:pic>
        <p:nvPicPr>
          <p:cNvPr id="61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40" y="1622133"/>
            <a:ext cx="7334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5"/>
          <p:cNvSpPr/>
          <p:nvPr/>
        </p:nvSpPr>
        <p:spPr>
          <a:xfrm>
            <a:off x="383990" y="3530625"/>
            <a:ext cx="3262432" cy="338554"/>
          </a:xfrm>
          <a:prstGeom prst="rect">
            <a:avLst/>
          </a:prstGeom>
        </p:spPr>
        <p:txBody>
          <a:bodyPr wrap="none">
            <a:spAutoFit/>
          </a:bodyPr>
          <a:lstStyle/>
          <a:p>
            <a:r>
              <a:rPr lang="ja-JP" altLang="en-US" sz="1600" dirty="0" smtClean="0"/>
              <a:t>＜アイコンをクリックする場合＞</a:t>
            </a:r>
            <a:endParaRPr lang="ja-JP" altLang="en-US" sz="1600" dirty="0"/>
          </a:p>
        </p:txBody>
      </p:sp>
      <p:sp>
        <p:nvSpPr>
          <p:cNvPr id="7" name="正方形/長方形 6"/>
          <p:cNvSpPr/>
          <p:nvPr/>
        </p:nvSpPr>
        <p:spPr>
          <a:xfrm>
            <a:off x="5245938" y="3558233"/>
            <a:ext cx="2852063" cy="338554"/>
          </a:xfrm>
          <a:prstGeom prst="rect">
            <a:avLst/>
          </a:prstGeom>
        </p:spPr>
        <p:txBody>
          <a:bodyPr wrap="none">
            <a:spAutoFit/>
          </a:bodyPr>
          <a:lstStyle/>
          <a:p>
            <a:r>
              <a:rPr lang="ja-JP" altLang="en-US" sz="1600" dirty="0"/>
              <a:t>＜メニューを選択する場合＞</a:t>
            </a:r>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69" y="3882058"/>
            <a:ext cx="4747519" cy="257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641" y="3928062"/>
            <a:ext cx="37719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円形吹き出し 13"/>
          <p:cNvSpPr/>
          <p:nvPr/>
        </p:nvSpPr>
        <p:spPr bwMode="auto">
          <a:xfrm>
            <a:off x="1412638" y="4735075"/>
            <a:ext cx="1757266" cy="526343"/>
          </a:xfrm>
          <a:prstGeom prst="wedgeEllipseCallout">
            <a:avLst>
              <a:gd name="adj1" fmla="val -99702"/>
              <a:gd name="adj2" fmla="val -8521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5" name="円/楕円 14"/>
          <p:cNvSpPr/>
          <p:nvPr/>
        </p:nvSpPr>
        <p:spPr bwMode="auto">
          <a:xfrm rot="18672831">
            <a:off x="237879" y="4310402"/>
            <a:ext cx="300277" cy="31470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円/楕円 15"/>
          <p:cNvSpPr/>
          <p:nvPr/>
        </p:nvSpPr>
        <p:spPr bwMode="auto">
          <a:xfrm rot="16260000">
            <a:off x="6028243" y="3400624"/>
            <a:ext cx="290333" cy="223200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円形吹き出し 16"/>
          <p:cNvSpPr/>
          <p:nvPr/>
        </p:nvSpPr>
        <p:spPr bwMode="auto">
          <a:xfrm>
            <a:off x="6671969" y="5150646"/>
            <a:ext cx="1757266" cy="526343"/>
          </a:xfrm>
          <a:prstGeom prst="wedgeEllipseCallout">
            <a:avLst>
              <a:gd name="adj1" fmla="val -49132"/>
              <a:gd name="adj2" fmla="val -13415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206062" y="901522"/>
            <a:ext cx="8252138" cy="1577910"/>
          </a:xfrm>
        </p:spPr>
        <p:txBody>
          <a:bodyPr>
            <a:normAutofit fontScale="62500" lnSpcReduction="20000"/>
          </a:bodyPr>
          <a:lstStyle/>
          <a:p>
            <a:pPr marL="0" indent="0">
              <a:buNone/>
            </a:pPr>
            <a:r>
              <a:rPr lang="ja-JP" altLang="en-US" b="1" dirty="0">
                <a:latin typeface="+mn-ea"/>
              </a:rPr>
              <a:t>４</a:t>
            </a:r>
            <a:r>
              <a:rPr lang="en-US" altLang="ja-JP" b="1" dirty="0" smtClean="0">
                <a:latin typeface="+mn-ea"/>
              </a:rPr>
              <a:t>-</a:t>
            </a:r>
            <a:r>
              <a:rPr lang="ja-JP" altLang="en-US" b="1" dirty="0" smtClean="0">
                <a:latin typeface="+mn-ea"/>
              </a:rPr>
              <a:t>２．要素間の接続（メッセージの接続）　＜方法２：ダイアグラム上で接続＞</a:t>
            </a:r>
            <a:endParaRPr lang="en-US" altLang="ja-JP" b="1" dirty="0">
              <a:latin typeface="+mn-ea"/>
            </a:endParaRPr>
          </a:p>
          <a:p>
            <a:pPr marL="457200" lvl="1" indent="0">
              <a:buNone/>
            </a:pPr>
            <a:r>
              <a:rPr lang="ja-JP" altLang="en-US" dirty="0" smtClean="0"/>
              <a:t>①　メッセージで</a:t>
            </a:r>
            <a:r>
              <a:rPr lang="ja-JP" altLang="en-US" dirty="0"/>
              <a:t>接続する</a:t>
            </a:r>
            <a:r>
              <a:rPr lang="ja-JP" altLang="en-US" dirty="0" smtClean="0"/>
              <a:t>ライフラインにカーソルを移動し</a:t>
            </a:r>
            <a:r>
              <a:rPr lang="en-US" altLang="ja-JP" dirty="0" smtClean="0"/>
              <a:t>[</a:t>
            </a:r>
            <a:r>
              <a:rPr lang="ja-JP" altLang="en-US" dirty="0" smtClean="0"/>
              <a:t>メッセージ編集</a:t>
            </a:r>
            <a:r>
              <a:rPr lang="en-US" altLang="ja-JP" dirty="0" smtClean="0"/>
              <a:t>]</a:t>
            </a:r>
            <a:r>
              <a:rPr lang="ja-JP" altLang="en-US" dirty="0" smtClean="0"/>
              <a:t>マークが</a:t>
            </a:r>
            <a:r>
              <a:rPr lang="en-US" altLang="ja-JP" dirty="0" smtClean="0"/>
              <a:t/>
            </a:r>
            <a:br>
              <a:rPr lang="en-US" altLang="ja-JP" dirty="0" smtClean="0"/>
            </a:br>
            <a:r>
              <a:rPr lang="ja-JP" altLang="en-US" dirty="0" smtClean="0"/>
              <a:t>　　 表示されるのを確認する</a:t>
            </a:r>
            <a:endParaRPr lang="en-US" altLang="ja-JP" dirty="0" smtClean="0"/>
          </a:p>
          <a:p>
            <a:pPr marL="457200" lvl="1" indent="0">
              <a:buNone/>
            </a:pPr>
            <a:r>
              <a:rPr lang="ja-JP" altLang="en-US" dirty="0" smtClean="0"/>
              <a:t>②　</a:t>
            </a:r>
            <a:r>
              <a:rPr lang="en-US" altLang="ja-JP" dirty="0" smtClean="0"/>
              <a:t>[</a:t>
            </a:r>
            <a:r>
              <a:rPr lang="ja-JP" altLang="en-US" dirty="0" smtClean="0"/>
              <a:t>メッセージ編集</a:t>
            </a:r>
            <a:r>
              <a:rPr lang="en-US" altLang="ja-JP" dirty="0" smtClean="0"/>
              <a:t>]</a:t>
            </a:r>
            <a:r>
              <a:rPr lang="ja-JP" altLang="en-US" dirty="0" smtClean="0"/>
              <a:t>マークをクリックしそのままメッセージで接続する要素先まで</a:t>
            </a:r>
            <a:r>
              <a:rPr lang="en-US" altLang="ja-JP" dirty="0" smtClean="0"/>
              <a:t/>
            </a:r>
            <a:br>
              <a:rPr lang="en-US" altLang="ja-JP" dirty="0" smtClean="0"/>
            </a:br>
            <a:r>
              <a:rPr lang="ja-JP" altLang="en-US" dirty="0" smtClean="0"/>
              <a:t>　　 カーソルを移動し接続先の要素が青色に変わったら離す</a:t>
            </a:r>
            <a:endParaRPr lang="en-US" altLang="ja-JP" dirty="0"/>
          </a:p>
          <a:p>
            <a:endParaRPr kumimoji="1" lang="ja-JP"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50" y="2981335"/>
            <a:ext cx="3729487" cy="33051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422" y="2988599"/>
            <a:ext cx="3327273" cy="1404849"/>
          </a:xfrm>
          <a:prstGeom prst="rect">
            <a:avLst/>
          </a:prstGeom>
          <a:solidFill>
            <a:schemeClr val="accent2"/>
          </a:solidFill>
          <a:ln>
            <a:solidFill>
              <a:schemeClr val="tx1"/>
            </a:solidFill>
          </a:ln>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29" y="4601805"/>
            <a:ext cx="3289173" cy="15493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円形吹き出し 10"/>
          <p:cNvSpPr/>
          <p:nvPr/>
        </p:nvSpPr>
        <p:spPr bwMode="auto">
          <a:xfrm>
            <a:off x="1275647" y="4845115"/>
            <a:ext cx="2026910" cy="432792"/>
          </a:xfrm>
          <a:prstGeom prst="wedgeEllipseCallout">
            <a:avLst>
              <a:gd name="adj1" fmla="val -8384"/>
              <a:gd name="adj2" fmla="val -13268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lang="ja-JP" altLang="en-US" sz="1400" dirty="0" smtClean="0">
                <a:latin typeface="+mn-ea"/>
                <a:ea typeface="+mn-ea"/>
              </a:rPr>
              <a:t>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2"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6898" y="4240294"/>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2928" y="4016830"/>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4" name="円/楕円 13"/>
          <p:cNvSpPr/>
          <p:nvPr/>
        </p:nvSpPr>
        <p:spPr bwMode="auto">
          <a:xfrm>
            <a:off x="1993997" y="4226817"/>
            <a:ext cx="249059" cy="265814"/>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円形吹き出し 14"/>
          <p:cNvSpPr/>
          <p:nvPr/>
        </p:nvSpPr>
        <p:spPr bwMode="auto">
          <a:xfrm>
            <a:off x="4023241" y="4441414"/>
            <a:ext cx="2026910" cy="432792"/>
          </a:xfrm>
          <a:prstGeom prst="wedgeEllipseCallout">
            <a:avLst>
              <a:gd name="adj1" fmla="val 42961"/>
              <a:gd name="adj2" fmla="val -9968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②クリック</a:t>
            </a:r>
            <a:r>
              <a:rPr lang="ja-JP" altLang="en-US" sz="1400" dirty="0">
                <a:latin typeface="+mn-ea"/>
                <a:ea typeface="+mn-ea"/>
              </a:rPr>
              <a:t>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6" name="正方形/長方形 15"/>
          <p:cNvSpPr/>
          <p:nvPr/>
        </p:nvSpPr>
        <p:spPr bwMode="auto">
          <a:xfrm>
            <a:off x="2053569" y="4062543"/>
            <a:ext cx="235533" cy="172096"/>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四角形吹き出し 16"/>
          <p:cNvSpPr/>
          <p:nvPr/>
        </p:nvSpPr>
        <p:spPr bwMode="auto">
          <a:xfrm>
            <a:off x="2664393" y="3580981"/>
            <a:ext cx="1837019" cy="630079"/>
          </a:xfrm>
          <a:prstGeom prst="wedgeRectCallout">
            <a:avLst>
              <a:gd name="adj1" fmla="val -67528"/>
              <a:gd name="adj2" fmla="val 33792"/>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smtClean="0">
                <a:latin typeface="+mn-ea"/>
                <a:ea typeface="+mn-ea"/>
              </a:rPr>
              <a:t>[</a:t>
            </a:r>
            <a:r>
              <a:rPr lang="ja-JP" altLang="en-US" sz="1600" dirty="0" smtClean="0">
                <a:latin typeface="+mn-ea"/>
                <a:ea typeface="+mn-ea"/>
              </a:rPr>
              <a:t>メッセージ</a:t>
            </a:r>
            <a:r>
              <a:rPr kumimoji="1" lang="ja-JP" altLang="en-US" sz="1600" b="0" i="0" u="none" strike="noStrike" cap="none" normalizeH="0" baseline="0" dirty="0" smtClean="0">
                <a:ln>
                  <a:noFill/>
                </a:ln>
                <a:effectLst/>
                <a:latin typeface="+mn-ea"/>
                <a:ea typeface="+mn-ea"/>
              </a:rPr>
              <a:t>編集</a:t>
            </a:r>
            <a:r>
              <a:rPr kumimoji="1" lang="en-US" altLang="ja-JP" sz="1600" b="0" i="0" u="none" strike="noStrike" cap="none" normalizeH="0" baseline="0" dirty="0" smtClean="0">
                <a:ln>
                  <a:noFill/>
                </a:ln>
                <a:effectLst/>
                <a:latin typeface="+mn-ea"/>
                <a:ea typeface="+mn-ea"/>
              </a:rPr>
              <a:t>]</a:t>
            </a:r>
            <a:br>
              <a:rPr kumimoji="1" lang="en-US" altLang="ja-JP" sz="1600" b="0" i="0" u="none" strike="noStrike" cap="none" normalizeH="0" baseline="0" dirty="0" smtClean="0">
                <a:ln>
                  <a:noFill/>
                </a:ln>
                <a:effectLst/>
                <a:latin typeface="+mn-ea"/>
                <a:ea typeface="+mn-ea"/>
              </a:rPr>
            </a:br>
            <a:r>
              <a:rPr kumimoji="1" lang="ja-JP" altLang="en-US" sz="1600" b="0" i="0" u="none" strike="noStrike" cap="none" normalizeH="0" baseline="0" dirty="0" smtClean="0">
                <a:ln>
                  <a:noFill/>
                </a:ln>
                <a:effectLst/>
                <a:latin typeface="+mn-ea"/>
                <a:ea typeface="+mn-ea"/>
              </a:rPr>
              <a:t>マーク</a:t>
            </a:r>
          </a:p>
        </p:txBody>
      </p:sp>
      <p:sp>
        <p:nvSpPr>
          <p:cNvPr id="18" name="下矢印 17"/>
          <p:cNvSpPr/>
          <p:nvPr/>
        </p:nvSpPr>
        <p:spPr bwMode="auto">
          <a:xfrm>
            <a:off x="6234111" y="4371223"/>
            <a:ext cx="628895" cy="288457"/>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endParaRPr lang="ja-JP" altLang="en-US" sz="2800">
              <a:latin typeface="Times New Roman" pitchFamily="18" charset="0"/>
              <a:ea typeface="ＭＳ Ｐゴシック" charset="-128"/>
              <a:cs typeface="+mn-cs"/>
            </a:endParaRPr>
          </a:p>
        </p:txBody>
      </p:sp>
      <p:sp>
        <p:nvSpPr>
          <p:cNvPr id="19" name="下矢印 18"/>
          <p:cNvSpPr/>
          <p:nvPr/>
        </p:nvSpPr>
        <p:spPr bwMode="auto">
          <a:xfrm rot="16200000">
            <a:off x="4369777" y="3611356"/>
            <a:ext cx="648000" cy="252000"/>
          </a:xfrm>
          <a:prstGeom prst="downArrow">
            <a:avLst>
              <a:gd name="adj1" fmla="val 50000"/>
              <a:gd name="adj2" fmla="val 65193"/>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円形吹き出し 19"/>
          <p:cNvSpPr/>
          <p:nvPr/>
        </p:nvSpPr>
        <p:spPr bwMode="auto">
          <a:xfrm>
            <a:off x="5315006" y="2613461"/>
            <a:ext cx="3096000" cy="735747"/>
          </a:xfrm>
          <a:prstGeom prst="wedgeEllipseCallout">
            <a:avLst>
              <a:gd name="adj1" fmla="val -12920"/>
              <a:gd name="adj2" fmla="val 13906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Tree>
    <p:extLst>
      <p:ext uri="{BB962C8B-B14F-4D97-AF65-F5344CB8AC3E}">
        <p14:creationId xmlns:p14="http://schemas.microsoft.com/office/powerpoint/2010/main" val="507424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271" y="2906802"/>
            <a:ext cx="3213017" cy="151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401" y="4568426"/>
            <a:ext cx="1813051" cy="1813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コンテンツ プレースホルダー 2"/>
          <p:cNvSpPr>
            <a:spLocks noGrp="1"/>
          </p:cNvSpPr>
          <p:nvPr>
            <p:ph idx="1"/>
          </p:nvPr>
        </p:nvSpPr>
        <p:spPr>
          <a:xfrm>
            <a:off x="218941" y="901522"/>
            <a:ext cx="8680360" cy="1577910"/>
          </a:xfrm>
        </p:spPr>
        <p:txBody>
          <a:bodyPr>
            <a:noAutofit/>
          </a:bodyPr>
          <a:lstStyle/>
          <a:p>
            <a:pPr marL="0" indent="0">
              <a:buNone/>
            </a:pPr>
            <a:r>
              <a:rPr lang="ja-JP" altLang="en-US" sz="1800" b="1" dirty="0" smtClean="0">
                <a:latin typeface="+mn-ea"/>
              </a:rPr>
              <a:t>＜補足＞ 同期メッセージ</a:t>
            </a:r>
            <a:r>
              <a:rPr lang="en-US" altLang="ja-JP" sz="1800" b="1" dirty="0" smtClean="0">
                <a:latin typeface="+mn-ea"/>
              </a:rPr>
              <a:t>/</a:t>
            </a:r>
            <a:r>
              <a:rPr lang="ja-JP" altLang="en-US" sz="1800" b="1" dirty="0" smtClean="0">
                <a:latin typeface="+mn-ea"/>
              </a:rPr>
              <a:t>非同期メッセージ</a:t>
            </a:r>
            <a:endParaRPr lang="en-US" altLang="ja-JP" sz="1800" b="1" dirty="0" smtClean="0">
              <a:latin typeface="+mn-ea"/>
            </a:endParaRPr>
          </a:p>
          <a:p>
            <a:pPr marL="457200" lvl="1" indent="0">
              <a:spcAft>
                <a:spcPts val="0"/>
              </a:spcAft>
              <a:buNone/>
            </a:pPr>
            <a:r>
              <a:rPr lang="ja-JP" altLang="en-US" sz="1400" dirty="0" smtClean="0">
                <a:latin typeface="+mn-ea"/>
              </a:rPr>
              <a:t>①　同期メッセージの接続  ：</a:t>
            </a:r>
            <a:r>
              <a:rPr lang="en-US" altLang="ja-JP" sz="1400" dirty="0" smtClean="0">
                <a:latin typeface="+mn-ea"/>
              </a:rPr>
              <a:t>[</a:t>
            </a:r>
            <a:r>
              <a:rPr lang="ja-JP" altLang="en-US" sz="1400" dirty="0" smtClean="0">
                <a:latin typeface="+mn-ea"/>
              </a:rPr>
              <a:t>同期メッセージ</a:t>
            </a:r>
            <a:r>
              <a:rPr lang="en-US" altLang="ja-JP" sz="1400" dirty="0" smtClean="0">
                <a:latin typeface="+mn-ea"/>
              </a:rPr>
              <a:t>]</a:t>
            </a:r>
            <a:r>
              <a:rPr lang="ja-JP" altLang="en-US" sz="1400" dirty="0" smtClean="0">
                <a:latin typeface="+mn-ea"/>
              </a:rPr>
              <a:t>マーク（　　）をクリックしメッセージを引く</a:t>
            </a:r>
            <a:endParaRPr lang="en-US" altLang="ja-JP" sz="1400" dirty="0">
              <a:latin typeface="+mn-ea"/>
            </a:endParaRPr>
          </a:p>
          <a:p>
            <a:pPr marL="457200" lvl="1" indent="0">
              <a:spcAft>
                <a:spcPts val="0"/>
              </a:spcAft>
              <a:buNone/>
            </a:pPr>
            <a:r>
              <a:rPr lang="ja-JP" altLang="en-US" sz="1400" dirty="0" smtClean="0">
                <a:latin typeface="+mn-ea"/>
              </a:rPr>
              <a:t>②　非同期メッセージの接続：</a:t>
            </a:r>
            <a:r>
              <a:rPr lang="en-US" altLang="ja-JP" sz="1400" dirty="0" smtClean="0">
                <a:latin typeface="+mn-ea"/>
              </a:rPr>
              <a:t>[</a:t>
            </a:r>
            <a:r>
              <a:rPr lang="ja-JP" altLang="en-US" sz="1400" dirty="0" smtClean="0">
                <a:latin typeface="+mn-ea"/>
              </a:rPr>
              <a:t>非同期メッセージ</a:t>
            </a:r>
            <a:r>
              <a:rPr lang="en-US" altLang="ja-JP" sz="1400" dirty="0" smtClean="0">
                <a:latin typeface="+mn-ea"/>
              </a:rPr>
              <a:t>]</a:t>
            </a:r>
            <a:r>
              <a:rPr lang="ja-JP" altLang="en-US" sz="1400" dirty="0" smtClean="0">
                <a:latin typeface="+mn-ea"/>
              </a:rPr>
              <a:t>マーク（　  ）をクリックしメッセージを引く</a:t>
            </a:r>
            <a:endParaRPr lang="en-US" altLang="ja-JP" sz="1400" dirty="0">
              <a:latin typeface="+mn-ea"/>
            </a:endParaRPr>
          </a:p>
          <a:p>
            <a:pPr marL="457200" lvl="1" indent="0">
              <a:spcAft>
                <a:spcPts val="0"/>
              </a:spcAft>
              <a:buNone/>
            </a:pPr>
            <a:r>
              <a:rPr lang="ja-JP" altLang="en-US" sz="1400" dirty="0" smtClean="0">
                <a:latin typeface="+mn-ea"/>
              </a:rPr>
              <a:t>③　同期</a:t>
            </a:r>
            <a:r>
              <a:rPr lang="en-US" altLang="ja-JP" sz="1400" dirty="0" smtClean="0">
                <a:latin typeface="+mn-ea"/>
              </a:rPr>
              <a:t>/</a:t>
            </a:r>
            <a:r>
              <a:rPr lang="ja-JP" altLang="en-US" sz="1400" dirty="0" smtClean="0">
                <a:latin typeface="+mn-ea"/>
              </a:rPr>
              <a:t>非同期の切替：</a:t>
            </a:r>
            <a:r>
              <a:rPr lang="en-US" altLang="ja-JP" sz="1400" dirty="0" smtClean="0">
                <a:latin typeface="+mn-ea"/>
              </a:rPr>
              <a:t/>
            </a:r>
            <a:br>
              <a:rPr lang="en-US" altLang="ja-JP" sz="1400" dirty="0" smtClean="0">
                <a:latin typeface="+mn-ea"/>
              </a:rPr>
            </a:br>
            <a:r>
              <a:rPr lang="en-US" altLang="ja-JP" sz="1400" dirty="0" smtClean="0">
                <a:latin typeface="+mn-ea"/>
              </a:rPr>
              <a:t>         </a:t>
            </a:r>
            <a:r>
              <a:rPr lang="ja-JP" altLang="en-US" sz="1400" dirty="0" smtClean="0">
                <a:latin typeface="+mn-ea"/>
              </a:rPr>
              <a:t>メッセージをクリックし、プロパティビューで非同期チェックボックスをクリックする</a:t>
            </a:r>
            <a:endParaRPr lang="en-US" altLang="ja-JP" sz="1400" dirty="0">
              <a:latin typeface="+mn-ea"/>
            </a:endParaRPr>
          </a:p>
          <a:p>
            <a:endParaRPr kumimoji="1" lang="ja-JP" altLang="en-US" sz="1600" dirty="0">
              <a:latin typeface="+mn-ea"/>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153" y="2837642"/>
            <a:ext cx="3077309" cy="165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153" y="4913994"/>
            <a:ext cx="3252422" cy="157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円/楕円 11"/>
          <p:cNvSpPr/>
          <p:nvPr/>
        </p:nvSpPr>
        <p:spPr bwMode="auto">
          <a:xfrm>
            <a:off x="1443001" y="2950813"/>
            <a:ext cx="27396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円/楕円 12"/>
          <p:cNvSpPr/>
          <p:nvPr/>
        </p:nvSpPr>
        <p:spPr bwMode="auto">
          <a:xfrm>
            <a:off x="1670074" y="5058766"/>
            <a:ext cx="27396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4" name="円/楕円 13"/>
          <p:cNvSpPr/>
          <p:nvPr/>
        </p:nvSpPr>
        <p:spPr bwMode="auto">
          <a:xfrm>
            <a:off x="4766561" y="6168806"/>
            <a:ext cx="226417" cy="19971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2820" y="1348251"/>
            <a:ext cx="233266" cy="21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6071" y="1645936"/>
            <a:ext cx="213828" cy="19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正方形/長方形 16"/>
          <p:cNvSpPr/>
          <p:nvPr/>
        </p:nvSpPr>
        <p:spPr bwMode="auto">
          <a:xfrm>
            <a:off x="800100" y="2681654"/>
            <a:ext cx="3587262" cy="191672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テキスト ボックス 17"/>
          <p:cNvSpPr txBox="1"/>
          <p:nvPr/>
        </p:nvSpPr>
        <p:spPr>
          <a:xfrm>
            <a:off x="1429191" y="2511410"/>
            <a:ext cx="2236510" cy="338554"/>
          </a:xfrm>
          <a:prstGeom prst="rect">
            <a:avLst/>
          </a:prstGeom>
          <a:solidFill>
            <a:schemeClr val="bg1"/>
          </a:solidFill>
        </p:spPr>
        <p:txBody>
          <a:bodyPr wrap="none" rtlCol="0">
            <a:spAutoFit/>
          </a:bodyPr>
          <a:lstStyle/>
          <a:p>
            <a:r>
              <a:rPr kumimoji="1" lang="ja-JP" altLang="en-US" sz="1600" dirty="0" smtClean="0">
                <a:latin typeface="+mn-ea"/>
                <a:ea typeface="+mn-ea"/>
              </a:rPr>
              <a:t>＜①同期メッセージ＞</a:t>
            </a:r>
            <a:endParaRPr kumimoji="1" lang="ja-JP" altLang="en-US" sz="1600" dirty="0">
              <a:latin typeface="+mn-ea"/>
              <a:ea typeface="+mn-ea"/>
            </a:endParaRPr>
          </a:p>
        </p:txBody>
      </p:sp>
      <p:sp>
        <p:nvSpPr>
          <p:cNvPr id="19" name="正方形/長方形 18"/>
          <p:cNvSpPr/>
          <p:nvPr/>
        </p:nvSpPr>
        <p:spPr bwMode="auto">
          <a:xfrm>
            <a:off x="800100" y="4746750"/>
            <a:ext cx="3587262" cy="1742178"/>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テキスト ボックス 19"/>
          <p:cNvSpPr txBox="1"/>
          <p:nvPr/>
        </p:nvSpPr>
        <p:spPr>
          <a:xfrm>
            <a:off x="1385230" y="4613325"/>
            <a:ext cx="2441694" cy="338554"/>
          </a:xfrm>
          <a:prstGeom prst="rect">
            <a:avLst/>
          </a:prstGeom>
          <a:solidFill>
            <a:schemeClr val="bg1"/>
          </a:solidFill>
        </p:spPr>
        <p:txBody>
          <a:bodyPr wrap="none" rtlCol="0">
            <a:spAutoFit/>
          </a:bodyPr>
          <a:lstStyle/>
          <a:p>
            <a:r>
              <a:rPr kumimoji="1" lang="ja-JP" altLang="en-US" sz="1600" dirty="0" smtClean="0">
                <a:latin typeface="+mn-ea"/>
                <a:ea typeface="+mn-ea"/>
              </a:rPr>
              <a:t>＜</a:t>
            </a:r>
            <a:r>
              <a:rPr lang="ja-JP" altLang="en-US" sz="1600" dirty="0">
                <a:latin typeface="+mn-ea"/>
                <a:ea typeface="+mn-ea"/>
              </a:rPr>
              <a:t>②</a:t>
            </a:r>
            <a:r>
              <a:rPr kumimoji="1" lang="ja-JP" altLang="en-US" sz="1600" dirty="0" smtClean="0">
                <a:latin typeface="+mn-ea"/>
                <a:ea typeface="+mn-ea"/>
              </a:rPr>
              <a:t>非同期メッセージ＞</a:t>
            </a:r>
            <a:endParaRPr kumimoji="1" lang="ja-JP" altLang="en-US" sz="1600" dirty="0">
              <a:latin typeface="+mn-ea"/>
              <a:ea typeface="+mn-ea"/>
            </a:endParaRPr>
          </a:p>
        </p:txBody>
      </p:sp>
      <p:sp>
        <p:nvSpPr>
          <p:cNvPr id="21" name="正方形/長方形 20"/>
          <p:cNvSpPr/>
          <p:nvPr/>
        </p:nvSpPr>
        <p:spPr bwMode="auto">
          <a:xfrm>
            <a:off x="4508687" y="2681654"/>
            <a:ext cx="3905552" cy="3807274"/>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2" name="テキスト ボックス 21"/>
          <p:cNvSpPr txBox="1"/>
          <p:nvPr/>
        </p:nvSpPr>
        <p:spPr>
          <a:xfrm>
            <a:off x="5145408" y="2524403"/>
            <a:ext cx="2534668" cy="338554"/>
          </a:xfrm>
          <a:prstGeom prst="rect">
            <a:avLst/>
          </a:prstGeom>
          <a:solidFill>
            <a:schemeClr val="bg1"/>
          </a:solidFill>
        </p:spPr>
        <p:txBody>
          <a:bodyPr wrap="none" rtlCol="0">
            <a:spAutoFit/>
          </a:bodyPr>
          <a:lstStyle/>
          <a:p>
            <a:r>
              <a:rPr kumimoji="1" lang="ja-JP" altLang="en-US" sz="1600" dirty="0" smtClean="0">
                <a:latin typeface="+mn-ea"/>
                <a:ea typeface="+mn-ea"/>
              </a:rPr>
              <a:t>＜</a:t>
            </a:r>
            <a:r>
              <a:rPr lang="ja-JP" altLang="en-US" sz="1600" dirty="0">
                <a:latin typeface="+mn-ea"/>
                <a:ea typeface="+mn-ea"/>
              </a:rPr>
              <a:t>③</a:t>
            </a:r>
            <a:r>
              <a:rPr kumimoji="1" lang="ja-JP" altLang="en-US" sz="1600" dirty="0" smtClean="0">
                <a:latin typeface="+mn-ea"/>
                <a:ea typeface="+mn-ea"/>
              </a:rPr>
              <a:t>同期</a:t>
            </a:r>
            <a:r>
              <a:rPr kumimoji="1" lang="en-US" altLang="ja-JP" sz="1600" dirty="0" smtClean="0">
                <a:latin typeface="+mn-ea"/>
                <a:ea typeface="+mn-ea"/>
              </a:rPr>
              <a:t>/</a:t>
            </a:r>
            <a:r>
              <a:rPr kumimoji="1" lang="ja-JP" altLang="en-US" sz="1600" dirty="0" smtClean="0">
                <a:latin typeface="+mn-ea"/>
                <a:ea typeface="+mn-ea"/>
              </a:rPr>
              <a:t>非同期の切替＞</a:t>
            </a:r>
            <a:endParaRPr kumimoji="1" lang="ja-JP" altLang="en-US" sz="1600" dirty="0">
              <a:latin typeface="+mn-ea"/>
              <a:ea typeface="+mn-ea"/>
            </a:endParaRPr>
          </a:p>
        </p:txBody>
      </p:sp>
      <p:sp>
        <p:nvSpPr>
          <p:cNvPr id="23" name="円/楕円 22"/>
          <p:cNvSpPr/>
          <p:nvPr/>
        </p:nvSpPr>
        <p:spPr bwMode="auto">
          <a:xfrm>
            <a:off x="6621715" y="3549239"/>
            <a:ext cx="1055522" cy="18155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4" name="正方形/長方形 23"/>
          <p:cNvSpPr/>
          <p:nvPr/>
        </p:nvSpPr>
        <p:spPr bwMode="auto">
          <a:xfrm>
            <a:off x="4737642" y="3280972"/>
            <a:ext cx="1244961" cy="1169314"/>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5" name="正方形/長方形 24"/>
          <p:cNvSpPr/>
          <p:nvPr/>
        </p:nvSpPr>
        <p:spPr bwMode="auto">
          <a:xfrm>
            <a:off x="4758245" y="4580995"/>
            <a:ext cx="1812207" cy="1800481"/>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6" name="円形吹き出し 25"/>
          <p:cNvSpPr/>
          <p:nvPr/>
        </p:nvSpPr>
        <p:spPr bwMode="auto">
          <a:xfrm>
            <a:off x="5145880" y="5617838"/>
            <a:ext cx="1385581" cy="504000"/>
          </a:xfrm>
          <a:prstGeom prst="wedgeEllipseCallout">
            <a:avLst>
              <a:gd name="adj1" fmla="val -58272"/>
              <a:gd name="adj2" fmla="val 5498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t>クリックする</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p:txBody>
      </p:sp>
      <p:sp>
        <p:nvSpPr>
          <p:cNvPr id="27" name="四角形吹き出し 26"/>
          <p:cNvSpPr/>
          <p:nvPr/>
        </p:nvSpPr>
        <p:spPr bwMode="auto">
          <a:xfrm>
            <a:off x="6596932" y="4059057"/>
            <a:ext cx="1670017" cy="391229"/>
          </a:xfrm>
          <a:prstGeom prst="wedgeRectCallout">
            <a:avLst>
              <a:gd name="adj1" fmla="val -84264"/>
              <a:gd name="adj2" fmla="val -27352"/>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cxnSp>
        <p:nvCxnSpPr>
          <p:cNvPr id="28" name="直線コネクタ 27"/>
          <p:cNvCxnSpPr/>
          <p:nvPr/>
        </p:nvCxnSpPr>
        <p:spPr bwMode="auto">
          <a:xfrm flipH="1" flipV="1">
            <a:off x="4719138" y="4450287"/>
            <a:ext cx="47423" cy="118139"/>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p:cNvCxnSpPr/>
          <p:nvPr/>
        </p:nvCxnSpPr>
        <p:spPr bwMode="auto">
          <a:xfrm flipH="1" flipV="1">
            <a:off x="5985029" y="4418892"/>
            <a:ext cx="585423" cy="149534"/>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円形吹き出し 29"/>
          <p:cNvSpPr/>
          <p:nvPr/>
        </p:nvSpPr>
        <p:spPr bwMode="auto">
          <a:xfrm>
            <a:off x="5264915" y="2959953"/>
            <a:ext cx="1385581" cy="504000"/>
          </a:xfrm>
          <a:prstGeom prst="wedgeEllipseCallout">
            <a:avLst>
              <a:gd name="adj1" fmla="val 56743"/>
              <a:gd name="adj2" fmla="val 6029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t>クリックする</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399695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218941" y="901522"/>
            <a:ext cx="8925059" cy="1577910"/>
          </a:xfrm>
        </p:spPr>
        <p:txBody>
          <a:bodyPr>
            <a:normAutofit/>
          </a:bodyPr>
          <a:lstStyle/>
          <a:p>
            <a:pPr marL="0" indent="0">
              <a:buNone/>
            </a:pPr>
            <a:r>
              <a:rPr lang="en-US" altLang="ja-JP" sz="1800" b="1" dirty="0" smtClean="0">
                <a:latin typeface="+mn-ea"/>
              </a:rPr>
              <a:t>4-2</a:t>
            </a:r>
            <a:r>
              <a:rPr lang="ja-JP" altLang="en-US" sz="1800" b="1" dirty="0" err="1" smtClean="0">
                <a:latin typeface="+mn-ea"/>
              </a:rPr>
              <a:t>．</a:t>
            </a:r>
            <a:r>
              <a:rPr lang="ja-JP" altLang="en-US" sz="1800" b="1" dirty="0" smtClean="0">
                <a:latin typeface="+mn-ea"/>
              </a:rPr>
              <a:t>要素間の接続（戻りメッセージの接続）　</a:t>
            </a:r>
            <a:endParaRPr lang="en-US" altLang="ja-JP" sz="1800" b="1" dirty="0">
              <a:latin typeface="+mn-ea"/>
            </a:endParaRPr>
          </a:p>
          <a:p>
            <a:pPr marL="457200" lvl="1" indent="0">
              <a:spcAft>
                <a:spcPts val="0"/>
              </a:spcAft>
              <a:buNone/>
            </a:pPr>
            <a:r>
              <a:rPr lang="ja-JP" altLang="en-US" sz="1600" dirty="0" smtClean="0">
                <a:latin typeface="+mn-ea"/>
              </a:rPr>
              <a:t>①　ツールパレットの</a:t>
            </a:r>
            <a:r>
              <a:rPr lang="en-US" altLang="ja-JP" sz="1600" dirty="0" smtClean="0">
                <a:latin typeface="+mn-ea"/>
              </a:rPr>
              <a:t>[Reply</a:t>
            </a:r>
            <a:r>
              <a:rPr lang="ja-JP" altLang="en-US" sz="1600" dirty="0" smtClean="0">
                <a:latin typeface="+mn-ea"/>
              </a:rPr>
              <a:t>メッセージ</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戻りメッセージの送信元にカーソルを移動し、</a:t>
            </a:r>
            <a:r>
              <a:rPr lang="ja-JP" altLang="en-US" sz="1600" dirty="0">
                <a:latin typeface="+mn-ea"/>
              </a:rPr>
              <a:t>要素</a:t>
            </a:r>
            <a:r>
              <a:rPr lang="ja-JP" altLang="en-US" sz="1600" dirty="0" smtClean="0">
                <a:latin typeface="+mn-ea"/>
              </a:rPr>
              <a:t>が</a:t>
            </a:r>
            <a:r>
              <a:rPr lang="ja-JP" altLang="en-US" sz="1600" dirty="0">
                <a:latin typeface="+mn-ea"/>
              </a:rPr>
              <a:t>青色</a:t>
            </a:r>
            <a:r>
              <a:rPr lang="ja-JP" altLang="en-US" sz="1600" dirty="0" smtClean="0">
                <a:latin typeface="+mn-ea"/>
              </a:rPr>
              <a:t>に変わったらクリックする</a:t>
            </a:r>
            <a:endParaRPr lang="en-US" altLang="ja-JP" sz="1600" dirty="0">
              <a:latin typeface="+mn-ea"/>
            </a:endParaRPr>
          </a:p>
          <a:p>
            <a:endParaRPr kumimoji="1" lang="ja-JP" altLang="en-US" sz="1800" dirty="0">
              <a:latin typeface="+mn-ea"/>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81" y="2505075"/>
            <a:ext cx="4373607" cy="411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533" y="4048125"/>
            <a:ext cx="4328516" cy="2024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bwMode="auto">
          <a:xfrm>
            <a:off x="2073129" y="2668365"/>
            <a:ext cx="355746" cy="285258"/>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2478802" y="2164862"/>
            <a:ext cx="2026910" cy="432792"/>
          </a:xfrm>
          <a:prstGeom prst="wedgeEllipseCallout">
            <a:avLst>
              <a:gd name="adj1" fmla="val -64090"/>
              <a:gd name="adj2" fmla="val 4529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2"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6457" y="3934236"/>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3" name="円形吹き出し 12"/>
          <p:cNvSpPr/>
          <p:nvPr/>
        </p:nvSpPr>
        <p:spPr bwMode="auto">
          <a:xfrm>
            <a:off x="1674804" y="4515709"/>
            <a:ext cx="2531836" cy="735747"/>
          </a:xfrm>
          <a:prstGeom prst="wedgeEllipseCallout">
            <a:avLst>
              <a:gd name="adj1" fmla="val 31840"/>
              <a:gd name="adj2" fmla="val -10292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②カーソルを移動し</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クリックする</a:t>
            </a: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400" y="1301373"/>
            <a:ext cx="348775" cy="334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円弧 14"/>
          <p:cNvSpPr/>
          <p:nvPr/>
        </p:nvSpPr>
        <p:spPr bwMode="auto">
          <a:xfrm rot="5400000" flipH="1">
            <a:off x="4034592" y="2614088"/>
            <a:ext cx="1475910" cy="3063075"/>
          </a:xfrm>
          <a:prstGeom prst="arc">
            <a:avLst/>
          </a:prstGeom>
          <a:noFill/>
          <a:ln w="142875" cap="flat" cmpd="sng" algn="ctr">
            <a:solidFill>
              <a:schemeClr val="bg1">
                <a:lumMod val="50000"/>
              </a:schemeClr>
            </a:solidFill>
            <a:prstDash val="solid"/>
            <a:miter lim="800000"/>
            <a:headEnd type="triangl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3996955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33</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93183" y="914400"/>
            <a:ext cx="8265017" cy="1565031"/>
          </a:xfrm>
        </p:spPr>
        <p:txBody>
          <a:bodyPr>
            <a:normAutofit/>
          </a:bodyPr>
          <a:lstStyle/>
          <a:p>
            <a:pPr marL="0" indent="0">
              <a:buNone/>
            </a:pPr>
            <a:r>
              <a:rPr lang="en-US" altLang="ja-JP" sz="1800" b="1" dirty="0" smtClean="0">
                <a:latin typeface="+mn-ea"/>
              </a:rPr>
              <a:t>4-3</a:t>
            </a:r>
            <a:r>
              <a:rPr lang="ja-JP" altLang="en-US" sz="1800" b="1" dirty="0" err="1" smtClean="0">
                <a:latin typeface="+mn-ea"/>
              </a:rPr>
              <a:t>．</a:t>
            </a:r>
            <a:r>
              <a:rPr lang="ja-JP" altLang="en-US" sz="1800" b="1" dirty="0">
                <a:latin typeface="+mn-ea"/>
              </a:rPr>
              <a:t>メッセージの情報入力</a:t>
            </a:r>
            <a:endParaRPr lang="en-US" altLang="ja-JP" sz="1800" b="1" dirty="0">
              <a:latin typeface="+mn-ea"/>
            </a:endParaRPr>
          </a:p>
          <a:p>
            <a:pPr marL="457200" lvl="1" indent="0">
              <a:spcAft>
                <a:spcPts val="0"/>
              </a:spcAft>
              <a:buNone/>
            </a:pPr>
            <a:r>
              <a:rPr lang="ja-JP" altLang="en-US" sz="1600" dirty="0" smtClean="0">
                <a:latin typeface="+mn-ea"/>
              </a:rPr>
              <a:t>①　情報を入力するメッセージをクリックする</a:t>
            </a:r>
            <a:endParaRPr lang="en-US" altLang="ja-JP" sz="1600" dirty="0" smtClean="0">
              <a:latin typeface="+mn-ea"/>
            </a:endParaRPr>
          </a:p>
          <a:p>
            <a:pPr marL="457200" lvl="1" indent="0">
              <a:spcAft>
                <a:spcPts val="0"/>
              </a:spcAft>
              <a:buNone/>
            </a:pPr>
            <a:r>
              <a:rPr lang="ja-JP" altLang="en-US" sz="1600" dirty="0" smtClean="0">
                <a:latin typeface="+mn-ea"/>
              </a:rPr>
              <a:t>②　表示されるプロパティビューに情報を入力する</a:t>
            </a:r>
            <a:endParaRPr kumimoji="1" lang="ja-JP" altLang="en-US" sz="1600" dirty="0">
              <a:latin typeface="+mn-ea"/>
            </a:endParaRPr>
          </a:p>
        </p:txBody>
      </p:sp>
      <p:pic>
        <p:nvPicPr>
          <p:cNvPr id="8" name="Picture 2" descr="C:\Users\10001163746\Documents\教育・研修\ETロボコン\2015年度\astah説明資料\成果物\図\シーケンス図\メッセージの編集.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869" y="2070594"/>
            <a:ext cx="5192388" cy="4214813"/>
          </a:xfrm>
          <a:prstGeom prst="rect">
            <a:avLst/>
          </a:prstGeom>
          <a:noFill/>
          <a:extLst>
            <a:ext uri="{909E8E84-426E-40DD-AFC4-6F175D3DCCD1}">
              <a14:hiddenFill xmlns:a14="http://schemas.microsoft.com/office/drawing/2010/main">
                <a:solidFill>
                  <a:srgbClr val="FFFFFF"/>
                </a:solidFill>
              </a14:hiddenFill>
            </a:ext>
          </a:extLst>
        </p:spPr>
      </p:pic>
      <p:sp>
        <p:nvSpPr>
          <p:cNvPr id="9" name="円形吹き出し 8"/>
          <p:cNvSpPr/>
          <p:nvPr/>
        </p:nvSpPr>
        <p:spPr bwMode="auto">
          <a:xfrm>
            <a:off x="5044445" y="4169437"/>
            <a:ext cx="2026910" cy="432792"/>
          </a:xfrm>
          <a:prstGeom prst="wedgeEllipseCallout">
            <a:avLst>
              <a:gd name="adj1" fmla="val -36757"/>
              <a:gd name="adj2" fmla="val -6204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0" name="円/楕円 9"/>
          <p:cNvSpPr/>
          <p:nvPr/>
        </p:nvSpPr>
        <p:spPr bwMode="auto">
          <a:xfrm>
            <a:off x="4661032" y="3771908"/>
            <a:ext cx="1484792" cy="18155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正方形/長方形 10"/>
          <p:cNvSpPr/>
          <p:nvPr/>
        </p:nvSpPr>
        <p:spPr bwMode="auto">
          <a:xfrm>
            <a:off x="2050218" y="4160416"/>
            <a:ext cx="1475500" cy="1859119"/>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形吹き出し 11"/>
          <p:cNvSpPr/>
          <p:nvPr/>
        </p:nvSpPr>
        <p:spPr bwMode="auto">
          <a:xfrm>
            <a:off x="3432015" y="5523184"/>
            <a:ext cx="1521986" cy="432792"/>
          </a:xfrm>
          <a:prstGeom prst="wedgeEllipseCallout">
            <a:avLst>
              <a:gd name="adj1" fmla="val -54144"/>
              <a:gd name="adj2" fmla="val -6995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②情報入力</a:t>
            </a:r>
          </a:p>
        </p:txBody>
      </p:sp>
      <p:sp>
        <p:nvSpPr>
          <p:cNvPr id="13" name="四角形吹き出し 12"/>
          <p:cNvSpPr/>
          <p:nvPr/>
        </p:nvSpPr>
        <p:spPr bwMode="auto">
          <a:xfrm>
            <a:off x="507892" y="5739955"/>
            <a:ext cx="1670017" cy="391229"/>
          </a:xfrm>
          <a:prstGeom prst="wedgeRectCallout">
            <a:avLst>
              <a:gd name="adj1" fmla="val 40586"/>
              <a:gd name="adj2" fmla="val -85784"/>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Tree>
    <p:extLst>
      <p:ext uri="{BB962C8B-B14F-4D97-AF65-F5344CB8AC3E}">
        <p14:creationId xmlns:p14="http://schemas.microsoft.com/office/powerpoint/2010/main" val="399695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67425" y="901522"/>
            <a:ext cx="8290775" cy="1577910"/>
          </a:xfrm>
        </p:spPr>
        <p:txBody>
          <a:bodyPr>
            <a:normAutofit/>
          </a:bodyPr>
          <a:lstStyle/>
          <a:p>
            <a:pPr marL="0" indent="0">
              <a:buNone/>
            </a:pPr>
            <a:r>
              <a:rPr lang="en-US" altLang="ja-JP" sz="1800" b="1" dirty="0" smtClean="0">
                <a:latin typeface="+mn-ea"/>
              </a:rPr>
              <a:t>4-4</a:t>
            </a:r>
            <a:r>
              <a:rPr lang="ja-JP" altLang="en-US" sz="1800" b="1" dirty="0" err="1" smtClean="0">
                <a:latin typeface="+mn-ea"/>
              </a:rPr>
              <a:t>．</a:t>
            </a:r>
            <a:r>
              <a:rPr lang="ja-JP" altLang="en-US" sz="1800" b="1" dirty="0" smtClean="0">
                <a:latin typeface="+mn-ea"/>
              </a:rPr>
              <a:t>相互作用</a:t>
            </a:r>
            <a:endParaRPr lang="en-US" altLang="ja-JP" sz="1800" b="1" dirty="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smtClean="0">
                <a:latin typeface="+mn-ea"/>
              </a:rPr>
              <a:t>相互作用の利用</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左クリックをしたまま相互作用で囲む範囲を指定し、囲んだら離す</a:t>
            </a:r>
            <a:endParaRPr kumimoji="1" lang="ja-JP" altLang="en-US" sz="1600" dirty="0">
              <a:latin typeface="+mn-ea"/>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997" y="2343890"/>
            <a:ext cx="4173942" cy="3890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134" y="4186773"/>
            <a:ext cx="4116315" cy="20663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形吹き出し 9"/>
          <p:cNvSpPr/>
          <p:nvPr/>
        </p:nvSpPr>
        <p:spPr bwMode="auto">
          <a:xfrm>
            <a:off x="3912169" y="2127493"/>
            <a:ext cx="2026910" cy="432792"/>
          </a:xfrm>
          <a:prstGeom prst="wedgeEllipseCallout">
            <a:avLst>
              <a:gd name="adj1" fmla="val -71447"/>
              <a:gd name="adj2" fmla="val 4460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1" name="円/楕円 10"/>
          <p:cNvSpPr/>
          <p:nvPr/>
        </p:nvSpPr>
        <p:spPr bwMode="auto">
          <a:xfrm>
            <a:off x="3319430" y="2515607"/>
            <a:ext cx="27396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2"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3808" y="3344427"/>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5510" y="3997274"/>
            <a:ext cx="351363" cy="26352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p:cNvCxnSpPr/>
          <p:nvPr/>
        </p:nvCxnSpPr>
        <p:spPr bwMode="auto">
          <a:xfrm>
            <a:off x="1990915" y="3373002"/>
            <a:ext cx="2451702" cy="652847"/>
          </a:xfrm>
          <a:prstGeom prst="straightConnector1">
            <a:avLst/>
          </a:prstGeom>
          <a:solidFill>
            <a:schemeClr val="accent1"/>
          </a:solidFill>
          <a:ln w="19050" cap="flat" cmpd="sng" algn="ctr">
            <a:solidFill>
              <a:srgbClr val="FF0000"/>
            </a:solidFill>
            <a:prstDash val="dash"/>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円形吹き出し 14"/>
          <p:cNvSpPr/>
          <p:nvPr/>
        </p:nvSpPr>
        <p:spPr bwMode="auto">
          <a:xfrm>
            <a:off x="538747" y="3812161"/>
            <a:ext cx="2531834" cy="735747"/>
          </a:xfrm>
          <a:prstGeom prst="wedgeEllipseCallout">
            <a:avLst>
              <a:gd name="adj1" fmla="val 35078"/>
              <a:gd name="adj2" fmla="val -7384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lang="ja-JP" altLang="en-US" sz="1400" dirty="0" smtClean="0">
                <a:latin typeface="+mn-ea"/>
                <a:ea typeface="+mn-ea"/>
              </a:rPr>
              <a:t>クリックしたまま</a:t>
            </a:r>
            <a:r>
              <a:rPr lang="en-US" altLang="ja-JP" sz="1400" dirty="0" smtClean="0">
                <a:latin typeface="+mn-ea"/>
                <a:ea typeface="+mn-ea"/>
              </a:rPr>
              <a:t/>
            </a:r>
            <a:br>
              <a:rPr lang="en-US" altLang="ja-JP" sz="1400" dirty="0" smtClean="0">
                <a:latin typeface="+mn-ea"/>
                <a:ea typeface="+mn-ea"/>
              </a:rPr>
            </a:br>
            <a:r>
              <a:rPr lang="ja-JP" altLang="en-US" sz="1400" dirty="0" smtClean="0">
                <a:latin typeface="+mn-ea"/>
                <a:ea typeface="+mn-ea"/>
              </a:rPr>
              <a:t>範囲指定</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6" name="円形吹き出し 15"/>
          <p:cNvSpPr/>
          <p:nvPr/>
        </p:nvSpPr>
        <p:spPr bwMode="auto">
          <a:xfrm>
            <a:off x="3353772" y="4451198"/>
            <a:ext cx="1017062" cy="432792"/>
          </a:xfrm>
          <a:prstGeom prst="wedgeEllipseCallout">
            <a:avLst>
              <a:gd name="adj1" fmla="val 28580"/>
              <a:gd name="adj2" fmla="val -9484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lang="ja-JP" altLang="en-US" sz="1400" dirty="0" smtClean="0">
                <a:latin typeface="+mn-ea"/>
                <a:ea typeface="+mn-ea"/>
              </a:rPr>
              <a:t>離す</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7599" y="1362345"/>
            <a:ext cx="278315" cy="23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円弧 17"/>
          <p:cNvSpPr/>
          <p:nvPr/>
        </p:nvSpPr>
        <p:spPr bwMode="auto">
          <a:xfrm rot="5400000" flipH="1">
            <a:off x="4298645" y="3117813"/>
            <a:ext cx="1475910" cy="2728399"/>
          </a:xfrm>
          <a:prstGeom prst="arc">
            <a:avLst>
              <a:gd name="adj1" fmla="val 16924620"/>
              <a:gd name="adj2" fmla="val 0"/>
            </a:avLst>
          </a:prstGeom>
          <a:noFill/>
          <a:ln w="142875" cap="flat" cmpd="sng" algn="ctr">
            <a:solidFill>
              <a:schemeClr val="bg1">
                <a:lumMod val="50000"/>
              </a:schemeClr>
            </a:solidFill>
            <a:prstDash val="solid"/>
            <a:miter lim="800000"/>
            <a:headEnd type="triangl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50742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35</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236" y="2709364"/>
            <a:ext cx="4293944" cy="2470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89" y="2742448"/>
            <a:ext cx="3254995" cy="17953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コンテンツ プレースホルダー 2"/>
          <p:cNvSpPr>
            <a:spLocks noGrp="1"/>
          </p:cNvSpPr>
          <p:nvPr>
            <p:ph idx="1"/>
          </p:nvPr>
        </p:nvSpPr>
        <p:spPr>
          <a:xfrm>
            <a:off x="193182" y="914399"/>
            <a:ext cx="8769153" cy="1933783"/>
          </a:xfrm>
        </p:spPr>
        <p:txBody>
          <a:bodyPr>
            <a:noAutofit/>
          </a:bodyPr>
          <a:lstStyle/>
          <a:p>
            <a:pPr marL="0" indent="0">
              <a:buNone/>
            </a:pPr>
            <a:r>
              <a:rPr lang="en-US" altLang="ja-JP" sz="1800" b="1" dirty="0" smtClean="0">
                <a:latin typeface="+mn-ea"/>
              </a:rPr>
              <a:t>4-5</a:t>
            </a:r>
            <a:r>
              <a:rPr lang="ja-JP" altLang="en-US" sz="1800" b="1" dirty="0" err="1" smtClean="0">
                <a:latin typeface="+mn-ea"/>
              </a:rPr>
              <a:t>．</a:t>
            </a:r>
            <a:r>
              <a:rPr lang="ja-JP" altLang="en-US" sz="1800" b="1" dirty="0" smtClean="0">
                <a:latin typeface="+mn-ea"/>
              </a:rPr>
              <a:t>複合フラグメント</a:t>
            </a:r>
            <a:endParaRPr lang="en-US" altLang="ja-JP" sz="1800" b="1" dirty="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smtClean="0">
                <a:latin typeface="+mn-ea"/>
              </a:rPr>
              <a:t>複合フラグメント</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左</a:t>
            </a:r>
            <a:r>
              <a:rPr lang="ja-JP" altLang="en-US" sz="1600" dirty="0">
                <a:latin typeface="+mn-ea"/>
              </a:rPr>
              <a:t>クリックをした</a:t>
            </a:r>
            <a:r>
              <a:rPr lang="ja-JP" altLang="en-US" sz="1600" dirty="0" smtClean="0">
                <a:latin typeface="+mn-ea"/>
              </a:rPr>
              <a:t>まま複合フラグメントで囲む</a:t>
            </a:r>
            <a:r>
              <a:rPr lang="ja-JP" altLang="en-US" sz="1600" dirty="0">
                <a:latin typeface="+mn-ea"/>
              </a:rPr>
              <a:t>範囲指定し、囲んだら</a:t>
            </a:r>
            <a:r>
              <a:rPr lang="ja-JP" altLang="en-US" sz="1600" dirty="0" smtClean="0">
                <a:latin typeface="+mn-ea"/>
              </a:rPr>
              <a:t>離す</a:t>
            </a:r>
            <a:endParaRPr lang="ja-JP" altLang="en-US" sz="1600" dirty="0">
              <a:latin typeface="+mn-ea"/>
            </a:endParaRPr>
          </a:p>
          <a:p>
            <a:pPr marL="457200" lvl="1" indent="0">
              <a:spcAft>
                <a:spcPts val="0"/>
              </a:spcAft>
              <a:buNone/>
            </a:pPr>
            <a:r>
              <a:rPr lang="ja-JP" altLang="en-US" sz="1600" dirty="0" smtClean="0">
                <a:latin typeface="+mn-ea"/>
              </a:rPr>
              <a:t>③　複合フラグメントを左クリックし、表示されるプロパティビューで複合フラグメント　　　　　　　　</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種類やオペランドを入力する</a:t>
            </a:r>
            <a:endParaRPr lang="en-US" altLang="ja-JP" sz="1600" dirty="0">
              <a:latin typeface="+mn-ea"/>
            </a:endParaRPr>
          </a:p>
        </p:txBody>
      </p:sp>
      <p:sp>
        <p:nvSpPr>
          <p:cNvPr id="10" name="円形吹き出し 9"/>
          <p:cNvSpPr/>
          <p:nvPr/>
        </p:nvSpPr>
        <p:spPr bwMode="auto">
          <a:xfrm>
            <a:off x="322293" y="2616008"/>
            <a:ext cx="2026910" cy="432792"/>
          </a:xfrm>
          <a:prstGeom prst="wedgeEllipseCallout">
            <a:avLst>
              <a:gd name="adj1" fmla="val 57173"/>
              <a:gd name="adj2" fmla="val 3880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1" name="円/楕円 10"/>
          <p:cNvSpPr/>
          <p:nvPr/>
        </p:nvSpPr>
        <p:spPr bwMode="auto">
          <a:xfrm>
            <a:off x="2500089" y="2908722"/>
            <a:ext cx="27396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2"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6325" y="4425604"/>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3" name="円形吹き出し 12"/>
          <p:cNvSpPr/>
          <p:nvPr/>
        </p:nvSpPr>
        <p:spPr bwMode="auto">
          <a:xfrm>
            <a:off x="306058" y="4224217"/>
            <a:ext cx="2531836" cy="735747"/>
          </a:xfrm>
          <a:prstGeom prst="wedgeEllipseCallout">
            <a:avLst>
              <a:gd name="adj1" fmla="val 38325"/>
              <a:gd name="adj2" fmla="val -6475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lang="ja-JP" altLang="en-US" sz="1400" dirty="0" smtClean="0">
                <a:latin typeface="+mn-ea"/>
                <a:ea typeface="+mn-ea"/>
              </a:rPr>
              <a:t>クリックしたまま</a:t>
            </a:r>
            <a:r>
              <a:rPr lang="en-US" altLang="ja-JP" sz="1400" dirty="0" smtClean="0">
                <a:latin typeface="+mn-ea"/>
                <a:ea typeface="+mn-ea"/>
              </a:rPr>
              <a:t/>
            </a:r>
            <a:br>
              <a:rPr lang="en-US" altLang="ja-JP" sz="1400" dirty="0" smtClean="0">
                <a:latin typeface="+mn-ea"/>
                <a:ea typeface="+mn-ea"/>
              </a:rPr>
            </a:br>
            <a:r>
              <a:rPr lang="ja-JP" altLang="en-US" sz="1400" dirty="0" smtClean="0">
                <a:latin typeface="+mn-ea"/>
                <a:ea typeface="+mn-ea"/>
              </a:rPr>
              <a:t>範囲指定</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4" name="円形吹き出し 13"/>
          <p:cNvSpPr/>
          <p:nvPr/>
        </p:nvSpPr>
        <p:spPr bwMode="auto">
          <a:xfrm>
            <a:off x="3399157" y="3745932"/>
            <a:ext cx="1017062" cy="432792"/>
          </a:xfrm>
          <a:prstGeom prst="wedgeEllipseCallout">
            <a:avLst>
              <a:gd name="adj1" fmla="val -21844"/>
              <a:gd name="adj2" fmla="val 9306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lang="ja-JP" altLang="en-US" sz="1400" dirty="0" smtClean="0">
                <a:latin typeface="+mn-ea"/>
                <a:ea typeface="+mn-ea"/>
              </a:rPr>
              <a:t>離す</a:t>
            </a:r>
            <a:endParaRPr kumimoji="1" lang="ja-JP" altLang="en-US" sz="1400" b="0" i="0" u="none" strike="noStrike" cap="none" normalizeH="0" baseline="0" dirty="0" smtClean="0">
              <a:ln>
                <a:noFill/>
              </a:ln>
              <a:solidFill>
                <a:schemeClr val="tx1"/>
              </a:solidFill>
              <a:effectLst/>
              <a:latin typeface="+mn-ea"/>
              <a:ea typeface="+mn-ea"/>
            </a:endParaRPr>
          </a:p>
        </p:txBody>
      </p:sp>
      <p:cxnSp>
        <p:nvCxnSpPr>
          <p:cNvPr id="15" name="直線矢印コネクタ 14"/>
          <p:cNvCxnSpPr/>
          <p:nvPr/>
        </p:nvCxnSpPr>
        <p:spPr bwMode="auto">
          <a:xfrm>
            <a:off x="1477424" y="3752241"/>
            <a:ext cx="2228208" cy="690947"/>
          </a:xfrm>
          <a:prstGeom prst="straightConnector1">
            <a:avLst/>
          </a:prstGeom>
          <a:solidFill>
            <a:schemeClr val="accent1"/>
          </a:solidFill>
          <a:ln w="19050" cap="flat" cmpd="sng" algn="ctr">
            <a:solidFill>
              <a:srgbClr val="FF0000"/>
            </a:solidFill>
            <a:prstDash val="dash"/>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円形吹き出し 15"/>
          <p:cNvSpPr/>
          <p:nvPr/>
        </p:nvSpPr>
        <p:spPr bwMode="auto">
          <a:xfrm>
            <a:off x="6715061" y="3075309"/>
            <a:ext cx="2026910" cy="432792"/>
          </a:xfrm>
          <a:prstGeom prst="wedgeEllipseCallout">
            <a:avLst>
              <a:gd name="adj1" fmla="val -37589"/>
              <a:gd name="adj2" fmla="val 10328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③</a:t>
            </a:r>
            <a:r>
              <a:rPr lang="ja-JP" altLang="en-US" sz="1400" dirty="0" smtClean="0">
                <a:latin typeface="+mn-ea"/>
                <a:ea typeface="+mn-ea"/>
              </a:rPr>
              <a:t>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0625" y="1364407"/>
            <a:ext cx="285865" cy="226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7424" y="4540257"/>
            <a:ext cx="1427645" cy="1928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正方形/長方形 18"/>
          <p:cNvSpPr/>
          <p:nvPr/>
        </p:nvSpPr>
        <p:spPr bwMode="auto">
          <a:xfrm>
            <a:off x="4172706" y="4221135"/>
            <a:ext cx="1358963" cy="952054"/>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四角形吹き出し 19"/>
          <p:cNvSpPr/>
          <p:nvPr/>
        </p:nvSpPr>
        <p:spPr bwMode="auto">
          <a:xfrm>
            <a:off x="2710324" y="5350536"/>
            <a:ext cx="1620957" cy="307777"/>
          </a:xfrm>
          <a:prstGeom prst="wedgeRectCallout">
            <a:avLst>
              <a:gd name="adj1" fmla="val 42615"/>
              <a:gd name="adj2" fmla="val -143278"/>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21" name="正方形/長方形 20"/>
          <p:cNvSpPr/>
          <p:nvPr/>
        </p:nvSpPr>
        <p:spPr bwMode="auto">
          <a:xfrm>
            <a:off x="5777424" y="4545569"/>
            <a:ext cx="1427645" cy="1923024"/>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22" name="直線コネクタ 21"/>
          <p:cNvCxnSpPr/>
          <p:nvPr/>
        </p:nvCxnSpPr>
        <p:spPr bwMode="auto">
          <a:xfrm flipH="1" flipV="1">
            <a:off x="5493505" y="4217361"/>
            <a:ext cx="1642882" cy="322896"/>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p:nvPr/>
        </p:nvCxnSpPr>
        <p:spPr bwMode="auto">
          <a:xfrm flipH="1" flipV="1">
            <a:off x="4171236" y="5184185"/>
            <a:ext cx="1642882" cy="1284408"/>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円形吹き出し 23"/>
          <p:cNvSpPr/>
          <p:nvPr/>
        </p:nvSpPr>
        <p:spPr bwMode="auto">
          <a:xfrm>
            <a:off x="7322709" y="4935392"/>
            <a:ext cx="1521986" cy="432792"/>
          </a:xfrm>
          <a:prstGeom prst="wedgeEllipseCallout">
            <a:avLst>
              <a:gd name="adj1" fmla="val -69589"/>
              <a:gd name="adj2" fmla="val -7769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③情報入力</a:t>
            </a:r>
            <a:endParaRPr kumimoji="1" lang="ja-JP" altLang="en-US" sz="14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507424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231820" y="953441"/>
            <a:ext cx="8226380" cy="1616143"/>
          </a:xfrm>
        </p:spPr>
        <p:txBody>
          <a:bodyPr>
            <a:normAutofit/>
          </a:bodyPr>
          <a:lstStyle/>
          <a:p>
            <a:pPr marL="0" indent="0">
              <a:buNone/>
            </a:pPr>
            <a:r>
              <a:rPr lang="en-US" altLang="ja-JP" sz="1800" b="1" dirty="0" smtClean="0">
                <a:latin typeface="+mn-ea"/>
              </a:rPr>
              <a:t>4-6</a:t>
            </a:r>
            <a:r>
              <a:rPr lang="ja-JP" altLang="en-US" sz="1800" b="1" dirty="0" err="1" smtClean="0">
                <a:latin typeface="+mn-ea"/>
              </a:rPr>
              <a:t>．</a:t>
            </a:r>
            <a:r>
              <a:rPr lang="ja-JP" altLang="en-US" sz="1800" b="1" dirty="0">
                <a:latin typeface="+mn-ea"/>
              </a:rPr>
              <a:t>クラス図と</a:t>
            </a:r>
            <a:r>
              <a:rPr lang="ja-JP" altLang="en-US" sz="1800" b="1" dirty="0" smtClean="0">
                <a:latin typeface="+mn-ea"/>
              </a:rPr>
              <a:t>の連携</a:t>
            </a:r>
            <a:r>
              <a:rPr lang="ja-JP" altLang="en-US" sz="1800" b="1" dirty="0">
                <a:latin typeface="+mn-ea"/>
              </a:rPr>
              <a:t>：</a:t>
            </a:r>
            <a:r>
              <a:rPr lang="ja-JP" altLang="en-US" sz="1800" b="1" dirty="0" smtClean="0">
                <a:latin typeface="+mn-ea"/>
              </a:rPr>
              <a:t>属性の編集</a:t>
            </a:r>
            <a:endParaRPr lang="en-US" altLang="ja-JP" sz="1800" b="1" dirty="0">
              <a:latin typeface="+mn-ea"/>
            </a:endParaRPr>
          </a:p>
          <a:p>
            <a:pPr marL="457200" lvl="1" indent="0">
              <a:spcAft>
                <a:spcPts val="0"/>
              </a:spcAft>
              <a:buNone/>
            </a:pPr>
            <a:r>
              <a:rPr lang="ja-JP" altLang="en-US" sz="1600" dirty="0" smtClean="0">
                <a:latin typeface="+mn-ea"/>
              </a:rPr>
              <a:t>①　作成済み</a:t>
            </a:r>
            <a:r>
              <a:rPr lang="ja-JP" altLang="en-US" sz="1600" dirty="0">
                <a:latin typeface="+mn-ea"/>
              </a:rPr>
              <a:t>の</a:t>
            </a:r>
            <a:r>
              <a:rPr lang="ja-JP" altLang="en-US" sz="1600" dirty="0" smtClean="0">
                <a:latin typeface="+mn-ea"/>
              </a:rPr>
              <a:t>クラスから生成したライフラインをクリックして選択する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プロパティビューの</a:t>
            </a:r>
            <a:r>
              <a:rPr lang="en-US" altLang="ja-JP" sz="1600" dirty="0" smtClean="0">
                <a:latin typeface="+mn-ea"/>
              </a:rPr>
              <a:t>[</a:t>
            </a:r>
            <a:r>
              <a:rPr lang="ja-JP" altLang="en-US" sz="1600" dirty="0" smtClean="0">
                <a:latin typeface="+mn-ea"/>
              </a:rPr>
              <a:t>プロパティ</a:t>
            </a:r>
            <a:r>
              <a:rPr lang="en-US" altLang="ja-JP" sz="1600" dirty="0" smtClean="0">
                <a:latin typeface="+mn-ea"/>
              </a:rPr>
              <a:t>]</a:t>
            </a:r>
            <a:r>
              <a:rPr lang="ja-JP" altLang="en-US" sz="1600" dirty="0" smtClean="0">
                <a:latin typeface="+mn-ea"/>
              </a:rPr>
              <a:t>をクリックする</a:t>
            </a:r>
            <a:endParaRPr lang="en-US" altLang="ja-JP" sz="1600" dirty="0" smtClean="0">
              <a:latin typeface="+mn-ea"/>
            </a:endParaRPr>
          </a:p>
          <a:p>
            <a:pPr marL="457200" lvl="1" indent="0">
              <a:spcAft>
                <a:spcPts val="0"/>
              </a:spcAft>
              <a:buNone/>
            </a:pPr>
            <a:r>
              <a:rPr lang="ja-JP" altLang="en-US" sz="1600" dirty="0" smtClean="0">
                <a:latin typeface="+mn-ea"/>
              </a:rPr>
              <a:t>③　表示されるクラスプロパティでクラス情報を編集する</a:t>
            </a:r>
            <a:endParaRPr kumimoji="1" lang="ja-JP" altLang="en-US" sz="1600" dirty="0">
              <a:latin typeface="+mn-ea"/>
            </a:endParaRPr>
          </a:p>
        </p:txBody>
      </p:sp>
      <p:pic>
        <p:nvPicPr>
          <p:cNvPr id="8" name="Picture 2" descr="C:\Users\10001163746\Documents\教育・研修\ETロボコン\2015年度\astah説明資料\成果物\図\シーケンス図\クラス図-シーケンス図_連携１.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82" y="2686786"/>
            <a:ext cx="4023030" cy="32656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円/楕円 8"/>
          <p:cNvSpPr/>
          <p:nvPr/>
        </p:nvSpPr>
        <p:spPr bwMode="auto">
          <a:xfrm>
            <a:off x="3322224" y="3616743"/>
            <a:ext cx="703344" cy="25932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2061474" y="2957457"/>
            <a:ext cx="2026910" cy="432792"/>
          </a:xfrm>
          <a:prstGeom prst="wedgeEllipseCallout">
            <a:avLst>
              <a:gd name="adj1" fmla="val 22558"/>
              <a:gd name="adj2" fmla="val 9555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t>①クリックする</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938680" y="4901976"/>
            <a:ext cx="2026910" cy="432792"/>
          </a:xfrm>
          <a:prstGeom prst="wedgeEllipseCallout">
            <a:avLst>
              <a:gd name="adj1" fmla="val -36420"/>
              <a:gd name="adj2" fmla="val -68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t>②クリックする</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154" y="2615336"/>
            <a:ext cx="1652587" cy="193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841" y="2619375"/>
            <a:ext cx="1646952"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132" y="4542852"/>
            <a:ext cx="3383417" cy="17390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正方形/長方形 14"/>
          <p:cNvSpPr/>
          <p:nvPr/>
        </p:nvSpPr>
        <p:spPr bwMode="auto">
          <a:xfrm>
            <a:off x="6523498" y="3255268"/>
            <a:ext cx="1526888" cy="14287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四角形吹き出し 15"/>
          <p:cNvSpPr/>
          <p:nvPr/>
        </p:nvSpPr>
        <p:spPr bwMode="auto">
          <a:xfrm>
            <a:off x="6148114" y="5919358"/>
            <a:ext cx="2248911" cy="576407"/>
          </a:xfrm>
          <a:prstGeom prst="wedgeRectCallout">
            <a:avLst>
              <a:gd name="adj1" fmla="val -57540"/>
              <a:gd name="adj2" fmla="val -54852"/>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シーケンス図での修正が</a:t>
            </a:r>
            <a:r>
              <a:rPr kumimoji="1" lang="en-US" altLang="ja-JP" sz="1400" b="0" i="0" u="none" strike="noStrike" cap="none" normalizeH="0" baseline="0" dirty="0" smtClean="0">
                <a:ln>
                  <a:noFill/>
                </a:ln>
                <a:effectLst/>
                <a:latin typeface="+mn-ea"/>
                <a:ea typeface="+mn-ea"/>
              </a:rPr>
              <a:t/>
            </a:r>
            <a:br>
              <a:rPr kumimoji="1" lang="en-US" altLang="ja-JP" sz="1400" b="0" i="0" u="none" strike="noStrike" cap="none" normalizeH="0" baseline="0" dirty="0" smtClean="0">
                <a:ln>
                  <a:noFill/>
                </a:ln>
                <a:effectLst/>
                <a:latin typeface="+mn-ea"/>
                <a:ea typeface="+mn-ea"/>
              </a:rPr>
            </a:br>
            <a:r>
              <a:rPr kumimoji="1" lang="ja-JP" altLang="en-US" sz="1400" b="0" i="0" u="none" strike="noStrike" cap="none" normalizeH="0" baseline="0" dirty="0" smtClean="0">
                <a:ln>
                  <a:noFill/>
                </a:ln>
                <a:effectLst/>
                <a:latin typeface="+mn-ea"/>
                <a:ea typeface="+mn-ea"/>
              </a:rPr>
              <a:t>クラス図にも反映される</a:t>
            </a:r>
          </a:p>
        </p:txBody>
      </p:sp>
      <p:sp>
        <p:nvSpPr>
          <p:cNvPr id="17" name="正方形/長方形 16"/>
          <p:cNvSpPr/>
          <p:nvPr/>
        </p:nvSpPr>
        <p:spPr bwMode="auto">
          <a:xfrm>
            <a:off x="5114484" y="721621"/>
            <a:ext cx="3192387" cy="578058"/>
          </a:xfrm>
          <a:prstGeom prst="rect">
            <a:avLst/>
          </a:prstGeom>
          <a:ln>
            <a:solidFill>
              <a:srgbClr val="0000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solidFill>
                  <a:srgbClr val="0000FF"/>
                </a:solidFill>
                <a:latin typeface="+mn-ea"/>
              </a:rPr>
              <a:t>ライフライン追加時に作成済みのクラスを利用するメリット</a:t>
            </a:r>
            <a:endParaRPr kumimoji="1" lang="ja-JP" altLang="en-US" sz="1600" b="0" i="0" u="none" strike="noStrike" cap="none" normalizeH="0" baseline="0" dirty="0" smtClean="0">
              <a:ln>
                <a:noFill/>
              </a:ln>
              <a:solidFill>
                <a:srgbClr val="0000FF"/>
              </a:solidFill>
              <a:effectLst/>
              <a:latin typeface="+mn-ea"/>
            </a:endParaRPr>
          </a:p>
        </p:txBody>
      </p:sp>
      <p:sp>
        <p:nvSpPr>
          <p:cNvPr id="18" name="正方形/長方形 17"/>
          <p:cNvSpPr/>
          <p:nvPr/>
        </p:nvSpPr>
        <p:spPr bwMode="auto">
          <a:xfrm>
            <a:off x="4808154" y="2615336"/>
            <a:ext cx="3303639" cy="1932852"/>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フリーフォーム 18"/>
          <p:cNvSpPr/>
          <p:nvPr/>
        </p:nvSpPr>
        <p:spPr bwMode="auto">
          <a:xfrm rot="20476143">
            <a:off x="1265202" y="4030660"/>
            <a:ext cx="3593982" cy="419124"/>
          </a:xfrm>
          <a:custGeom>
            <a:avLst/>
            <a:gdLst>
              <a:gd name="connsiteX0" fmla="*/ 0 w 255181"/>
              <a:gd name="connsiteY0" fmla="*/ 0 h 563526"/>
              <a:gd name="connsiteX1" fmla="*/ 148856 w 255181"/>
              <a:gd name="connsiteY1" fmla="*/ 116959 h 563526"/>
              <a:gd name="connsiteX2" fmla="*/ 233916 w 255181"/>
              <a:gd name="connsiteY2" fmla="*/ 350875 h 563526"/>
              <a:gd name="connsiteX3" fmla="*/ 255181 w 255181"/>
              <a:gd name="connsiteY3" fmla="*/ 563526 h 563526"/>
              <a:gd name="connsiteX0" fmla="*/ 0 w 267416"/>
              <a:gd name="connsiteY0" fmla="*/ 692289 h 693270"/>
              <a:gd name="connsiteX1" fmla="*/ 161091 w 267416"/>
              <a:gd name="connsiteY1" fmla="*/ 14311 h 693270"/>
              <a:gd name="connsiteX2" fmla="*/ 246151 w 267416"/>
              <a:gd name="connsiteY2" fmla="*/ 248227 h 693270"/>
              <a:gd name="connsiteX3" fmla="*/ 267416 w 267416"/>
              <a:gd name="connsiteY3" fmla="*/ 460878 h 693270"/>
              <a:gd name="connsiteX0" fmla="*/ 0 w 267416"/>
              <a:gd name="connsiteY0" fmla="*/ 682858 h 682858"/>
              <a:gd name="connsiteX1" fmla="*/ 69039 w 267416"/>
              <a:gd name="connsiteY1" fmla="*/ 468770 h 682858"/>
              <a:gd name="connsiteX2" fmla="*/ 161091 w 267416"/>
              <a:gd name="connsiteY2" fmla="*/ 4880 h 682858"/>
              <a:gd name="connsiteX3" fmla="*/ 246151 w 267416"/>
              <a:gd name="connsiteY3" fmla="*/ 238796 h 682858"/>
              <a:gd name="connsiteX4" fmla="*/ 267416 w 267416"/>
              <a:gd name="connsiteY4" fmla="*/ 451447 h 682858"/>
              <a:gd name="connsiteX0" fmla="*/ 0 w 267416"/>
              <a:gd name="connsiteY0" fmla="*/ 678880 h 678880"/>
              <a:gd name="connsiteX1" fmla="*/ 65543 w 267416"/>
              <a:gd name="connsiteY1" fmla="*/ 175725 h 678880"/>
              <a:gd name="connsiteX2" fmla="*/ 161091 w 267416"/>
              <a:gd name="connsiteY2" fmla="*/ 902 h 678880"/>
              <a:gd name="connsiteX3" fmla="*/ 246151 w 267416"/>
              <a:gd name="connsiteY3" fmla="*/ 234818 h 678880"/>
              <a:gd name="connsiteX4" fmla="*/ 267416 w 267416"/>
              <a:gd name="connsiteY4" fmla="*/ 447469 h 678880"/>
              <a:gd name="connsiteX0" fmla="*/ 0 w 268923"/>
              <a:gd name="connsiteY0" fmla="*/ 1551 h 904307"/>
              <a:gd name="connsiteX1" fmla="*/ 67050 w 268923"/>
              <a:gd name="connsiteY1" fmla="*/ 632564 h 904307"/>
              <a:gd name="connsiteX2" fmla="*/ 162598 w 268923"/>
              <a:gd name="connsiteY2" fmla="*/ 457741 h 904307"/>
              <a:gd name="connsiteX3" fmla="*/ 247658 w 268923"/>
              <a:gd name="connsiteY3" fmla="*/ 691657 h 904307"/>
              <a:gd name="connsiteX4" fmla="*/ 268923 w 268923"/>
              <a:gd name="connsiteY4" fmla="*/ 904308 h 904307"/>
              <a:gd name="connsiteX0" fmla="*/ 0 w 268923"/>
              <a:gd name="connsiteY0" fmla="*/ 205394 h 1108150"/>
              <a:gd name="connsiteX1" fmla="*/ 77982 w 268923"/>
              <a:gd name="connsiteY1" fmla="*/ 15287 h 1108150"/>
              <a:gd name="connsiteX2" fmla="*/ 162598 w 268923"/>
              <a:gd name="connsiteY2" fmla="*/ 661584 h 1108150"/>
              <a:gd name="connsiteX3" fmla="*/ 247658 w 268923"/>
              <a:gd name="connsiteY3" fmla="*/ 895500 h 1108150"/>
              <a:gd name="connsiteX4" fmla="*/ 268923 w 268923"/>
              <a:gd name="connsiteY4" fmla="*/ 1108151 h 1108150"/>
              <a:gd name="connsiteX0" fmla="*/ 0 w 268923"/>
              <a:gd name="connsiteY0" fmla="*/ 190288 h 1093044"/>
              <a:gd name="connsiteX1" fmla="*/ 77982 w 268923"/>
              <a:gd name="connsiteY1" fmla="*/ 181 h 1093044"/>
              <a:gd name="connsiteX2" fmla="*/ 168481 w 268923"/>
              <a:gd name="connsiteY2" fmla="*/ 228232 h 1093044"/>
              <a:gd name="connsiteX3" fmla="*/ 247658 w 268923"/>
              <a:gd name="connsiteY3" fmla="*/ 880394 h 1093044"/>
              <a:gd name="connsiteX4" fmla="*/ 268923 w 268923"/>
              <a:gd name="connsiteY4" fmla="*/ 1093045 h 1093044"/>
              <a:gd name="connsiteX0" fmla="*/ 0 w 268923"/>
              <a:gd name="connsiteY0" fmla="*/ 190288 h 1093044"/>
              <a:gd name="connsiteX1" fmla="*/ 77982 w 268923"/>
              <a:gd name="connsiteY1" fmla="*/ 181 h 1093044"/>
              <a:gd name="connsiteX2" fmla="*/ 168481 w 268923"/>
              <a:gd name="connsiteY2" fmla="*/ 228232 h 1093044"/>
              <a:gd name="connsiteX3" fmla="*/ 268923 w 268923"/>
              <a:gd name="connsiteY3" fmla="*/ 1093045 h 1093044"/>
              <a:gd name="connsiteX0" fmla="*/ 0 w 268912"/>
              <a:gd name="connsiteY0" fmla="*/ 190288 h 1170704"/>
              <a:gd name="connsiteX1" fmla="*/ 77982 w 268912"/>
              <a:gd name="connsiteY1" fmla="*/ 181 h 1170704"/>
              <a:gd name="connsiteX2" fmla="*/ 168481 w 268912"/>
              <a:gd name="connsiteY2" fmla="*/ 228232 h 1170704"/>
              <a:gd name="connsiteX3" fmla="*/ 268912 w 268912"/>
              <a:gd name="connsiteY3" fmla="*/ 1170704 h 1170704"/>
            </a:gdLst>
            <a:ahLst/>
            <a:cxnLst>
              <a:cxn ang="0">
                <a:pos x="connsiteX0" y="connsiteY0"/>
              </a:cxn>
              <a:cxn ang="0">
                <a:pos x="connsiteX1" y="connsiteY1"/>
              </a:cxn>
              <a:cxn ang="0">
                <a:pos x="connsiteX2" y="connsiteY2"/>
              </a:cxn>
              <a:cxn ang="0">
                <a:pos x="connsiteX3" y="connsiteY3"/>
              </a:cxn>
            </a:cxnLst>
            <a:rect l="l" t="t" r="r" b="b"/>
            <a:pathLst>
              <a:path w="268912" h="1170704">
                <a:moveTo>
                  <a:pt x="0" y="190288"/>
                </a:moveTo>
                <a:cubicBezTo>
                  <a:pt x="11507" y="154607"/>
                  <a:pt x="49902" y="-6143"/>
                  <a:pt x="77982" y="181"/>
                </a:cubicBezTo>
                <a:cubicBezTo>
                  <a:pt x="106062" y="6505"/>
                  <a:pt x="136659" y="33145"/>
                  <a:pt x="168481" y="228232"/>
                </a:cubicBezTo>
                <a:cubicBezTo>
                  <a:pt x="200303" y="423319"/>
                  <a:pt x="247987" y="990535"/>
                  <a:pt x="268912" y="1170704"/>
                </a:cubicBezTo>
              </a:path>
            </a:pathLst>
          </a:custGeom>
          <a:noFill/>
          <a:ln w="38100" cap="flat" cmpd="sng" algn="ctr">
            <a:solidFill>
              <a:srgbClr val="00B050"/>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円/楕円 19"/>
          <p:cNvSpPr/>
          <p:nvPr/>
        </p:nvSpPr>
        <p:spPr bwMode="auto">
          <a:xfrm>
            <a:off x="888137" y="4623441"/>
            <a:ext cx="451443" cy="142629"/>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四角形吹き出し 20"/>
          <p:cNvSpPr/>
          <p:nvPr/>
        </p:nvSpPr>
        <p:spPr bwMode="auto">
          <a:xfrm>
            <a:off x="6148115" y="3558346"/>
            <a:ext cx="1963678" cy="317722"/>
          </a:xfrm>
          <a:prstGeom prst="wedgeRectCallout">
            <a:avLst>
              <a:gd name="adj1" fmla="val -7843"/>
              <a:gd name="adj2" fmla="val -97562"/>
            </a:avLst>
          </a:prstGeom>
          <a:solidFill>
            <a:schemeClr val="bg1"/>
          </a:solidFill>
          <a:ln w="19050" cap="flat" cmpd="sng" algn="ctr">
            <a:solidFill>
              <a:srgbClr val="FF0000"/>
            </a:solidFill>
            <a:prstDash val="solid"/>
            <a:miter lim="800000"/>
            <a:headEnd type="none" w="med" len="med"/>
            <a:tailEnd type="none" w="med" len="med"/>
          </a:ln>
          <a:effectLst/>
          <a:extLst/>
        </p:spPr>
        <p:txBody>
          <a:bodyPr vert="horz" wrap="none" lIns="72000" tIns="45720" rIns="7200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latin typeface="+mn-ea"/>
                <a:ea typeface="+mn-ea"/>
              </a:rPr>
              <a:t>例：属性</a:t>
            </a:r>
            <a:r>
              <a:rPr lang="en-US" altLang="ja-JP" sz="1100" dirty="0" smtClean="0">
                <a:latin typeface="+mn-ea"/>
                <a:ea typeface="+mn-ea"/>
              </a:rPr>
              <a:t>0</a:t>
            </a:r>
            <a:r>
              <a:rPr lang="ja-JP" altLang="en-US" sz="1100" dirty="0" smtClean="0">
                <a:latin typeface="+mn-ea"/>
                <a:ea typeface="+mn-ea"/>
              </a:rPr>
              <a:t>→属性</a:t>
            </a:r>
            <a:r>
              <a:rPr lang="en-US" altLang="ja-JP" sz="1100" dirty="0" smtClean="0">
                <a:latin typeface="+mn-ea"/>
                <a:ea typeface="+mn-ea"/>
              </a:rPr>
              <a:t>2</a:t>
            </a:r>
            <a:r>
              <a:rPr lang="ja-JP" altLang="en-US" sz="1100" dirty="0" smtClean="0">
                <a:latin typeface="+mn-ea"/>
                <a:ea typeface="+mn-ea"/>
              </a:rPr>
              <a:t>に変更</a:t>
            </a:r>
            <a:endParaRPr kumimoji="1" lang="ja-JP" altLang="en-US" sz="1100" b="0" i="0" u="none" strike="noStrike" cap="none" normalizeH="0" baseline="0" dirty="0" smtClean="0">
              <a:ln>
                <a:noFill/>
              </a:ln>
              <a:effectLst/>
              <a:latin typeface="+mn-ea"/>
              <a:ea typeface="+mn-ea"/>
            </a:endParaRPr>
          </a:p>
        </p:txBody>
      </p:sp>
      <p:sp>
        <p:nvSpPr>
          <p:cNvPr id="22" name="下矢印 21"/>
          <p:cNvSpPr/>
          <p:nvPr/>
        </p:nvSpPr>
        <p:spPr bwMode="auto">
          <a:xfrm>
            <a:off x="6203355" y="4451764"/>
            <a:ext cx="583809" cy="314306"/>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3" name="正方形/長方形 22"/>
          <p:cNvSpPr/>
          <p:nvPr/>
        </p:nvSpPr>
        <p:spPr bwMode="auto">
          <a:xfrm>
            <a:off x="5318951" y="5717112"/>
            <a:ext cx="678109" cy="14287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4" name="円形吹き出し 23"/>
          <p:cNvSpPr/>
          <p:nvPr/>
        </p:nvSpPr>
        <p:spPr bwMode="auto">
          <a:xfrm>
            <a:off x="6527323" y="2104297"/>
            <a:ext cx="1521986" cy="432792"/>
          </a:xfrm>
          <a:prstGeom prst="wedgeEllipseCallout">
            <a:avLst>
              <a:gd name="adj1" fmla="val -22873"/>
              <a:gd name="adj2" fmla="val 7939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t>③編集する</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p:txBody>
      </p:sp>
      <p:sp>
        <p:nvSpPr>
          <p:cNvPr id="25" name="下矢印 24"/>
          <p:cNvSpPr/>
          <p:nvPr/>
        </p:nvSpPr>
        <p:spPr bwMode="auto">
          <a:xfrm rot="16200000">
            <a:off x="4164331" y="3307546"/>
            <a:ext cx="1040471" cy="314308"/>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1069136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4</a:t>
            </a:r>
            <a:r>
              <a:rPr lang="ja-JP" altLang="en-US" dirty="0" err="1" smtClean="0"/>
              <a:t>．</a:t>
            </a:r>
            <a:r>
              <a:rPr lang="ja-JP" altLang="en-US" dirty="0" smtClean="0"/>
              <a:t>シーケンス図の操作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37</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167425" y="953441"/>
            <a:ext cx="8277896" cy="1616143"/>
          </a:xfrm>
        </p:spPr>
        <p:txBody>
          <a:bodyPr>
            <a:noAutofit/>
          </a:bodyPr>
          <a:lstStyle/>
          <a:p>
            <a:pPr marL="0" indent="0">
              <a:buNone/>
            </a:pPr>
            <a:r>
              <a:rPr lang="en-US" altLang="ja-JP" sz="1800" b="1" dirty="0" smtClean="0">
                <a:latin typeface="+mn-ea"/>
              </a:rPr>
              <a:t>4-6</a:t>
            </a:r>
            <a:r>
              <a:rPr lang="ja-JP" altLang="en-US" sz="1800" b="1" dirty="0" err="1" smtClean="0">
                <a:latin typeface="+mn-ea"/>
              </a:rPr>
              <a:t>．</a:t>
            </a:r>
            <a:r>
              <a:rPr lang="ja-JP" altLang="en-US" sz="1800" b="1" dirty="0">
                <a:latin typeface="+mn-ea"/>
              </a:rPr>
              <a:t>クラス図と</a:t>
            </a:r>
            <a:r>
              <a:rPr lang="ja-JP" altLang="en-US" sz="1800" b="1" dirty="0" smtClean="0">
                <a:latin typeface="+mn-ea"/>
              </a:rPr>
              <a:t>の連携（操作の編集）</a:t>
            </a:r>
            <a:endParaRPr lang="en-US" altLang="ja-JP" sz="1800" b="1" dirty="0">
              <a:latin typeface="+mn-ea"/>
            </a:endParaRPr>
          </a:p>
          <a:p>
            <a:pPr marL="457200" lvl="1" indent="0">
              <a:spcAft>
                <a:spcPts val="0"/>
              </a:spcAft>
              <a:buNone/>
            </a:pPr>
            <a:r>
              <a:rPr lang="ja-JP" altLang="en-US" sz="1600" dirty="0" smtClean="0">
                <a:latin typeface="+mn-ea"/>
              </a:rPr>
              <a:t>①　作成済みクラスから</a:t>
            </a:r>
            <a:r>
              <a:rPr lang="ja-JP" altLang="en-US" sz="1600" dirty="0">
                <a:latin typeface="+mn-ea"/>
              </a:rPr>
              <a:t>生成した</a:t>
            </a:r>
            <a:r>
              <a:rPr lang="ja-JP" altLang="en-US" sz="1600" dirty="0" smtClean="0">
                <a:latin typeface="+mn-ea"/>
              </a:rPr>
              <a:t>ライフラインにメッセージを引き、</a:t>
            </a:r>
            <a:endParaRPr lang="en-US" altLang="ja-JP" sz="1600" dirty="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メッセージ名にクラスに定義済みの操作をクリックして選択する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シーケンス図上で、操作名を編集する</a:t>
            </a:r>
            <a:endParaRPr lang="en-US" altLang="ja-JP" sz="1600" dirty="0">
              <a:latin typeface="+mn-ea"/>
            </a:endParaRPr>
          </a:p>
          <a:p>
            <a:endParaRPr kumimoji="1" lang="ja-JP" altLang="en-US" sz="1800" dirty="0">
              <a:latin typeface="+mn-ea"/>
            </a:endParaRPr>
          </a:p>
        </p:txBody>
      </p:sp>
      <p:pic>
        <p:nvPicPr>
          <p:cNvPr id="8" name="Picture 3" descr="C:\Users\10001163746\Documents\教育・研修\ETロボコン\2015年度\astah説明資料\成果物\図\シーケンス図\クラス図_シーケンス図_連携５.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931" y="2535857"/>
            <a:ext cx="3993171" cy="32413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544" y="2535857"/>
            <a:ext cx="3288328" cy="13234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955" y="4027044"/>
            <a:ext cx="3383664" cy="14897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円/楕円 10"/>
          <p:cNvSpPr/>
          <p:nvPr/>
        </p:nvSpPr>
        <p:spPr bwMode="auto">
          <a:xfrm>
            <a:off x="3076533" y="4024757"/>
            <a:ext cx="868654" cy="142629"/>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形吹き出し 11"/>
          <p:cNvSpPr/>
          <p:nvPr/>
        </p:nvSpPr>
        <p:spPr bwMode="auto">
          <a:xfrm>
            <a:off x="1153062" y="3517044"/>
            <a:ext cx="2026910" cy="432792"/>
          </a:xfrm>
          <a:prstGeom prst="wedgeEllipseCallout">
            <a:avLst>
              <a:gd name="adj1" fmla="val 55404"/>
              <a:gd name="adj2" fmla="val 5754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lang="ja-JP" altLang="en-US" sz="1400" dirty="0" smtClean="0">
                <a:latin typeface="+mn-ea"/>
                <a:ea typeface="+mn-ea"/>
              </a:rPr>
              <a:t>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3" name="円形吹き出し 12"/>
          <p:cNvSpPr/>
          <p:nvPr/>
        </p:nvSpPr>
        <p:spPr bwMode="auto">
          <a:xfrm>
            <a:off x="6442708" y="2552152"/>
            <a:ext cx="1521986" cy="432792"/>
          </a:xfrm>
          <a:prstGeom prst="wedgeEllipseCallout">
            <a:avLst>
              <a:gd name="adj1" fmla="val -52449"/>
              <a:gd name="adj2" fmla="val 9428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編集する</a:t>
            </a:r>
          </a:p>
        </p:txBody>
      </p:sp>
      <p:sp>
        <p:nvSpPr>
          <p:cNvPr id="14" name="正方形/長方形 13"/>
          <p:cNvSpPr/>
          <p:nvPr/>
        </p:nvSpPr>
        <p:spPr bwMode="auto">
          <a:xfrm>
            <a:off x="5293264" y="5091762"/>
            <a:ext cx="747076" cy="142875"/>
          </a:xfrm>
          <a:prstGeom prst="rect">
            <a:avLst/>
          </a:prstGeom>
          <a:no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下矢印 14"/>
          <p:cNvSpPr/>
          <p:nvPr/>
        </p:nvSpPr>
        <p:spPr bwMode="auto">
          <a:xfrm rot="16200000">
            <a:off x="4412490" y="3098673"/>
            <a:ext cx="577244" cy="385727"/>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下矢印 15"/>
          <p:cNvSpPr/>
          <p:nvPr/>
        </p:nvSpPr>
        <p:spPr bwMode="auto">
          <a:xfrm>
            <a:off x="6040340" y="3794894"/>
            <a:ext cx="567704" cy="28138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四角形吹き出し 16"/>
          <p:cNvSpPr/>
          <p:nvPr/>
        </p:nvSpPr>
        <p:spPr bwMode="auto">
          <a:xfrm>
            <a:off x="5839398" y="5439642"/>
            <a:ext cx="2815203" cy="576407"/>
          </a:xfrm>
          <a:prstGeom prst="wedgeRectCallout">
            <a:avLst>
              <a:gd name="adj1" fmla="val -41071"/>
              <a:gd name="adj2" fmla="val -92836"/>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シーケンス図でのクラス修正が</a:t>
            </a:r>
            <a:r>
              <a:rPr kumimoji="1" lang="en-US" altLang="ja-JP" sz="1400" b="0" i="0" u="none" strike="noStrike" cap="none" normalizeH="0" baseline="0" dirty="0" smtClean="0">
                <a:ln>
                  <a:noFill/>
                </a:ln>
                <a:effectLst/>
                <a:latin typeface="+mn-ea"/>
                <a:ea typeface="+mn-ea"/>
              </a:rPr>
              <a:t/>
            </a:r>
            <a:br>
              <a:rPr kumimoji="1" lang="en-US" altLang="ja-JP" sz="1400" b="0" i="0" u="none" strike="noStrike" cap="none" normalizeH="0" baseline="0" dirty="0" smtClean="0">
                <a:ln>
                  <a:noFill/>
                </a:ln>
                <a:effectLst/>
                <a:latin typeface="+mn-ea"/>
                <a:ea typeface="+mn-ea"/>
              </a:rPr>
            </a:br>
            <a:r>
              <a:rPr kumimoji="1" lang="ja-JP" altLang="en-US" sz="1400" b="0" i="0" u="none" strike="noStrike" cap="none" normalizeH="0" baseline="0" dirty="0" smtClean="0">
                <a:ln>
                  <a:noFill/>
                </a:ln>
                <a:effectLst/>
                <a:latin typeface="+mn-ea"/>
                <a:ea typeface="+mn-ea"/>
              </a:rPr>
              <a:t>クラス図にも反映される</a:t>
            </a:r>
          </a:p>
        </p:txBody>
      </p:sp>
      <p:sp>
        <p:nvSpPr>
          <p:cNvPr id="18" name="正方形/長方形 17"/>
          <p:cNvSpPr/>
          <p:nvPr/>
        </p:nvSpPr>
        <p:spPr bwMode="auto">
          <a:xfrm>
            <a:off x="4893972" y="721620"/>
            <a:ext cx="3114324" cy="578058"/>
          </a:xfrm>
          <a:prstGeom prst="rect">
            <a:avLst/>
          </a:prstGeom>
          <a:ln>
            <a:solidFill>
              <a:srgbClr val="0000FF"/>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600" dirty="0" smtClean="0">
                <a:solidFill>
                  <a:srgbClr val="0000FF"/>
                </a:solidFill>
                <a:latin typeface="+mn-ea"/>
              </a:rPr>
              <a:t>ライフライン追加時に作成済みのクラスを利用するメリット</a:t>
            </a:r>
            <a:endParaRPr kumimoji="1" lang="ja-JP" altLang="en-US" sz="1600" b="0" i="0" u="none" strike="noStrike" cap="none" normalizeH="0" baseline="0" dirty="0" smtClean="0">
              <a:ln>
                <a:noFill/>
              </a:ln>
              <a:solidFill>
                <a:srgbClr val="0000FF"/>
              </a:solidFill>
              <a:effectLst/>
              <a:latin typeface="+mn-ea"/>
            </a:endParaRPr>
          </a:p>
        </p:txBody>
      </p:sp>
      <p:sp>
        <p:nvSpPr>
          <p:cNvPr id="19" name="四角形吹き出し 18"/>
          <p:cNvSpPr/>
          <p:nvPr/>
        </p:nvSpPr>
        <p:spPr bwMode="auto">
          <a:xfrm>
            <a:off x="1328240" y="4317071"/>
            <a:ext cx="2715726" cy="393694"/>
          </a:xfrm>
          <a:prstGeom prst="wedgeRectCallout">
            <a:avLst>
              <a:gd name="adj1" fmla="val 28527"/>
              <a:gd name="adj2" fmla="val -77433"/>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定義済みの操作を使用できる</a:t>
            </a:r>
          </a:p>
        </p:txBody>
      </p:sp>
      <p:sp>
        <p:nvSpPr>
          <p:cNvPr id="20" name="正方形/長方形 19"/>
          <p:cNvSpPr/>
          <p:nvPr/>
        </p:nvSpPr>
        <p:spPr bwMode="auto">
          <a:xfrm>
            <a:off x="5732218" y="3205098"/>
            <a:ext cx="1526888" cy="172879"/>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四角形吹き出し 20"/>
          <p:cNvSpPr/>
          <p:nvPr/>
        </p:nvSpPr>
        <p:spPr bwMode="auto">
          <a:xfrm>
            <a:off x="6788558" y="3524182"/>
            <a:ext cx="2007712" cy="288203"/>
          </a:xfrm>
          <a:prstGeom prst="wedgeRectCallout">
            <a:avLst>
              <a:gd name="adj1" fmla="val -35480"/>
              <a:gd name="adj2" fmla="val -91461"/>
            </a:avLst>
          </a:prstGeom>
          <a:solidFill>
            <a:schemeClr val="bg1"/>
          </a:solid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1200" dirty="0" smtClean="0">
                <a:latin typeface="+mn-ea"/>
                <a:ea typeface="+mn-ea"/>
              </a:rPr>
              <a:t>例：</a:t>
            </a:r>
            <a:r>
              <a:rPr lang="ja-JP" altLang="en-US" sz="1200" dirty="0">
                <a:latin typeface="+mn-ea"/>
                <a:ea typeface="+mn-ea"/>
              </a:rPr>
              <a:t>操作</a:t>
            </a:r>
            <a:r>
              <a:rPr lang="en-US" altLang="ja-JP" sz="1200" dirty="0" smtClean="0">
                <a:latin typeface="+mn-ea"/>
                <a:ea typeface="+mn-ea"/>
              </a:rPr>
              <a:t>0</a:t>
            </a:r>
            <a:r>
              <a:rPr lang="ja-JP" altLang="en-US" sz="1200" dirty="0" smtClean="0">
                <a:latin typeface="+mn-ea"/>
                <a:ea typeface="+mn-ea"/>
              </a:rPr>
              <a:t>→操作</a:t>
            </a:r>
            <a:r>
              <a:rPr lang="en-US" altLang="ja-JP" sz="1200" dirty="0" smtClean="0">
                <a:latin typeface="+mn-ea"/>
                <a:ea typeface="+mn-ea"/>
              </a:rPr>
              <a:t>2</a:t>
            </a:r>
            <a:r>
              <a:rPr lang="ja-JP" altLang="en-US" sz="1200" dirty="0" smtClean="0">
                <a:latin typeface="+mn-ea"/>
                <a:ea typeface="+mn-ea"/>
              </a:rPr>
              <a:t>に変更</a:t>
            </a:r>
            <a:endParaRPr kumimoji="1" lang="ja-JP" altLang="en-US" sz="1200" b="0" i="0" u="none" strike="noStrike" cap="none" normalizeH="0" baseline="0" dirty="0" smtClean="0">
              <a:ln>
                <a:noFill/>
              </a:ln>
              <a:effectLst/>
              <a:latin typeface="+mn-ea"/>
              <a:ea typeface="+mn-ea"/>
            </a:endParaRPr>
          </a:p>
        </p:txBody>
      </p:sp>
    </p:spTree>
    <p:extLst>
      <p:ext uri="{BB962C8B-B14F-4D97-AF65-F5344CB8AC3E}">
        <p14:creationId xmlns:p14="http://schemas.microsoft.com/office/powerpoint/2010/main" val="1069136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コミュニケーション図の操作</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38</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4112493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39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descr="C:\Users\10001163746\Documents\教育・研修\ETロボコン\2015年度\astah説明資料\成果物\図\コミュニケーション図\図の新規作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1947200"/>
            <a:ext cx="5462588" cy="4448838"/>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2"/>
          <p:cNvSpPr>
            <a:spLocks noGrp="1"/>
          </p:cNvSpPr>
          <p:nvPr>
            <p:ph idx="1"/>
          </p:nvPr>
        </p:nvSpPr>
        <p:spPr>
          <a:xfrm>
            <a:off x="206062" y="901522"/>
            <a:ext cx="8690288" cy="5183846"/>
          </a:xfrm>
        </p:spPr>
        <p:txBody>
          <a:bodyPr>
            <a:normAutofit/>
          </a:bodyPr>
          <a:lstStyle/>
          <a:p>
            <a:pPr marL="0" indent="0">
              <a:buNone/>
            </a:pPr>
            <a:r>
              <a:rPr lang="en-US" altLang="ja-JP" sz="1800" b="1" dirty="0" smtClean="0">
                <a:latin typeface="+mn-ea"/>
              </a:rPr>
              <a:t>5-0</a:t>
            </a:r>
            <a:r>
              <a:rPr lang="ja-JP" altLang="en-US" sz="1800" b="1" dirty="0" err="1" smtClean="0">
                <a:latin typeface="+mn-ea"/>
              </a:rPr>
              <a:t>．</a:t>
            </a:r>
            <a:r>
              <a:rPr lang="ja-JP" altLang="en-US" sz="1800" b="1" dirty="0">
                <a:latin typeface="+mn-ea"/>
              </a:rPr>
              <a:t>ダイアグラムの新規</a:t>
            </a:r>
            <a:r>
              <a:rPr lang="ja-JP" altLang="en-US" sz="1800" b="1" dirty="0" smtClean="0">
                <a:latin typeface="+mn-ea"/>
              </a:rPr>
              <a:t>作成</a:t>
            </a:r>
            <a:endParaRPr lang="en-US" altLang="ja-JP" sz="1800" b="1" dirty="0" smtClean="0">
              <a:latin typeface="+mn-ea"/>
            </a:endParaRPr>
          </a:p>
          <a:p>
            <a:pPr marL="180000" lvl="1" indent="0">
              <a:spcAft>
                <a:spcPts val="0"/>
              </a:spcAft>
              <a:buNone/>
            </a:pPr>
            <a:r>
              <a:rPr lang="ja-JP" altLang="en-US" sz="1600" dirty="0" smtClean="0">
                <a:latin typeface="+mn-ea"/>
              </a:rPr>
              <a:t>　　図を追加したいパッケージ上で右クリックして</a:t>
            </a:r>
            <a:endParaRPr lang="en-US" altLang="ja-JP" sz="1600" dirty="0" smtClean="0">
              <a:latin typeface="+mn-ea"/>
            </a:endParaRPr>
          </a:p>
          <a:p>
            <a:pPr marL="180000" lvl="1" indent="0">
              <a:spcBef>
                <a:spcPts val="0"/>
              </a:spcBef>
              <a:buNone/>
            </a:pPr>
            <a:r>
              <a:rPr lang="ja-JP" altLang="en-US" sz="1600" dirty="0">
                <a:latin typeface="+mn-ea"/>
              </a:rPr>
              <a:t>　</a:t>
            </a:r>
            <a:r>
              <a:rPr lang="ja-JP" altLang="en-US" sz="1600" dirty="0" smtClean="0">
                <a:latin typeface="+mn-ea"/>
              </a:rPr>
              <a:t>　　</a:t>
            </a:r>
            <a:r>
              <a:rPr lang="en-US" altLang="ja-JP" sz="1600" dirty="0" smtClean="0">
                <a:latin typeface="+mn-ea"/>
              </a:rPr>
              <a:t>『</a:t>
            </a:r>
            <a:r>
              <a:rPr lang="ja-JP" altLang="en-US" sz="1600" dirty="0" smtClean="0">
                <a:latin typeface="+mn-ea"/>
              </a:rPr>
              <a:t>図の追加→コミュニケーション図の追加</a:t>
            </a:r>
            <a:r>
              <a:rPr lang="en-US" altLang="ja-JP" sz="1600" dirty="0" smtClean="0">
                <a:latin typeface="+mn-ea"/>
              </a:rPr>
              <a:t>』</a:t>
            </a:r>
            <a:r>
              <a:rPr lang="ja-JP" altLang="en-US" sz="1600" dirty="0" smtClean="0">
                <a:latin typeface="+mn-ea"/>
              </a:rPr>
              <a:t>をクリック</a:t>
            </a:r>
            <a:endParaRPr kumimoji="1" lang="ja-JP" altLang="en-US" sz="1600" dirty="0">
              <a:latin typeface="+mn-ea"/>
            </a:endParaRPr>
          </a:p>
        </p:txBody>
      </p:sp>
      <p:sp>
        <p:nvSpPr>
          <p:cNvPr id="9" name="正方形/長方形 8"/>
          <p:cNvSpPr/>
          <p:nvPr/>
        </p:nvSpPr>
        <p:spPr bwMode="auto">
          <a:xfrm>
            <a:off x="4002103" y="4305958"/>
            <a:ext cx="1579547" cy="219746"/>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5573059" y="3528699"/>
            <a:ext cx="1774448" cy="432792"/>
          </a:xfrm>
          <a:prstGeom prst="wedgeEllipseCallout">
            <a:avLst>
              <a:gd name="adj1" fmla="val -60450"/>
              <a:gd name="adj2" fmla="val 12401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106913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6374" y="880144"/>
            <a:ext cx="8682132" cy="5378450"/>
          </a:xfrm>
        </p:spPr>
        <p:txBody>
          <a:bodyPr>
            <a:normAutofit/>
          </a:bodyPr>
          <a:lstStyle/>
          <a:p>
            <a:pPr marL="0" indent="0">
              <a:buNone/>
            </a:pPr>
            <a:r>
              <a:rPr lang="en-US" altLang="ja-JP" sz="1800" b="1" dirty="0" smtClean="0"/>
              <a:t>1-3</a:t>
            </a:r>
            <a:r>
              <a:rPr lang="ja-JP" altLang="en-US" sz="1800" b="1" dirty="0" err="1" smtClean="0"/>
              <a:t>．</a:t>
            </a:r>
            <a:r>
              <a:rPr lang="ja-JP" altLang="en-US" sz="1800" b="1" dirty="0"/>
              <a:t>パッケージの作成</a:t>
            </a:r>
          </a:p>
          <a:p>
            <a:pPr marL="0" indent="0">
              <a:spcBef>
                <a:spcPts val="0"/>
              </a:spcBef>
              <a:buNone/>
            </a:pPr>
            <a:r>
              <a:rPr lang="ja-JP" altLang="en-US" sz="1600" dirty="0" smtClean="0"/>
              <a:t>      </a:t>
            </a:r>
            <a:r>
              <a:rPr lang="ja-JP" altLang="en-US" sz="1400" dirty="0" smtClean="0"/>
              <a:t>ルート上</a:t>
            </a:r>
            <a:r>
              <a:rPr lang="ja-JP" altLang="en-US" sz="1400" dirty="0"/>
              <a:t>で右クリックして、</a:t>
            </a:r>
            <a:r>
              <a:rPr lang="en-US" altLang="ja-JP" sz="1400" dirty="0"/>
              <a:t>『</a:t>
            </a:r>
            <a:r>
              <a:rPr lang="ja-JP" altLang="en-US" sz="1400" dirty="0"/>
              <a:t>モデルの追加→パッケージの追加</a:t>
            </a:r>
            <a:r>
              <a:rPr lang="en-US" altLang="ja-JP" sz="1400" dirty="0"/>
              <a:t>』</a:t>
            </a:r>
            <a:r>
              <a:rPr lang="ja-JP" altLang="en-US" sz="1400" dirty="0"/>
              <a:t>をクリック</a:t>
            </a:r>
            <a:r>
              <a:rPr lang="ja-JP" altLang="en-US" sz="1400" dirty="0" smtClean="0"/>
              <a:t>する</a:t>
            </a:r>
            <a:endParaRPr lang="en-US" altLang="ja-JP" sz="1400" dirty="0" smtClean="0"/>
          </a:p>
          <a:p>
            <a:pPr marL="0" indent="0">
              <a:spcBef>
                <a:spcPts val="0"/>
              </a:spcBef>
              <a:buNone/>
            </a:pPr>
            <a:endParaRPr lang="en-US" altLang="ja-JP" sz="1400" dirty="0"/>
          </a:p>
          <a:p>
            <a:pPr marL="0" indent="0">
              <a:spcBef>
                <a:spcPts val="0"/>
              </a:spcBef>
              <a:buNone/>
            </a:pPr>
            <a:endParaRPr lang="en-US" altLang="ja-JP" sz="1400" dirty="0" smtClean="0"/>
          </a:p>
          <a:p>
            <a:pPr marL="0" indent="0">
              <a:spcBef>
                <a:spcPts val="0"/>
              </a:spcBef>
              <a:buNone/>
            </a:pPr>
            <a:endParaRPr lang="en-US" altLang="ja-JP" sz="1400" dirty="0" smtClean="0"/>
          </a:p>
          <a:p>
            <a:pPr marL="0" indent="0">
              <a:spcBef>
                <a:spcPts val="0"/>
              </a:spcBef>
              <a:buNone/>
            </a:pPr>
            <a:endParaRPr lang="en-US" altLang="ja-JP" sz="1400" dirty="0"/>
          </a:p>
          <a:p>
            <a:pPr marL="0" indent="0">
              <a:spcBef>
                <a:spcPts val="0"/>
              </a:spcBef>
              <a:buNone/>
            </a:pPr>
            <a:endParaRPr lang="en-US" altLang="ja-JP" sz="1400" dirty="0" smtClean="0"/>
          </a:p>
          <a:p>
            <a:pPr marL="0" indent="0">
              <a:spcBef>
                <a:spcPts val="0"/>
              </a:spcBef>
              <a:buNone/>
            </a:pPr>
            <a:endParaRPr lang="en-US" altLang="ja-JP" sz="1400" dirty="0"/>
          </a:p>
          <a:p>
            <a:pPr marL="0" indent="0">
              <a:spcBef>
                <a:spcPts val="0"/>
              </a:spcBef>
              <a:buNone/>
            </a:pPr>
            <a:endParaRPr lang="ja-JP" altLang="en-US" sz="1800" dirty="0"/>
          </a:p>
          <a:p>
            <a:pPr marL="0" indent="0">
              <a:buNone/>
            </a:pPr>
            <a:r>
              <a:rPr lang="en-US" altLang="ja-JP" sz="1800" b="1" dirty="0" smtClean="0"/>
              <a:t>1-4</a:t>
            </a:r>
            <a:r>
              <a:rPr lang="ja-JP" altLang="en-US" sz="1800" b="1" dirty="0" err="1" smtClean="0"/>
              <a:t>．</a:t>
            </a:r>
            <a:r>
              <a:rPr lang="ja-JP" altLang="en-US" sz="1800" b="1" dirty="0"/>
              <a:t>ダイアグラム（図）の新規作成</a:t>
            </a:r>
          </a:p>
          <a:p>
            <a:pPr marL="0" indent="0">
              <a:spcBef>
                <a:spcPts val="0"/>
              </a:spcBef>
              <a:spcAft>
                <a:spcPts val="0"/>
              </a:spcAft>
              <a:buNone/>
            </a:pPr>
            <a:r>
              <a:rPr lang="ja-JP" altLang="en-US" sz="1800" dirty="0"/>
              <a:t>　</a:t>
            </a:r>
            <a:r>
              <a:rPr lang="ja-JP" altLang="en-US" sz="1800" dirty="0" smtClean="0"/>
              <a:t>　　</a:t>
            </a:r>
            <a:r>
              <a:rPr lang="ja-JP" altLang="en-US" sz="1600" dirty="0" smtClean="0"/>
              <a:t>ルート上</a:t>
            </a:r>
            <a:r>
              <a:rPr lang="ja-JP" altLang="en-US" sz="1600" dirty="0"/>
              <a:t>で右クリックして、</a:t>
            </a:r>
            <a:r>
              <a:rPr lang="en-US" altLang="ja-JP" sz="1600" dirty="0"/>
              <a:t>『</a:t>
            </a:r>
            <a:r>
              <a:rPr lang="ja-JP" altLang="en-US" sz="1600" dirty="0"/>
              <a:t>図の追加→作成する図（</a:t>
            </a:r>
            <a:r>
              <a:rPr lang="en-US" altLang="ja-JP" sz="1600" dirty="0"/>
              <a:t>※</a:t>
            </a:r>
            <a:r>
              <a:rPr lang="ja-JP" altLang="en-US" sz="1600" dirty="0"/>
              <a:t>２）の種類</a:t>
            </a:r>
            <a:r>
              <a:rPr lang="en-US" altLang="ja-JP" sz="1600" dirty="0"/>
              <a:t>』</a:t>
            </a:r>
            <a:r>
              <a:rPr lang="ja-JP" altLang="en-US" sz="1600" dirty="0"/>
              <a:t>をクリックする</a:t>
            </a:r>
          </a:p>
          <a:p>
            <a:pPr marL="0" indent="0" algn="r">
              <a:spcAft>
                <a:spcPts val="0"/>
              </a:spcAft>
              <a:buNone/>
            </a:pPr>
            <a:r>
              <a:rPr lang="ja-JP" altLang="en-US" sz="1600" dirty="0" smtClean="0"/>
              <a:t>　</a:t>
            </a:r>
            <a:endParaRPr lang="ja-JP" altLang="en-US" sz="1600" dirty="0"/>
          </a:p>
          <a:p>
            <a:pPr marL="0" indent="0">
              <a:buNone/>
            </a:pPr>
            <a:endParaRPr kumimoji="1" lang="ja-JP" altLang="en-US" sz="1800" dirty="0"/>
          </a:p>
        </p:txBody>
      </p:sp>
      <p:sp>
        <p:nvSpPr>
          <p:cNvPr id="3" name="タイトル 2"/>
          <p:cNvSpPr>
            <a:spLocks noGrp="1"/>
          </p:cNvSpPr>
          <p:nvPr>
            <p:ph type="title"/>
          </p:nvPr>
        </p:nvSpPr>
        <p:spPr/>
        <p:txBody>
          <a:bodyPr/>
          <a:lstStyle/>
          <a:p>
            <a:r>
              <a:rPr lang="en-US" altLang="ja-JP" dirty="0" smtClean="0">
                <a:solidFill>
                  <a:schemeClr val="accent6">
                    <a:lumMod val="50000"/>
                  </a:schemeClr>
                </a:solidFill>
              </a:rPr>
              <a:t>1</a:t>
            </a:r>
            <a:r>
              <a:rPr lang="ja-JP" altLang="en-US" dirty="0" err="1" smtClean="0">
                <a:solidFill>
                  <a:schemeClr val="accent6">
                    <a:lumMod val="50000"/>
                  </a:schemeClr>
                </a:solidFill>
              </a:rPr>
              <a:t>．</a:t>
            </a:r>
            <a:r>
              <a:rPr lang="ja-JP" altLang="en-US" dirty="0" smtClean="0"/>
              <a:t>プロジェクトの新規作成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テキスト ボックス 5"/>
          <p:cNvSpPr txBox="1"/>
          <p:nvPr/>
        </p:nvSpPr>
        <p:spPr>
          <a:xfrm>
            <a:off x="6091709" y="4630799"/>
            <a:ext cx="1670650" cy="738664"/>
          </a:xfrm>
          <a:prstGeom prst="rect">
            <a:avLst/>
          </a:prstGeom>
          <a:noFill/>
        </p:spPr>
        <p:txBody>
          <a:bodyPr wrap="none" rtlCol="0">
            <a:spAutoFit/>
          </a:bodyPr>
          <a:lstStyle/>
          <a:p>
            <a:pPr marL="0" indent="0">
              <a:buNone/>
            </a:pPr>
            <a:r>
              <a:rPr lang="en-US" altLang="ja-JP" sz="1400" dirty="0" smtClean="0"/>
              <a:t>※</a:t>
            </a:r>
            <a:r>
              <a:rPr lang="ja-JP" altLang="en-US" sz="1400" dirty="0" smtClean="0"/>
              <a:t>２ 本事例では、</a:t>
            </a:r>
          </a:p>
          <a:p>
            <a:pPr marL="0" indent="0">
              <a:buNone/>
            </a:pPr>
            <a:r>
              <a:rPr lang="ja-JP" altLang="en-US" sz="1400" dirty="0" smtClean="0"/>
              <a:t>　クラス図を想定</a:t>
            </a:r>
          </a:p>
          <a:p>
            <a:endParaRPr kumimoji="1" lang="ja-JP" altLang="en-US" sz="1400" dirty="0">
              <a:latin typeface="+mn-lt"/>
            </a:endParaRPr>
          </a:p>
        </p:txBody>
      </p:sp>
      <p:sp>
        <p:nvSpPr>
          <p:cNvPr id="7" name="テキスト ボックス 6"/>
          <p:cNvSpPr txBox="1"/>
          <p:nvPr/>
        </p:nvSpPr>
        <p:spPr>
          <a:xfrm>
            <a:off x="6091709" y="5211335"/>
            <a:ext cx="2698175" cy="523220"/>
          </a:xfrm>
          <a:prstGeom prst="rect">
            <a:avLst/>
          </a:prstGeom>
          <a:noFill/>
        </p:spPr>
        <p:txBody>
          <a:bodyPr wrap="none" rtlCol="0">
            <a:spAutoFit/>
          </a:bodyPr>
          <a:lstStyle/>
          <a:p>
            <a:pPr marL="0" indent="0">
              <a:buNone/>
            </a:pPr>
            <a:r>
              <a:rPr lang="en-US" altLang="ja-JP" sz="1400" dirty="0" smtClean="0"/>
              <a:t>※ </a:t>
            </a:r>
            <a:r>
              <a:rPr lang="ja-JP" altLang="en-US" sz="1400" dirty="0" smtClean="0"/>
              <a:t>ルートとは、</a:t>
            </a:r>
          </a:p>
          <a:p>
            <a:pPr marL="0" indent="0">
              <a:buNone/>
            </a:pPr>
            <a:r>
              <a:rPr lang="ja-JP" altLang="en-US" sz="1400" dirty="0" smtClean="0"/>
              <a:t>　　一番上のパッケージを指す</a:t>
            </a:r>
            <a:endParaRPr lang="ja-JP" altLang="en-US" sz="1400" dirty="0"/>
          </a:p>
        </p:txBody>
      </p:sp>
      <p:sp>
        <p:nvSpPr>
          <p:cNvPr id="8" name="テキスト ボックス 7"/>
          <p:cNvSpPr txBox="1"/>
          <p:nvPr/>
        </p:nvSpPr>
        <p:spPr>
          <a:xfrm>
            <a:off x="5898526" y="2663883"/>
            <a:ext cx="3316361" cy="523220"/>
          </a:xfrm>
          <a:prstGeom prst="rect">
            <a:avLst/>
          </a:prstGeom>
          <a:noFill/>
        </p:spPr>
        <p:txBody>
          <a:bodyPr wrap="square" rtlCol="0">
            <a:spAutoFit/>
          </a:bodyPr>
          <a:lstStyle/>
          <a:p>
            <a:pPr marL="0" indent="0">
              <a:spcAft>
                <a:spcPts val="0"/>
              </a:spcAft>
              <a:buNone/>
            </a:pPr>
            <a:r>
              <a:rPr lang="en-US" altLang="ja-JP" sz="1400" dirty="0" smtClean="0"/>
              <a:t>※</a:t>
            </a:r>
            <a:r>
              <a:rPr lang="ja-JP" altLang="en-US" sz="1400" dirty="0" smtClean="0"/>
              <a:t>１ 開発工程やモデルの側面などで</a:t>
            </a:r>
          </a:p>
          <a:p>
            <a:pPr marL="0" indent="0">
              <a:spcBef>
                <a:spcPts val="0"/>
              </a:spcBef>
              <a:buNone/>
            </a:pPr>
            <a:r>
              <a:rPr lang="ja-JP" altLang="en-US" sz="1400" dirty="0" smtClean="0"/>
              <a:t>　　　階層化してパッケージを作る</a:t>
            </a:r>
            <a:endParaRPr kumimoji="1" lang="ja-JP" altLang="en-US" sz="1400" dirty="0">
              <a:latin typeface="+mn-lt"/>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90" y="1555996"/>
            <a:ext cx="4345479" cy="211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890" y="4387001"/>
            <a:ext cx="4461388" cy="21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正方形/長方形 8"/>
          <p:cNvSpPr/>
          <p:nvPr/>
        </p:nvSpPr>
        <p:spPr>
          <a:xfrm>
            <a:off x="3580327" y="2459865"/>
            <a:ext cx="1468191" cy="229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3" name="円形吹き出し 12"/>
          <p:cNvSpPr/>
          <p:nvPr/>
        </p:nvSpPr>
        <p:spPr bwMode="auto">
          <a:xfrm>
            <a:off x="5165140" y="1815018"/>
            <a:ext cx="1757266" cy="526343"/>
          </a:xfrm>
          <a:prstGeom prst="wedgeEllipseCallout">
            <a:avLst>
              <a:gd name="adj1" fmla="val -54262"/>
              <a:gd name="adj2" fmla="val 8361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4" name="正方形/長方形 13"/>
          <p:cNvSpPr/>
          <p:nvPr/>
        </p:nvSpPr>
        <p:spPr>
          <a:xfrm>
            <a:off x="3629695" y="5543506"/>
            <a:ext cx="1468191" cy="229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5" name="円形吹き出し 14"/>
          <p:cNvSpPr/>
          <p:nvPr/>
        </p:nvSpPr>
        <p:spPr bwMode="auto">
          <a:xfrm>
            <a:off x="4286507" y="4630799"/>
            <a:ext cx="1757266" cy="526343"/>
          </a:xfrm>
          <a:prstGeom prst="wedgeEllipseCallout">
            <a:avLst>
              <a:gd name="adj1" fmla="val -25680"/>
              <a:gd name="adj2" fmla="val 12031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0" name="四角形吹き出し 9"/>
          <p:cNvSpPr/>
          <p:nvPr/>
        </p:nvSpPr>
        <p:spPr>
          <a:xfrm>
            <a:off x="6114274" y="5966972"/>
            <a:ext cx="1249251" cy="403033"/>
          </a:xfrm>
          <a:prstGeom prst="wedgeRectCallout">
            <a:avLst>
              <a:gd name="adj1" fmla="val -82689"/>
              <a:gd name="adj2" fmla="val -20583"/>
            </a:avLst>
          </a:prstGeom>
          <a:solidFill>
            <a:srgbClr val="CCFFCC"/>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ysClr val="windowText" lastClr="000000"/>
                </a:solidFill>
                <a:latin typeface="メイリオ" pitchFamily="50" charset="-128"/>
                <a:ea typeface="メイリオ" pitchFamily="50" charset="-128"/>
              </a:rPr>
              <a:t>図の種類</a:t>
            </a:r>
          </a:p>
        </p:txBody>
      </p:sp>
      <p:sp>
        <p:nvSpPr>
          <p:cNvPr id="11" name="右中かっこ 10"/>
          <p:cNvSpPr/>
          <p:nvPr/>
        </p:nvSpPr>
        <p:spPr>
          <a:xfrm>
            <a:off x="5422006" y="5543506"/>
            <a:ext cx="289786" cy="1015383"/>
          </a:xfrm>
          <a:prstGeom prst="rightBrace">
            <a:avLst/>
          </a:prstGeom>
          <a:ln>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40152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a:spLocks noGrp="1"/>
          </p:cNvSpPr>
          <p:nvPr>
            <p:ph idx="1"/>
          </p:nvPr>
        </p:nvSpPr>
        <p:spPr>
          <a:xfrm>
            <a:off x="206061" y="875763"/>
            <a:ext cx="8500057" cy="4561892"/>
          </a:xfrm>
        </p:spPr>
        <p:txBody>
          <a:bodyPr>
            <a:normAutofit/>
          </a:bodyPr>
          <a:lstStyle/>
          <a:p>
            <a:pPr marL="0" indent="0">
              <a:buNone/>
            </a:pPr>
            <a:r>
              <a:rPr lang="en-US" altLang="ja-JP" sz="1800" b="1" dirty="0" smtClean="0">
                <a:latin typeface="+mn-ea"/>
              </a:rPr>
              <a:t>5-1</a:t>
            </a:r>
            <a:r>
              <a:rPr lang="ja-JP" altLang="en-US" sz="1800" b="1" dirty="0" err="1" smtClean="0">
                <a:latin typeface="+mn-ea"/>
              </a:rPr>
              <a:t>．</a:t>
            </a:r>
            <a:r>
              <a:rPr lang="ja-JP" altLang="en-US" sz="1800" b="1" dirty="0" smtClean="0">
                <a:latin typeface="+mn-ea"/>
              </a:rPr>
              <a:t>要素（ライフライン）の作成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ツールパレットから</a:t>
            </a:r>
            <a:r>
              <a:rPr lang="en-US" altLang="ja-JP" sz="1600" dirty="0" smtClean="0">
                <a:latin typeface="+mn-ea"/>
              </a:rPr>
              <a:t>[</a:t>
            </a:r>
            <a:r>
              <a:rPr lang="ja-JP" altLang="en-US" sz="1600" dirty="0" smtClean="0">
                <a:latin typeface="+mn-ea"/>
              </a:rPr>
              <a:t>ライフライン</a:t>
            </a:r>
            <a:r>
              <a:rPr lang="en-US" altLang="ja-JP" sz="1600" dirty="0" smtClean="0">
                <a:latin typeface="+mn-ea"/>
              </a:rPr>
              <a:t>]</a:t>
            </a:r>
            <a:r>
              <a:rPr lang="ja-JP" altLang="en-US" sz="1600" dirty="0" smtClean="0">
                <a:latin typeface="+mn-ea"/>
              </a:rPr>
              <a:t>マーク（　　）を</a:t>
            </a:r>
            <a:r>
              <a:rPr lang="ja-JP" altLang="en-US" sz="1600" dirty="0">
                <a:latin typeface="+mn-ea"/>
              </a:rPr>
              <a:t>クリックして選択</a:t>
            </a:r>
            <a:r>
              <a:rPr lang="ja-JP" altLang="en-US" sz="1600" dirty="0" smtClean="0">
                <a:latin typeface="+mn-ea"/>
              </a:rPr>
              <a:t>する</a:t>
            </a:r>
            <a:endParaRPr lang="en-US" altLang="ja-JP" sz="1600" dirty="0" smtClean="0">
              <a:latin typeface="+mn-ea"/>
            </a:endParaRPr>
          </a:p>
          <a:p>
            <a:pPr marL="457200" lvl="1" indent="0">
              <a:spcAft>
                <a:spcPts val="0"/>
              </a:spcAft>
              <a:buNone/>
            </a:pPr>
            <a:r>
              <a:rPr lang="ja-JP" altLang="en-US" sz="1600" dirty="0" smtClean="0">
                <a:latin typeface="+mn-ea"/>
              </a:rPr>
              <a:t>②　要素を配置する場所でクリックして要素を追加する</a:t>
            </a:r>
            <a:endParaRPr lang="en-US" altLang="ja-JP" sz="1600" dirty="0" smtClean="0">
              <a:latin typeface="+mn-ea"/>
            </a:endParaRPr>
          </a:p>
          <a:p>
            <a:pPr marL="457200" lvl="1" indent="0">
              <a:buNone/>
            </a:pPr>
            <a:endParaRPr lang="en-US" altLang="ja-JP" sz="1800" dirty="0">
              <a:latin typeface="+mn-ea"/>
            </a:endParaRPr>
          </a:p>
          <a:p>
            <a:pPr marL="457200" lvl="1" indent="0">
              <a:buNone/>
            </a:pPr>
            <a:endParaRPr lang="en-US" altLang="ja-JP" sz="1800" dirty="0" smtClean="0">
              <a:latin typeface="+mn-ea"/>
            </a:endParaRPr>
          </a:p>
          <a:p>
            <a:pPr marL="457200" lvl="1" indent="0">
              <a:buNone/>
            </a:pPr>
            <a:endParaRPr lang="en-US" altLang="ja-JP" sz="1800" dirty="0">
              <a:latin typeface="+mn-ea"/>
            </a:endParaRPr>
          </a:p>
          <a:p>
            <a:pPr marL="457200" lvl="1" indent="0">
              <a:buNone/>
            </a:pPr>
            <a:endParaRPr lang="en-US" altLang="ja-JP" sz="2000" dirty="0" smtClean="0">
              <a:latin typeface="+mn-ea"/>
            </a:endParaRPr>
          </a:p>
          <a:p>
            <a:pPr marL="0" indent="0">
              <a:buFont typeface="Arial" panose="020B0604020202020204" pitchFamily="34" charset="0"/>
              <a:buNone/>
            </a:pPr>
            <a:r>
              <a:rPr lang="en-US" altLang="ja-JP" sz="1800" b="1" dirty="0" smtClean="0"/>
              <a:t>5-1</a:t>
            </a:r>
            <a:r>
              <a:rPr lang="ja-JP" altLang="en-US" sz="1800" b="1" dirty="0" err="1" smtClean="0"/>
              <a:t>．</a:t>
            </a:r>
            <a:r>
              <a:rPr lang="ja-JP" altLang="en-US" sz="1800" b="1" dirty="0"/>
              <a:t>要素（ライフライン）の作成　＜方法１：作成済みのクラスを利用＞</a:t>
            </a:r>
          </a:p>
          <a:p>
            <a:pPr marL="457200" lvl="1" indent="0">
              <a:spcAft>
                <a:spcPts val="0"/>
              </a:spcAft>
              <a:buNone/>
            </a:pPr>
            <a:r>
              <a:rPr lang="ja-JP" altLang="en-US" sz="1600" dirty="0" smtClean="0"/>
              <a:t>①　構造</a:t>
            </a:r>
            <a:r>
              <a:rPr lang="ja-JP" altLang="en-US" sz="1600" dirty="0"/>
              <a:t>ツリー</a:t>
            </a:r>
            <a:r>
              <a:rPr lang="ja-JP" altLang="en-US" sz="1600" dirty="0" smtClean="0"/>
              <a:t>から追加</a:t>
            </a:r>
            <a:r>
              <a:rPr lang="ja-JP" altLang="en-US" sz="1600" dirty="0"/>
              <a:t>する</a:t>
            </a:r>
            <a:r>
              <a:rPr lang="ja-JP" altLang="en-US" sz="1600" dirty="0" smtClean="0"/>
              <a:t>要素</a:t>
            </a:r>
            <a:r>
              <a:rPr lang="en-US" altLang="ja-JP" sz="1600" dirty="0" smtClean="0"/>
              <a:t>(</a:t>
            </a:r>
            <a:r>
              <a:rPr lang="ja-JP" altLang="en-US" sz="1600" dirty="0" smtClean="0"/>
              <a:t>クラス</a:t>
            </a:r>
            <a:r>
              <a:rPr lang="en-US" altLang="ja-JP" sz="1600" dirty="0" smtClean="0"/>
              <a:t>)</a:t>
            </a:r>
            <a:r>
              <a:rPr lang="ja-JP" altLang="en-US" sz="1600" dirty="0" smtClean="0"/>
              <a:t>を</a:t>
            </a:r>
            <a:r>
              <a:rPr lang="ja-JP" altLang="en-US" sz="1600" dirty="0"/>
              <a:t>クリックして選択</a:t>
            </a:r>
            <a:r>
              <a:rPr lang="ja-JP" altLang="en-US" sz="1600" dirty="0" smtClean="0"/>
              <a:t>する</a:t>
            </a:r>
            <a:endParaRPr lang="en-US" altLang="ja-JP" sz="1600" dirty="0"/>
          </a:p>
          <a:p>
            <a:pPr marL="457200" lvl="1" indent="0">
              <a:spcAft>
                <a:spcPts val="0"/>
              </a:spcAft>
              <a:buNone/>
            </a:pPr>
            <a:r>
              <a:rPr lang="ja-JP" altLang="en-US" sz="1600" dirty="0" smtClean="0"/>
              <a:t>②　要素</a:t>
            </a:r>
            <a:r>
              <a:rPr lang="ja-JP" altLang="en-US" sz="1600" dirty="0"/>
              <a:t>を配置する場所にドラッグ＆ドロップし要素を追加する</a:t>
            </a:r>
          </a:p>
          <a:p>
            <a:pPr marL="277200" indent="0">
              <a:buNone/>
            </a:pPr>
            <a:endParaRPr lang="en-US" altLang="ja-JP" sz="1800" dirty="0">
              <a:latin typeface="+mn-ea"/>
            </a:endParaRPr>
          </a:p>
          <a:p>
            <a:endParaRPr kumimoji="1" lang="ja-JP" altLang="en-US" sz="1800" dirty="0">
              <a:latin typeface="+mn-ea"/>
            </a:endParaRPr>
          </a:p>
        </p:txBody>
      </p:sp>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592" y="2023130"/>
            <a:ext cx="2746918" cy="15728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448" y="4793167"/>
            <a:ext cx="3165695" cy="16611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bwMode="auto">
          <a:xfrm>
            <a:off x="3408180" y="2196207"/>
            <a:ext cx="231665" cy="18155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1343592" y="2294800"/>
            <a:ext cx="2026911" cy="432792"/>
          </a:xfrm>
          <a:prstGeom prst="wedgeEllipseCallout">
            <a:avLst>
              <a:gd name="adj1" fmla="val 50871"/>
              <a:gd name="adj2" fmla="val -4915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2" name="円/楕円 11"/>
          <p:cNvSpPr/>
          <p:nvPr/>
        </p:nvSpPr>
        <p:spPr bwMode="auto">
          <a:xfrm>
            <a:off x="3933864" y="2955283"/>
            <a:ext cx="995807" cy="47124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円形吹き出し 12"/>
          <p:cNvSpPr/>
          <p:nvPr/>
        </p:nvSpPr>
        <p:spPr bwMode="auto">
          <a:xfrm>
            <a:off x="4764057" y="2475413"/>
            <a:ext cx="2026911" cy="432792"/>
          </a:xfrm>
          <a:prstGeom prst="wedgeEllipseCallout">
            <a:avLst>
              <a:gd name="adj1" fmla="val -49140"/>
              <a:gd name="adj2" fmla="val 6123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4" name="円/楕円 13"/>
          <p:cNvSpPr/>
          <p:nvPr/>
        </p:nvSpPr>
        <p:spPr bwMode="auto">
          <a:xfrm>
            <a:off x="3247416" y="5542841"/>
            <a:ext cx="368985" cy="16505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円形吹き出し 14"/>
          <p:cNvSpPr/>
          <p:nvPr/>
        </p:nvSpPr>
        <p:spPr bwMode="auto">
          <a:xfrm>
            <a:off x="1348309" y="5051254"/>
            <a:ext cx="2026911" cy="432792"/>
          </a:xfrm>
          <a:prstGeom prst="wedgeEllipseCallout">
            <a:avLst>
              <a:gd name="adj1" fmla="val 43811"/>
              <a:gd name="adj2" fmla="val 6089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6" name="フリーフォーム 15"/>
          <p:cNvSpPr/>
          <p:nvPr/>
        </p:nvSpPr>
        <p:spPr bwMode="auto">
          <a:xfrm>
            <a:off x="3704323" y="5474570"/>
            <a:ext cx="1905170" cy="681574"/>
          </a:xfrm>
          <a:custGeom>
            <a:avLst/>
            <a:gdLst>
              <a:gd name="connsiteX0" fmla="*/ 0 w 255181"/>
              <a:gd name="connsiteY0" fmla="*/ 0 h 563526"/>
              <a:gd name="connsiteX1" fmla="*/ 148856 w 255181"/>
              <a:gd name="connsiteY1" fmla="*/ 116959 h 563526"/>
              <a:gd name="connsiteX2" fmla="*/ 233916 w 255181"/>
              <a:gd name="connsiteY2" fmla="*/ 350875 h 563526"/>
              <a:gd name="connsiteX3" fmla="*/ 255181 w 255181"/>
              <a:gd name="connsiteY3" fmla="*/ 563526 h 563526"/>
              <a:gd name="connsiteX0" fmla="*/ 0 w 267416"/>
              <a:gd name="connsiteY0" fmla="*/ 692289 h 693270"/>
              <a:gd name="connsiteX1" fmla="*/ 161091 w 267416"/>
              <a:gd name="connsiteY1" fmla="*/ 14311 h 693270"/>
              <a:gd name="connsiteX2" fmla="*/ 246151 w 267416"/>
              <a:gd name="connsiteY2" fmla="*/ 248227 h 693270"/>
              <a:gd name="connsiteX3" fmla="*/ 267416 w 267416"/>
              <a:gd name="connsiteY3" fmla="*/ 460878 h 693270"/>
              <a:gd name="connsiteX0" fmla="*/ 0 w 267416"/>
              <a:gd name="connsiteY0" fmla="*/ 682858 h 682858"/>
              <a:gd name="connsiteX1" fmla="*/ 69039 w 267416"/>
              <a:gd name="connsiteY1" fmla="*/ 468770 h 682858"/>
              <a:gd name="connsiteX2" fmla="*/ 161091 w 267416"/>
              <a:gd name="connsiteY2" fmla="*/ 4880 h 682858"/>
              <a:gd name="connsiteX3" fmla="*/ 246151 w 267416"/>
              <a:gd name="connsiteY3" fmla="*/ 238796 h 682858"/>
              <a:gd name="connsiteX4" fmla="*/ 267416 w 267416"/>
              <a:gd name="connsiteY4" fmla="*/ 451447 h 682858"/>
              <a:gd name="connsiteX0" fmla="*/ 0 w 267416"/>
              <a:gd name="connsiteY0" fmla="*/ 678880 h 678880"/>
              <a:gd name="connsiteX1" fmla="*/ 65543 w 267416"/>
              <a:gd name="connsiteY1" fmla="*/ 175725 h 678880"/>
              <a:gd name="connsiteX2" fmla="*/ 161091 w 267416"/>
              <a:gd name="connsiteY2" fmla="*/ 902 h 678880"/>
              <a:gd name="connsiteX3" fmla="*/ 246151 w 267416"/>
              <a:gd name="connsiteY3" fmla="*/ 234818 h 678880"/>
              <a:gd name="connsiteX4" fmla="*/ 267416 w 267416"/>
              <a:gd name="connsiteY4" fmla="*/ 447469 h 678880"/>
              <a:gd name="connsiteX0" fmla="*/ 0 w 288066"/>
              <a:gd name="connsiteY0" fmla="*/ 678880 h 2181877"/>
              <a:gd name="connsiteX1" fmla="*/ 65543 w 288066"/>
              <a:gd name="connsiteY1" fmla="*/ 175725 h 2181877"/>
              <a:gd name="connsiteX2" fmla="*/ 161091 w 288066"/>
              <a:gd name="connsiteY2" fmla="*/ 902 h 2181877"/>
              <a:gd name="connsiteX3" fmla="*/ 246151 w 288066"/>
              <a:gd name="connsiteY3" fmla="*/ 234818 h 2181877"/>
              <a:gd name="connsiteX4" fmla="*/ 288066 w 288066"/>
              <a:gd name="connsiteY4" fmla="*/ 2181877 h 2181877"/>
              <a:gd name="connsiteX0" fmla="*/ 0 w 288066"/>
              <a:gd name="connsiteY0" fmla="*/ 691654 h 2194651"/>
              <a:gd name="connsiteX1" fmla="*/ 65543 w 288066"/>
              <a:gd name="connsiteY1" fmla="*/ 188499 h 2194651"/>
              <a:gd name="connsiteX2" fmla="*/ 161091 w 288066"/>
              <a:gd name="connsiteY2" fmla="*/ 13676 h 2194651"/>
              <a:gd name="connsiteX3" fmla="*/ 211734 w 288066"/>
              <a:gd name="connsiteY3" fmla="*/ 512571 h 2194651"/>
              <a:gd name="connsiteX4" fmla="*/ 288066 w 288066"/>
              <a:gd name="connsiteY4" fmla="*/ 2194651 h 2194651"/>
              <a:gd name="connsiteX0" fmla="*/ 0 w 288066"/>
              <a:gd name="connsiteY0" fmla="*/ 809307 h 2312304"/>
              <a:gd name="connsiteX1" fmla="*/ 65543 w 288066"/>
              <a:gd name="connsiteY1" fmla="*/ 306152 h 2312304"/>
              <a:gd name="connsiteX2" fmla="*/ 161091 w 288066"/>
              <a:gd name="connsiteY2" fmla="*/ 131329 h 2312304"/>
              <a:gd name="connsiteX3" fmla="*/ 288066 w 288066"/>
              <a:gd name="connsiteY3" fmla="*/ 2312304 h 2312304"/>
              <a:gd name="connsiteX0" fmla="*/ 0 w 288066"/>
              <a:gd name="connsiteY0" fmla="*/ 534326 h 2037323"/>
              <a:gd name="connsiteX1" fmla="*/ 65543 w 288066"/>
              <a:gd name="connsiteY1" fmla="*/ 31171 h 2037323"/>
              <a:gd name="connsiteX2" fmla="*/ 197803 w 288066"/>
              <a:gd name="connsiteY2" fmla="*/ 458574 h 2037323"/>
              <a:gd name="connsiteX3" fmla="*/ 288066 w 288066"/>
              <a:gd name="connsiteY3" fmla="*/ 2037323 h 2037323"/>
              <a:gd name="connsiteX0" fmla="*/ 0 w 288066"/>
              <a:gd name="connsiteY0" fmla="*/ 468794 h 1971791"/>
              <a:gd name="connsiteX1" fmla="*/ 75868 w 288066"/>
              <a:gd name="connsiteY1" fmla="*/ 37905 h 1971791"/>
              <a:gd name="connsiteX2" fmla="*/ 197803 w 288066"/>
              <a:gd name="connsiteY2" fmla="*/ 393042 h 1971791"/>
              <a:gd name="connsiteX3" fmla="*/ 288066 w 288066"/>
              <a:gd name="connsiteY3" fmla="*/ 1971791 h 1971791"/>
              <a:gd name="connsiteX0" fmla="*/ 0 w 288066"/>
              <a:gd name="connsiteY0" fmla="*/ 468794 h 1971791"/>
              <a:gd name="connsiteX1" fmla="*/ 75868 w 288066"/>
              <a:gd name="connsiteY1" fmla="*/ 37905 h 1971791"/>
              <a:gd name="connsiteX2" fmla="*/ 211570 w 288066"/>
              <a:gd name="connsiteY2" fmla="*/ 393042 h 1971791"/>
              <a:gd name="connsiteX3" fmla="*/ 288066 w 288066"/>
              <a:gd name="connsiteY3" fmla="*/ 1971791 h 1971791"/>
              <a:gd name="connsiteX0" fmla="*/ 0 w 288066"/>
              <a:gd name="connsiteY0" fmla="*/ 426681 h 1929678"/>
              <a:gd name="connsiteX1" fmla="*/ 83899 w 288066"/>
              <a:gd name="connsiteY1" fmla="*/ 43970 h 1929678"/>
              <a:gd name="connsiteX2" fmla="*/ 211570 w 288066"/>
              <a:gd name="connsiteY2" fmla="*/ 350929 h 1929678"/>
              <a:gd name="connsiteX3" fmla="*/ 288066 w 288066"/>
              <a:gd name="connsiteY3" fmla="*/ 1929678 h 1929678"/>
              <a:gd name="connsiteX0" fmla="*/ 0 w 288066"/>
              <a:gd name="connsiteY0" fmla="*/ 416858 h 1919855"/>
              <a:gd name="connsiteX1" fmla="*/ 83899 w 288066"/>
              <a:gd name="connsiteY1" fmla="*/ 34147 h 1919855"/>
              <a:gd name="connsiteX2" fmla="*/ 217306 w 288066"/>
              <a:gd name="connsiteY2" fmla="*/ 413372 h 1919855"/>
              <a:gd name="connsiteX3" fmla="*/ 288066 w 288066"/>
              <a:gd name="connsiteY3" fmla="*/ 1919855 h 1919855"/>
              <a:gd name="connsiteX0" fmla="*/ 0 w 288066"/>
              <a:gd name="connsiteY0" fmla="*/ 407627 h 1910624"/>
              <a:gd name="connsiteX1" fmla="*/ 83899 w 288066"/>
              <a:gd name="connsiteY1" fmla="*/ 24916 h 1910624"/>
              <a:gd name="connsiteX2" fmla="*/ 217306 w 288066"/>
              <a:gd name="connsiteY2" fmla="*/ 404141 h 1910624"/>
              <a:gd name="connsiteX3" fmla="*/ 266269 w 288066"/>
              <a:gd name="connsiteY3" fmla="*/ 1197352 h 1910624"/>
              <a:gd name="connsiteX4" fmla="*/ 288066 w 288066"/>
              <a:gd name="connsiteY4" fmla="*/ 1910624 h 1910624"/>
              <a:gd name="connsiteX0" fmla="*/ 0 w 288066"/>
              <a:gd name="connsiteY0" fmla="*/ 257577 h 1760574"/>
              <a:gd name="connsiteX1" fmla="*/ 80004 w 288066"/>
              <a:gd name="connsiteY1" fmla="*/ 37720 h 1760574"/>
              <a:gd name="connsiteX2" fmla="*/ 217306 w 288066"/>
              <a:gd name="connsiteY2" fmla="*/ 254091 h 1760574"/>
              <a:gd name="connsiteX3" fmla="*/ 266269 w 288066"/>
              <a:gd name="connsiteY3" fmla="*/ 1047302 h 1760574"/>
              <a:gd name="connsiteX4" fmla="*/ 288066 w 288066"/>
              <a:gd name="connsiteY4" fmla="*/ 1760574 h 1760574"/>
              <a:gd name="connsiteX0" fmla="*/ 0 w 288066"/>
              <a:gd name="connsiteY0" fmla="*/ 232153 h 1735150"/>
              <a:gd name="connsiteX1" fmla="*/ 80004 w 288066"/>
              <a:gd name="connsiteY1" fmla="*/ 12296 h 1735150"/>
              <a:gd name="connsiteX2" fmla="*/ 217306 w 288066"/>
              <a:gd name="connsiteY2" fmla="*/ 228667 h 1735150"/>
              <a:gd name="connsiteX3" fmla="*/ 266269 w 288066"/>
              <a:gd name="connsiteY3" fmla="*/ 1021878 h 1735150"/>
              <a:gd name="connsiteX4" fmla="*/ 288066 w 288066"/>
              <a:gd name="connsiteY4" fmla="*/ 1735150 h 1735150"/>
              <a:gd name="connsiteX0" fmla="*/ 0 w 288066"/>
              <a:gd name="connsiteY0" fmla="*/ 232153 h 1735150"/>
              <a:gd name="connsiteX1" fmla="*/ 80004 w 288066"/>
              <a:gd name="connsiteY1" fmla="*/ 12296 h 1735150"/>
              <a:gd name="connsiteX2" fmla="*/ 217306 w 288066"/>
              <a:gd name="connsiteY2" fmla="*/ 228667 h 1735150"/>
              <a:gd name="connsiteX3" fmla="*/ 266269 w 288066"/>
              <a:gd name="connsiteY3" fmla="*/ 1021878 h 1735150"/>
              <a:gd name="connsiteX4" fmla="*/ 288066 w 288066"/>
              <a:gd name="connsiteY4" fmla="*/ 1735150 h 1735150"/>
              <a:gd name="connsiteX0" fmla="*/ 0 w 288066"/>
              <a:gd name="connsiteY0" fmla="*/ 220724 h 1723721"/>
              <a:gd name="connsiteX1" fmla="*/ 80004 w 288066"/>
              <a:gd name="connsiteY1" fmla="*/ 867 h 1723721"/>
              <a:gd name="connsiteX2" fmla="*/ 203675 w 288066"/>
              <a:gd name="connsiteY2" fmla="*/ 184667 h 1723721"/>
              <a:gd name="connsiteX3" fmla="*/ 266269 w 288066"/>
              <a:gd name="connsiteY3" fmla="*/ 1010449 h 1723721"/>
              <a:gd name="connsiteX4" fmla="*/ 288066 w 288066"/>
              <a:gd name="connsiteY4" fmla="*/ 1723721 h 1723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66" h="1723721">
                <a:moveTo>
                  <a:pt x="0" y="220724"/>
                </a:moveTo>
                <a:cubicBezTo>
                  <a:pt x="11507" y="185043"/>
                  <a:pt x="46058" y="6876"/>
                  <a:pt x="80004" y="867"/>
                </a:cubicBezTo>
                <a:cubicBezTo>
                  <a:pt x="113950" y="-5142"/>
                  <a:pt x="168736" y="16403"/>
                  <a:pt x="203675" y="184667"/>
                </a:cubicBezTo>
                <a:cubicBezTo>
                  <a:pt x="238614" y="352931"/>
                  <a:pt x="254476" y="759368"/>
                  <a:pt x="266269" y="1010449"/>
                </a:cubicBezTo>
                <a:cubicBezTo>
                  <a:pt x="278062" y="1261530"/>
                  <a:pt x="283286" y="1608857"/>
                  <a:pt x="288066" y="1723721"/>
                </a:cubicBezTo>
              </a:path>
            </a:pathLst>
          </a:custGeom>
          <a:noFill/>
          <a:ln w="28575" cap="flat" cmpd="sng" algn="ctr">
            <a:solidFill>
              <a:srgbClr val="FF0000"/>
            </a:solidFill>
            <a:prstDash val="dash"/>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7"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3074" y="3139007"/>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8" name="円/楕円 17"/>
          <p:cNvSpPr/>
          <p:nvPr/>
        </p:nvSpPr>
        <p:spPr bwMode="auto">
          <a:xfrm>
            <a:off x="5370304" y="6148668"/>
            <a:ext cx="529575" cy="301538"/>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円形吹き出し 18"/>
          <p:cNvSpPr/>
          <p:nvPr/>
        </p:nvSpPr>
        <p:spPr bwMode="auto">
          <a:xfrm>
            <a:off x="5536344" y="5536248"/>
            <a:ext cx="2784296" cy="432792"/>
          </a:xfrm>
          <a:prstGeom prst="wedgeEllipseCallout">
            <a:avLst>
              <a:gd name="adj1" fmla="val -40674"/>
              <a:gd name="adj2" fmla="val 9682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lang="ja-JP" altLang="en-US" sz="1400" dirty="0" smtClean="0">
                <a:latin typeface="+mn-ea"/>
                <a:ea typeface="+mn-ea"/>
              </a:rPr>
              <a:t>ドラッグ＆ドロップ</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20"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7514" y="6203029"/>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0493" y="1303716"/>
            <a:ext cx="304487" cy="27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48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515" y="2733270"/>
            <a:ext cx="3941380" cy="26670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コンテンツ プレースホルダー 2"/>
          <p:cNvSpPr>
            <a:spLocks noGrp="1"/>
          </p:cNvSpPr>
          <p:nvPr>
            <p:ph idx="1"/>
          </p:nvPr>
        </p:nvSpPr>
        <p:spPr>
          <a:xfrm>
            <a:off x="257577" y="901521"/>
            <a:ext cx="8603088" cy="2189953"/>
          </a:xfrm>
        </p:spPr>
        <p:txBody>
          <a:bodyPr>
            <a:noAutofit/>
          </a:bodyPr>
          <a:lstStyle/>
          <a:p>
            <a:pPr marL="0" indent="0">
              <a:buNone/>
            </a:pPr>
            <a:r>
              <a:rPr lang="en-US" altLang="ja-JP" sz="1800" b="1" dirty="0" smtClean="0">
                <a:latin typeface="+mn-ea"/>
              </a:rPr>
              <a:t>5-2</a:t>
            </a:r>
            <a:r>
              <a:rPr lang="ja-JP" altLang="en-US" sz="1800" b="1" dirty="0" err="1" smtClean="0">
                <a:latin typeface="+mn-ea"/>
              </a:rPr>
              <a:t>．</a:t>
            </a:r>
            <a:r>
              <a:rPr lang="ja-JP" altLang="en-US" sz="1800" b="1" dirty="0" smtClean="0">
                <a:latin typeface="+mn-ea"/>
              </a:rPr>
              <a:t>要素間の接続（リンクの接続）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smtClean="0">
                <a:latin typeface="+mn-ea"/>
              </a:rPr>
              <a:t>リンク</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リンクでつなぐ要素の上にカーソルを移動し要素が青色に変わるのを確認する</a:t>
            </a:r>
            <a:endParaRPr lang="en-US" altLang="ja-JP" sz="1600" dirty="0" smtClean="0">
              <a:latin typeface="+mn-ea"/>
            </a:endParaRPr>
          </a:p>
          <a:p>
            <a:pPr marL="457200" lvl="1" indent="0">
              <a:spcAft>
                <a:spcPts val="0"/>
              </a:spcAft>
              <a:buNone/>
            </a:pPr>
            <a:r>
              <a:rPr lang="ja-JP" altLang="en-US" sz="1600" dirty="0" smtClean="0">
                <a:latin typeface="+mn-ea"/>
              </a:rPr>
              <a:t>③　要素が青色の状態で左クリックしたまま、リンクでつなぐ先の要素までカーソルを</a:t>
            </a:r>
            <a:r>
              <a:rPr lang="en-US" altLang="ja-JP" sz="1600" dirty="0">
                <a:latin typeface="+mn-ea"/>
              </a:rPr>
              <a:t/>
            </a:r>
            <a:br>
              <a:rPr lang="en-US" altLang="ja-JP" sz="1600" dirty="0">
                <a:latin typeface="+mn-ea"/>
              </a:rPr>
            </a:br>
            <a:r>
              <a:rPr lang="ja-JP" altLang="en-US" sz="1600" dirty="0" smtClean="0">
                <a:latin typeface="+mn-ea"/>
              </a:rPr>
              <a:t>　 　移動し、接続先の要素が青色に変わったら離す</a:t>
            </a:r>
            <a:endParaRPr lang="en-US" altLang="ja-JP" sz="1600" dirty="0">
              <a:latin typeface="+mn-ea"/>
            </a:endParaRPr>
          </a:p>
          <a:p>
            <a:endParaRPr kumimoji="1" lang="ja-JP" altLang="en-US" sz="1800" dirty="0">
              <a:latin typeface="+mn-ea"/>
            </a:endParaRPr>
          </a:p>
        </p:txBody>
      </p:sp>
      <p:sp>
        <p:nvSpPr>
          <p:cNvPr id="9" name="円形吹き出し 8"/>
          <p:cNvSpPr/>
          <p:nvPr/>
        </p:nvSpPr>
        <p:spPr bwMode="auto">
          <a:xfrm>
            <a:off x="2638360" y="2650242"/>
            <a:ext cx="2026910" cy="432792"/>
          </a:xfrm>
          <a:prstGeom prst="wedgeEllipseCallout">
            <a:avLst>
              <a:gd name="adj1" fmla="val -65015"/>
              <a:gd name="adj2" fmla="val 2732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926" y="3313434"/>
            <a:ext cx="2471961" cy="14707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718" y="4781680"/>
            <a:ext cx="2427622" cy="15665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円/楕円 11"/>
          <p:cNvSpPr/>
          <p:nvPr/>
        </p:nvSpPr>
        <p:spPr bwMode="auto">
          <a:xfrm>
            <a:off x="1951846" y="2921715"/>
            <a:ext cx="364814"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3"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0114" y="4139720"/>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7648" y="4472236"/>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1884" y="1349221"/>
            <a:ext cx="230599" cy="23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円形吹き出し 15"/>
          <p:cNvSpPr/>
          <p:nvPr/>
        </p:nvSpPr>
        <p:spPr bwMode="auto">
          <a:xfrm>
            <a:off x="785891" y="4519362"/>
            <a:ext cx="2026910" cy="432792"/>
          </a:xfrm>
          <a:prstGeom prst="wedgeEllipseCallout">
            <a:avLst>
              <a:gd name="adj1" fmla="val 42548"/>
              <a:gd name="adj2" fmla="val -7157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7" name="円/楕円 16"/>
          <p:cNvSpPr/>
          <p:nvPr/>
        </p:nvSpPr>
        <p:spPr bwMode="auto">
          <a:xfrm>
            <a:off x="2558104" y="4139281"/>
            <a:ext cx="301499"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下矢印 17"/>
          <p:cNvSpPr/>
          <p:nvPr/>
        </p:nvSpPr>
        <p:spPr bwMode="auto">
          <a:xfrm rot="16200000">
            <a:off x="3701884" y="3952220"/>
            <a:ext cx="605945" cy="28800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円形吹き出し 18"/>
          <p:cNvSpPr/>
          <p:nvPr/>
        </p:nvSpPr>
        <p:spPr bwMode="auto">
          <a:xfrm>
            <a:off x="5225895" y="3392370"/>
            <a:ext cx="3084756" cy="752512"/>
          </a:xfrm>
          <a:prstGeom prst="wedgeEllipseCallout">
            <a:avLst>
              <a:gd name="adj1" fmla="val -27063"/>
              <a:gd name="adj2" fmla="val 9052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36000" tIns="45720" rIns="3600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
        <p:nvSpPr>
          <p:cNvPr id="20" name="下矢印 19"/>
          <p:cNvSpPr/>
          <p:nvPr/>
        </p:nvSpPr>
        <p:spPr bwMode="auto">
          <a:xfrm>
            <a:off x="4919730" y="4594722"/>
            <a:ext cx="569380" cy="28800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endParaRPr lang="ja-JP" altLang="en-US" sz="2800">
              <a:latin typeface="Times New Roman" pitchFamily="18" charset="0"/>
              <a:ea typeface="ＭＳ Ｐゴシック" charset="-128"/>
              <a:cs typeface="+mn-cs"/>
            </a:endParaRPr>
          </a:p>
        </p:txBody>
      </p:sp>
    </p:spTree>
    <p:extLst>
      <p:ext uri="{BB962C8B-B14F-4D97-AF65-F5344CB8AC3E}">
        <p14:creationId xmlns:p14="http://schemas.microsoft.com/office/powerpoint/2010/main" val="424248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5" y="2758316"/>
            <a:ext cx="3790950" cy="26483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187" y="3120585"/>
            <a:ext cx="2828925" cy="1647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コンテンツ プレースホルダー 2"/>
          <p:cNvSpPr>
            <a:spLocks noGrp="1"/>
          </p:cNvSpPr>
          <p:nvPr>
            <p:ph idx="1"/>
          </p:nvPr>
        </p:nvSpPr>
        <p:spPr>
          <a:xfrm>
            <a:off x="218941" y="914400"/>
            <a:ext cx="8239259" cy="1565031"/>
          </a:xfrm>
        </p:spPr>
        <p:txBody>
          <a:bodyPr>
            <a:noAutofit/>
          </a:bodyPr>
          <a:lstStyle/>
          <a:p>
            <a:pPr marL="0" indent="0">
              <a:buNone/>
            </a:pPr>
            <a:r>
              <a:rPr lang="en-US" altLang="ja-JP" sz="1800" b="1" dirty="0" smtClean="0">
                <a:latin typeface="+mn-ea"/>
              </a:rPr>
              <a:t>5-2</a:t>
            </a:r>
            <a:r>
              <a:rPr lang="ja-JP" altLang="en-US" sz="1800" b="1" dirty="0" err="1" smtClean="0">
                <a:latin typeface="+mn-ea"/>
              </a:rPr>
              <a:t>．</a:t>
            </a:r>
            <a:r>
              <a:rPr lang="ja-JP" altLang="en-US" sz="1800" b="1" dirty="0" smtClean="0">
                <a:latin typeface="+mn-ea"/>
              </a:rPr>
              <a:t>要素間の接続（リンクの接続）　＜方法２：ダイアグラム上で接続＞</a:t>
            </a:r>
            <a:endParaRPr lang="en-US" altLang="ja-JP" sz="1800" b="1" dirty="0">
              <a:latin typeface="+mn-ea"/>
            </a:endParaRPr>
          </a:p>
          <a:p>
            <a:pPr marL="457200" lvl="1" indent="0">
              <a:spcAft>
                <a:spcPts val="0"/>
              </a:spcAft>
              <a:buNone/>
            </a:pPr>
            <a:r>
              <a:rPr lang="ja-JP" altLang="en-US" sz="1600" dirty="0" smtClean="0">
                <a:latin typeface="+mn-ea"/>
              </a:rPr>
              <a:t>①　リンクで</a:t>
            </a:r>
            <a:r>
              <a:rPr lang="ja-JP" altLang="en-US" sz="1600" dirty="0">
                <a:latin typeface="+mn-ea"/>
              </a:rPr>
              <a:t>つなぐ</a:t>
            </a:r>
            <a:r>
              <a:rPr lang="ja-JP" altLang="en-US" sz="1600" dirty="0" smtClean="0">
                <a:latin typeface="+mn-ea"/>
              </a:rPr>
              <a:t>ライフラインに</a:t>
            </a:r>
            <a:r>
              <a:rPr lang="ja-JP" altLang="en-US" sz="1600" dirty="0">
                <a:latin typeface="+mn-ea"/>
              </a:rPr>
              <a:t>カーソルを</a:t>
            </a:r>
            <a:r>
              <a:rPr lang="ja-JP" altLang="en-US" sz="1600" dirty="0" smtClean="0">
                <a:latin typeface="+mn-ea"/>
              </a:rPr>
              <a:t>移動</a:t>
            </a:r>
            <a:r>
              <a:rPr lang="ja-JP" altLang="en-US" sz="1600" dirty="0">
                <a:latin typeface="+mn-ea"/>
              </a:rPr>
              <a:t>し</a:t>
            </a:r>
            <a:r>
              <a:rPr lang="ja-JP" altLang="en-US" sz="1600" dirty="0" smtClean="0">
                <a:latin typeface="+mn-ea"/>
              </a:rPr>
              <a:t>、</a:t>
            </a:r>
            <a:r>
              <a:rPr lang="en-US" altLang="ja-JP" sz="1600" dirty="0" smtClean="0">
                <a:latin typeface="+mn-ea"/>
              </a:rPr>
              <a:t>[</a:t>
            </a:r>
            <a:r>
              <a:rPr lang="ja-JP" altLang="en-US" sz="1600" dirty="0" smtClean="0">
                <a:latin typeface="+mn-ea"/>
              </a:rPr>
              <a:t>リンク編集</a:t>
            </a:r>
            <a:r>
              <a:rPr lang="en-US" altLang="ja-JP" sz="1600" dirty="0" smtClean="0">
                <a:latin typeface="+mn-ea"/>
              </a:rPr>
              <a:t>]</a:t>
            </a:r>
            <a:r>
              <a:rPr lang="ja-JP" altLang="en-US" sz="1600" dirty="0" smtClean="0">
                <a:latin typeface="+mn-ea"/>
              </a:rPr>
              <a:t>マークが</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表示されるのを確認する</a:t>
            </a:r>
            <a:endParaRPr lang="en-US" altLang="ja-JP" sz="1600" dirty="0" smtClean="0">
              <a:latin typeface="+mn-ea"/>
            </a:endParaRPr>
          </a:p>
          <a:p>
            <a:pPr marL="457200" lvl="1" indent="0">
              <a:spcAft>
                <a:spcPts val="0"/>
              </a:spcAft>
              <a:buNone/>
            </a:pPr>
            <a:r>
              <a:rPr lang="ja-JP" altLang="en-US" sz="1600" dirty="0" smtClean="0">
                <a:latin typeface="+mn-ea"/>
              </a:rPr>
              <a:t>②　</a:t>
            </a:r>
            <a:r>
              <a:rPr lang="en-US" altLang="ja-JP" sz="1600" dirty="0" smtClean="0">
                <a:latin typeface="+mn-ea"/>
              </a:rPr>
              <a:t>[</a:t>
            </a:r>
            <a:r>
              <a:rPr lang="ja-JP" altLang="en-US" sz="1600" dirty="0" smtClean="0">
                <a:latin typeface="+mn-ea"/>
              </a:rPr>
              <a:t>リンク編集</a:t>
            </a:r>
            <a:r>
              <a:rPr lang="en-US" altLang="ja-JP" sz="1600" dirty="0" smtClean="0">
                <a:latin typeface="+mn-ea"/>
              </a:rPr>
              <a:t>]</a:t>
            </a:r>
            <a:r>
              <a:rPr lang="ja-JP" altLang="en-US" sz="1600" dirty="0">
                <a:latin typeface="+mn-ea"/>
              </a:rPr>
              <a:t>マークを左</a:t>
            </a:r>
            <a:r>
              <a:rPr lang="ja-JP" altLang="en-US" sz="1600" dirty="0" smtClean="0">
                <a:latin typeface="+mn-ea"/>
              </a:rPr>
              <a:t>クリックし、そのままリンクで接続する要素まで</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カーソル</a:t>
            </a:r>
            <a:r>
              <a:rPr lang="ja-JP" altLang="en-US" sz="1600" dirty="0">
                <a:latin typeface="+mn-ea"/>
              </a:rPr>
              <a:t>を移動</a:t>
            </a:r>
            <a:r>
              <a:rPr lang="ja-JP" altLang="en-US" sz="1600" dirty="0" smtClean="0">
                <a:latin typeface="+mn-ea"/>
              </a:rPr>
              <a:t>し、 接続先の要素が青色に変わったら離す</a:t>
            </a:r>
            <a:endParaRPr lang="ja-JP" altLang="en-US" sz="1600" dirty="0">
              <a:latin typeface="+mn-ea"/>
            </a:endParaRPr>
          </a:p>
        </p:txBody>
      </p:sp>
      <p:sp>
        <p:nvSpPr>
          <p:cNvPr id="10" name="円形吹き出し 9"/>
          <p:cNvSpPr/>
          <p:nvPr/>
        </p:nvSpPr>
        <p:spPr bwMode="auto">
          <a:xfrm>
            <a:off x="848812" y="4426368"/>
            <a:ext cx="1590615" cy="629979"/>
          </a:xfrm>
          <a:prstGeom prst="wedgeEllipseCallout">
            <a:avLst>
              <a:gd name="adj1" fmla="val 54285"/>
              <a:gd name="adj2" fmla="val -4772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①カーソル移動</a:t>
            </a:r>
          </a:p>
        </p:txBody>
      </p:sp>
      <p:pic>
        <p:nvPicPr>
          <p:cNvPr id="11"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1125" y="4226212"/>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987" y="4294609"/>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8187" y="4741359"/>
            <a:ext cx="2990850" cy="1685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円/楕円 13"/>
          <p:cNvSpPr/>
          <p:nvPr/>
        </p:nvSpPr>
        <p:spPr bwMode="auto">
          <a:xfrm>
            <a:off x="2480574" y="4226212"/>
            <a:ext cx="351597" cy="26352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下矢印 14"/>
          <p:cNvSpPr/>
          <p:nvPr/>
        </p:nvSpPr>
        <p:spPr bwMode="auto">
          <a:xfrm rot="16200000">
            <a:off x="3684578" y="3802426"/>
            <a:ext cx="540558" cy="307015"/>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下矢印 15"/>
          <p:cNvSpPr/>
          <p:nvPr/>
        </p:nvSpPr>
        <p:spPr bwMode="auto">
          <a:xfrm>
            <a:off x="5114669" y="4553515"/>
            <a:ext cx="616430" cy="252000"/>
          </a:xfrm>
          <a:prstGeom prst="downArrow">
            <a:avLst>
              <a:gd name="adj1" fmla="val 50000"/>
              <a:gd name="adj2" fmla="val 52561"/>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円形吹き出し 16"/>
          <p:cNvSpPr/>
          <p:nvPr/>
        </p:nvSpPr>
        <p:spPr bwMode="auto">
          <a:xfrm>
            <a:off x="5432649" y="3003086"/>
            <a:ext cx="2912861" cy="941411"/>
          </a:xfrm>
          <a:prstGeom prst="wedgeEllipseCallout">
            <a:avLst>
              <a:gd name="adj1" fmla="val -70695"/>
              <a:gd name="adj2" fmla="val 3661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②</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
        <p:nvSpPr>
          <p:cNvPr id="18" name="正方形/長方形 17"/>
          <p:cNvSpPr/>
          <p:nvPr/>
        </p:nvSpPr>
        <p:spPr bwMode="auto">
          <a:xfrm>
            <a:off x="2119819" y="4056302"/>
            <a:ext cx="194655" cy="189306"/>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四角形吹き出し 18"/>
          <p:cNvSpPr/>
          <p:nvPr/>
        </p:nvSpPr>
        <p:spPr bwMode="auto">
          <a:xfrm>
            <a:off x="888642" y="3322749"/>
            <a:ext cx="1581738" cy="544776"/>
          </a:xfrm>
          <a:prstGeom prst="wedgeRectCallout">
            <a:avLst>
              <a:gd name="adj1" fmla="val 36811"/>
              <a:gd name="adj2" fmla="val 72864"/>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smtClean="0">
                <a:latin typeface="+mn-ea"/>
                <a:ea typeface="+mn-ea"/>
              </a:rPr>
              <a:t>[</a:t>
            </a:r>
            <a:r>
              <a:rPr lang="ja-JP" altLang="en-US" sz="1400" dirty="0" smtClean="0">
                <a:latin typeface="+mn-ea"/>
                <a:ea typeface="+mn-ea"/>
              </a:rPr>
              <a:t>リンク</a:t>
            </a:r>
            <a:r>
              <a:rPr kumimoji="1" lang="ja-JP" altLang="en-US" sz="1400" b="0" i="0" u="none" strike="noStrike" cap="none" normalizeH="0" baseline="0" dirty="0" smtClean="0">
                <a:ln>
                  <a:noFill/>
                </a:ln>
                <a:effectLst/>
                <a:latin typeface="+mn-ea"/>
                <a:ea typeface="+mn-ea"/>
              </a:rPr>
              <a:t>編集</a:t>
            </a:r>
            <a:r>
              <a:rPr kumimoji="1" lang="en-US" altLang="ja-JP" sz="1400" b="0" i="0" u="none" strike="noStrike" cap="none" normalizeH="0" baseline="0" dirty="0" smtClean="0">
                <a:ln>
                  <a:noFill/>
                </a:ln>
                <a:effectLst/>
                <a:latin typeface="+mn-ea"/>
                <a:ea typeface="+mn-ea"/>
              </a:rPr>
              <a:t>]</a:t>
            </a:r>
            <a:br>
              <a:rPr kumimoji="1" lang="en-US" altLang="ja-JP" sz="1400" b="0" i="0" u="none" strike="noStrike" cap="none" normalizeH="0" baseline="0" dirty="0" smtClean="0">
                <a:ln>
                  <a:noFill/>
                </a:ln>
                <a:effectLst/>
                <a:latin typeface="+mn-ea"/>
                <a:ea typeface="+mn-ea"/>
              </a:rPr>
            </a:br>
            <a:r>
              <a:rPr kumimoji="1" lang="ja-JP" altLang="en-US" sz="1400" b="0" i="0" u="none" strike="noStrike" cap="none" normalizeH="0" baseline="0" dirty="0" smtClean="0">
                <a:ln>
                  <a:noFill/>
                </a:ln>
                <a:effectLst/>
                <a:latin typeface="+mn-ea"/>
                <a:ea typeface="+mn-ea"/>
              </a:rPr>
              <a:t>マーク</a:t>
            </a:r>
          </a:p>
        </p:txBody>
      </p:sp>
    </p:spTree>
    <p:extLst>
      <p:ext uri="{BB962C8B-B14F-4D97-AF65-F5344CB8AC3E}">
        <p14:creationId xmlns:p14="http://schemas.microsoft.com/office/powerpoint/2010/main" val="424248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43</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504" y="2919897"/>
            <a:ext cx="2772508" cy="14304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504" y="4350299"/>
            <a:ext cx="3086441" cy="17724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85" y="2846478"/>
            <a:ext cx="3610684" cy="26226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コンテンツ プレースホルダー 2"/>
          <p:cNvSpPr>
            <a:spLocks noGrp="1"/>
          </p:cNvSpPr>
          <p:nvPr>
            <p:ph idx="1"/>
          </p:nvPr>
        </p:nvSpPr>
        <p:spPr>
          <a:xfrm>
            <a:off x="206062" y="927280"/>
            <a:ext cx="8252138" cy="1963060"/>
          </a:xfrm>
        </p:spPr>
        <p:txBody>
          <a:bodyPr>
            <a:noAutofit/>
          </a:bodyPr>
          <a:lstStyle/>
          <a:p>
            <a:pPr marL="0" indent="0">
              <a:buNone/>
            </a:pPr>
            <a:r>
              <a:rPr lang="en-US" altLang="ja-JP" sz="1800" b="1" dirty="0" smtClean="0">
                <a:latin typeface="+mn-ea"/>
              </a:rPr>
              <a:t>5-2</a:t>
            </a:r>
            <a:r>
              <a:rPr lang="ja-JP" altLang="en-US" sz="1800" b="1" dirty="0" err="1" smtClean="0">
                <a:latin typeface="+mn-ea"/>
              </a:rPr>
              <a:t>．</a:t>
            </a:r>
            <a:r>
              <a:rPr lang="ja-JP" altLang="en-US" sz="1800" b="1" dirty="0" smtClean="0">
                <a:latin typeface="+mn-ea"/>
              </a:rPr>
              <a:t>要素間の接続（メッセージの接続）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a:latin typeface="+mn-ea"/>
              </a:rPr>
              <a:t>メッセージ</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メッセージを追加する</a:t>
            </a:r>
            <a:r>
              <a:rPr lang="ja-JP" altLang="en-US" sz="1600" dirty="0">
                <a:latin typeface="+mn-ea"/>
              </a:rPr>
              <a:t>リンク</a:t>
            </a:r>
            <a:r>
              <a:rPr lang="ja-JP" altLang="en-US" sz="1600" dirty="0" smtClean="0">
                <a:latin typeface="+mn-ea"/>
              </a:rPr>
              <a:t>上をクリックする。</a:t>
            </a:r>
            <a:endParaRPr lang="en-US" altLang="ja-JP" sz="1600" dirty="0" smtClean="0">
              <a:latin typeface="+mn-ea"/>
            </a:endParaRPr>
          </a:p>
          <a:p>
            <a:pPr marL="457200" lvl="1" indent="0">
              <a:spcAft>
                <a:spcPts val="0"/>
              </a:spcAft>
              <a:buNone/>
            </a:pPr>
            <a:r>
              <a:rPr lang="ja-JP" altLang="en-US" sz="1600" dirty="0" smtClean="0">
                <a:latin typeface="+mn-ea"/>
              </a:rPr>
              <a:t>③　カーソルを移動すると赤い矢印が表示されるので引きたいメッセージの方向</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でクリックする</a:t>
            </a:r>
            <a:endParaRPr lang="en-US" altLang="ja-JP" sz="1600" dirty="0" smtClean="0">
              <a:latin typeface="+mn-ea"/>
            </a:endParaRPr>
          </a:p>
        </p:txBody>
      </p:sp>
      <p:sp>
        <p:nvSpPr>
          <p:cNvPr id="11" name="円形吹き出し 10"/>
          <p:cNvSpPr/>
          <p:nvPr/>
        </p:nvSpPr>
        <p:spPr bwMode="auto">
          <a:xfrm>
            <a:off x="2300306" y="2709428"/>
            <a:ext cx="1421446" cy="502252"/>
          </a:xfrm>
          <a:prstGeom prst="wedgeEllipseCallout">
            <a:avLst>
              <a:gd name="adj1" fmla="val -58980"/>
              <a:gd name="adj2" fmla="val 3625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2" name="円形吹き出し 11"/>
          <p:cNvSpPr/>
          <p:nvPr/>
        </p:nvSpPr>
        <p:spPr bwMode="auto">
          <a:xfrm>
            <a:off x="3059251" y="3786390"/>
            <a:ext cx="1809325" cy="523850"/>
          </a:xfrm>
          <a:prstGeom prst="wedgeEllipseCallout">
            <a:avLst>
              <a:gd name="adj1" fmla="val -32394"/>
              <a:gd name="adj2" fmla="val 10290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③クリックする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3" name="円/楕円 12"/>
          <p:cNvSpPr/>
          <p:nvPr/>
        </p:nvSpPr>
        <p:spPr bwMode="auto">
          <a:xfrm rot="2050088">
            <a:off x="2642846" y="4658281"/>
            <a:ext cx="1138784" cy="13675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4" name="円形吹き出し 13"/>
          <p:cNvSpPr/>
          <p:nvPr/>
        </p:nvSpPr>
        <p:spPr bwMode="auto">
          <a:xfrm>
            <a:off x="1519256" y="4839186"/>
            <a:ext cx="1692982" cy="492670"/>
          </a:xfrm>
          <a:prstGeom prst="wedgeEllipseCallout">
            <a:avLst>
              <a:gd name="adj1" fmla="val 41297"/>
              <a:gd name="adj2" fmla="val -7332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86" y="1350121"/>
            <a:ext cx="247369" cy="269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下矢印 15"/>
          <p:cNvSpPr/>
          <p:nvPr/>
        </p:nvSpPr>
        <p:spPr bwMode="auto">
          <a:xfrm rot="16200000">
            <a:off x="4202957" y="3246699"/>
            <a:ext cx="609740" cy="266077"/>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四角形吹き出し 16"/>
          <p:cNvSpPr/>
          <p:nvPr/>
        </p:nvSpPr>
        <p:spPr bwMode="auto">
          <a:xfrm>
            <a:off x="6272011" y="5236539"/>
            <a:ext cx="2232608" cy="455210"/>
          </a:xfrm>
          <a:prstGeom prst="wedgeRectCallout">
            <a:avLst>
              <a:gd name="adj1" fmla="val -39880"/>
              <a:gd name="adj2" fmla="val -96784"/>
            </a:avLst>
          </a:prstGeom>
          <a:solidFill>
            <a:schemeClr val="bg1"/>
          </a:solidFill>
          <a:ln w="19050" cap="flat" cmpd="sng" algn="ctr">
            <a:solidFill>
              <a:srgbClr val="FF0000"/>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t>シーケンス図同様、</a:t>
            </a:r>
            <a:r>
              <a:rPr lang="ja-JP" altLang="en-US" sz="1200" dirty="0"/>
              <a:t>作成済みの</a:t>
            </a:r>
            <a:r>
              <a:rPr lang="ja-JP" altLang="en-US" sz="1200" dirty="0" smtClean="0"/>
              <a:t>クラス</a:t>
            </a:r>
            <a:r>
              <a:rPr kumimoji="1" lang="ja-JP" altLang="en-US" sz="1200" b="0" i="0" u="none" strike="noStrike" cap="none" normalizeH="0" baseline="0" dirty="0" smtClean="0">
                <a:ln>
                  <a:noFill/>
                </a:ln>
                <a:solidFill>
                  <a:schemeClr val="tx1"/>
                </a:solidFill>
                <a:effectLst/>
                <a:latin typeface="Times New Roman" pitchFamily="18" charset="0"/>
                <a:ea typeface="ＭＳ Ｐゴシック" charset="-128"/>
              </a:rPr>
              <a:t>の操作を選択可能</a:t>
            </a:r>
          </a:p>
        </p:txBody>
      </p:sp>
      <p:sp>
        <p:nvSpPr>
          <p:cNvPr id="18" name="円/楕円 17"/>
          <p:cNvSpPr/>
          <p:nvPr/>
        </p:nvSpPr>
        <p:spPr bwMode="auto">
          <a:xfrm>
            <a:off x="1752154" y="3044888"/>
            <a:ext cx="351597" cy="26352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正方形/長方形 18"/>
          <p:cNvSpPr/>
          <p:nvPr/>
        </p:nvSpPr>
        <p:spPr bwMode="auto">
          <a:xfrm>
            <a:off x="5862208" y="4847875"/>
            <a:ext cx="1186737" cy="18160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424248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829" y="2497925"/>
            <a:ext cx="3514725" cy="2238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437" y="3172753"/>
            <a:ext cx="2943225" cy="1619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コンテンツ プレースホルダー 2"/>
          <p:cNvSpPr>
            <a:spLocks noGrp="1"/>
          </p:cNvSpPr>
          <p:nvPr>
            <p:ph idx="1"/>
          </p:nvPr>
        </p:nvSpPr>
        <p:spPr>
          <a:xfrm>
            <a:off x="296213" y="927280"/>
            <a:ext cx="8590210" cy="1552152"/>
          </a:xfrm>
        </p:spPr>
        <p:txBody>
          <a:bodyPr>
            <a:normAutofit fontScale="62500" lnSpcReduction="20000"/>
          </a:bodyPr>
          <a:lstStyle/>
          <a:p>
            <a:pPr marL="0" indent="0">
              <a:buNone/>
            </a:pPr>
            <a:r>
              <a:rPr lang="en-US" altLang="ja-JP" b="1" dirty="0" smtClean="0">
                <a:latin typeface="+mn-ea"/>
              </a:rPr>
              <a:t>5-2</a:t>
            </a:r>
            <a:r>
              <a:rPr lang="ja-JP" altLang="en-US" b="1" dirty="0" err="1" smtClean="0">
                <a:latin typeface="+mn-ea"/>
              </a:rPr>
              <a:t>．</a:t>
            </a:r>
            <a:r>
              <a:rPr lang="ja-JP" altLang="en-US" b="1" dirty="0" smtClean="0">
                <a:latin typeface="+mn-ea"/>
              </a:rPr>
              <a:t>要素間の接続（メッセージの接続）　＜方法２：ダイアグラム上で接続＞</a:t>
            </a:r>
            <a:endParaRPr lang="en-US" altLang="ja-JP" b="1" dirty="0">
              <a:latin typeface="+mn-ea"/>
            </a:endParaRPr>
          </a:p>
          <a:p>
            <a:pPr marL="457200" lvl="1" indent="0">
              <a:lnSpc>
                <a:spcPct val="120000"/>
              </a:lnSpc>
              <a:buNone/>
            </a:pPr>
            <a:r>
              <a:rPr lang="ja-JP" altLang="en-US" dirty="0" smtClean="0">
                <a:latin typeface="+mn-ea"/>
              </a:rPr>
              <a:t>①　メッセージを追加したいリンクの位置にカーソルを移動し、</a:t>
            </a:r>
            <a:r>
              <a:rPr lang="en-US" altLang="ja-JP" dirty="0" smtClean="0">
                <a:latin typeface="+mn-ea"/>
              </a:rPr>
              <a:t>[</a:t>
            </a:r>
            <a:r>
              <a:rPr lang="ja-JP" altLang="en-US" dirty="0" smtClean="0">
                <a:latin typeface="+mn-ea"/>
              </a:rPr>
              <a:t>メッセージ編集</a:t>
            </a:r>
            <a:r>
              <a:rPr lang="en-US" altLang="ja-JP" dirty="0" smtClean="0">
                <a:latin typeface="+mn-ea"/>
              </a:rPr>
              <a:t>]</a:t>
            </a:r>
            <a:r>
              <a:rPr lang="ja-JP" altLang="en-US" dirty="0" smtClean="0">
                <a:latin typeface="+mn-ea"/>
              </a:rPr>
              <a:t>マークが</a:t>
            </a:r>
            <a:r>
              <a:rPr lang="en-US" altLang="ja-JP" dirty="0" smtClean="0">
                <a:latin typeface="+mn-ea"/>
              </a:rPr>
              <a:t/>
            </a:r>
            <a:br>
              <a:rPr lang="en-US" altLang="ja-JP" dirty="0" smtClean="0">
                <a:latin typeface="+mn-ea"/>
              </a:rPr>
            </a:br>
            <a:r>
              <a:rPr lang="ja-JP" altLang="en-US" dirty="0" smtClean="0">
                <a:latin typeface="+mn-ea"/>
              </a:rPr>
              <a:t>　 　表示されるのを確認する</a:t>
            </a:r>
            <a:endParaRPr lang="en-US" altLang="ja-JP" dirty="0" smtClean="0">
              <a:latin typeface="+mn-ea"/>
            </a:endParaRPr>
          </a:p>
          <a:p>
            <a:pPr marL="457200" lvl="1" indent="0">
              <a:buNone/>
            </a:pPr>
            <a:r>
              <a:rPr lang="ja-JP" altLang="en-US" dirty="0" smtClean="0">
                <a:latin typeface="+mn-ea"/>
              </a:rPr>
              <a:t>②　</a:t>
            </a:r>
            <a:r>
              <a:rPr lang="en-US" altLang="ja-JP" dirty="0" smtClean="0">
                <a:latin typeface="+mn-ea"/>
              </a:rPr>
              <a:t>[</a:t>
            </a:r>
            <a:r>
              <a:rPr lang="ja-JP" altLang="en-US" dirty="0" smtClean="0">
                <a:latin typeface="+mn-ea"/>
              </a:rPr>
              <a:t>メッセージ編集</a:t>
            </a:r>
            <a:r>
              <a:rPr lang="en-US" altLang="ja-JP" dirty="0" smtClean="0">
                <a:latin typeface="+mn-ea"/>
              </a:rPr>
              <a:t>]</a:t>
            </a:r>
            <a:r>
              <a:rPr lang="ja-JP" altLang="en-US" dirty="0" smtClean="0">
                <a:latin typeface="+mn-ea"/>
              </a:rPr>
              <a:t>マークをクリックする</a:t>
            </a:r>
            <a:endParaRPr lang="en-US" altLang="ja-JP" dirty="0">
              <a:latin typeface="+mn-ea"/>
            </a:endParaRPr>
          </a:p>
          <a:p>
            <a:endParaRPr kumimoji="1" lang="ja-JP" altLang="en-US" dirty="0">
              <a:latin typeface="+mn-ea"/>
            </a:endParaRPr>
          </a:p>
        </p:txBody>
      </p:sp>
      <p:sp>
        <p:nvSpPr>
          <p:cNvPr id="10" name="円/楕円 9"/>
          <p:cNvSpPr/>
          <p:nvPr/>
        </p:nvSpPr>
        <p:spPr bwMode="auto">
          <a:xfrm>
            <a:off x="2122412" y="3767918"/>
            <a:ext cx="338999" cy="37162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441720" y="3231301"/>
            <a:ext cx="1680692" cy="536618"/>
          </a:xfrm>
          <a:prstGeom prst="wedgeEllipseCallout">
            <a:avLst>
              <a:gd name="adj1" fmla="val 49825"/>
              <a:gd name="adj2" fmla="val 7160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2" name="円形吹き出し 11"/>
          <p:cNvSpPr/>
          <p:nvPr/>
        </p:nvSpPr>
        <p:spPr bwMode="auto">
          <a:xfrm>
            <a:off x="3245071" y="3027621"/>
            <a:ext cx="1648901" cy="589492"/>
          </a:xfrm>
          <a:prstGeom prst="wedgeEllipseCallout">
            <a:avLst>
              <a:gd name="adj1" fmla="val -89987"/>
              <a:gd name="adj2" fmla="val 12928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lang="ja-JP" altLang="en-US" sz="1400" dirty="0" smtClean="0">
                <a:latin typeface="+mn-ea"/>
                <a:ea typeface="+mn-ea"/>
              </a:rPr>
              <a:t>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3"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730" y="3982378"/>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4" name="下矢印 13"/>
          <p:cNvSpPr/>
          <p:nvPr/>
        </p:nvSpPr>
        <p:spPr bwMode="auto">
          <a:xfrm rot="16200000">
            <a:off x="4384875" y="3926302"/>
            <a:ext cx="692883" cy="325314"/>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正方形/長方形 14"/>
          <p:cNvSpPr/>
          <p:nvPr/>
        </p:nvSpPr>
        <p:spPr bwMode="auto">
          <a:xfrm>
            <a:off x="2198986" y="3850967"/>
            <a:ext cx="214121" cy="208237"/>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四角形吹き出し 15"/>
          <p:cNvSpPr/>
          <p:nvPr/>
        </p:nvSpPr>
        <p:spPr bwMode="auto">
          <a:xfrm>
            <a:off x="2413107" y="4435401"/>
            <a:ext cx="1837019" cy="601797"/>
          </a:xfrm>
          <a:prstGeom prst="wedgeRectCallout">
            <a:avLst>
              <a:gd name="adj1" fmla="val -48107"/>
              <a:gd name="adj2" fmla="val -88137"/>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smtClean="0">
                <a:latin typeface="+mn-ea"/>
                <a:ea typeface="+mn-ea"/>
              </a:rPr>
              <a:t>[</a:t>
            </a:r>
            <a:r>
              <a:rPr lang="ja-JP" altLang="en-US" sz="1400" dirty="0" smtClean="0">
                <a:latin typeface="+mn-ea"/>
                <a:ea typeface="+mn-ea"/>
              </a:rPr>
              <a:t>メッセージ</a:t>
            </a:r>
            <a:r>
              <a:rPr kumimoji="1" lang="ja-JP" altLang="en-US" sz="1400" b="0" i="0" u="none" strike="noStrike" cap="none" normalizeH="0" baseline="0" dirty="0" smtClean="0">
                <a:ln>
                  <a:noFill/>
                </a:ln>
                <a:effectLst/>
                <a:latin typeface="+mn-ea"/>
                <a:ea typeface="+mn-ea"/>
              </a:rPr>
              <a:t>編集</a:t>
            </a:r>
            <a:r>
              <a:rPr kumimoji="1" lang="en-US" altLang="ja-JP" sz="1400" b="0" i="0" u="none" strike="noStrike" cap="none" normalizeH="0" baseline="0" dirty="0" smtClean="0">
                <a:ln>
                  <a:noFill/>
                </a:ln>
                <a:effectLst/>
                <a:latin typeface="+mn-ea"/>
                <a:ea typeface="+mn-ea"/>
              </a:rPr>
              <a:t>]</a:t>
            </a:r>
            <a:br>
              <a:rPr kumimoji="1" lang="en-US" altLang="ja-JP" sz="1400" b="0" i="0" u="none" strike="noStrike" cap="none" normalizeH="0" baseline="0" dirty="0" smtClean="0">
                <a:ln>
                  <a:noFill/>
                </a:ln>
                <a:effectLst/>
                <a:latin typeface="+mn-ea"/>
                <a:ea typeface="+mn-ea"/>
              </a:rPr>
            </a:br>
            <a:r>
              <a:rPr kumimoji="1" lang="ja-JP" altLang="en-US" sz="1400" b="0" i="0" u="none" strike="noStrike" cap="none" normalizeH="0" baseline="0" dirty="0" smtClean="0">
                <a:ln>
                  <a:noFill/>
                </a:ln>
                <a:effectLst/>
                <a:latin typeface="+mn-ea"/>
                <a:ea typeface="+mn-ea"/>
              </a:rPr>
              <a:t>マーク</a:t>
            </a:r>
          </a:p>
        </p:txBody>
      </p:sp>
    </p:spTree>
    <p:extLst>
      <p:ext uri="{BB962C8B-B14F-4D97-AF65-F5344CB8AC3E}">
        <p14:creationId xmlns:p14="http://schemas.microsoft.com/office/powerpoint/2010/main" val="424248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5</a:t>
            </a:r>
            <a:r>
              <a:rPr lang="ja-JP" altLang="en-US" dirty="0" err="1" smtClean="0"/>
              <a:t>．</a:t>
            </a:r>
            <a:r>
              <a:rPr lang="ja-JP" altLang="en-US" dirty="0" smtClean="0"/>
              <a:t>コミュニケーションズ図の操作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45</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13" y="2209337"/>
            <a:ext cx="5729288" cy="408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コンテンツ プレースホルダー 2"/>
          <p:cNvSpPr>
            <a:spLocks noGrp="1"/>
          </p:cNvSpPr>
          <p:nvPr>
            <p:ph idx="1"/>
          </p:nvPr>
        </p:nvSpPr>
        <p:spPr>
          <a:xfrm>
            <a:off x="218941" y="927280"/>
            <a:ext cx="8239259" cy="1101546"/>
          </a:xfrm>
        </p:spPr>
        <p:txBody>
          <a:bodyPr>
            <a:noAutofit/>
          </a:bodyPr>
          <a:lstStyle/>
          <a:p>
            <a:pPr marL="0" indent="0">
              <a:buNone/>
            </a:pPr>
            <a:r>
              <a:rPr lang="en-US" altLang="ja-JP" sz="1800" b="1" dirty="0" smtClean="0">
                <a:latin typeface="+mn-ea"/>
              </a:rPr>
              <a:t>5-3</a:t>
            </a:r>
            <a:r>
              <a:rPr lang="ja-JP" altLang="en-US" sz="1800" b="1" dirty="0" err="1" smtClean="0">
                <a:latin typeface="+mn-ea"/>
              </a:rPr>
              <a:t>．</a:t>
            </a:r>
            <a:r>
              <a:rPr lang="ja-JP" altLang="en-US" sz="1800" b="1" dirty="0">
                <a:latin typeface="+mn-ea"/>
              </a:rPr>
              <a:t>要素</a:t>
            </a:r>
            <a:r>
              <a:rPr lang="ja-JP" altLang="en-US" sz="1800" b="1" dirty="0" smtClean="0">
                <a:latin typeface="+mn-ea"/>
              </a:rPr>
              <a:t>の説明・同期</a:t>
            </a:r>
            <a:r>
              <a:rPr lang="en-US" altLang="ja-JP" sz="1800" b="1" dirty="0" smtClean="0">
                <a:latin typeface="+mn-ea"/>
              </a:rPr>
              <a:t>/</a:t>
            </a:r>
            <a:r>
              <a:rPr lang="ja-JP" altLang="en-US" sz="1800" b="1" dirty="0" smtClean="0">
                <a:latin typeface="+mn-ea"/>
              </a:rPr>
              <a:t>非同期接続　</a:t>
            </a:r>
            <a:endParaRPr lang="en-US" altLang="ja-JP" sz="1800" b="1" dirty="0" smtClean="0">
              <a:latin typeface="+mn-ea"/>
            </a:endParaRPr>
          </a:p>
          <a:p>
            <a:pPr marL="457200" lvl="1" indent="0">
              <a:spcAft>
                <a:spcPts val="0"/>
              </a:spcAft>
              <a:buNone/>
            </a:pPr>
            <a:r>
              <a:rPr lang="ja-JP" altLang="en-US" sz="1600" dirty="0" smtClean="0">
                <a:latin typeface="+mn-ea"/>
              </a:rPr>
              <a:t>① 要素の編集をするメッセージをクリックして選択する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プロパティビューに情報を入力する</a:t>
            </a:r>
            <a:endParaRPr kumimoji="1" lang="ja-JP" altLang="en-US" sz="1600" dirty="0">
              <a:latin typeface="+mn-ea"/>
            </a:endParaRPr>
          </a:p>
        </p:txBody>
      </p:sp>
      <p:sp>
        <p:nvSpPr>
          <p:cNvPr id="9" name="円/楕円 8"/>
          <p:cNvSpPr/>
          <p:nvPr/>
        </p:nvSpPr>
        <p:spPr bwMode="auto">
          <a:xfrm>
            <a:off x="4544057" y="3958609"/>
            <a:ext cx="446726" cy="40165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4767420" y="4673682"/>
            <a:ext cx="1757266" cy="501830"/>
          </a:xfrm>
          <a:prstGeom prst="wedgeEllipseCallout">
            <a:avLst>
              <a:gd name="adj1" fmla="val -40948"/>
              <a:gd name="adj2" fmla="val -10806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1" name="正方形/長方形 10"/>
          <p:cNvSpPr/>
          <p:nvPr/>
        </p:nvSpPr>
        <p:spPr bwMode="auto">
          <a:xfrm>
            <a:off x="1707318" y="3842916"/>
            <a:ext cx="1581982" cy="2163363"/>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四角形吹き出し 11"/>
          <p:cNvSpPr/>
          <p:nvPr/>
        </p:nvSpPr>
        <p:spPr bwMode="auto">
          <a:xfrm>
            <a:off x="3534710" y="5447410"/>
            <a:ext cx="1670017" cy="391229"/>
          </a:xfrm>
          <a:prstGeom prst="wedgeRectCallout">
            <a:avLst>
              <a:gd name="adj1" fmla="val -65227"/>
              <a:gd name="adj2" fmla="val -122132"/>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13" name="四角形吹き出し 12"/>
          <p:cNvSpPr/>
          <p:nvPr/>
        </p:nvSpPr>
        <p:spPr bwMode="auto">
          <a:xfrm>
            <a:off x="1828798" y="6006279"/>
            <a:ext cx="2240925" cy="292336"/>
          </a:xfrm>
          <a:prstGeom prst="wedgeRectCallout">
            <a:avLst>
              <a:gd name="adj1" fmla="val -46490"/>
              <a:gd name="adj2" fmla="val -118551"/>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Times New Roman" pitchFamily="18" charset="0"/>
                <a:ea typeface="ＭＳ Ｐゴシック" charset="-128"/>
              </a:rPr>
              <a:t>同期</a:t>
            </a:r>
            <a:r>
              <a:rPr kumimoji="1" lang="en-US" altLang="ja-JP" sz="1200" b="0" i="0" u="none" strike="noStrike" cap="none" normalizeH="0" baseline="0" dirty="0" smtClean="0">
                <a:ln>
                  <a:noFill/>
                </a:ln>
                <a:solidFill>
                  <a:schemeClr val="tx1"/>
                </a:solidFill>
                <a:effectLst/>
                <a:latin typeface="Times New Roman" pitchFamily="18" charset="0"/>
                <a:ea typeface="ＭＳ Ｐゴシック" charset="-128"/>
              </a:rPr>
              <a:t>/</a:t>
            </a:r>
            <a:r>
              <a:rPr kumimoji="1" lang="ja-JP" altLang="en-US" sz="1200" b="0" i="0" u="none" strike="noStrike" cap="none" normalizeH="0" baseline="0" dirty="0" smtClean="0">
                <a:ln>
                  <a:noFill/>
                </a:ln>
                <a:solidFill>
                  <a:schemeClr val="tx1"/>
                </a:solidFill>
                <a:effectLst/>
                <a:latin typeface="Times New Roman" pitchFamily="18" charset="0"/>
                <a:ea typeface="ＭＳ Ｐゴシック" charset="-128"/>
              </a:rPr>
              <a:t>非同期メッセージの切替</a:t>
            </a:r>
          </a:p>
        </p:txBody>
      </p:sp>
      <p:sp>
        <p:nvSpPr>
          <p:cNvPr id="14" name="円形吹き出し 13"/>
          <p:cNvSpPr/>
          <p:nvPr/>
        </p:nvSpPr>
        <p:spPr bwMode="auto">
          <a:xfrm>
            <a:off x="1907444" y="3322748"/>
            <a:ext cx="1899625" cy="389049"/>
          </a:xfrm>
          <a:prstGeom prst="wedgeEllipseCallout">
            <a:avLst>
              <a:gd name="adj1" fmla="val -4436"/>
              <a:gd name="adj2" fmla="val 9720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②情報入力</a:t>
            </a:r>
            <a:endParaRPr kumimoji="1" lang="ja-JP" altLang="en-US" sz="14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424248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ステートマシン図の操作</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129218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6</a:t>
            </a:r>
            <a:r>
              <a:rPr lang="ja-JP" altLang="en-US" dirty="0" err="1" smtClean="0"/>
              <a:t>．</a:t>
            </a:r>
            <a:r>
              <a:rPr lang="ja-JP" altLang="en-US" dirty="0" smtClean="0"/>
              <a:t>ステートマシン図の操作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47</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descr="C:\Users\10001163746\Documents\教育・研修\ETロボコン\2015年度\astah説明資料\成果物\図\ステートマシン図\図の新規作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78" y="2152000"/>
            <a:ext cx="5241910" cy="4263088"/>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2"/>
          <p:cNvSpPr>
            <a:spLocks noGrp="1"/>
          </p:cNvSpPr>
          <p:nvPr>
            <p:ph idx="1"/>
          </p:nvPr>
        </p:nvSpPr>
        <p:spPr>
          <a:xfrm>
            <a:off x="218941" y="914401"/>
            <a:ext cx="8563109" cy="5183846"/>
          </a:xfrm>
        </p:spPr>
        <p:txBody>
          <a:bodyPr>
            <a:normAutofit/>
          </a:bodyPr>
          <a:lstStyle/>
          <a:p>
            <a:pPr marL="0" indent="0">
              <a:buNone/>
            </a:pPr>
            <a:r>
              <a:rPr lang="en-US" altLang="ja-JP" sz="1800" b="1" dirty="0" smtClean="0">
                <a:latin typeface="+mn-ea"/>
              </a:rPr>
              <a:t>6-0</a:t>
            </a:r>
            <a:r>
              <a:rPr lang="ja-JP" altLang="en-US" sz="1800" b="1" dirty="0" err="1" smtClean="0">
                <a:latin typeface="+mn-ea"/>
              </a:rPr>
              <a:t>．</a:t>
            </a:r>
            <a:r>
              <a:rPr lang="ja-JP" altLang="en-US" sz="1800" b="1" dirty="0">
                <a:latin typeface="+mn-ea"/>
              </a:rPr>
              <a:t>ダイアグラムの新規</a:t>
            </a:r>
            <a:r>
              <a:rPr lang="ja-JP" altLang="en-US" sz="1800" b="1" dirty="0" smtClean="0">
                <a:latin typeface="+mn-ea"/>
              </a:rPr>
              <a:t>作成</a:t>
            </a:r>
            <a:endParaRPr lang="en-US" altLang="ja-JP" sz="1800" b="1" dirty="0" smtClean="0">
              <a:latin typeface="+mn-ea"/>
            </a:endParaRPr>
          </a:p>
          <a:p>
            <a:pPr marL="180000" lvl="1" indent="0">
              <a:spcAft>
                <a:spcPts val="0"/>
              </a:spcAft>
              <a:buNone/>
            </a:pPr>
            <a:r>
              <a:rPr lang="ja-JP" altLang="en-US" sz="1600" dirty="0" smtClean="0">
                <a:latin typeface="+mn-ea"/>
              </a:rPr>
              <a:t>　　図を追加したいパッケージ上で右クリックして</a:t>
            </a:r>
            <a:endParaRPr lang="en-US" altLang="ja-JP" sz="1600" dirty="0" smtClean="0">
              <a:latin typeface="+mn-ea"/>
            </a:endParaRPr>
          </a:p>
          <a:p>
            <a:pPr marL="180000" lvl="1" indent="0">
              <a:spcBef>
                <a:spcPts val="0"/>
              </a:spcBef>
              <a:spcAft>
                <a:spcPts val="0"/>
              </a:spcAft>
              <a:buNone/>
            </a:pPr>
            <a:r>
              <a:rPr lang="ja-JP" altLang="en-US" sz="1600" dirty="0">
                <a:latin typeface="+mn-ea"/>
              </a:rPr>
              <a:t>　</a:t>
            </a:r>
            <a:r>
              <a:rPr lang="ja-JP" altLang="en-US" sz="1600" dirty="0" smtClean="0">
                <a:latin typeface="+mn-ea"/>
              </a:rPr>
              <a:t>　　</a:t>
            </a:r>
            <a:r>
              <a:rPr lang="en-US" altLang="ja-JP" sz="1600" dirty="0" smtClean="0">
                <a:latin typeface="+mn-ea"/>
              </a:rPr>
              <a:t>『</a:t>
            </a:r>
            <a:r>
              <a:rPr lang="ja-JP" altLang="en-US" sz="1600" dirty="0" smtClean="0">
                <a:latin typeface="+mn-ea"/>
              </a:rPr>
              <a:t>図の追加→ステートマシン図の追加</a:t>
            </a:r>
            <a:r>
              <a:rPr lang="en-US" altLang="ja-JP" sz="1600" dirty="0" smtClean="0">
                <a:latin typeface="+mn-ea"/>
              </a:rPr>
              <a:t>』</a:t>
            </a:r>
            <a:r>
              <a:rPr lang="ja-JP" altLang="en-US" sz="1600" dirty="0" smtClean="0">
                <a:latin typeface="+mn-ea"/>
              </a:rPr>
              <a:t>をクリック</a:t>
            </a:r>
            <a:endParaRPr kumimoji="1" lang="ja-JP" altLang="en-US" sz="1600" dirty="0">
              <a:latin typeface="+mn-ea"/>
            </a:endParaRPr>
          </a:p>
        </p:txBody>
      </p:sp>
      <p:sp>
        <p:nvSpPr>
          <p:cNvPr id="9" name="正方形/長方形 8"/>
          <p:cNvSpPr/>
          <p:nvPr/>
        </p:nvSpPr>
        <p:spPr bwMode="auto">
          <a:xfrm>
            <a:off x="3781886" y="3998425"/>
            <a:ext cx="1532386" cy="19590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5257121" y="3232597"/>
            <a:ext cx="1757266" cy="513163"/>
          </a:xfrm>
          <a:prstGeom prst="wedgeEllipseCallout">
            <a:avLst>
              <a:gd name="adj1" fmla="val -56110"/>
              <a:gd name="adj2" fmla="val 9192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424248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6</a:t>
            </a:r>
            <a:r>
              <a:rPr lang="ja-JP" altLang="en-US" dirty="0" err="1" smtClean="0"/>
              <a:t>．</a:t>
            </a:r>
            <a:r>
              <a:rPr lang="ja-JP" altLang="en-US" dirty="0" smtClean="0"/>
              <a:t>ステートマシン図の操作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48</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376" y="2812667"/>
            <a:ext cx="1878586" cy="14688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619" y="4926156"/>
            <a:ext cx="2180558" cy="13997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610" y="3411218"/>
            <a:ext cx="2881449" cy="240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コンテンツ プレースホルダー 2"/>
          <p:cNvSpPr>
            <a:spLocks noGrp="1"/>
          </p:cNvSpPr>
          <p:nvPr>
            <p:ph idx="1"/>
          </p:nvPr>
        </p:nvSpPr>
        <p:spPr>
          <a:xfrm>
            <a:off x="191584" y="914400"/>
            <a:ext cx="8266616" cy="1335715"/>
          </a:xfrm>
        </p:spPr>
        <p:txBody>
          <a:bodyPr>
            <a:noAutofit/>
          </a:bodyPr>
          <a:lstStyle/>
          <a:p>
            <a:pPr marL="0" indent="0">
              <a:buNone/>
            </a:pPr>
            <a:r>
              <a:rPr lang="en-US" altLang="ja-JP" sz="1800" b="1" dirty="0" smtClean="0">
                <a:latin typeface="+mn-ea"/>
              </a:rPr>
              <a:t>6-1</a:t>
            </a:r>
            <a:r>
              <a:rPr lang="ja-JP" altLang="en-US" sz="1800" b="1" dirty="0" err="1" smtClean="0">
                <a:latin typeface="+mn-ea"/>
              </a:rPr>
              <a:t>．</a:t>
            </a:r>
            <a:r>
              <a:rPr lang="ja-JP" altLang="en-US" sz="1800" b="1" dirty="0" smtClean="0">
                <a:latin typeface="+mn-ea"/>
              </a:rPr>
              <a:t>要素（状態）の作成</a:t>
            </a:r>
            <a:endParaRPr lang="en-US" altLang="ja-JP" sz="1800" b="1" dirty="0">
              <a:latin typeface="+mn-ea"/>
            </a:endParaRPr>
          </a:p>
          <a:p>
            <a:pPr marL="457200" lvl="1" indent="0">
              <a:spcAft>
                <a:spcPts val="0"/>
              </a:spcAft>
              <a:buNone/>
            </a:pPr>
            <a:r>
              <a:rPr lang="ja-JP" altLang="en-US" sz="1600" dirty="0" smtClean="0">
                <a:latin typeface="+mn-ea"/>
              </a:rPr>
              <a:t>①　ツールパレットから追加する状態のマークをクリックして選択する。</a:t>
            </a:r>
            <a:r>
              <a:rPr lang="en-US" altLang="ja-JP" sz="1600" dirty="0" smtClean="0">
                <a:latin typeface="+mn-ea"/>
              </a:rPr>
              <a:t/>
            </a:r>
            <a:br>
              <a:rPr lang="en-US" altLang="ja-JP" sz="1600" dirty="0" smtClean="0">
                <a:latin typeface="+mn-ea"/>
              </a:rPr>
            </a:br>
            <a:r>
              <a:rPr lang="ja-JP" altLang="en-US" sz="1600" dirty="0" smtClean="0">
                <a:latin typeface="+mn-ea"/>
              </a:rPr>
              <a:t>　 　</a:t>
            </a:r>
            <a:r>
              <a:rPr lang="en-US" altLang="ja-JP" sz="1600" dirty="0" smtClean="0">
                <a:latin typeface="+mn-ea"/>
              </a:rPr>
              <a:t>[</a:t>
            </a:r>
            <a:r>
              <a:rPr lang="ja-JP" altLang="en-US" sz="1600" dirty="0" smtClean="0">
                <a:latin typeface="+mn-ea"/>
              </a:rPr>
              <a:t>開始状態</a:t>
            </a:r>
            <a:r>
              <a:rPr lang="en-US" altLang="ja-JP" sz="1600" dirty="0" smtClean="0">
                <a:latin typeface="+mn-ea"/>
              </a:rPr>
              <a:t>]</a:t>
            </a:r>
            <a:r>
              <a:rPr lang="ja-JP" altLang="en-US" sz="1600" dirty="0" smtClean="0">
                <a:latin typeface="+mn-ea"/>
              </a:rPr>
              <a:t>マーク（　　）</a:t>
            </a:r>
            <a:r>
              <a:rPr lang="en-US" altLang="ja-JP" sz="1600" dirty="0" smtClean="0">
                <a:latin typeface="+mn-ea"/>
              </a:rPr>
              <a:t>/[</a:t>
            </a:r>
            <a:r>
              <a:rPr lang="ja-JP" altLang="en-US" sz="1600" dirty="0" smtClean="0">
                <a:latin typeface="+mn-ea"/>
              </a:rPr>
              <a:t>状態</a:t>
            </a:r>
            <a:r>
              <a:rPr lang="en-US" altLang="ja-JP" sz="1600" dirty="0" smtClean="0">
                <a:latin typeface="+mn-ea"/>
              </a:rPr>
              <a:t>]</a:t>
            </a:r>
            <a:r>
              <a:rPr lang="ja-JP" altLang="en-US" sz="1600" dirty="0" smtClean="0">
                <a:latin typeface="+mn-ea"/>
              </a:rPr>
              <a:t>マーク（　　）</a:t>
            </a:r>
            <a:r>
              <a:rPr lang="en-US" altLang="ja-JP" sz="1600" dirty="0" smtClean="0">
                <a:latin typeface="+mn-ea"/>
              </a:rPr>
              <a:t>/[</a:t>
            </a:r>
            <a:r>
              <a:rPr lang="ja-JP" altLang="en-US" sz="1600" dirty="0" smtClean="0">
                <a:latin typeface="+mn-ea"/>
              </a:rPr>
              <a:t>終了状態</a:t>
            </a:r>
            <a:r>
              <a:rPr lang="en-US" altLang="ja-JP" sz="1600" dirty="0" smtClean="0">
                <a:latin typeface="+mn-ea"/>
              </a:rPr>
              <a:t>]</a:t>
            </a:r>
            <a:r>
              <a:rPr lang="ja-JP" altLang="en-US" sz="1600" dirty="0" smtClean="0">
                <a:latin typeface="+mn-ea"/>
              </a:rPr>
              <a:t>マーク（　　）</a:t>
            </a:r>
            <a:endParaRPr lang="en-US" altLang="ja-JP" sz="1600" dirty="0" smtClean="0">
              <a:latin typeface="+mn-ea"/>
            </a:endParaRPr>
          </a:p>
          <a:p>
            <a:pPr marL="457200" lvl="1" indent="0">
              <a:spcAft>
                <a:spcPts val="0"/>
              </a:spcAft>
              <a:buNone/>
            </a:pPr>
            <a:r>
              <a:rPr lang="ja-JP" altLang="en-US" sz="1600" dirty="0" smtClean="0">
                <a:latin typeface="+mn-ea"/>
              </a:rPr>
              <a:t>②　要素を配置する場所でクリックして要素を追加する。</a:t>
            </a:r>
            <a:endParaRPr lang="en-US" altLang="ja-JP" sz="1600" dirty="0">
              <a:latin typeface="+mn-ea"/>
            </a:endParaRPr>
          </a:p>
          <a:p>
            <a:endParaRPr kumimoji="1" lang="ja-JP" altLang="en-US" sz="1800" dirty="0">
              <a:latin typeface="+mn-ea"/>
            </a:endParaRPr>
          </a:p>
        </p:txBody>
      </p:sp>
      <p:sp>
        <p:nvSpPr>
          <p:cNvPr id="11" name="円/楕円 10"/>
          <p:cNvSpPr/>
          <p:nvPr/>
        </p:nvSpPr>
        <p:spPr bwMode="auto">
          <a:xfrm>
            <a:off x="1872475" y="2987397"/>
            <a:ext cx="191459" cy="18155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楕円 11"/>
          <p:cNvSpPr/>
          <p:nvPr/>
        </p:nvSpPr>
        <p:spPr bwMode="auto">
          <a:xfrm>
            <a:off x="2079585" y="3926477"/>
            <a:ext cx="328699" cy="252688"/>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円形吹き出し 12"/>
          <p:cNvSpPr/>
          <p:nvPr/>
        </p:nvSpPr>
        <p:spPr bwMode="auto">
          <a:xfrm>
            <a:off x="2440188" y="3271757"/>
            <a:ext cx="1757266" cy="521970"/>
          </a:xfrm>
          <a:prstGeom prst="wedgeEllipseCallout">
            <a:avLst>
              <a:gd name="adj1" fmla="val -52476"/>
              <a:gd name="adj2" fmla="val 75639"/>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4" name="円/楕円 13"/>
          <p:cNvSpPr/>
          <p:nvPr/>
        </p:nvSpPr>
        <p:spPr bwMode="auto">
          <a:xfrm>
            <a:off x="2074789" y="5085936"/>
            <a:ext cx="205122" cy="186639"/>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円/楕円 14"/>
          <p:cNvSpPr/>
          <p:nvPr/>
        </p:nvSpPr>
        <p:spPr bwMode="auto">
          <a:xfrm>
            <a:off x="2911259" y="5895785"/>
            <a:ext cx="531815" cy="40695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円形吹き出し 15"/>
          <p:cNvSpPr/>
          <p:nvPr/>
        </p:nvSpPr>
        <p:spPr bwMode="auto">
          <a:xfrm>
            <a:off x="2601943" y="5179255"/>
            <a:ext cx="1776873" cy="492881"/>
          </a:xfrm>
          <a:prstGeom prst="wedgeEllipseCallout">
            <a:avLst>
              <a:gd name="adj1" fmla="val -17985"/>
              <a:gd name="adj2" fmla="val 8986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7" name="円/楕円 16"/>
          <p:cNvSpPr/>
          <p:nvPr/>
        </p:nvSpPr>
        <p:spPr bwMode="auto">
          <a:xfrm>
            <a:off x="6001792" y="3574045"/>
            <a:ext cx="231665" cy="21968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円形吹き出し 17"/>
          <p:cNvSpPr/>
          <p:nvPr/>
        </p:nvSpPr>
        <p:spPr bwMode="auto">
          <a:xfrm>
            <a:off x="6325593" y="3078174"/>
            <a:ext cx="1757266" cy="495871"/>
          </a:xfrm>
          <a:prstGeom prst="wedgeEllipseCallout">
            <a:avLst>
              <a:gd name="adj1" fmla="val -55186"/>
              <a:gd name="adj2" fmla="val 6495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9" name="円形吹き出し 18"/>
          <p:cNvSpPr/>
          <p:nvPr/>
        </p:nvSpPr>
        <p:spPr bwMode="auto">
          <a:xfrm>
            <a:off x="5903650" y="5029713"/>
            <a:ext cx="1757266" cy="543596"/>
          </a:xfrm>
          <a:prstGeom prst="wedgeEllipseCallout">
            <a:avLst>
              <a:gd name="adj1" fmla="val 53240"/>
              <a:gd name="adj2" fmla="val 4685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0" name="円/楕円 19"/>
          <p:cNvSpPr/>
          <p:nvPr/>
        </p:nvSpPr>
        <p:spPr bwMode="auto">
          <a:xfrm>
            <a:off x="7660916" y="5498714"/>
            <a:ext cx="354735" cy="34684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671" y="1623587"/>
            <a:ext cx="220117" cy="188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546" y="1619710"/>
            <a:ext cx="262043" cy="199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3050" y="1611148"/>
            <a:ext cx="230599" cy="220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正方形/長方形 23"/>
          <p:cNvSpPr/>
          <p:nvPr/>
        </p:nvSpPr>
        <p:spPr bwMode="auto">
          <a:xfrm>
            <a:off x="670170" y="2429281"/>
            <a:ext cx="3803470" cy="1959520"/>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5" name="テキスト ボックス 24"/>
          <p:cNvSpPr txBox="1"/>
          <p:nvPr/>
        </p:nvSpPr>
        <p:spPr>
          <a:xfrm>
            <a:off x="1611719" y="2243780"/>
            <a:ext cx="1628649" cy="369332"/>
          </a:xfrm>
          <a:prstGeom prst="rect">
            <a:avLst/>
          </a:prstGeom>
          <a:solidFill>
            <a:schemeClr val="bg1"/>
          </a:solidFill>
        </p:spPr>
        <p:txBody>
          <a:bodyPr wrap="square" rtlCol="0">
            <a:spAutoFit/>
          </a:bodyPr>
          <a:lstStyle/>
          <a:p>
            <a:r>
              <a:rPr kumimoji="1" lang="ja-JP" altLang="en-US" sz="1800" dirty="0" smtClean="0"/>
              <a:t>＜</a:t>
            </a:r>
            <a:r>
              <a:rPr lang="ja-JP" altLang="en-US" sz="1800" dirty="0"/>
              <a:t>開始状態</a:t>
            </a:r>
            <a:r>
              <a:rPr kumimoji="1" lang="ja-JP" altLang="en-US" sz="1800" dirty="0" smtClean="0"/>
              <a:t>＞</a:t>
            </a:r>
            <a:endParaRPr kumimoji="1" lang="ja-JP" altLang="en-US" sz="1800" dirty="0"/>
          </a:p>
        </p:txBody>
      </p:sp>
      <p:sp>
        <p:nvSpPr>
          <p:cNvPr id="26" name="正方形/長方形 25"/>
          <p:cNvSpPr/>
          <p:nvPr/>
        </p:nvSpPr>
        <p:spPr bwMode="auto">
          <a:xfrm>
            <a:off x="4689600" y="2428446"/>
            <a:ext cx="3803470" cy="4124621"/>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7" name="正方形/長方形 26"/>
          <p:cNvSpPr/>
          <p:nvPr/>
        </p:nvSpPr>
        <p:spPr bwMode="auto">
          <a:xfrm>
            <a:off x="670170" y="4593548"/>
            <a:ext cx="3803470" cy="1959520"/>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8" name="テキスト ボックス 27"/>
          <p:cNvSpPr txBox="1"/>
          <p:nvPr/>
        </p:nvSpPr>
        <p:spPr>
          <a:xfrm>
            <a:off x="1821081" y="4470361"/>
            <a:ext cx="1140984" cy="369332"/>
          </a:xfrm>
          <a:prstGeom prst="rect">
            <a:avLst/>
          </a:prstGeom>
          <a:solidFill>
            <a:schemeClr val="bg1"/>
          </a:solidFill>
        </p:spPr>
        <p:txBody>
          <a:bodyPr wrap="square" rtlCol="0">
            <a:spAutoFit/>
          </a:bodyPr>
          <a:lstStyle/>
          <a:p>
            <a:r>
              <a:rPr kumimoji="1" lang="ja-JP" altLang="en-US" sz="1800" dirty="0" smtClean="0"/>
              <a:t>＜</a:t>
            </a:r>
            <a:r>
              <a:rPr lang="ja-JP" altLang="en-US" sz="1800" dirty="0" smtClean="0"/>
              <a:t>状態</a:t>
            </a:r>
            <a:r>
              <a:rPr kumimoji="1" lang="ja-JP" altLang="en-US" sz="1800" dirty="0" smtClean="0"/>
              <a:t>＞</a:t>
            </a:r>
            <a:endParaRPr kumimoji="1" lang="ja-JP" altLang="en-US" sz="1800" dirty="0"/>
          </a:p>
        </p:txBody>
      </p:sp>
      <p:sp>
        <p:nvSpPr>
          <p:cNvPr id="29" name="テキスト ボックス 28"/>
          <p:cNvSpPr txBox="1"/>
          <p:nvPr/>
        </p:nvSpPr>
        <p:spPr>
          <a:xfrm>
            <a:off x="5708676" y="2265060"/>
            <a:ext cx="1628649" cy="369332"/>
          </a:xfrm>
          <a:prstGeom prst="rect">
            <a:avLst/>
          </a:prstGeom>
          <a:solidFill>
            <a:schemeClr val="bg1"/>
          </a:solidFill>
        </p:spPr>
        <p:txBody>
          <a:bodyPr wrap="square" rtlCol="0">
            <a:spAutoFit/>
          </a:bodyPr>
          <a:lstStyle/>
          <a:p>
            <a:r>
              <a:rPr kumimoji="1" lang="ja-JP" altLang="en-US" sz="1800" dirty="0" smtClean="0"/>
              <a:t>＜</a:t>
            </a:r>
            <a:r>
              <a:rPr lang="ja-JP" altLang="en-US" sz="1800" dirty="0"/>
              <a:t>終了</a:t>
            </a:r>
            <a:r>
              <a:rPr lang="ja-JP" altLang="en-US" sz="1800" dirty="0" smtClean="0"/>
              <a:t>状態</a:t>
            </a:r>
            <a:r>
              <a:rPr kumimoji="1" lang="ja-JP" altLang="en-US" sz="1800" dirty="0" smtClean="0"/>
              <a:t>＞</a:t>
            </a:r>
            <a:endParaRPr kumimoji="1" lang="ja-JP" altLang="en-US" sz="1800" dirty="0"/>
          </a:p>
        </p:txBody>
      </p:sp>
      <p:sp>
        <p:nvSpPr>
          <p:cNvPr id="30" name="円形吹き出し 29"/>
          <p:cNvSpPr/>
          <p:nvPr/>
        </p:nvSpPr>
        <p:spPr bwMode="auto">
          <a:xfrm>
            <a:off x="266007" y="4653314"/>
            <a:ext cx="1746411" cy="432622"/>
          </a:xfrm>
          <a:prstGeom prst="wedgeEllipseCallout">
            <a:avLst>
              <a:gd name="adj1" fmla="val 51208"/>
              <a:gd name="adj2" fmla="val 6235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31" name="円形吹き出し 30"/>
          <p:cNvSpPr/>
          <p:nvPr/>
        </p:nvSpPr>
        <p:spPr bwMode="auto">
          <a:xfrm>
            <a:off x="191584" y="2497678"/>
            <a:ext cx="1680891" cy="489720"/>
          </a:xfrm>
          <a:prstGeom prst="wedgeEllipseCallout">
            <a:avLst>
              <a:gd name="adj1" fmla="val 48781"/>
              <a:gd name="adj2" fmla="val 5211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Tree>
    <p:extLst>
      <p:ext uri="{BB962C8B-B14F-4D97-AF65-F5344CB8AC3E}">
        <p14:creationId xmlns:p14="http://schemas.microsoft.com/office/powerpoint/2010/main" val="2728662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6</a:t>
            </a:r>
            <a:r>
              <a:rPr lang="ja-JP" altLang="en-US" dirty="0" err="1" smtClean="0"/>
              <a:t>．</a:t>
            </a:r>
            <a:r>
              <a:rPr lang="ja-JP" altLang="en-US" dirty="0" smtClean="0"/>
              <a:t>ステートマシン図の操作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49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7" name="コンテンツ プレースホルダー 2"/>
          <p:cNvSpPr>
            <a:spLocks noGrp="1"/>
          </p:cNvSpPr>
          <p:nvPr>
            <p:ph idx="1"/>
          </p:nvPr>
        </p:nvSpPr>
        <p:spPr>
          <a:xfrm>
            <a:off x="231820" y="927280"/>
            <a:ext cx="8226380" cy="5158088"/>
          </a:xfrm>
        </p:spPr>
        <p:txBody>
          <a:bodyPr>
            <a:normAutofit/>
          </a:bodyPr>
          <a:lstStyle/>
          <a:p>
            <a:pPr marL="0" indent="0">
              <a:buNone/>
            </a:pPr>
            <a:r>
              <a:rPr lang="en-US" altLang="ja-JP" sz="1800" b="1" dirty="0" smtClean="0">
                <a:latin typeface="+mn-ea"/>
              </a:rPr>
              <a:t>6-2</a:t>
            </a:r>
            <a:r>
              <a:rPr lang="ja-JP" altLang="en-US" sz="1800" b="1" dirty="0" err="1" smtClean="0">
                <a:latin typeface="+mn-ea"/>
              </a:rPr>
              <a:t>．</a:t>
            </a:r>
            <a:r>
              <a:rPr lang="ja-JP" altLang="en-US" sz="1800" b="1" dirty="0" smtClean="0">
                <a:latin typeface="+mn-ea"/>
              </a:rPr>
              <a:t>要素（状態）の情報</a:t>
            </a:r>
            <a:endParaRPr lang="en-US" altLang="ja-JP" sz="1800" b="1" dirty="0">
              <a:latin typeface="+mn-ea"/>
            </a:endParaRPr>
          </a:p>
          <a:p>
            <a:pPr marL="457200" lvl="1" indent="0">
              <a:spcAft>
                <a:spcPts val="0"/>
              </a:spcAft>
              <a:buNone/>
            </a:pPr>
            <a:r>
              <a:rPr lang="ja-JP" altLang="en-US" sz="1600" dirty="0" smtClean="0">
                <a:latin typeface="+mn-ea"/>
              </a:rPr>
              <a:t>①　情報を入力する要素（状態）をクリックして選択する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表示されるプロパティビューに各種情報を入力する</a:t>
            </a:r>
            <a:endParaRPr lang="en-US" altLang="ja-JP" sz="1600" dirty="0">
              <a:latin typeface="+mn-ea"/>
            </a:endParaRPr>
          </a:p>
          <a:p>
            <a:endParaRPr kumimoji="1" lang="ja-JP" altLang="en-US" sz="1800" dirty="0">
              <a:latin typeface="+mn-ea"/>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34" y="2133600"/>
            <a:ext cx="4757641" cy="22256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887" y="3981450"/>
            <a:ext cx="4443762" cy="22383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bwMode="auto">
          <a:xfrm>
            <a:off x="3421562" y="2942387"/>
            <a:ext cx="567176" cy="400888"/>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3988738" y="2388608"/>
            <a:ext cx="1757266" cy="553779"/>
          </a:xfrm>
          <a:prstGeom prst="wedgeEllipseCallout">
            <a:avLst>
              <a:gd name="adj1" fmla="val -50788"/>
              <a:gd name="adj2" fmla="val 6948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2" name="正方形/長方形 11"/>
          <p:cNvSpPr/>
          <p:nvPr/>
        </p:nvSpPr>
        <p:spPr bwMode="auto">
          <a:xfrm>
            <a:off x="6805710" y="5100636"/>
            <a:ext cx="683370" cy="366714"/>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正方形/長方形 12"/>
          <p:cNvSpPr/>
          <p:nvPr/>
        </p:nvSpPr>
        <p:spPr bwMode="auto">
          <a:xfrm>
            <a:off x="4572000" y="5135013"/>
            <a:ext cx="923191" cy="439309"/>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14" name="直線矢印コネクタ 13"/>
          <p:cNvCxnSpPr/>
          <p:nvPr/>
        </p:nvCxnSpPr>
        <p:spPr bwMode="auto">
          <a:xfrm flipV="1">
            <a:off x="5495191" y="5283993"/>
            <a:ext cx="1310519" cy="89346"/>
          </a:xfrm>
          <a:prstGeom prst="straightConnector1">
            <a:avLst/>
          </a:prstGeom>
          <a:solidFill>
            <a:schemeClr val="accent1"/>
          </a:solidFill>
          <a:ln w="19050" cap="flat" cmpd="sng" algn="ctr">
            <a:solidFill>
              <a:srgbClr val="0000FF"/>
            </a:solidFill>
            <a:prstDash val="dash"/>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円弧 14"/>
          <p:cNvSpPr/>
          <p:nvPr/>
        </p:nvSpPr>
        <p:spPr bwMode="auto">
          <a:xfrm rot="5400000" flipH="1">
            <a:off x="5259321" y="3201760"/>
            <a:ext cx="973366" cy="1424354"/>
          </a:xfrm>
          <a:prstGeom prst="arc">
            <a:avLst/>
          </a:prstGeom>
          <a:noFill/>
          <a:ln w="142875" cap="flat" cmpd="sng" algn="ctr">
            <a:solidFill>
              <a:schemeClr val="bg1">
                <a:lumMod val="50000"/>
              </a:schemeClr>
            </a:solidFill>
            <a:prstDash val="solid"/>
            <a:miter lim="800000"/>
            <a:headEnd type="triangl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正方形/長方形 15"/>
          <p:cNvSpPr/>
          <p:nvPr/>
        </p:nvSpPr>
        <p:spPr bwMode="auto">
          <a:xfrm>
            <a:off x="1024034" y="3008330"/>
            <a:ext cx="1442941" cy="1350944"/>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四角形吹き出し 16"/>
          <p:cNvSpPr/>
          <p:nvPr/>
        </p:nvSpPr>
        <p:spPr bwMode="auto">
          <a:xfrm>
            <a:off x="710470" y="4454708"/>
            <a:ext cx="1670017" cy="391229"/>
          </a:xfrm>
          <a:prstGeom prst="wedgeRectCallout">
            <a:avLst>
              <a:gd name="adj1" fmla="val -1050"/>
              <a:gd name="adj2" fmla="val -94939"/>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18" name="円形吹き出し 17"/>
          <p:cNvSpPr/>
          <p:nvPr/>
        </p:nvSpPr>
        <p:spPr bwMode="auto">
          <a:xfrm>
            <a:off x="2044797" y="3770642"/>
            <a:ext cx="1943941" cy="466508"/>
          </a:xfrm>
          <a:prstGeom prst="wedgeEllipseCallout">
            <a:avLst>
              <a:gd name="adj1" fmla="val -38846"/>
              <a:gd name="adj2" fmla="val -7634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②情報を入力する</a:t>
            </a:r>
            <a:endParaRPr kumimoji="1" lang="ja-JP" altLang="en-US" sz="14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272866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ダイアグラム共通の操作説明</a:t>
            </a:r>
            <a:endParaRPr kumimoji="1" lang="ja-JP" altLang="en-US" dirty="0"/>
          </a:p>
        </p:txBody>
      </p:sp>
      <p:sp>
        <p:nvSpPr>
          <p:cNvPr id="7" name="テキスト プレースホルダー 6"/>
          <p:cNvSpPr>
            <a:spLocks noGrp="1"/>
          </p:cNvSpPr>
          <p:nvPr>
            <p:ph type="body" idx="1"/>
          </p:nvPr>
        </p:nvSpPr>
        <p:spPr/>
        <p:txBody>
          <a:bodyPr/>
          <a:lstStyle/>
          <a:p>
            <a:r>
              <a:rPr kumimoji="1" lang="ja-JP" altLang="en-US" dirty="0" smtClean="0"/>
              <a:t>全てのダイアグラムで共通する操作の説明</a:t>
            </a:r>
            <a:endParaRPr kumimoji="1" lang="en-US" altLang="ja-JP" dirty="0" smtClean="0"/>
          </a:p>
          <a:p>
            <a:r>
              <a:rPr lang="ja-JP" altLang="en-US" dirty="0" smtClean="0"/>
              <a:t>例</a:t>
            </a:r>
            <a:r>
              <a:rPr lang="ja-JP" altLang="en-US" dirty="0"/>
              <a:t>と</a:t>
            </a:r>
            <a:r>
              <a:rPr lang="ja-JP" altLang="en-US" dirty="0" smtClean="0"/>
              <a:t>して、クラス図で説明します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3767655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6</a:t>
            </a:r>
            <a:r>
              <a:rPr lang="ja-JP" altLang="en-US" dirty="0" err="1" smtClean="0"/>
              <a:t>．</a:t>
            </a:r>
            <a:r>
              <a:rPr lang="ja-JP" altLang="en-US" dirty="0" smtClean="0"/>
              <a:t>ステートマシン図の操作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09" y="2781961"/>
            <a:ext cx="4022614" cy="30146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565" y="2971278"/>
            <a:ext cx="2808277" cy="17659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501" y="4766790"/>
            <a:ext cx="2792354" cy="1769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コンテンツ プレースホルダー 2"/>
          <p:cNvSpPr>
            <a:spLocks noGrp="1"/>
          </p:cNvSpPr>
          <p:nvPr>
            <p:ph idx="1"/>
          </p:nvPr>
        </p:nvSpPr>
        <p:spPr>
          <a:xfrm>
            <a:off x="180303" y="901522"/>
            <a:ext cx="8600099" cy="2069756"/>
          </a:xfrm>
        </p:spPr>
        <p:txBody>
          <a:bodyPr>
            <a:noAutofit/>
          </a:bodyPr>
          <a:lstStyle/>
          <a:p>
            <a:pPr marL="0" indent="0">
              <a:buNone/>
            </a:pPr>
            <a:r>
              <a:rPr lang="en-US" altLang="ja-JP" sz="1800" b="1" dirty="0" smtClean="0">
                <a:latin typeface="+mn-ea"/>
              </a:rPr>
              <a:t>6-2</a:t>
            </a:r>
            <a:r>
              <a:rPr lang="ja-JP" altLang="en-US" sz="1800" b="1" dirty="0" err="1" smtClean="0">
                <a:latin typeface="+mn-ea"/>
              </a:rPr>
              <a:t>．</a:t>
            </a:r>
            <a:r>
              <a:rPr lang="ja-JP" altLang="en-US" sz="1800" b="1" dirty="0" smtClean="0">
                <a:latin typeface="+mn-ea"/>
              </a:rPr>
              <a:t>要素間の接続（遷移の接続）　＜方法１：ツールパレットを利用＞</a:t>
            </a:r>
            <a:endParaRPr lang="en-US" altLang="ja-JP" sz="1800" b="1" dirty="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smtClean="0">
                <a:latin typeface="+mn-ea"/>
              </a:rPr>
              <a:t>遷移</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遷移でつなぐ要素にカーソルを移動し要素が青色に変わるのを確認する</a:t>
            </a:r>
            <a:endParaRPr lang="en-US" altLang="ja-JP" sz="1600" dirty="0" smtClean="0">
              <a:latin typeface="+mn-ea"/>
            </a:endParaRPr>
          </a:p>
          <a:p>
            <a:pPr marL="457200" lvl="1" indent="0">
              <a:spcAft>
                <a:spcPts val="0"/>
              </a:spcAft>
              <a:buNone/>
            </a:pPr>
            <a:r>
              <a:rPr lang="ja-JP" altLang="en-US" sz="1600" dirty="0" smtClean="0">
                <a:latin typeface="+mn-ea"/>
              </a:rPr>
              <a:t>③　要素が青色の状態で左クリックし、そのまま遷移でつなぐ要素までカーソルを</a:t>
            </a:r>
            <a:r>
              <a:rPr lang="en-US" altLang="ja-JP" sz="1600" dirty="0" smtClean="0">
                <a:latin typeface="+mn-ea"/>
              </a:rPr>
              <a:t/>
            </a:r>
            <a:br>
              <a:rPr lang="en-US" altLang="ja-JP" sz="1600" dirty="0" smtClean="0">
                <a:latin typeface="+mn-ea"/>
              </a:rPr>
            </a:br>
            <a:r>
              <a:rPr lang="ja-JP" altLang="en-US" sz="1600" dirty="0" smtClean="0">
                <a:latin typeface="+mn-ea"/>
              </a:rPr>
              <a:t>　 　移動し、接続先の要素が青色に変わったら離す</a:t>
            </a:r>
            <a:endParaRPr lang="en-US" altLang="ja-JP" sz="1600" dirty="0">
              <a:latin typeface="+mn-ea"/>
            </a:endParaRPr>
          </a:p>
          <a:p>
            <a:endParaRPr kumimoji="1" lang="ja-JP" altLang="en-US" sz="1800" dirty="0">
              <a:latin typeface="+mn-ea"/>
            </a:endParaRPr>
          </a:p>
        </p:txBody>
      </p:sp>
      <p:sp>
        <p:nvSpPr>
          <p:cNvPr id="11" name="円形吹き出し 10"/>
          <p:cNvSpPr/>
          <p:nvPr/>
        </p:nvSpPr>
        <p:spPr bwMode="auto">
          <a:xfrm>
            <a:off x="240744" y="2630029"/>
            <a:ext cx="1757266" cy="482135"/>
          </a:xfrm>
          <a:prstGeom prst="wedgeEllipseCallout">
            <a:avLst>
              <a:gd name="adj1" fmla="val 48616"/>
              <a:gd name="adj2" fmla="val 4906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2" name="円形吹き出し 11"/>
          <p:cNvSpPr/>
          <p:nvPr/>
        </p:nvSpPr>
        <p:spPr bwMode="auto">
          <a:xfrm>
            <a:off x="363288" y="4587703"/>
            <a:ext cx="1639717" cy="419877"/>
          </a:xfrm>
          <a:prstGeom prst="wedgeEllipseCallout">
            <a:avLst>
              <a:gd name="adj1" fmla="val 24423"/>
              <a:gd name="adj2" fmla="val -8974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3" name="円/楕円 12"/>
          <p:cNvSpPr/>
          <p:nvPr/>
        </p:nvSpPr>
        <p:spPr bwMode="auto">
          <a:xfrm>
            <a:off x="2003005" y="2970495"/>
            <a:ext cx="391855" cy="25980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4"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9749" y="4289296"/>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698" y="3183624"/>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7433" y="1345839"/>
            <a:ext cx="249466" cy="226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下矢印 16"/>
          <p:cNvSpPr/>
          <p:nvPr/>
        </p:nvSpPr>
        <p:spPr bwMode="auto">
          <a:xfrm rot="16200000">
            <a:off x="4111165" y="3834923"/>
            <a:ext cx="641571" cy="267174"/>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下矢印 17"/>
          <p:cNvSpPr/>
          <p:nvPr/>
        </p:nvSpPr>
        <p:spPr bwMode="auto">
          <a:xfrm>
            <a:off x="5726943" y="4606132"/>
            <a:ext cx="648000" cy="25200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四角形吹き出し 18"/>
          <p:cNvSpPr/>
          <p:nvPr/>
        </p:nvSpPr>
        <p:spPr bwMode="auto">
          <a:xfrm>
            <a:off x="272860" y="3391205"/>
            <a:ext cx="1926071" cy="630079"/>
          </a:xfrm>
          <a:prstGeom prst="wedgeRectCallout">
            <a:avLst>
              <a:gd name="adj1" fmla="val 19058"/>
              <a:gd name="adj2" fmla="val 67027"/>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effectLst/>
                <a:latin typeface="+mn-ea"/>
                <a:ea typeface="+mn-ea"/>
              </a:rPr>
              <a:t>②要素が青色に</a:t>
            </a:r>
            <a:r>
              <a:rPr kumimoji="1" lang="en-US" altLang="ja-JP" sz="1600" b="0" i="0" u="none" strike="noStrike" cap="none" normalizeH="0" baseline="0" dirty="0" smtClean="0">
                <a:ln>
                  <a:noFill/>
                </a:ln>
                <a:effectLst/>
                <a:latin typeface="+mn-ea"/>
                <a:ea typeface="+mn-ea"/>
              </a:rPr>
              <a:t/>
            </a:r>
            <a:br>
              <a:rPr kumimoji="1" lang="en-US" altLang="ja-JP" sz="1600" b="0" i="0" u="none" strike="noStrike" cap="none" normalizeH="0" baseline="0" dirty="0" smtClean="0">
                <a:ln>
                  <a:noFill/>
                </a:ln>
                <a:effectLst/>
                <a:latin typeface="+mn-ea"/>
                <a:ea typeface="+mn-ea"/>
              </a:rPr>
            </a:br>
            <a:r>
              <a:rPr kumimoji="1" lang="ja-JP" altLang="en-US" sz="1600" b="0" i="0" u="none" strike="noStrike" cap="none" normalizeH="0" baseline="0" dirty="0" smtClean="0">
                <a:ln>
                  <a:noFill/>
                </a:ln>
                <a:effectLst/>
                <a:latin typeface="+mn-ea"/>
                <a:ea typeface="+mn-ea"/>
              </a:rPr>
              <a:t>　変わるのを確認</a:t>
            </a:r>
          </a:p>
        </p:txBody>
      </p:sp>
      <p:sp>
        <p:nvSpPr>
          <p:cNvPr id="20" name="円形吹き出し 19"/>
          <p:cNvSpPr/>
          <p:nvPr/>
        </p:nvSpPr>
        <p:spPr bwMode="auto">
          <a:xfrm>
            <a:off x="5718455" y="2516212"/>
            <a:ext cx="3047088" cy="754018"/>
          </a:xfrm>
          <a:prstGeom prst="wedgeEllipseCallout">
            <a:avLst>
              <a:gd name="adj1" fmla="val -54128"/>
              <a:gd name="adj2" fmla="val 4606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Tree>
    <p:extLst>
      <p:ext uri="{BB962C8B-B14F-4D97-AF65-F5344CB8AC3E}">
        <p14:creationId xmlns:p14="http://schemas.microsoft.com/office/powerpoint/2010/main" val="2728662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6</a:t>
            </a:r>
            <a:r>
              <a:rPr lang="ja-JP" altLang="en-US" dirty="0" err="1" smtClean="0"/>
              <a:t>．</a:t>
            </a:r>
            <a:r>
              <a:rPr lang="ja-JP" altLang="en-US" dirty="0" smtClean="0"/>
              <a:t>ステートマシン図の操作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2630438"/>
            <a:ext cx="3690938" cy="28659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388" y="2922538"/>
            <a:ext cx="3267075" cy="1981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897" y="4484638"/>
            <a:ext cx="3129677" cy="18908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コンテンツ プレースホルダー 2"/>
          <p:cNvSpPr>
            <a:spLocks noGrp="1"/>
          </p:cNvSpPr>
          <p:nvPr>
            <p:ph idx="1"/>
          </p:nvPr>
        </p:nvSpPr>
        <p:spPr>
          <a:xfrm>
            <a:off x="218942" y="914400"/>
            <a:ext cx="8525814" cy="1716038"/>
          </a:xfrm>
        </p:spPr>
        <p:txBody>
          <a:bodyPr>
            <a:noAutofit/>
          </a:bodyPr>
          <a:lstStyle/>
          <a:p>
            <a:pPr marL="0" indent="0">
              <a:buNone/>
            </a:pPr>
            <a:r>
              <a:rPr lang="en-US" altLang="ja-JP" sz="1800" b="1" dirty="0" smtClean="0">
                <a:latin typeface="+mn-ea"/>
              </a:rPr>
              <a:t>6-2</a:t>
            </a:r>
            <a:r>
              <a:rPr lang="ja-JP" altLang="en-US" sz="1800" b="1" dirty="0" err="1" smtClean="0">
                <a:latin typeface="+mn-ea"/>
              </a:rPr>
              <a:t>．</a:t>
            </a:r>
            <a:r>
              <a:rPr lang="ja-JP" altLang="en-US" sz="1800" b="1" dirty="0" smtClean="0">
                <a:latin typeface="+mn-ea"/>
              </a:rPr>
              <a:t>要素間の接続（</a:t>
            </a:r>
            <a:r>
              <a:rPr lang="ja-JP" altLang="en-US" sz="1800" b="1" dirty="0">
                <a:latin typeface="+mn-ea"/>
              </a:rPr>
              <a:t>遷移</a:t>
            </a:r>
            <a:r>
              <a:rPr lang="ja-JP" altLang="en-US" sz="1800" b="1" dirty="0" smtClean="0">
                <a:latin typeface="+mn-ea"/>
              </a:rPr>
              <a:t>の接続）　＜方法２：ダイアグラム上で接続＞</a:t>
            </a:r>
            <a:endParaRPr lang="en-US" altLang="ja-JP" sz="1800" b="1" dirty="0">
              <a:latin typeface="+mn-ea"/>
            </a:endParaRPr>
          </a:p>
          <a:p>
            <a:pPr marL="457200" lvl="1" indent="0">
              <a:buNone/>
            </a:pPr>
            <a:r>
              <a:rPr lang="ja-JP" altLang="en-US" sz="1600" dirty="0" smtClean="0">
                <a:latin typeface="+mn-ea"/>
              </a:rPr>
              <a:t>①　遷移でつなぐ状態に</a:t>
            </a:r>
            <a:r>
              <a:rPr lang="ja-JP" altLang="en-US" sz="1600" dirty="0">
                <a:latin typeface="+mn-ea"/>
              </a:rPr>
              <a:t>カーソルを</a:t>
            </a:r>
            <a:r>
              <a:rPr lang="ja-JP" altLang="en-US" sz="1600" dirty="0" smtClean="0">
                <a:latin typeface="+mn-ea"/>
              </a:rPr>
              <a:t>移動し、</a:t>
            </a:r>
            <a:r>
              <a:rPr lang="en-US" altLang="ja-JP" sz="1600" dirty="0" smtClean="0">
                <a:latin typeface="+mn-ea"/>
              </a:rPr>
              <a:t>[</a:t>
            </a:r>
            <a:r>
              <a:rPr lang="ja-JP" altLang="en-US" sz="1600" dirty="0" smtClean="0">
                <a:latin typeface="+mn-ea"/>
              </a:rPr>
              <a:t>遷移</a:t>
            </a:r>
            <a:r>
              <a:rPr lang="en-US" altLang="ja-JP" sz="1600" dirty="0" smtClean="0">
                <a:latin typeface="+mn-ea"/>
              </a:rPr>
              <a:t>]</a:t>
            </a:r>
            <a:r>
              <a:rPr lang="ja-JP" altLang="en-US" sz="1600" dirty="0" smtClean="0">
                <a:latin typeface="+mn-ea"/>
              </a:rPr>
              <a:t>マークが表示されるのを確認する</a:t>
            </a:r>
            <a:endParaRPr lang="en-US" altLang="ja-JP" sz="1600" dirty="0" smtClean="0">
              <a:latin typeface="+mn-ea"/>
            </a:endParaRPr>
          </a:p>
          <a:p>
            <a:pPr marL="457200" lvl="1" indent="0">
              <a:buNone/>
            </a:pPr>
            <a:r>
              <a:rPr lang="ja-JP" altLang="en-US" sz="1600" dirty="0" smtClean="0">
                <a:latin typeface="+mn-ea"/>
              </a:rPr>
              <a:t>②　</a:t>
            </a:r>
            <a:r>
              <a:rPr lang="en-US" altLang="ja-JP" sz="1600" dirty="0" smtClean="0">
                <a:latin typeface="+mn-ea"/>
              </a:rPr>
              <a:t>[</a:t>
            </a:r>
            <a:r>
              <a:rPr lang="ja-JP" altLang="en-US" sz="1600" dirty="0" smtClean="0">
                <a:latin typeface="+mn-ea"/>
              </a:rPr>
              <a:t>遷移</a:t>
            </a:r>
            <a:r>
              <a:rPr lang="en-US" altLang="ja-JP" sz="1600" dirty="0" smtClean="0">
                <a:latin typeface="+mn-ea"/>
              </a:rPr>
              <a:t>]</a:t>
            </a:r>
            <a:r>
              <a:rPr lang="ja-JP" altLang="en-US" sz="1600" dirty="0" smtClean="0">
                <a:latin typeface="+mn-ea"/>
              </a:rPr>
              <a:t>マークをクリックし、そのまま遷移で</a:t>
            </a:r>
            <a:r>
              <a:rPr lang="ja-JP" altLang="en-US" sz="1600" dirty="0">
                <a:latin typeface="+mn-ea"/>
              </a:rPr>
              <a:t>つなぐ先までカーソルを移動</a:t>
            </a:r>
            <a:r>
              <a:rPr lang="ja-JP" altLang="en-US" sz="1600" dirty="0" smtClean="0">
                <a:latin typeface="+mn-ea"/>
              </a:rPr>
              <a:t>し</a:t>
            </a:r>
            <a:r>
              <a:rPr lang="en-US" altLang="ja-JP" sz="1600" dirty="0" smtClean="0">
                <a:latin typeface="+mn-ea"/>
              </a:rPr>
              <a:t/>
            </a:r>
            <a:br>
              <a:rPr lang="en-US" altLang="ja-JP" sz="1600" dirty="0" smtClean="0">
                <a:latin typeface="+mn-ea"/>
              </a:rPr>
            </a:br>
            <a:r>
              <a:rPr lang="ja-JP" altLang="en-US" sz="1600" dirty="0" smtClean="0">
                <a:latin typeface="+mn-ea"/>
              </a:rPr>
              <a:t>　 　接続先の要素が青色に変わったら離す</a:t>
            </a:r>
            <a:endParaRPr lang="ja-JP" altLang="en-US" sz="1600" dirty="0">
              <a:latin typeface="+mn-ea"/>
            </a:endParaRPr>
          </a:p>
          <a:p>
            <a:pPr marL="0" indent="0">
              <a:buNone/>
            </a:pPr>
            <a:endParaRPr kumimoji="1" lang="ja-JP" altLang="en-US" sz="1800" dirty="0">
              <a:latin typeface="+mn-ea"/>
            </a:endParaRPr>
          </a:p>
        </p:txBody>
      </p:sp>
      <p:sp>
        <p:nvSpPr>
          <p:cNvPr id="11" name="円形吹き出し 10"/>
          <p:cNvSpPr/>
          <p:nvPr/>
        </p:nvSpPr>
        <p:spPr bwMode="auto">
          <a:xfrm>
            <a:off x="754953" y="4694236"/>
            <a:ext cx="1757266" cy="526150"/>
          </a:xfrm>
          <a:prstGeom prst="wedgeEllipseCallout">
            <a:avLst>
              <a:gd name="adj1" fmla="val 38266"/>
              <a:gd name="adj2" fmla="val -6159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①カーソル移動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2"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4376" y="4430714"/>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96367" y="3717048"/>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6" name="円形吹き出し 15"/>
          <p:cNvSpPr/>
          <p:nvPr/>
        </p:nvSpPr>
        <p:spPr bwMode="auto">
          <a:xfrm>
            <a:off x="5633269" y="2345191"/>
            <a:ext cx="3028922" cy="750795"/>
          </a:xfrm>
          <a:prstGeom prst="wedgeEllipseCallout">
            <a:avLst>
              <a:gd name="adj1" fmla="val -8794"/>
              <a:gd name="adj2" fmla="val 11714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
        <p:nvSpPr>
          <p:cNvPr id="17" name="正方形/長方形 16"/>
          <p:cNvSpPr/>
          <p:nvPr/>
        </p:nvSpPr>
        <p:spPr bwMode="auto">
          <a:xfrm>
            <a:off x="3037186" y="4104158"/>
            <a:ext cx="214121" cy="208237"/>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四角形吹き出し 17"/>
          <p:cNvSpPr/>
          <p:nvPr/>
        </p:nvSpPr>
        <p:spPr bwMode="auto">
          <a:xfrm>
            <a:off x="1879600" y="3441163"/>
            <a:ext cx="1500320" cy="396000"/>
          </a:xfrm>
          <a:prstGeom prst="wedgeRectCallout">
            <a:avLst>
              <a:gd name="adj1" fmla="val 28895"/>
              <a:gd name="adj2" fmla="val 101223"/>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smtClean="0">
                <a:latin typeface="+mn-ea"/>
                <a:ea typeface="+mn-ea"/>
              </a:rPr>
              <a:t>[</a:t>
            </a:r>
            <a:r>
              <a:rPr lang="ja-JP" altLang="en-US" sz="1400" dirty="0" smtClean="0">
                <a:latin typeface="+mn-ea"/>
                <a:ea typeface="+mn-ea"/>
              </a:rPr>
              <a:t>遷移</a:t>
            </a:r>
            <a:r>
              <a:rPr kumimoji="1" lang="en-US" altLang="ja-JP" sz="1400" b="0" i="0" u="none" strike="noStrike" cap="none" normalizeH="0" baseline="0" dirty="0" smtClean="0">
                <a:ln>
                  <a:noFill/>
                </a:ln>
                <a:effectLst/>
                <a:latin typeface="+mn-ea"/>
                <a:ea typeface="+mn-ea"/>
              </a:rPr>
              <a:t>]</a:t>
            </a:r>
            <a:r>
              <a:rPr kumimoji="1" lang="ja-JP" altLang="en-US" sz="1400" b="0" i="0" u="none" strike="noStrike" cap="none" normalizeH="0" baseline="0" dirty="0" smtClean="0">
                <a:ln>
                  <a:noFill/>
                </a:ln>
                <a:effectLst/>
                <a:latin typeface="+mn-ea"/>
                <a:ea typeface="+mn-ea"/>
              </a:rPr>
              <a:t>マーク</a:t>
            </a:r>
          </a:p>
        </p:txBody>
      </p:sp>
      <p:sp>
        <p:nvSpPr>
          <p:cNvPr id="19" name="下矢印 18"/>
          <p:cNvSpPr/>
          <p:nvPr/>
        </p:nvSpPr>
        <p:spPr bwMode="auto">
          <a:xfrm rot="16200000">
            <a:off x="3913475" y="3671813"/>
            <a:ext cx="641571" cy="267174"/>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下矢印 19"/>
          <p:cNvSpPr/>
          <p:nvPr/>
        </p:nvSpPr>
        <p:spPr bwMode="auto">
          <a:xfrm>
            <a:off x="6148367" y="4356230"/>
            <a:ext cx="648000" cy="25200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2728662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6</a:t>
            </a:r>
            <a:r>
              <a:rPr lang="ja-JP" altLang="en-US" dirty="0" err="1" smtClean="0"/>
              <a:t>．</a:t>
            </a:r>
            <a:r>
              <a:rPr lang="ja-JP" altLang="en-US" dirty="0" smtClean="0"/>
              <a:t>ステートマシン図の操作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46" y="2101607"/>
            <a:ext cx="4331568" cy="25225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8539" y="4147185"/>
            <a:ext cx="4148598" cy="18402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コンテンツ プレースホルダー 2"/>
          <p:cNvSpPr>
            <a:spLocks noGrp="1"/>
          </p:cNvSpPr>
          <p:nvPr>
            <p:ph idx="1"/>
          </p:nvPr>
        </p:nvSpPr>
        <p:spPr>
          <a:xfrm>
            <a:off x="231820" y="901522"/>
            <a:ext cx="8226380" cy="1577910"/>
          </a:xfrm>
        </p:spPr>
        <p:txBody>
          <a:bodyPr>
            <a:normAutofit/>
          </a:bodyPr>
          <a:lstStyle/>
          <a:p>
            <a:pPr marL="0" indent="0">
              <a:buNone/>
            </a:pPr>
            <a:r>
              <a:rPr lang="en-US" altLang="ja-JP" sz="1800" b="1" dirty="0" smtClean="0">
                <a:latin typeface="+mn-ea"/>
              </a:rPr>
              <a:t>6-3</a:t>
            </a:r>
            <a:r>
              <a:rPr lang="ja-JP" altLang="en-US" sz="1800" b="1" dirty="0" err="1" smtClean="0">
                <a:latin typeface="+mn-ea"/>
              </a:rPr>
              <a:t>．</a:t>
            </a:r>
            <a:r>
              <a:rPr lang="ja-JP" altLang="en-US" sz="1800" b="1" dirty="0" smtClean="0">
                <a:latin typeface="+mn-ea"/>
              </a:rPr>
              <a:t>状態遷移の情報入力</a:t>
            </a:r>
            <a:r>
              <a:rPr lang="ja-JP" altLang="en-US" sz="1800" dirty="0" smtClean="0">
                <a:latin typeface="+mn-ea"/>
              </a:rPr>
              <a:t>　</a:t>
            </a:r>
            <a:endParaRPr lang="en-US" altLang="ja-JP" sz="1800" dirty="0" smtClean="0">
              <a:latin typeface="+mn-ea"/>
            </a:endParaRPr>
          </a:p>
          <a:p>
            <a:pPr marL="457200" lvl="1" indent="0">
              <a:spcAft>
                <a:spcPts val="0"/>
              </a:spcAft>
              <a:buNone/>
            </a:pPr>
            <a:r>
              <a:rPr lang="ja-JP" altLang="en-US" sz="1600" dirty="0" smtClean="0">
                <a:latin typeface="+mn-ea"/>
              </a:rPr>
              <a:t>①　情報編集したい遷移をクリックして選択する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表示されるプロパティビューに情報を入力する</a:t>
            </a:r>
            <a:endParaRPr lang="en-US" altLang="ja-JP" sz="1600" dirty="0" smtClean="0">
              <a:latin typeface="+mn-ea"/>
            </a:endParaRPr>
          </a:p>
        </p:txBody>
      </p:sp>
      <p:sp>
        <p:nvSpPr>
          <p:cNvPr id="10" name="円/楕円 9"/>
          <p:cNvSpPr/>
          <p:nvPr/>
        </p:nvSpPr>
        <p:spPr bwMode="auto">
          <a:xfrm>
            <a:off x="4241743" y="3630690"/>
            <a:ext cx="540700" cy="3013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円形吹き出し 10"/>
          <p:cNvSpPr/>
          <p:nvPr/>
        </p:nvSpPr>
        <p:spPr bwMode="auto">
          <a:xfrm>
            <a:off x="4037742" y="2834532"/>
            <a:ext cx="1783510" cy="597787"/>
          </a:xfrm>
          <a:prstGeom prst="wedgeEllipseCallout">
            <a:avLst>
              <a:gd name="adj1" fmla="val -18689"/>
              <a:gd name="adj2" fmla="val 8038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486" y="4759962"/>
            <a:ext cx="1981200" cy="1276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正方形/長方形 12"/>
          <p:cNvSpPr/>
          <p:nvPr/>
        </p:nvSpPr>
        <p:spPr bwMode="auto">
          <a:xfrm>
            <a:off x="6286261" y="4424144"/>
            <a:ext cx="1809192" cy="200026"/>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4" name="正方形/長方形 13"/>
          <p:cNvSpPr/>
          <p:nvPr/>
        </p:nvSpPr>
        <p:spPr bwMode="auto">
          <a:xfrm>
            <a:off x="2899727" y="5201847"/>
            <a:ext cx="1419226" cy="58160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正方形/長方形 14"/>
          <p:cNvSpPr/>
          <p:nvPr/>
        </p:nvSpPr>
        <p:spPr bwMode="auto">
          <a:xfrm>
            <a:off x="868546" y="3252146"/>
            <a:ext cx="1511940" cy="1372024"/>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四角形吹き出し 15"/>
          <p:cNvSpPr/>
          <p:nvPr/>
        </p:nvSpPr>
        <p:spPr bwMode="auto">
          <a:xfrm>
            <a:off x="570768" y="2638918"/>
            <a:ext cx="1670017" cy="391229"/>
          </a:xfrm>
          <a:prstGeom prst="wedgeRectCallout">
            <a:avLst>
              <a:gd name="adj1" fmla="val -10176"/>
              <a:gd name="adj2" fmla="val 90321"/>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17" name="正方形/長方形 16"/>
          <p:cNvSpPr/>
          <p:nvPr/>
        </p:nvSpPr>
        <p:spPr bwMode="auto">
          <a:xfrm>
            <a:off x="2380486" y="4759962"/>
            <a:ext cx="1981200" cy="1276350"/>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18" name="直線コネクタ 17"/>
          <p:cNvCxnSpPr/>
          <p:nvPr/>
        </p:nvCxnSpPr>
        <p:spPr bwMode="auto">
          <a:xfrm flipH="1" flipV="1">
            <a:off x="868546" y="4617418"/>
            <a:ext cx="1511940" cy="1370063"/>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p:cNvCxnSpPr/>
          <p:nvPr/>
        </p:nvCxnSpPr>
        <p:spPr bwMode="auto">
          <a:xfrm flipH="1" flipV="1">
            <a:off x="2380486" y="3246972"/>
            <a:ext cx="1981200" cy="1512990"/>
          </a:xfrm>
          <a:prstGeom prst="line">
            <a:avLst/>
          </a:prstGeom>
          <a:solidFill>
            <a:schemeClr val="accent1"/>
          </a:solidFill>
          <a:ln w="19050" cap="flat" cmpd="sng" algn="ctr">
            <a:solidFill>
              <a:srgbClr val="00B05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円形吹き出し 19"/>
          <p:cNvSpPr/>
          <p:nvPr/>
        </p:nvSpPr>
        <p:spPr bwMode="auto">
          <a:xfrm>
            <a:off x="735868" y="4768158"/>
            <a:ext cx="1839907" cy="629979"/>
          </a:xfrm>
          <a:prstGeom prst="wedgeEllipseCallout">
            <a:avLst>
              <a:gd name="adj1" fmla="val 60584"/>
              <a:gd name="adj2" fmla="val 5743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②情報を入力する</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21" name="円弧 20"/>
          <p:cNvSpPr/>
          <p:nvPr/>
        </p:nvSpPr>
        <p:spPr bwMode="auto">
          <a:xfrm rot="5400000" flipH="1">
            <a:off x="4737587" y="3325297"/>
            <a:ext cx="973366" cy="1424354"/>
          </a:xfrm>
          <a:prstGeom prst="arc">
            <a:avLst>
              <a:gd name="adj1" fmla="val 15814689"/>
              <a:gd name="adj2" fmla="val 0"/>
            </a:avLst>
          </a:prstGeom>
          <a:noFill/>
          <a:ln w="142875" cap="flat" cmpd="sng" algn="ctr">
            <a:solidFill>
              <a:schemeClr val="bg1">
                <a:lumMod val="50000"/>
              </a:schemeClr>
            </a:solidFill>
            <a:prstDash val="solid"/>
            <a:miter lim="800000"/>
            <a:headEnd type="triangl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22" name="直線矢印コネクタ 21"/>
          <p:cNvCxnSpPr/>
          <p:nvPr/>
        </p:nvCxnSpPr>
        <p:spPr bwMode="auto">
          <a:xfrm flipV="1">
            <a:off x="4318953" y="4624170"/>
            <a:ext cx="2767647" cy="820481"/>
          </a:xfrm>
          <a:prstGeom prst="straightConnector1">
            <a:avLst/>
          </a:prstGeom>
          <a:solidFill>
            <a:schemeClr val="accent1"/>
          </a:solidFill>
          <a:ln w="28575" cap="flat" cmpd="sng" algn="ctr">
            <a:solidFill>
              <a:srgbClr val="0000FF"/>
            </a:solidFill>
            <a:prstDash val="dash"/>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28662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アクティビティ図の操作</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53</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Tree>
    <p:extLst>
      <p:ext uri="{BB962C8B-B14F-4D97-AF65-F5344CB8AC3E}">
        <p14:creationId xmlns:p14="http://schemas.microsoft.com/office/powerpoint/2010/main" val="819647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54</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3" descr="C:\Users\10001163746\Documents\教育・研修\ETロボコン\2015年度\astah説明資料\成果物\図\アクティビティ図\図の新規作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581" y="1899902"/>
            <a:ext cx="6345432" cy="4595813"/>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2"/>
          <p:cNvSpPr>
            <a:spLocks noGrp="1"/>
          </p:cNvSpPr>
          <p:nvPr>
            <p:ph idx="1"/>
          </p:nvPr>
        </p:nvSpPr>
        <p:spPr>
          <a:xfrm>
            <a:off x="257577" y="901522"/>
            <a:ext cx="8200623" cy="5183846"/>
          </a:xfrm>
        </p:spPr>
        <p:txBody>
          <a:bodyPr>
            <a:normAutofit/>
          </a:bodyPr>
          <a:lstStyle/>
          <a:p>
            <a:pPr marL="0" indent="0">
              <a:buNone/>
            </a:pPr>
            <a:r>
              <a:rPr lang="en-US" altLang="ja-JP" sz="1800" b="1" dirty="0" smtClean="0">
                <a:latin typeface="+mn-ea"/>
              </a:rPr>
              <a:t>7-0</a:t>
            </a:r>
            <a:r>
              <a:rPr lang="ja-JP" altLang="en-US" sz="1800" b="1" dirty="0" err="1" smtClean="0">
                <a:latin typeface="+mn-ea"/>
              </a:rPr>
              <a:t>．</a:t>
            </a:r>
            <a:r>
              <a:rPr lang="ja-JP" altLang="en-US" sz="1800" b="1" dirty="0">
                <a:latin typeface="+mn-ea"/>
              </a:rPr>
              <a:t>ダイアグラムの新規</a:t>
            </a:r>
            <a:r>
              <a:rPr lang="ja-JP" altLang="en-US" sz="1800" b="1" dirty="0" smtClean="0">
                <a:latin typeface="+mn-ea"/>
              </a:rPr>
              <a:t>作成</a:t>
            </a:r>
            <a:endParaRPr lang="en-US" altLang="ja-JP" sz="1800" b="1" dirty="0" smtClean="0">
              <a:latin typeface="+mn-ea"/>
            </a:endParaRPr>
          </a:p>
          <a:p>
            <a:pPr marL="180000" lvl="1" indent="0">
              <a:spcAft>
                <a:spcPts val="0"/>
              </a:spcAft>
              <a:buNone/>
            </a:pPr>
            <a:r>
              <a:rPr lang="ja-JP" altLang="en-US" sz="1600" dirty="0" smtClean="0">
                <a:latin typeface="+mn-ea"/>
              </a:rPr>
              <a:t>　　図を追加したいパッケージ上で右クリックして</a:t>
            </a:r>
            <a:endParaRPr lang="en-US" altLang="ja-JP" sz="1600" dirty="0" smtClean="0">
              <a:latin typeface="+mn-ea"/>
            </a:endParaRPr>
          </a:p>
          <a:p>
            <a:pPr marL="180000" lvl="1" indent="0">
              <a:spcBef>
                <a:spcPts val="0"/>
              </a:spcBef>
              <a:spcAft>
                <a:spcPts val="0"/>
              </a:spcAft>
              <a:buNone/>
            </a:pPr>
            <a:r>
              <a:rPr lang="ja-JP" altLang="en-US" sz="1600" dirty="0">
                <a:latin typeface="+mn-ea"/>
              </a:rPr>
              <a:t>　</a:t>
            </a:r>
            <a:r>
              <a:rPr lang="ja-JP" altLang="en-US" sz="1600" dirty="0" smtClean="0">
                <a:latin typeface="+mn-ea"/>
              </a:rPr>
              <a:t>　</a:t>
            </a:r>
            <a:r>
              <a:rPr lang="en-US" altLang="ja-JP" sz="1600" dirty="0" smtClean="0">
                <a:latin typeface="+mn-ea"/>
              </a:rPr>
              <a:t>『</a:t>
            </a:r>
            <a:r>
              <a:rPr lang="ja-JP" altLang="en-US" sz="1600" dirty="0" smtClean="0">
                <a:latin typeface="+mn-ea"/>
              </a:rPr>
              <a:t>図の追加→</a:t>
            </a:r>
            <a:r>
              <a:rPr lang="ja-JP" altLang="en-US" sz="1600" dirty="0">
                <a:latin typeface="+mn-ea"/>
              </a:rPr>
              <a:t>アクティビティ</a:t>
            </a:r>
            <a:r>
              <a:rPr lang="ja-JP" altLang="en-US" sz="1600" dirty="0" smtClean="0">
                <a:latin typeface="+mn-ea"/>
              </a:rPr>
              <a:t>図の追加</a:t>
            </a:r>
            <a:r>
              <a:rPr lang="en-US" altLang="ja-JP" sz="1600" dirty="0" smtClean="0">
                <a:latin typeface="+mn-ea"/>
              </a:rPr>
              <a:t>』</a:t>
            </a:r>
            <a:r>
              <a:rPr lang="ja-JP" altLang="en-US" sz="1600" dirty="0" smtClean="0">
                <a:latin typeface="+mn-ea"/>
              </a:rPr>
              <a:t>をクリック</a:t>
            </a:r>
            <a:endParaRPr kumimoji="1" lang="ja-JP" altLang="en-US" sz="1600" dirty="0">
              <a:latin typeface="+mn-ea"/>
            </a:endParaRPr>
          </a:p>
        </p:txBody>
      </p:sp>
      <p:sp>
        <p:nvSpPr>
          <p:cNvPr id="9" name="正方形/長方形 8"/>
          <p:cNvSpPr/>
          <p:nvPr/>
        </p:nvSpPr>
        <p:spPr bwMode="auto">
          <a:xfrm>
            <a:off x="3535378" y="4056697"/>
            <a:ext cx="1718877" cy="18160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0" name="円形吹き出し 9"/>
          <p:cNvSpPr/>
          <p:nvPr/>
        </p:nvSpPr>
        <p:spPr bwMode="auto">
          <a:xfrm>
            <a:off x="5101121" y="3400023"/>
            <a:ext cx="1544377" cy="479421"/>
          </a:xfrm>
          <a:prstGeom prst="wedgeEllipseCallout">
            <a:avLst>
              <a:gd name="adj1" fmla="val -54644"/>
              <a:gd name="adj2" fmla="val 7937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2728662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55</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483" y="2990804"/>
            <a:ext cx="2468911" cy="10363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912" y="4724862"/>
            <a:ext cx="2598143" cy="15588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477" y="2926455"/>
            <a:ext cx="2652423" cy="32029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コンテンツ プレースホルダー 2"/>
          <p:cNvSpPr txBox="1">
            <a:spLocks/>
          </p:cNvSpPr>
          <p:nvPr/>
        </p:nvSpPr>
        <p:spPr bwMode="auto">
          <a:xfrm>
            <a:off x="180303" y="901521"/>
            <a:ext cx="89636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457200" marR="0" indent="-457200" algn="l" defTabSz="914400" rtl="0" eaLnBrk="1" fontAlgn="base" latinLnBrk="0" hangingPunct="0">
              <a:lnSpc>
                <a:spcPct val="100000"/>
              </a:lnSpc>
              <a:spcBef>
                <a:spcPts val="600"/>
              </a:spcBef>
              <a:spcAft>
                <a:spcPts val="600"/>
              </a:spcAft>
              <a:buClr>
                <a:srgbClr val="9F2936"/>
              </a:buClr>
              <a:buSzPct val="80000"/>
              <a:buFont typeface="Wingdings" panose="05000000000000000000" pitchFamily="2" charset="2"/>
              <a:buChar char="n"/>
              <a:tabLst/>
              <a:defRPr kumimoji="1" sz="2800" spc="-100" baseline="0">
                <a:solidFill>
                  <a:srgbClr val="0E2C3E"/>
                </a:solidFill>
                <a:latin typeface="+mn-lt"/>
                <a:ea typeface="+mn-ea"/>
                <a:cs typeface="+mn-cs"/>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kumimoji="1" sz="2400" spc="0" baseline="0">
                <a:solidFill>
                  <a:srgbClr val="5C4522"/>
                </a:solidFill>
                <a:latin typeface="+mn-lt"/>
                <a:ea typeface="+mn-ea"/>
                <a:cs typeface="+mn-cs"/>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alphaLcPeriod"/>
              <a:tabLst/>
              <a:defRPr kumimoji="1" sz="1600" spc="0" baseline="0">
                <a:solidFill>
                  <a:schemeClr val="accent3">
                    <a:lumMod val="50000"/>
                  </a:schemeClr>
                </a:solidFill>
                <a:latin typeface="+mn-lt"/>
                <a:ea typeface="+mn-ea"/>
                <a:cs typeface="+mn-cs"/>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kumimoji="1" sz="1400" spc="0" baseline="0">
                <a:solidFill>
                  <a:schemeClr val="accent4">
                    <a:lumMod val="50000"/>
                  </a:schemeClr>
                </a:solidFill>
                <a:latin typeface="+mn-lt"/>
                <a:ea typeface="+mn-ea"/>
                <a:cs typeface="+mn-cs"/>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kumimoji="1" sz="1400" spc="0" baseline="0">
                <a:solidFill>
                  <a:schemeClr val="accent5">
                    <a:lumMod val="75000"/>
                  </a:schemeClr>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a:buFont typeface="Wingdings" panose="05000000000000000000" pitchFamily="2" charset="2"/>
              <a:buNone/>
            </a:pPr>
            <a:r>
              <a:rPr lang="en-US" altLang="ja-JP" sz="1800" b="1" dirty="0" smtClean="0">
                <a:latin typeface="+mn-ea"/>
              </a:rPr>
              <a:t>7-1</a:t>
            </a:r>
            <a:r>
              <a:rPr lang="ja-JP" altLang="en-US" sz="1800" b="1" dirty="0" err="1" smtClean="0">
                <a:latin typeface="+mn-ea"/>
              </a:rPr>
              <a:t>．</a:t>
            </a:r>
            <a:r>
              <a:rPr lang="ja-JP" altLang="en-US" sz="1800" b="1" dirty="0" smtClean="0">
                <a:latin typeface="+mn-ea"/>
              </a:rPr>
              <a:t>要素（アクション）の作成</a:t>
            </a:r>
            <a:endParaRPr lang="en-US" altLang="ja-JP" sz="1800" b="1" dirty="0" smtClean="0">
              <a:latin typeface="+mn-ea"/>
            </a:endParaRPr>
          </a:p>
          <a:p>
            <a:pPr marL="457200" lvl="1" indent="0">
              <a:buFont typeface="+mj-lt"/>
              <a:buNone/>
            </a:pPr>
            <a:r>
              <a:rPr lang="ja-JP" altLang="en-US" sz="1600" dirty="0" smtClean="0">
                <a:latin typeface="+mn-ea"/>
              </a:rPr>
              <a:t>①　ツールパレットで追加する要素をクリックして選択する</a:t>
            </a:r>
            <a:r>
              <a:rPr lang="en-US" altLang="ja-JP" sz="1600" dirty="0" smtClean="0">
                <a:latin typeface="+mn-ea"/>
              </a:rPr>
              <a:t/>
            </a:r>
            <a:br>
              <a:rPr lang="en-US" altLang="ja-JP" sz="1600" dirty="0" smtClean="0">
                <a:latin typeface="+mn-ea"/>
              </a:rPr>
            </a:br>
            <a:r>
              <a:rPr lang="en-US" altLang="ja-JP" sz="1600" dirty="0" smtClean="0">
                <a:latin typeface="+mn-ea"/>
              </a:rPr>
              <a:t>      </a:t>
            </a:r>
            <a:r>
              <a:rPr lang="ja-JP" altLang="en-US" sz="1400" dirty="0" smtClean="0">
                <a:latin typeface="+mn-ea"/>
              </a:rPr>
              <a:t> </a:t>
            </a:r>
            <a:r>
              <a:rPr lang="en-US" altLang="ja-JP" sz="1400" dirty="0" smtClean="0">
                <a:latin typeface="+mn-ea"/>
              </a:rPr>
              <a:t>[</a:t>
            </a:r>
            <a:r>
              <a:rPr lang="ja-JP" altLang="en-US" sz="1400" dirty="0" smtClean="0">
                <a:latin typeface="+mn-ea"/>
              </a:rPr>
              <a:t>開始ノード</a:t>
            </a:r>
            <a:r>
              <a:rPr lang="en-US" altLang="ja-JP" sz="1400" dirty="0" smtClean="0">
                <a:latin typeface="+mn-ea"/>
              </a:rPr>
              <a:t>]</a:t>
            </a:r>
            <a:r>
              <a:rPr lang="ja-JP" altLang="en-US" sz="1400" dirty="0" smtClean="0">
                <a:latin typeface="+mn-ea"/>
              </a:rPr>
              <a:t>マーク（　  ）</a:t>
            </a:r>
            <a:r>
              <a:rPr lang="en-US" altLang="ja-JP" sz="1400" dirty="0" smtClean="0">
                <a:latin typeface="+mn-ea"/>
              </a:rPr>
              <a:t>/[</a:t>
            </a:r>
            <a:r>
              <a:rPr lang="ja-JP" altLang="en-US" sz="1400" dirty="0" smtClean="0">
                <a:latin typeface="+mn-ea"/>
              </a:rPr>
              <a:t>アクション</a:t>
            </a:r>
            <a:r>
              <a:rPr lang="en-US" altLang="ja-JP" sz="1400" dirty="0" smtClean="0">
                <a:latin typeface="+mn-ea"/>
              </a:rPr>
              <a:t>]</a:t>
            </a:r>
            <a:r>
              <a:rPr lang="ja-JP" altLang="en-US" sz="1400" dirty="0" smtClean="0">
                <a:latin typeface="+mn-ea"/>
              </a:rPr>
              <a:t>マーク（ 　 ）</a:t>
            </a:r>
            <a:r>
              <a:rPr lang="en-US" altLang="ja-JP" sz="1400" dirty="0" smtClean="0">
                <a:latin typeface="+mn-ea"/>
              </a:rPr>
              <a:t>/[</a:t>
            </a:r>
            <a:r>
              <a:rPr lang="ja-JP" altLang="en-US" sz="1400" dirty="0" smtClean="0">
                <a:latin typeface="+mn-ea"/>
              </a:rPr>
              <a:t>アクティビティ終了</a:t>
            </a:r>
            <a:r>
              <a:rPr lang="en-US" altLang="ja-JP" sz="1400" dirty="0" smtClean="0">
                <a:latin typeface="+mn-ea"/>
              </a:rPr>
              <a:t>]</a:t>
            </a:r>
            <a:r>
              <a:rPr lang="ja-JP" altLang="en-US" sz="1400" dirty="0" smtClean="0">
                <a:latin typeface="+mn-ea"/>
              </a:rPr>
              <a:t>マーク（　  ）</a:t>
            </a:r>
            <a:endParaRPr lang="en-US" altLang="ja-JP" sz="1400" dirty="0" smtClean="0">
              <a:latin typeface="+mn-ea"/>
            </a:endParaRPr>
          </a:p>
          <a:p>
            <a:pPr marL="457200" lvl="1" indent="0">
              <a:buFont typeface="+mj-lt"/>
              <a:buNone/>
            </a:pPr>
            <a:r>
              <a:rPr lang="ja-JP" altLang="en-US" sz="1600" dirty="0" smtClean="0">
                <a:latin typeface="+mn-ea"/>
              </a:rPr>
              <a:t>②　要素を配置する場所でクリックして要素を追加する</a:t>
            </a:r>
            <a:endParaRPr lang="en-US" altLang="ja-JP" sz="1600" dirty="0" smtClean="0">
              <a:latin typeface="+mn-ea"/>
            </a:endParaRPr>
          </a:p>
          <a:p>
            <a:endParaRPr lang="ja-JP" altLang="en-US" sz="1800" dirty="0">
              <a:latin typeface="+mn-ea"/>
            </a:endParaRPr>
          </a:p>
        </p:txBody>
      </p:sp>
      <p:sp>
        <p:nvSpPr>
          <p:cNvPr id="15" name="円/楕円 14"/>
          <p:cNvSpPr/>
          <p:nvPr/>
        </p:nvSpPr>
        <p:spPr bwMode="auto">
          <a:xfrm>
            <a:off x="2786771" y="3168100"/>
            <a:ext cx="191459" cy="18155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6" name="円/楕円 15"/>
          <p:cNvSpPr/>
          <p:nvPr/>
        </p:nvSpPr>
        <p:spPr bwMode="auto">
          <a:xfrm>
            <a:off x="3495825" y="3683760"/>
            <a:ext cx="306475" cy="24614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7" name="円形吹き出し 16"/>
          <p:cNvSpPr/>
          <p:nvPr/>
        </p:nvSpPr>
        <p:spPr bwMode="auto">
          <a:xfrm>
            <a:off x="1828804" y="3614917"/>
            <a:ext cx="1498666" cy="532080"/>
          </a:xfrm>
          <a:prstGeom prst="wedgeEllipseCallout">
            <a:avLst>
              <a:gd name="adj1" fmla="val 62018"/>
              <a:gd name="adj2" fmla="val -1893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18" name="円/楕円 17"/>
          <p:cNvSpPr/>
          <p:nvPr/>
        </p:nvSpPr>
        <p:spPr bwMode="auto">
          <a:xfrm>
            <a:off x="2766148" y="4881513"/>
            <a:ext cx="224355" cy="180191"/>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円/楕円 18"/>
          <p:cNvSpPr/>
          <p:nvPr/>
        </p:nvSpPr>
        <p:spPr bwMode="auto">
          <a:xfrm>
            <a:off x="2995578" y="5818594"/>
            <a:ext cx="934305" cy="30342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円/楕円 19"/>
          <p:cNvSpPr/>
          <p:nvPr/>
        </p:nvSpPr>
        <p:spPr bwMode="auto">
          <a:xfrm>
            <a:off x="6376222" y="3097003"/>
            <a:ext cx="224355" cy="180192"/>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円形吹き出し 20"/>
          <p:cNvSpPr/>
          <p:nvPr/>
        </p:nvSpPr>
        <p:spPr bwMode="auto">
          <a:xfrm>
            <a:off x="6259067" y="3397159"/>
            <a:ext cx="1673991" cy="532748"/>
          </a:xfrm>
          <a:prstGeom prst="wedgeEllipseCallout">
            <a:avLst>
              <a:gd name="adj1" fmla="val -31920"/>
              <a:gd name="adj2" fmla="val -6891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22" name="円/楕円 21"/>
          <p:cNvSpPr/>
          <p:nvPr/>
        </p:nvSpPr>
        <p:spPr bwMode="auto">
          <a:xfrm>
            <a:off x="6556766" y="5839167"/>
            <a:ext cx="295777" cy="250760"/>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3" name="円形吹き出し 22"/>
          <p:cNvSpPr/>
          <p:nvPr/>
        </p:nvSpPr>
        <p:spPr bwMode="auto">
          <a:xfrm>
            <a:off x="5125790" y="5229131"/>
            <a:ext cx="1621768" cy="468000"/>
          </a:xfrm>
          <a:prstGeom prst="wedgeEllipseCallout">
            <a:avLst>
              <a:gd name="adj1" fmla="val 39317"/>
              <a:gd name="adj2" fmla="val 8499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094" y="1608186"/>
            <a:ext cx="209635" cy="190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5480" y="1622757"/>
            <a:ext cx="238889" cy="176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1721" y="1596362"/>
            <a:ext cx="228692" cy="21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正方形/長方形 26"/>
          <p:cNvSpPr/>
          <p:nvPr/>
        </p:nvSpPr>
        <p:spPr bwMode="auto">
          <a:xfrm>
            <a:off x="974970" y="2497200"/>
            <a:ext cx="3803470" cy="1775689"/>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8" name="テキスト ボックス 27"/>
          <p:cNvSpPr txBox="1"/>
          <p:nvPr/>
        </p:nvSpPr>
        <p:spPr>
          <a:xfrm>
            <a:off x="1813128" y="2333933"/>
            <a:ext cx="1794861" cy="369332"/>
          </a:xfrm>
          <a:prstGeom prst="rect">
            <a:avLst/>
          </a:prstGeom>
          <a:solidFill>
            <a:schemeClr val="bg1"/>
          </a:solidFill>
        </p:spPr>
        <p:txBody>
          <a:bodyPr wrap="none" rtlCol="0" anchor="ctr" anchorCtr="1">
            <a:spAutoFit/>
          </a:bodyPr>
          <a:lstStyle/>
          <a:p>
            <a:r>
              <a:rPr kumimoji="1" lang="ja-JP" altLang="en-US" sz="1800" dirty="0" smtClean="0"/>
              <a:t>＜</a:t>
            </a:r>
            <a:r>
              <a:rPr lang="ja-JP" altLang="en-US" sz="1800" dirty="0" smtClean="0"/>
              <a:t>開始</a:t>
            </a:r>
            <a:r>
              <a:rPr lang="ja-JP" altLang="en-US" sz="1800" dirty="0"/>
              <a:t>ノード</a:t>
            </a:r>
            <a:r>
              <a:rPr kumimoji="1" lang="ja-JP" altLang="en-US" sz="1800" dirty="0" smtClean="0"/>
              <a:t>＞</a:t>
            </a:r>
            <a:endParaRPr kumimoji="1" lang="ja-JP" altLang="en-US" sz="1800" dirty="0"/>
          </a:p>
        </p:txBody>
      </p:sp>
      <p:sp>
        <p:nvSpPr>
          <p:cNvPr id="29" name="正方形/長方形 28"/>
          <p:cNvSpPr/>
          <p:nvPr/>
        </p:nvSpPr>
        <p:spPr bwMode="auto">
          <a:xfrm>
            <a:off x="4900612" y="2497200"/>
            <a:ext cx="3379787" cy="393995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30" name="正方形/長方形 29"/>
          <p:cNvSpPr/>
          <p:nvPr/>
        </p:nvSpPr>
        <p:spPr bwMode="auto">
          <a:xfrm>
            <a:off x="962270" y="4477637"/>
            <a:ext cx="3803470" cy="1959520"/>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31" name="テキスト ボックス 30"/>
          <p:cNvSpPr txBox="1"/>
          <p:nvPr/>
        </p:nvSpPr>
        <p:spPr>
          <a:xfrm>
            <a:off x="1907296" y="4329050"/>
            <a:ext cx="1800493" cy="369332"/>
          </a:xfrm>
          <a:prstGeom prst="rect">
            <a:avLst/>
          </a:prstGeom>
          <a:solidFill>
            <a:schemeClr val="bg1"/>
          </a:solidFill>
        </p:spPr>
        <p:txBody>
          <a:bodyPr wrap="none" rtlCol="0" anchor="ctr" anchorCtr="1">
            <a:spAutoFit/>
          </a:bodyPr>
          <a:lstStyle/>
          <a:p>
            <a:r>
              <a:rPr kumimoji="1" lang="ja-JP" altLang="en-US" sz="1800" dirty="0" smtClean="0"/>
              <a:t>＜</a:t>
            </a:r>
            <a:r>
              <a:rPr lang="ja-JP" altLang="en-US" sz="1800" dirty="0"/>
              <a:t>アクション</a:t>
            </a:r>
            <a:r>
              <a:rPr kumimoji="1" lang="ja-JP" altLang="en-US" sz="1800" dirty="0" smtClean="0"/>
              <a:t>＞</a:t>
            </a:r>
            <a:endParaRPr kumimoji="1" lang="ja-JP" altLang="en-US" sz="1800" dirty="0"/>
          </a:p>
        </p:txBody>
      </p:sp>
      <p:sp>
        <p:nvSpPr>
          <p:cNvPr id="32" name="テキスト ボックス 31"/>
          <p:cNvSpPr txBox="1"/>
          <p:nvPr/>
        </p:nvSpPr>
        <p:spPr>
          <a:xfrm>
            <a:off x="5209235" y="2342334"/>
            <a:ext cx="2723823" cy="369332"/>
          </a:xfrm>
          <a:prstGeom prst="rect">
            <a:avLst/>
          </a:prstGeom>
          <a:solidFill>
            <a:schemeClr val="bg1"/>
          </a:solidFill>
        </p:spPr>
        <p:txBody>
          <a:bodyPr wrap="none" rtlCol="0" anchor="ctr" anchorCtr="1">
            <a:spAutoFit/>
          </a:bodyPr>
          <a:lstStyle/>
          <a:p>
            <a:r>
              <a:rPr kumimoji="1" lang="ja-JP" altLang="en-US" sz="1800" dirty="0" smtClean="0"/>
              <a:t>＜</a:t>
            </a:r>
            <a:r>
              <a:rPr lang="ja-JP" altLang="en-US" sz="1800" dirty="0"/>
              <a:t>アクティビティ終了</a:t>
            </a:r>
            <a:r>
              <a:rPr kumimoji="1" lang="ja-JP" altLang="en-US" sz="1800" dirty="0" smtClean="0"/>
              <a:t>＞</a:t>
            </a:r>
            <a:endParaRPr kumimoji="1" lang="ja-JP" altLang="en-US" sz="1800" dirty="0"/>
          </a:p>
        </p:txBody>
      </p:sp>
      <p:sp>
        <p:nvSpPr>
          <p:cNvPr id="33" name="円形吹き出し 32"/>
          <p:cNvSpPr/>
          <p:nvPr/>
        </p:nvSpPr>
        <p:spPr bwMode="auto">
          <a:xfrm>
            <a:off x="1232550" y="5584594"/>
            <a:ext cx="1552694" cy="468000"/>
          </a:xfrm>
          <a:prstGeom prst="wedgeEllipseCallout">
            <a:avLst>
              <a:gd name="adj1" fmla="val 60889"/>
              <a:gd name="adj2" fmla="val 2815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34" name="円形吹き出し 33"/>
          <p:cNvSpPr/>
          <p:nvPr/>
        </p:nvSpPr>
        <p:spPr bwMode="auto">
          <a:xfrm>
            <a:off x="1118130" y="4900718"/>
            <a:ext cx="1578957" cy="505163"/>
          </a:xfrm>
          <a:prstGeom prst="wedgeEllipseCallout">
            <a:avLst>
              <a:gd name="adj1" fmla="val 53471"/>
              <a:gd name="adj2" fmla="val -3758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35" name="円形吹き出し 34"/>
          <p:cNvSpPr/>
          <p:nvPr/>
        </p:nvSpPr>
        <p:spPr bwMode="auto">
          <a:xfrm>
            <a:off x="1151131" y="2730321"/>
            <a:ext cx="1679853" cy="487012"/>
          </a:xfrm>
          <a:prstGeom prst="wedgeEllipseCallout">
            <a:avLst>
              <a:gd name="adj1" fmla="val 44729"/>
              <a:gd name="adj2" fmla="val 5838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Tree>
    <p:extLst>
      <p:ext uri="{BB962C8B-B14F-4D97-AF65-F5344CB8AC3E}">
        <p14:creationId xmlns:p14="http://schemas.microsoft.com/office/powerpoint/2010/main" val="3451177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40" y="3434836"/>
            <a:ext cx="3707120" cy="21240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767" y="3798014"/>
            <a:ext cx="1766094" cy="1130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028" y="5133814"/>
            <a:ext cx="1765785" cy="12771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コンテンツ プレースホルダー 2"/>
          <p:cNvSpPr>
            <a:spLocks noGrp="1"/>
          </p:cNvSpPr>
          <p:nvPr>
            <p:ph idx="1"/>
          </p:nvPr>
        </p:nvSpPr>
        <p:spPr>
          <a:xfrm>
            <a:off x="257577" y="927280"/>
            <a:ext cx="8615967" cy="2192566"/>
          </a:xfrm>
        </p:spPr>
        <p:txBody>
          <a:bodyPr>
            <a:noAutofit/>
          </a:bodyPr>
          <a:lstStyle/>
          <a:p>
            <a:pPr marL="0" indent="0">
              <a:buNone/>
            </a:pPr>
            <a:r>
              <a:rPr lang="en-US" altLang="ja-JP" sz="1800" b="1" dirty="0" smtClean="0"/>
              <a:t>7-2</a:t>
            </a:r>
            <a:r>
              <a:rPr lang="ja-JP" altLang="en-US" sz="1800" b="1" dirty="0" err="1" smtClean="0"/>
              <a:t>．</a:t>
            </a:r>
            <a:r>
              <a:rPr lang="ja-JP" altLang="en-US" sz="1800" b="1" dirty="0" smtClean="0"/>
              <a:t>要素間の接続（フローの接続）　＜方法</a:t>
            </a:r>
            <a:r>
              <a:rPr lang="ja-JP" altLang="en-US" sz="1800" b="1" dirty="0"/>
              <a:t>１</a:t>
            </a:r>
            <a:r>
              <a:rPr lang="ja-JP" altLang="en-US" sz="1800" b="1" dirty="0" smtClean="0"/>
              <a:t>：ツールパレットを利用＞</a:t>
            </a:r>
            <a:endParaRPr lang="en-US" altLang="ja-JP" sz="1800" b="1" dirty="0"/>
          </a:p>
          <a:p>
            <a:pPr marL="457200" lvl="1" indent="0">
              <a:buNone/>
            </a:pPr>
            <a:r>
              <a:rPr lang="ja-JP" altLang="en-US" sz="1600" dirty="0" smtClean="0"/>
              <a:t>①　ツールパレットで</a:t>
            </a:r>
            <a:r>
              <a:rPr lang="en-US" altLang="ja-JP" sz="1600" dirty="0" smtClean="0"/>
              <a:t>[</a:t>
            </a:r>
            <a:r>
              <a:rPr lang="ja-JP" altLang="en-US" sz="1600" dirty="0" smtClean="0"/>
              <a:t>制御フロー・オブジェクトフロー</a:t>
            </a:r>
            <a:r>
              <a:rPr lang="en-US" altLang="ja-JP" sz="1600" dirty="0" smtClean="0"/>
              <a:t>]</a:t>
            </a:r>
            <a:r>
              <a:rPr lang="ja-JP" altLang="en-US" sz="1600" dirty="0" smtClean="0"/>
              <a:t>（　　）をクリックして選択</a:t>
            </a:r>
            <a:endParaRPr lang="en-US" altLang="ja-JP" sz="1600" dirty="0" smtClean="0"/>
          </a:p>
          <a:p>
            <a:pPr marL="457200" lvl="1" indent="0">
              <a:buNone/>
            </a:pPr>
            <a:r>
              <a:rPr lang="ja-JP" altLang="en-US" sz="1600" dirty="0" smtClean="0"/>
              <a:t>②　フローでつなぐ要素にカーソルを移動し要素が青色に変わるのを確認する</a:t>
            </a:r>
            <a:endParaRPr lang="en-US" altLang="ja-JP" sz="1600" dirty="0" smtClean="0"/>
          </a:p>
          <a:p>
            <a:pPr marL="457200" lvl="1" indent="0">
              <a:buNone/>
            </a:pPr>
            <a:r>
              <a:rPr lang="ja-JP" altLang="en-US" sz="1600" dirty="0" smtClean="0"/>
              <a:t>③　要素が青色の状態で左クリックし、そのままフローでつなぐ先の要素までカーソル</a:t>
            </a:r>
            <a:r>
              <a:rPr lang="en-US" altLang="ja-JP" sz="1600" dirty="0" smtClean="0"/>
              <a:t/>
            </a:r>
            <a:br>
              <a:rPr lang="en-US" altLang="ja-JP" sz="1600" dirty="0" smtClean="0"/>
            </a:br>
            <a:r>
              <a:rPr lang="ja-JP" altLang="en-US" sz="1600" dirty="0" smtClean="0"/>
              <a:t>　　 を移動し、接続先の要素が青色に変わったら離す</a:t>
            </a:r>
            <a:endParaRPr lang="en-US" altLang="ja-JP" sz="1600" dirty="0"/>
          </a:p>
          <a:p>
            <a:pPr marL="0" indent="0">
              <a:buNone/>
            </a:pPr>
            <a:endParaRPr kumimoji="1" lang="ja-JP" altLang="en-US" sz="1800" dirty="0"/>
          </a:p>
        </p:txBody>
      </p:sp>
      <p:sp>
        <p:nvSpPr>
          <p:cNvPr id="12" name="円/楕円 11"/>
          <p:cNvSpPr/>
          <p:nvPr/>
        </p:nvSpPr>
        <p:spPr bwMode="auto">
          <a:xfrm>
            <a:off x="3831503" y="3675102"/>
            <a:ext cx="364814" cy="259913"/>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円形吹き出し 12"/>
          <p:cNvSpPr/>
          <p:nvPr/>
        </p:nvSpPr>
        <p:spPr bwMode="auto">
          <a:xfrm>
            <a:off x="2117505" y="3119847"/>
            <a:ext cx="1757266" cy="447601"/>
          </a:xfrm>
          <a:prstGeom prst="wedgeEllipseCallout">
            <a:avLst>
              <a:gd name="adj1" fmla="val 47981"/>
              <a:gd name="adj2" fmla="val 6884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4" name="円形吹き出し 13"/>
          <p:cNvSpPr/>
          <p:nvPr/>
        </p:nvSpPr>
        <p:spPr bwMode="auto">
          <a:xfrm>
            <a:off x="1041707" y="3930035"/>
            <a:ext cx="1739592" cy="480655"/>
          </a:xfrm>
          <a:prstGeom prst="wedgeEllipseCallout">
            <a:avLst>
              <a:gd name="adj1" fmla="val 56362"/>
              <a:gd name="adj2" fmla="val 5310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5"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0457" y="4364753"/>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5632" y="4568961"/>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1473" y="1431824"/>
            <a:ext cx="269190" cy="183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下矢印 17"/>
          <p:cNvSpPr/>
          <p:nvPr/>
        </p:nvSpPr>
        <p:spPr bwMode="auto">
          <a:xfrm rot="16200000">
            <a:off x="4403948" y="4198815"/>
            <a:ext cx="581324" cy="277593"/>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9" name="下矢印 18"/>
          <p:cNvSpPr/>
          <p:nvPr/>
        </p:nvSpPr>
        <p:spPr bwMode="auto">
          <a:xfrm>
            <a:off x="5320186" y="4893943"/>
            <a:ext cx="576000" cy="21600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0" name="四角形吹き出し 19"/>
          <p:cNvSpPr/>
          <p:nvPr/>
        </p:nvSpPr>
        <p:spPr bwMode="auto">
          <a:xfrm>
            <a:off x="850465" y="4666912"/>
            <a:ext cx="1835887" cy="630079"/>
          </a:xfrm>
          <a:prstGeom prst="wedgeRectCallout">
            <a:avLst>
              <a:gd name="adj1" fmla="val 62098"/>
              <a:gd name="adj2" fmla="val -53881"/>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effectLst/>
                <a:latin typeface="+mn-ea"/>
                <a:ea typeface="+mn-ea"/>
              </a:rPr>
              <a:t>②要素が青色に</a:t>
            </a:r>
            <a:r>
              <a:rPr kumimoji="1" lang="en-US" altLang="ja-JP" sz="1600" b="0" i="0" u="none" strike="noStrike" cap="none" normalizeH="0" baseline="0" dirty="0" smtClean="0">
                <a:ln>
                  <a:noFill/>
                </a:ln>
                <a:effectLst/>
                <a:latin typeface="+mn-ea"/>
                <a:ea typeface="+mn-ea"/>
              </a:rPr>
              <a:t/>
            </a:r>
            <a:br>
              <a:rPr kumimoji="1" lang="en-US" altLang="ja-JP" sz="1600" b="0" i="0" u="none" strike="noStrike" cap="none" normalizeH="0" baseline="0" dirty="0" smtClean="0">
                <a:ln>
                  <a:noFill/>
                </a:ln>
                <a:effectLst/>
                <a:latin typeface="+mn-ea"/>
                <a:ea typeface="+mn-ea"/>
              </a:rPr>
            </a:br>
            <a:r>
              <a:rPr kumimoji="1" lang="ja-JP" altLang="en-US" sz="1600" b="0" i="0" u="none" strike="noStrike" cap="none" normalizeH="0" baseline="0" dirty="0" smtClean="0">
                <a:ln>
                  <a:noFill/>
                </a:ln>
                <a:effectLst/>
                <a:latin typeface="+mn-ea"/>
                <a:ea typeface="+mn-ea"/>
              </a:rPr>
              <a:t>　変わるのを確認</a:t>
            </a:r>
          </a:p>
        </p:txBody>
      </p:sp>
      <p:sp>
        <p:nvSpPr>
          <p:cNvPr id="21" name="円形吹き出し 20"/>
          <p:cNvSpPr/>
          <p:nvPr/>
        </p:nvSpPr>
        <p:spPr bwMode="auto">
          <a:xfrm>
            <a:off x="5381093" y="3119847"/>
            <a:ext cx="3041690" cy="810187"/>
          </a:xfrm>
          <a:prstGeom prst="wedgeEllipseCallout">
            <a:avLst>
              <a:gd name="adj1" fmla="val -39990"/>
              <a:gd name="adj2" fmla="val 9132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Tree>
    <p:extLst>
      <p:ext uri="{BB962C8B-B14F-4D97-AF65-F5344CB8AC3E}">
        <p14:creationId xmlns:p14="http://schemas.microsoft.com/office/powerpoint/2010/main" val="695109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57</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60" y="3051620"/>
            <a:ext cx="1683125" cy="22666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463" y="3051620"/>
            <a:ext cx="1609429" cy="2240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786" y="3093078"/>
            <a:ext cx="1482845" cy="21050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コンテンツ プレースホルダー 2"/>
          <p:cNvSpPr>
            <a:spLocks noGrp="1"/>
          </p:cNvSpPr>
          <p:nvPr>
            <p:ph idx="1"/>
          </p:nvPr>
        </p:nvSpPr>
        <p:spPr>
          <a:xfrm>
            <a:off x="193183" y="901522"/>
            <a:ext cx="8912180" cy="1577910"/>
          </a:xfrm>
        </p:spPr>
        <p:txBody>
          <a:bodyPr>
            <a:noAutofit/>
          </a:bodyPr>
          <a:lstStyle/>
          <a:p>
            <a:pPr marL="0" indent="0">
              <a:buNone/>
            </a:pPr>
            <a:r>
              <a:rPr lang="en-US" altLang="ja-JP" sz="1800" b="1" dirty="0" smtClean="0">
                <a:latin typeface="+mn-ea"/>
              </a:rPr>
              <a:t>7-2</a:t>
            </a:r>
            <a:r>
              <a:rPr lang="ja-JP" altLang="en-US" sz="1800" b="1" dirty="0" err="1" smtClean="0">
                <a:latin typeface="+mn-ea"/>
              </a:rPr>
              <a:t>．</a:t>
            </a:r>
            <a:r>
              <a:rPr lang="ja-JP" altLang="en-US" sz="1800" b="1" dirty="0" smtClean="0">
                <a:latin typeface="+mn-ea"/>
              </a:rPr>
              <a:t>要素間の接続（フローの接続）　＜方法２：ダイアグラム上で入力＞</a:t>
            </a:r>
            <a:endParaRPr lang="en-US" altLang="ja-JP" sz="1800" b="1" dirty="0">
              <a:latin typeface="+mn-ea"/>
            </a:endParaRPr>
          </a:p>
          <a:p>
            <a:pPr marL="457200" lvl="1" indent="0">
              <a:buNone/>
            </a:pPr>
            <a:r>
              <a:rPr lang="ja-JP" altLang="en-US" sz="1600" dirty="0" smtClean="0">
                <a:latin typeface="+mn-ea"/>
              </a:rPr>
              <a:t>①　フローでつなぐ要素に</a:t>
            </a:r>
            <a:r>
              <a:rPr lang="ja-JP" altLang="en-US" sz="1600" dirty="0">
                <a:latin typeface="+mn-ea"/>
              </a:rPr>
              <a:t>カーソルを</a:t>
            </a:r>
            <a:r>
              <a:rPr lang="ja-JP" altLang="en-US" sz="1600" dirty="0" smtClean="0">
                <a:latin typeface="+mn-ea"/>
              </a:rPr>
              <a:t>移動</a:t>
            </a:r>
            <a:r>
              <a:rPr lang="ja-JP" altLang="en-US" sz="1600" dirty="0">
                <a:latin typeface="+mn-ea"/>
              </a:rPr>
              <a:t>し</a:t>
            </a:r>
            <a:r>
              <a:rPr lang="ja-JP" altLang="en-US" sz="1600" dirty="0" smtClean="0">
                <a:latin typeface="+mn-ea"/>
              </a:rPr>
              <a:t>、</a:t>
            </a:r>
            <a:r>
              <a:rPr lang="en-US" altLang="ja-JP" sz="1600" dirty="0" smtClean="0">
                <a:latin typeface="+mn-ea"/>
              </a:rPr>
              <a:t>[</a:t>
            </a:r>
            <a:r>
              <a:rPr lang="ja-JP" altLang="en-US" sz="1600" dirty="0" smtClean="0">
                <a:latin typeface="+mn-ea"/>
              </a:rPr>
              <a:t>フロー</a:t>
            </a:r>
            <a:r>
              <a:rPr lang="en-US" altLang="ja-JP" sz="1600" dirty="0" smtClean="0">
                <a:latin typeface="+mn-ea"/>
              </a:rPr>
              <a:t>]</a:t>
            </a:r>
            <a:r>
              <a:rPr lang="ja-JP" altLang="en-US" sz="1600" dirty="0" smtClean="0">
                <a:latin typeface="+mn-ea"/>
              </a:rPr>
              <a:t>マークが表示されるのを確認する</a:t>
            </a:r>
            <a:endParaRPr lang="ja-JP" altLang="en-US" sz="1600" dirty="0">
              <a:latin typeface="+mn-ea"/>
            </a:endParaRPr>
          </a:p>
          <a:p>
            <a:pPr marL="457200" lvl="1" indent="0">
              <a:buNone/>
            </a:pPr>
            <a:r>
              <a:rPr lang="ja-JP" altLang="en-US" sz="1600" dirty="0" smtClean="0">
                <a:latin typeface="+mn-ea"/>
              </a:rPr>
              <a:t>②　</a:t>
            </a:r>
            <a:r>
              <a:rPr lang="en-US" altLang="ja-JP" sz="1600" dirty="0" smtClean="0">
                <a:latin typeface="+mn-ea"/>
              </a:rPr>
              <a:t>[</a:t>
            </a:r>
            <a:r>
              <a:rPr lang="ja-JP" altLang="en-US" sz="1600" dirty="0" smtClean="0">
                <a:latin typeface="+mn-ea"/>
              </a:rPr>
              <a:t>フロー</a:t>
            </a:r>
            <a:r>
              <a:rPr lang="en-US" altLang="ja-JP" sz="1600" dirty="0" smtClean="0">
                <a:latin typeface="+mn-ea"/>
              </a:rPr>
              <a:t>]</a:t>
            </a:r>
            <a:r>
              <a:rPr lang="ja-JP" altLang="en-US" sz="1600" dirty="0" smtClean="0">
                <a:latin typeface="+mn-ea"/>
              </a:rPr>
              <a:t>マークをクリックし、そのままフローでつなぐ先の要素までカーソルを</a:t>
            </a:r>
            <a:r>
              <a:rPr lang="en-US" altLang="ja-JP" sz="1600" dirty="0" smtClean="0">
                <a:latin typeface="+mn-ea"/>
              </a:rPr>
              <a:t/>
            </a:r>
            <a:br>
              <a:rPr lang="en-US" altLang="ja-JP" sz="1600" dirty="0" smtClean="0">
                <a:latin typeface="+mn-ea"/>
              </a:rPr>
            </a:br>
            <a:r>
              <a:rPr lang="ja-JP" altLang="en-US" sz="1600" dirty="0" smtClean="0">
                <a:latin typeface="+mn-ea"/>
              </a:rPr>
              <a:t>　 　移動し、接続先の要素が青色に変わったら離す</a:t>
            </a:r>
            <a:endParaRPr lang="en-US" altLang="ja-JP" sz="1600" dirty="0">
              <a:latin typeface="+mn-ea"/>
            </a:endParaRPr>
          </a:p>
          <a:p>
            <a:pPr marL="0" indent="0">
              <a:buNone/>
            </a:pPr>
            <a:endParaRPr kumimoji="1" lang="ja-JP" altLang="en-US" sz="1800" dirty="0">
              <a:latin typeface="+mn-ea"/>
            </a:endParaRPr>
          </a:p>
        </p:txBody>
      </p:sp>
      <p:sp>
        <p:nvSpPr>
          <p:cNvPr id="12" name="円形吹き出し 11"/>
          <p:cNvSpPr/>
          <p:nvPr/>
        </p:nvSpPr>
        <p:spPr bwMode="auto">
          <a:xfrm>
            <a:off x="738918" y="3284113"/>
            <a:ext cx="1556184" cy="533004"/>
          </a:xfrm>
          <a:prstGeom prst="wedgeEllipseCallout">
            <a:avLst>
              <a:gd name="adj1" fmla="val 35167"/>
              <a:gd name="adj2" fmla="val 6437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①</a:t>
            </a:r>
            <a:r>
              <a:rPr lang="ja-JP" altLang="en-US" sz="1400" dirty="0" smtClean="0">
                <a:latin typeface="+mn-ea"/>
                <a:ea typeface="+mn-ea"/>
              </a:rPr>
              <a:t>カーソル移動</a:t>
            </a:r>
            <a:endParaRPr kumimoji="1" lang="ja-JP" altLang="en-US" sz="1400" b="0" i="0" u="none" strike="noStrike" cap="none" normalizeH="0" baseline="0" dirty="0" smtClean="0">
              <a:ln>
                <a:noFill/>
              </a:ln>
              <a:solidFill>
                <a:schemeClr val="tx1"/>
              </a:solidFill>
              <a:effectLst/>
              <a:latin typeface="+mn-ea"/>
              <a:ea typeface="+mn-ea"/>
            </a:endParaRPr>
          </a:p>
        </p:txBody>
      </p:sp>
      <p:pic>
        <p:nvPicPr>
          <p:cNvPr id="13"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9421" y="3876099"/>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10001163746\Documents\教育・研修\ETロボコン\2015年度\astah説明資料\成果物\図\素材\mous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0515" y="4854358"/>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p:cNvSpPr/>
          <p:nvPr/>
        </p:nvSpPr>
        <p:spPr bwMode="auto">
          <a:xfrm>
            <a:off x="2540122" y="4058660"/>
            <a:ext cx="214121" cy="208237"/>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四角形吹き出し 17"/>
          <p:cNvSpPr/>
          <p:nvPr/>
        </p:nvSpPr>
        <p:spPr bwMode="auto">
          <a:xfrm>
            <a:off x="989931" y="4398014"/>
            <a:ext cx="1569658" cy="356618"/>
          </a:xfrm>
          <a:prstGeom prst="wedgeRectCallout">
            <a:avLst>
              <a:gd name="adj1" fmla="val 45232"/>
              <a:gd name="adj2" fmla="val -92254"/>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smtClean="0">
                <a:latin typeface="+mn-ea"/>
                <a:ea typeface="+mn-ea"/>
              </a:rPr>
              <a:t>[</a:t>
            </a:r>
            <a:r>
              <a:rPr lang="ja-JP" altLang="en-US" sz="1400" dirty="0">
                <a:latin typeface="+mn-ea"/>
                <a:ea typeface="+mn-ea"/>
              </a:rPr>
              <a:t>フロー</a:t>
            </a:r>
            <a:r>
              <a:rPr kumimoji="1" lang="en-US" altLang="ja-JP" sz="1400" b="0" i="0" u="none" strike="noStrike" cap="none" normalizeH="0" baseline="0" dirty="0" smtClean="0">
                <a:ln>
                  <a:noFill/>
                </a:ln>
                <a:effectLst/>
                <a:latin typeface="+mn-ea"/>
                <a:ea typeface="+mn-ea"/>
              </a:rPr>
              <a:t>]</a:t>
            </a:r>
            <a:r>
              <a:rPr kumimoji="1" lang="ja-JP" altLang="en-US" sz="1400" b="0" i="0" u="none" strike="noStrike" cap="none" normalizeH="0" baseline="0" dirty="0" smtClean="0">
                <a:ln>
                  <a:noFill/>
                </a:ln>
                <a:effectLst/>
                <a:latin typeface="+mn-ea"/>
                <a:ea typeface="+mn-ea"/>
              </a:rPr>
              <a:t>マーク</a:t>
            </a:r>
          </a:p>
        </p:txBody>
      </p:sp>
      <p:sp>
        <p:nvSpPr>
          <p:cNvPr id="19" name="円形吹き出し 18"/>
          <p:cNvSpPr/>
          <p:nvPr/>
        </p:nvSpPr>
        <p:spPr bwMode="auto">
          <a:xfrm>
            <a:off x="4720692" y="4854358"/>
            <a:ext cx="2826327" cy="876741"/>
          </a:xfrm>
          <a:prstGeom prst="wedgeEllipseCallout">
            <a:avLst>
              <a:gd name="adj1" fmla="val -59159"/>
              <a:gd name="adj2" fmla="val -4576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 </a:t>
            </a: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クリックしたまま接続先まで</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カーソル移動し離す</a:t>
            </a:r>
          </a:p>
        </p:txBody>
      </p:sp>
      <p:sp>
        <p:nvSpPr>
          <p:cNvPr id="20" name="下矢印 19"/>
          <p:cNvSpPr/>
          <p:nvPr/>
        </p:nvSpPr>
        <p:spPr bwMode="auto">
          <a:xfrm rot="16200000">
            <a:off x="3214463" y="4114546"/>
            <a:ext cx="581324" cy="277593"/>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1" name="下矢印 20"/>
          <p:cNvSpPr/>
          <p:nvPr/>
        </p:nvSpPr>
        <p:spPr bwMode="auto">
          <a:xfrm rot="16200000">
            <a:off x="4991366" y="4133985"/>
            <a:ext cx="581324" cy="277593"/>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6951090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58</a:t>
            </a:fld>
            <a:endParaRPr lang="en-US" altLang="ja-JP" dirty="0"/>
          </a:p>
        </p:txBody>
      </p:sp>
      <p:sp>
        <p:nvSpPr>
          <p:cNvPr id="5" name="フッター プレースホルダー 4"/>
          <p:cNvSpPr>
            <a:spLocks noGrp="1"/>
          </p:cNvSpPr>
          <p:nvPr>
            <p:ph type="ftr" sz="quarter" idx="11"/>
          </p:nvPr>
        </p:nvSpPr>
        <p:spPr>
          <a:xfrm>
            <a:off x="971416" y="6429311"/>
            <a:ext cx="4365625" cy="365125"/>
          </a:xfrm>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0603" y="4370775"/>
            <a:ext cx="2524962" cy="20854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379" y="3225872"/>
            <a:ext cx="4119558" cy="2045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8" y="3218283"/>
            <a:ext cx="2359618" cy="20417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コンテンツ プレースホルダー 2"/>
          <p:cNvSpPr>
            <a:spLocks noGrp="1"/>
          </p:cNvSpPr>
          <p:nvPr>
            <p:ph idx="1"/>
          </p:nvPr>
        </p:nvSpPr>
        <p:spPr>
          <a:xfrm>
            <a:off x="206061" y="901522"/>
            <a:ext cx="8809149" cy="2522646"/>
          </a:xfrm>
        </p:spPr>
        <p:txBody>
          <a:bodyPr>
            <a:noAutofit/>
          </a:bodyPr>
          <a:lstStyle/>
          <a:p>
            <a:pPr marL="0" indent="0">
              <a:buNone/>
            </a:pPr>
            <a:r>
              <a:rPr lang="en-US" altLang="ja-JP" sz="1800" b="1" dirty="0" smtClean="0">
                <a:latin typeface="+mn-ea"/>
              </a:rPr>
              <a:t>7-3</a:t>
            </a:r>
            <a:r>
              <a:rPr lang="ja-JP" altLang="en-US" sz="1800" b="1" dirty="0" err="1" smtClean="0">
                <a:latin typeface="+mn-ea"/>
              </a:rPr>
              <a:t>．</a:t>
            </a:r>
            <a:r>
              <a:rPr lang="ja-JP" altLang="en-US" sz="1800" b="1" dirty="0" smtClean="0">
                <a:latin typeface="+mn-ea"/>
              </a:rPr>
              <a:t>ディシジョンノード</a:t>
            </a:r>
            <a:endParaRPr lang="en-US" altLang="ja-JP" sz="1800" b="1" dirty="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smtClean="0">
                <a:latin typeface="+mn-ea"/>
              </a:rPr>
              <a:t>ディシジョンノード</a:t>
            </a:r>
            <a:r>
              <a:rPr lang="en-US" altLang="ja-JP" sz="1600" dirty="0" smtClean="0">
                <a:latin typeface="+mn-ea"/>
              </a:rPr>
              <a:t>/</a:t>
            </a:r>
            <a:r>
              <a:rPr lang="ja-JP" altLang="en-US" sz="1600" dirty="0" smtClean="0">
                <a:latin typeface="+mn-ea"/>
              </a:rPr>
              <a:t>マージノード</a:t>
            </a:r>
            <a:r>
              <a:rPr lang="en-US" altLang="ja-JP" sz="1600" dirty="0" smtClean="0">
                <a:latin typeface="+mn-ea"/>
              </a:rPr>
              <a:t>]</a:t>
            </a:r>
            <a:r>
              <a:rPr lang="ja-JP" altLang="en-US" sz="1600" dirty="0" smtClean="0">
                <a:latin typeface="+mn-ea"/>
              </a:rPr>
              <a:t>マーク（　　）を</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要素を配置する場所でクリックする</a:t>
            </a:r>
            <a:r>
              <a:rPr lang="en-US" altLang="ja-JP" sz="1600" dirty="0" smtClean="0">
                <a:latin typeface="+mn-ea"/>
              </a:rPr>
              <a:t>.</a:t>
            </a:r>
          </a:p>
          <a:p>
            <a:pPr marL="457200" lvl="1" indent="0">
              <a:spcBef>
                <a:spcPts val="0"/>
              </a:spcBef>
              <a:spcAft>
                <a:spcPts val="0"/>
              </a:spcAft>
              <a:buNone/>
            </a:pPr>
            <a:r>
              <a:rPr lang="ja-JP" altLang="en-US" sz="1600" dirty="0" smtClean="0">
                <a:latin typeface="+mn-ea"/>
              </a:rPr>
              <a:t>　　　</a:t>
            </a:r>
            <a:r>
              <a:rPr lang="en-US" altLang="ja-JP" sz="1600" dirty="0" smtClean="0">
                <a:latin typeface="+mn-ea"/>
              </a:rPr>
              <a:t>※</a:t>
            </a:r>
            <a:r>
              <a:rPr lang="ja-JP" altLang="en-US" sz="1600" dirty="0" smtClean="0">
                <a:latin typeface="+mn-ea"/>
              </a:rPr>
              <a:t>ディシジョンノードとアクションをフローで</a:t>
            </a:r>
            <a:r>
              <a:rPr lang="ja-JP" altLang="en-US" sz="1600" dirty="0">
                <a:latin typeface="+mn-ea"/>
              </a:rPr>
              <a:t>接続する</a:t>
            </a:r>
            <a:r>
              <a:rPr lang="ja-JP" altLang="en-US" sz="1600" dirty="0" smtClean="0">
                <a:latin typeface="+mn-ea"/>
              </a:rPr>
              <a:t>（</a:t>
            </a:r>
            <a:r>
              <a:rPr lang="en-US" altLang="ja-JP" sz="1600" dirty="0" smtClean="0">
                <a:latin typeface="+mn-ea"/>
              </a:rPr>
              <a:t>7-2</a:t>
            </a:r>
            <a:r>
              <a:rPr lang="ja-JP" altLang="en-US" sz="1600" dirty="0" smtClean="0">
                <a:latin typeface="+mn-ea"/>
              </a:rPr>
              <a:t>参照）</a:t>
            </a:r>
            <a:endParaRPr lang="en-US" altLang="ja-JP" sz="1600" dirty="0" smtClean="0">
              <a:latin typeface="+mn-ea"/>
            </a:endParaRPr>
          </a:p>
          <a:p>
            <a:pPr marL="457200" lvl="1" indent="0">
              <a:spcAft>
                <a:spcPts val="0"/>
              </a:spcAft>
              <a:buNone/>
            </a:pPr>
            <a:r>
              <a:rPr lang="ja-JP" altLang="en-US" sz="1600" dirty="0" smtClean="0">
                <a:latin typeface="+mn-ea"/>
              </a:rPr>
              <a:t>③　条件を追加する</a:t>
            </a:r>
            <a:r>
              <a:rPr lang="ja-JP" altLang="en-US" sz="1600" dirty="0">
                <a:latin typeface="+mn-ea"/>
              </a:rPr>
              <a:t>フロー</a:t>
            </a:r>
            <a:r>
              <a:rPr lang="ja-JP" altLang="en-US" sz="1600" dirty="0" smtClean="0">
                <a:latin typeface="+mn-ea"/>
              </a:rPr>
              <a:t>をクリックする</a:t>
            </a:r>
            <a:endParaRPr lang="en-US" altLang="ja-JP" sz="1600" dirty="0" smtClean="0">
              <a:latin typeface="+mn-ea"/>
            </a:endParaRPr>
          </a:p>
          <a:p>
            <a:pPr marL="457200" lvl="1" indent="0">
              <a:spcAft>
                <a:spcPts val="0"/>
              </a:spcAft>
              <a:buNone/>
            </a:pPr>
            <a:r>
              <a:rPr kumimoji="1" lang="ja-JP" altLang="en-US" sz="1600" dirty="0" smtClean="0">
                <a:latin typeface="+mn-ea"/>
              </a:rPr>
              <a:t>④　表示されるプロパティビューに情報を入力する</a:t>
            </a:r>
            <a:endParaRPr kumimoji="1" lang="ja-JP" altLang="en-US" sz="1600" dirty="0">
              <a:latin typeface="+mn-ea"/>
            </a:endParaRPr>
          </a:p>
        </p:txBody>
      </p:sp>
      <p:sp>
        <p:nvSpPr>
          <p:cNvPr id="12" name="円形吹き出し 11"/>
          <p:cNvSpPr/>
          <p:nvPr/>
        </p:nvSpPr>
        <p:spPr bwMode="auto">
          <a:xfrm>
            <a:off x="785608" y="3393299"/>
            <a:ext cx="1485211" cy="489196"/>
          </a:xfrm>
          <a:prstGeom prst="wedgeEllipseCallout">
            <a:avLst>
              <a:gd name="adj1" fmla="val 60095"/>
              <a:gd name="adj2" fmla="val -3894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3" name="円/楕円 12"/>
          <p:cNvSpPr/>
          <p:nvPr/>
        </p:nvSpPr>
        <p:spPr bwMode="auto">
          <a:xfrm>
            <a:off x="2480568" y="3350951"/>
            <a:ext cx="226521" cy="16138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4" name="円/楕円 13"/>
          <p:cNvSpPr/>
          <p:nvPr/>
        </p:nvSpPr>
        <p:spPr bwMode="auto">
          <a:xfrm>
            <a:off x="1838352" y="4917930"/>
            <a:ext cx="274090" cy="19527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5" name="正方形/長方形 14"/>
          <p:cNvSpPr/>
          <p:nvPr/>
        </p:nvSpPr>
        <p:spPr bwMode="auto">
          <a:xfrm>
            <a:off x="6505084" y="5718601"/>
            <a:ext cx="463860" cy="191457"/>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2369" y="1368126"/>
            <a:ext cx="272525" cy="20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下矢印 16"/>
          <p:cNvSpPr/>
          <p:nvPr/>
        </p:nvSpPr>
        <p:spPr bwMode="auto">
          <a:xfrm>
            <a:off x="6611075" y="5234266"/>
            <a:ext cx="864000" cy="217303"/>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8" name="正方形/長方形 17"/>
          <p:cNvSpPr/>
          <p:nvPr/>
        </p:nvSpPr>
        <p:spPr bwMode="auto">
          <a:xfrm>
            <a:off x="3920679" y="3746143"/>
            <a:ext cx="1562569" cy="1501002"/>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199" y="5113207"/>
            <a:ext cx="198120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正方形/長方形 20"/>
          <p:cNvSpPr/>
          <p:nvPr/>
        </p:nvSpPr>
        <p:spPr bwMode="auto">
          <a:xfrm>
            <a:off x="3323341" y="5113207"/>
            <a:ext cx="1964887" cy="1358644"/>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22" name="直線コネクタ 21"/>
          <p:cNvCxnSpPr/>
          <p:nvPr/>
        </p:nvCxnSpPr>
        <p:spPr bwMode="auto">
          <a:xfrm flipV="1">
            <a:off x="5275349" y="5271297"/>
            <a:ext cx="207899" cy="1203987"/>
          </a:xfrm>
          <a:prstGeom prst="line">
            <a:avLst/>
          </a:prstGeom>
          <a:solidFill>
            <a:schemeClr val="accent1"/>
          </a:solidFill>
          <a:ln w="28575" cap="flat" cmpd="sng" algn="ctr">
            <a:solidFill>
              <a:srgbClr val="00B050"/>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正方形/長方形 22"/>
          <p:cNvSpPr/>
          <p:nvPr/>
        </p:nvSpPr>
        <p:spPr bwMode="auto">
          <a:xfrm>
            <a:off x="3744769" y="5601908"/>
            <a:ext cx="1484136" cy="539515"/>
          </a:xfrm>
          <a:prstGeom prst="rect">
            <a:avLst/>
          </a:prstGeom>
          <a:noFill/>
          <a:ln w="28575"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4" name="円/楕円 23"/>
          <p:cNvSpPr/>
          <p:nvPr/>
        </p:nvSpPr>
        <p:spPr bwMode="auto">
          <a:xfrm>
            <a:off x="6146647" y="4640961"/>
            <a:ext cx="631855" cy="333329"/>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5" name="円形吹き出し 24"/>
          <p:cNvSpPr/>
          <p:nvPr/>
        </p:nvSpPr>
        <p:spPr bwMode="auto">
          <a:xfrm>
            <a:off x="7087259" y="4169910"/>
            <a:ext cx="1657496" cy="492201"/>
          </a:xfrm>
          <a:prstGeom prst="wedgeEllipseCallout">
            <a:avLst>
              <a:gd name="adj1" fmla="val -73859"/>
              <a:gd name="adj2" fmla="val 7515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③</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6" name="円形吹き出し 25"/>
          <p:cNvSpPr/>
          <p:nvPr/>
        </p:nvSpPr>
        <p:spPr bwMode="auto">
          <a:xfrm>
            <a:off x="1743234" y="5212314"/>
            <a:ext cx="1474667" cy="497889"/>
          </a:xfrm>
          <a:prstGeom prst="wedgeEllipseCallout">
            <a:avLst>
              <a:gd name="adj1" fmla="val 82907"/>
              <a:gd name="adj2" fmla="val 3046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④情報入力</a:t>
            </a:r>
            <a:endParaRPr kumimoji="1" lang="ja-JP" altLang="en-US" sz="1400" b="0" i="0" u="none" strike="noStrike" cap="none" normalizeH="0" baseline="0" dirty="0" smtClean="0">
              <a:ln>
                <a:noFill/>
              </a:ln>
              <a:solidFill>
                <a:schemeClr val="tx1"/>
              </a:solidFill>
              <a:effectLst/>
              <a:latin typeface="+mn-ea"/>
              <a:ea typeface="+mn-ea"/>
            </a:endParaRPr>
          </a:p>
        </p:txBody>
      </p:sp>
      <p:cxnSp>
        <p:nvCxnSpPr>
          <p:cNvPr id="27" name="直線矢印コネクタ 26"/>
          <p:cNvCxnSpPr>
            <a:stCxn id="23" idx="3"/>
            <a:endCxn id="15" idx="1"/>
          </p:cNvCxnSpPr>
          <p:nvPr/>
        </p:nvCxnSpPr>
        <p:spPr bwMode="auto">
          <a:xfrm flipV="1">
            <a:off x="5228905" y="5814330"/>
            <a:ext cx="1276179" cy="57336"/>
          </a:xfrm>
          <a:prstGeom prst="straightConnector1">
            <a:avLst/>
          </a:prstGeom>
          <a:solidFill>
            <a:schemeClr val="accent1"/>
          </a:solidFill>
          <a:ln w="28575" cap="flat" cmpd="sng" algn="ctr">
            <a:solidFill>
              <a:srgbClr val="0000FF"/>
            </a:solidFill>
            <a:prstDash val="dash"/>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円形吹き出し 27"/>
          <p:cNvSpPr/>
          <p:nvPr/>
        </p:nvSpPr>
        <p:spPr bwMode="auto">
          <a:xfrm>
            <a:off x="81086" y="4402297"/>
            <a:ext cx="1618923" cy="515633"/>
          </a:xfrm>
          <a:prstGeom prst="wedgeEllipseCallout">
            <a:avLst>
              <a:gd name="adj1" fmla="val 56739"/>
              <a:gd name="adj2" fmla="val 5574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29" name="四角形吹き出し 28"/>
          <p:cNvSpPr/>
          <p:nvPr/>
        </p:nvSpPr>
        <p:spPr bwMode="auto">
          <a:xfrm>
            <a:off x="1387325" y="5920992"/>
            <a:ext cx="1670017" cy="391229"/>
          </a:xfrm>
          <a:prstGeom prst="wedgeRectCallout">
            <a:avLst>
              <a:gd name="adj1" fmla="val 61720"/>
              <a:gd name="adj2" fmla="val 19443"/>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mn-ea"/>
                <a:ea typeface="+mn-ea"/>
              </a:rPr>
              <a:t>プロパティビュー</a:t>
            </a:r>
          </a:p>
        </p:txBody>
      </p:sp>
      <p:sp>
        <p:nvSpPr>
          <p:cNvPr id="34" name="下矢印 33"/>
          <p:cNvSpPr/>
          <p:nvPr/>
        </p:nvSpPr>
        <p:spPr bwMode="auto">
          <a:xfrm rot="16200000">
            <a:off x="3050852" y="3685247"/>
            <a:ext cx="887674" cy="559031"/>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cxnSp>
        <p:nvCxnSpPr>
          <p:cNvPr id="19" name="直線コネクタ 18"/>
          <p:cNvCxnSpPr/>
          <p:nvPr/>
        </p:nvCxnSpPr>
        <p:spPr bwMode="auto">
          <a:xfrm flipV="1">
            <a:off x="3323341" y="3797825"/>
            <a:ext cx="597338" cy="1315382"/>
          </a:xfrm>
          <a:prstGeom prst="line">
            <a:avLst/>
          </a:prstGeom>
          <a:solidFill>
            <a:schemeClr val="accent1"/>
          </a:solidFill>
          <a:ln w="28575" cap="flat" cmpd="sng" algn="ctr">
            <a:solidFill>
              <a:srgbClr val="00B050"/>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95109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59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endParaRPr lang="ja-JP" altLang="en-US" dirty="0"/>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012" y="2422785"/>
            <a:ext cx="2776043" cy="29274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760" y="3134495"/>
            <a:ext cx="2768734" cy="27330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コンテンツ プレースホルダー 2"/>
          <p:cNvSpPr>
            <a:spLocks noGrp="1"/>
          </p:cNvSpPr>
          <p:nvPr>
            <p:ph idx="1"/>
          </p:nvPr>
        </p:nvSpPr>
        <p:spPr>
          <a:xfrm>
            <a:off x="218941" y="914400"/>
            <a:ext cx="8239259" cy="1565031"/>
          </a:xfrm>
        </p:spPr>
        <p:txBody>
          <a:bodyPr>
            <a:normAutofit/>
          </a:bodyPr>
          <a:lstStyle/>
          <a:p>
            <a:pPr marL="0" indent="0">
              <a:buNone/>
            </a:pPr>
            <a:r>
              <a:rPr lang="en-US" altLang="ja-JP" sz="1800" b="1" dirty="0" smtClean="0">
                <a:latin typeface="+mn-ea"/>
              </a:rPr>
              <a:t>7-4</a:t>
            </a:r>
            <a:r>
              <a:rPr lang="ja-JP" altLang="en-US" sz="1800" b="1" dirty="0" err="1" smtClean="0">
                <a:latin typeface="+mn-ea"/>
              </a:rPr>
              <a:t>．</a:t>
            </a:r>
            <a:r>
              <a:rPr lang="ja-JP" altLang="en-US" sz="1800" b="1" dirty="0" smtClean="0">
                <a:latin typeface="+mn-ea"/>
              </a:rPr>
              <a:t>マージノード</a:t>
            </a:r>
            <a:endParaRPr lang="en-US" altLang="ja-JP" sz="1800" b="1" dirty="0">
              <a:latin typeface="+mn-ea"/>
            </a:endParaRPr>
          </a:p>
          <a:p>
            <a:pPr marL="457200" lvl="1" indent="0">
              <a:spcAft>
                <a:spcPts val="0"/>
              </a:spcAft>
              <a:buNone/>
            </a:pPr>
            <a:r>
              <a:rPr lang="ja-JP" altLang="en-US" sz="1600" dirty="0" smtClean="0">
                <a:latin typeface="+mn-ea"/>
              </a:rPr>
              <a:t>①　ツールパレット</a:t>
            </a:r>
            <a:r>
              <a:rPr lang="ja-JP" altLang="en-US" sz="1600" dirty="0">
                <a:latin typeface="+mn-ea"/>
              </a:rPr>
              <a:t>で</a:t>
            </a:r>
            <a:r>
              <a:rPr lang="en-US" altLang="ja-JP" sz="1600" dirty="0">
                <a:latin typeface="+mn-ea"/>
              </a:rPr>
              <a:t>[</a:t>
            </a:r>
            <a:r>
              <a:rPr lang="ja-JP" altLang="en-US" sz="1600" dirty="0">
                <a:latin typeface="+mn-ea"/>
              </a:rPr>
              <a:t>ディシジョンノード</a:t>
            </a:r>
            <a:r>
              <a:rPr lang="en-US" altLang="ja-JP" sz="1600" dirty="0">
                <a:latin typeface="+mn-ea"/>
              </a:rPr>
              <a:t>/</a:t>
            </a:r>
            <a:r>
              <a:rPr lang="ja-JP" altLang="en-US" sz="1600" dirty="0">
                <a:latin typeface="+mn-ea"/>
              </a:rPr>
              <a:t>マージノード</a:t>
            </a:r>
            <a:r>
              <a:rPr lang="en-US" altLang="ja-JP" sz="1600" dirty="0">
                <a:latin typeface="+mn-ea"/>
              </a:rPr>
              <a:t>]</a:t>
            </a:r>
            <a:r>
              <a:rPr lang="ja-JP" altLang="en-US" sz="1600" dirty="0">
                <a:latin typeface="+mn-ea"/>
              </a:rPr>
              <a:t>マーク（　　）</a:t>
            </a:r>
            <a:r>
              <a:rPr lang="ja-JP" altLang="en-US" sz="1600" dirty="0" smtClean="0">
                <a:latin typeface="+mn-ea"/>
              </a:rPr>
              <a:t>を</a:t>
            </a:r>
            <a:endParaRPr lang="en-US" altLang="ja-JP" sz="1600" dirty="0" smtClean="0">
              <a:latin typeface="+mn-ea"/>
            </a:endParaRPr>
          </a:p>
          <a:p>
            <a:pPr marL="457200" lvl="1" indent="0">
              <a:spcBef>
                <a:spcPts val="0"/>
              </a:spcBef>
              <a:spcAft>
                <a:spcPts val="0"/>
              </a:spcAft>
              <a:buNone/>
            </a:pPr>
            <a:r>
              <a:rPr lang="ja-JP" altLang="en-US" sz="1600" dirty="0">
                <a:latin typeface="+mn-ea"/>
              </a:rPr>
              <a:t>　</a:t>
            </a:r>
            <a:r>
              <a:rPr lang="ja-JP" altLang="en-US" sz="1600" dirty="0" smtClean="0">
                <a:latin typeface="+mn-ea"/>
              </a:rPr>
              <a:t>　クリック</a:t>
            </a:r>
            <a:r>
              <a:rPr lang="ja-JP" altLang="en-US" sz="1600" dirty="0">
                <a:latin typeface="+mn-ea"/>
              </a:rPr>
              <a:t>して選択する</a:t>
            </a:r>
            <a:endParaRPr lang="en-US" altLang="ja-JP" sz="1600" dirty="0">
              <a:latin typeface="+mn-ea"/>
            </a:endParaRPr>
          </a:p>
          <a:p>
            <a:pPr marL="457200" lvl="1" indent="0">
              <a:spcAft>
                <a:spcPts val="0"/>
              </a:spcAft>
              <a:buNone/>
            </a:pPr>
            <a:r>
              <a:rPr lang="ja-JP" altLang="en-US" sz="1600" dirty="0" smtClean="0">
                <a:latin typeface="+mn-ea"/>
              </a:rPr>
              <a:t>　　</a:t>
            </a:r>
            <a:r>
              <a:rPr lang="en-US" altLang="ja-JP" sz="1600" dirty="0" smtClean="0">
                <a:latin typeface="+mn-ea"/>
              </a:rPr>
              <a:t>※</a:t>
            </a:r>
            <a:r>
              <a:rPr lang="ja-JP" altLang="en-US" sz="1600" dirty="0" smtClean="0">
                <a:latin typeface="+mn-ea"/>
              </a:rPr>
              <a:t>各アクションからマージノードにフローを</a:t>
            </a:r>
            <a:r>
              <a:rPr lang="ja-JP" altLang="en-US" sz="1600" dirty="0">
                <a:latin typeface="+mn-ea"/>
              </a:rPr>
              <a:t>接続する</a:t>
            </a:r>
            <a:r>
              <a:rPr lang="ja-JP" altLang="en-US" sz="1600" dirty="0" smtClean="0">
                <a:latin typeface="+mn-ea"/>
              </a:rPr>
              <a:t>（</a:t>
            </a:r>
            <a:r>
              <a:rPr lang="en-US" altLang="ja-JP" sz="1600" dirty="0" smtClean="0">
                <a:latin typeface="+mn-ea"/>
              </a:rPr>
              <a:t>7-2</a:t>
            </a:r>
            <a:r>
              <a:rPr lang="ja-JP" altLang="en-US" sz="1600" dirty="0" smtClean="0">
                <a:latin typeface="+mn-ea"/>
              </a:rPr>
              <a:t>参照）</a:t>
            </a:r>
            <a:endParaRPr kumimoji="1" lang="ja-JP" altLang="en-US" sz="1600" dirty="0">
              <a:latin typeface="+mn-ea"/>
            </a:endParaRPr>
          </a:p>
        </p:txBody>
      </p:sp>
      <p:sp>
        <p:nvSpPr>
          <p:cNvPr id="25" name="円/楕円 24"/>
          <p:cNvSpPr/>
          <p:nvPr/>
        </p:nvSpPr>
        <p:spPr bwMode="auto">
          <a:xfrm>
            <a:off x="4149663" y="2565542"/>
            <a:ext cx="265767" cy="18934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6" name="円形吹き出し 25"/>
          <p:cNvSpPr/>
          <p:nvPr/>
        </p:nvSpPr>
        <p:spPr bwMode="auto">
          <a:xfrm>
            <a:off x="6725937" y="5728751"/>
            <a:ext cx="1490784" cy="523772"/>
          </a:xfrm>
          <a:prstGeom prst="wedgeEllipseCallout">
            <a:avLst>
              <a:gd name="adj1" fmla="val -49066"/>
              <a:gd name="adj2" fmla="val -63227"/>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フロー接続</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27" name="円形吹き出し 26"/>
          <p:cNvSpPr/>
          <p:nvPr/>
        </p:nvSpPr>
        <p:spPr bwMode="auto">
          <a:xfrm>
            <a:off x="2395470" y="2565542"/>
            <a:ext cx="1621680" cy="487222"/>
          </a:xfrm>
          <a:prstGeom prst="wedgeEllipseCallout">
            <a:avLst>
              <a:gd name="adj1" fmla="val 54091"/>
              <a:gd name="adj2" fmla="val -3474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28" name="円/楕円 27"/>
          <p:cNvSpPr/>
          <p:nvPr/>
        </p:nvSpPr>
        <p:spPr bwMode="auto">
          <a:xfrm>
            <a:off x="3293476" y="5009181"/>
            <a:ext cx="319358" cy="22752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29" name="円形吹き出し 28"/>
          <p:cNvSpPr/>
          <p:nvPr/>
        </p:nvSpPr>
        <p:spPr bwMode="auto">
          <a:xfrm>
            <a:off x="1384148" y="4538630"/>
            <a:ext cx="1590872" cy="470551"/>
          </a:xfrm>
          <a:prstGeom prst="wedgeEllipseCallout">
            <a:avLst>
              <a:gd name="adj1" fmla="val 66969"/>
              <a:gd name="adj2" fmla="val 6722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
        <p:nvSpPr>
          <p:cNvPr id="30" name="円/楕円 29"/>
          <p:cNvSpPr/>
          <p:nvPr/>
        </p:nvSpPr>
        <p:spPr bwMode="auto">
          <a:xfrm>
            <a:off x="4843536" y="5212150"/>
            <a:ext cx="1986622" cy="580996"/>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3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276" y="1388313"/>
            <a:ext cx="272525" cy="20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下矢印 31"/>
          <p:cNvSpPr/>
          <p:nvPr/>
        </p:nvSpPr>
        <p:spPr bwMode="auto">
          <a:xfrm rot="17590675">
            <a:off x="4264230" y="4028212"/>
            <a:ext cx="528190" cy="384101"/>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407661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90" y="1310771"/>
            <a:ext cx="7814689" cy="491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タイトル 2"/>
          <p:cNvSpPr>
            <a:spLocks noGrp="1"/>
          </p:cNvSpPr>
          <p:nvPr>
            <p:ph type="title"/>
          </p:nvPr>
        </p:nvSpPr>
        <p:spPr/>
        <p:txBody>
          <a:bodyPr/>
          <a:lstStyle/>
          <a:p>
            <a:r>
              <a:rPr kumimoji="1" lang="en-US" altLang="ja-JP" dirty="0" smtClean="0"/>
              <a:t>2</a:t>
            </a:r>
            <a:r>
              <a:rPr kumimoji="1" lang="ja-JP" altLang="en-US" dirty="0" err="1" smtClean="0"/>
              <a:t>．</a:t>
            </a:r>
            <a:r>
              <a:rPr kumimoji="1" lang="ja-JP" altLang="en-US" dirty="0" smtClean="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6</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ー 2"/>
          <p:cNvSpPr txBox="1">
            <a:spLocks/>
          </p:cNvSpPr>
          <p:nvPr/>
        </p:nvSpPr>
        <p:spPr bwMode="auto">
          <a:xfrm>
            <a:off x="520800" y="966646"/>
            <a:ext cx="7772400" cy="33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457200" marR="0" indent="-457200" algn="l" defTabSz="914400" rtl="0" eaLnBrk="1" fontAlgn="base" latinLnBrk="0" hangingPunct="0">
              <a:lnSpc>
                <a:spcPct val="100000"/>
              </a:lnSpc>
              <a:spcBef>
                <a:spcPts val="600"/>
              </a:spcBef>
              <a:spcAft>
                <a:spcPts val="600"/>
              </a:spcAft>
              <a:buClr>
                <a:srgbClr val="9F2936"/>
              </a:buClr>
              <a:buSzPct val="80000"/>
              <a:buFont typeface="Wingdings" panose="05000000000000000000" pitchFamily="2" charset="2"/>
              <a:buChar char="n"/>
              <a:tabLst/>
              <a:defRPr kumimoji="1" sz="2800" spc="-100" baseline="0">
                <a:solidFill>
                  <a:srgbClr val="0E2C3E"/>
                </a:solidFill>
                <a:latin typeface="+mn-lt"/>
                <a:ea typeface="+mn-ea"/>
                <a:cs typeface="+mn-cs"/>
              </a:defRPr>
            </a:lvl1pPr>
            <a:lvl2pPr marL="637200" marR="0" indent="-457200" algn="l" defTabSz="914400" rtl="0" eaLnBrk="1" fontAlgn="base" latinLnBrk="0" hangingPunct="0">
              <a:lnSpc>
                <a:spcPct val="100000"/>
              </a:lnSpc>
              <a:spcBef>
                <a:spcPts val="600"/>
              </a:spcBef>
              <a:spcAft>
                <a:spcPts val="600"/>
              </a:spcAft>
              <a:buClr>
                <a:srgbClr val="9F2936"/>
              </a:buClr>
              <a:buSzPct val="80000"/>
              <a:buFont typeface="+mj-lt"/>
              <a:buAutoNum type="arabicPeriod"/>
              <a:tabLst/>
              <a:defRPr kumimoji="1" sz="2400" spc="0" baseline="0">
                <a:solidFill>
                  <a:srgbClr val="5C4522"/>
                </a:solidFill>
                <a:latin typeface="+mn-lt"/>
                <a:ea typeface="+mn-ea"/>
                <a:cs typeface="+mn-cs"/>
              </a:defRPr>
            </a:lvl2pPr>
            <a:lvl3pPr marL="774900" marR="0" indent="-342900" algn="l" defTabSz="914400" rtl="0" eaLnBrk="1" fontAlgn="base" latinLnBrk="0" hangingPunct="0">
              <a:lnSpc>
                <a:spcPct val="100000"/>
              </a:lnSpc>
              <a:spcBef>
                <a:spcPts val="300"/>
              </a:spcBef>
              <a:spcAft>
                <a:spcPts val="600"/>
              </a:spcAft>
              <a:buClr>
                <a:srgbClr val="9F2936"/>
              </a:buClr>
              <a:buSzPct val="80000"/>
              <a:buFont typeface="+mj-lt"/>
              <a:buAutoNum type="alphaLcPeriod"/>
              <a:tabLst/>
              <a:defRPr kumimoji="1" sz="1600" spc="0" baseline="0">
                <a:solidFill>
                  <a:schemeClr val="accent3">
                    <a:lumMod val="50000"/>
                  </a:schemeClr>
                </a:solidFill>
                <a:latin typeface="+mn-lt"/>
                <a:ea typeface="+mn-ea"/>
                <a:cs typeface="+mn-cs"/>
              </a:defRPr>
            </a:lvl3pPr>
            <a:lvl4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kumimoji="1" sz="1400" spc="0" baseline="0">
                <a:solidFill>
                  <a:schemeClr val="accent4">
                    <a:lumMod val="50000"/>
                  </a:schemeClr>
                </a:solidFill>
                <a:latin typeface="+mn-lt"/>
                <a:ea typeface="+mn-ea"/>
                <a:cs typeface="+mn-cs"/>
              </a:defRPr>
            </a:lvl4pPr>
            <a:lvl5pPr marL="933750" marR="0" indent="-285750" algn="l" defTabSz="914400" rtl="0" eaLnBrk="1" fontAlgn="base" latinLnBrk="0" hangingPunct="0">
              <a:lnSpc>
                <a:spcPct val="100000"/>
              </a:lnSpc>
              <a:spcBef>
                <a:spcPts val="300"/>
              </a:spcBef>
              <a:spcAft>
                <a:spcPts val="600"/>
              </a:spcAft>
              <a:buClr>
                <a:srgbClr val="9F2936"/>
              </a:buClr>
              <a:buSzPct val="80000"/>
              <a:buFont typeface="Wingdings" panose="05000000000000000000" pitchFamily="2" charset="2"/>
              <a:buChar char="l"/>
              <a:tabLst/>
              <a:defRPr kumimoji="1" sz="1400" spc="0" baseline="0">
                <a:solidFill>
                  <a:schemeClr val="accent5">
                    <a:lumMod val="75000"/>
                  </a:schemeClr>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a:buFont typeface="Wingdings" panose="05000000000000000000" pitchFamily="2" charset="2"/>
              <a:buNone/>
            </a:pPr>
            <a:r>
              <a:rPr lang="ja-JP" altLang="en-US" dirty="0" smtClean="0">
                <a:latin typeface="+mn-ea"/>
              </a:rPr>
              <a:t>画面構成</a:t>
            </a:r>
            <a:endParaRPr lang="en-US" altLang="ja-JP" dirty="0" smtClean="0">
              <a:latin typeface="+mn-ea"/>
            </a:endParaRPr>
          </a:p>
        </p:txBody>
      </p:sp>
      <p:sp>
        <p:nvSpPr>
          <p:cNvPr id="8" name="正方形/長方形 7"/>
          <p:cNvSpPr/>
          <p:nvPr/>
        </p:nvSpPr>
        <p:spPr bwMode="auto">
          <a:xfrm>
            <a:off x="594095" y="3993915"/>
            <a:ext cx="2046074" cy="1851732"/>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9" name="四角形吹き出し 8"/>
          <p:cNvSpPr/>
          <p:nvPr/>
        </p:nvSpPr>
        <p:spPr bwMode="auto">
          <a:xfrm>
            <a:off x="236609" y="5996289"/>
            <a:ext cx="2068709" cy="479438"/>
          </a:xfrm>
          <a:prstGeom prst="wedgeRectCallout">
            <a:avLst>
              <a:gd name="adj1" fmla="val 33452"/>
              <a:gd name="adj2" fmla="val -90440"/>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プロパティビュー</a:t>
            </a:r>
          </a:p>
        </p:txBody>
      </p:sp>
      <p:sp>
        <p:nvSpPr>
          <p:cNvPr id="10" name="正方形/長方形 9"/>
          <p:cNvSpPr/>
          <p:nvPr/>
        </p:nvSpPr>
        <p:spPr bwMode="auto">
          <a:xfrm>
            <a:off x="598074" y="2475812"/>
            <a:ext cx="2029216" cy="1413608"/>
          </a:xfrm>
          <a:prstGeom prst="rect">
            <a:avLst/>
          </a:prstGeom>
          <a:no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1" name="四角形吹き出し 10"/>
          <p:cNvSpPr/>
          <p:nvPr/>
        </p:nvSpPr>
        <p:spPr bwMode="auto">
          <a:xfrm>
            <a:off x="2322513" y="1552006"/>
            <a:ext cx="1449760" cy="534373"/>
          </a:xfrm>
          <a:prstGeom prst="wedgeRectCallout">
            <a:avLst>
              <a:gd name="adj1" fmla="val -65237"/>
              <a:gd name="adj2" fmla="val 123234"/>
            </a:avLst>
          </a:prstGeom>
          <a:solidFill>
            <a:srgbClr val="FFC000"/>
          </a:solidFill>
          <a:ln w="19050"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構造ツリー</a:t>
            </a:r>
          </a:p>
        </p:txBody>
      </p:sp>
      <p:sp>
        <p:nvSpPr>
          <p:cNvPr id="12" name="正方形/長方形 11"/>
          <p:cNvSpPr/>
          <p:nvPr/>
        </p:nvSpPr>
        <p:spPr bwMode="auto">
          <a:xfrm>
            <a:off x="2783631" y="2475812"/>
            <a:ext cx="5076692" cy="3520476"/>
          </a:xfrm>
          <a:prstGeom prst="rect">
            <a:avLst/>
          </a:prstGeom>
          <a:noFill/>
          <a:ln w="28575" cap="flat" cmpd="sng" algn="ctr">
            <a:solidFill>
              <a:srgbClr val="0070C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四角形吹き出し 12"/>
          <p:cNvSpPr/>
          <p:nvPr/>
        </p:nvSpPr>
        <p:spPr bwMode="auto">
          <a:xfrm>
            <a:off x="6431460" y="5819889"/>
            <a:ext cx="1837019" cy="630079"/>
          </a:xfrm>
          <a:prstGeom prst="wedgeRectCallout">
            <a:avLst>
              <a:gd name="adj1" fmla="val -48823"/>
              <a:gd name="adj2" fmla="val -29878"/>
            </a:avLst>
          </a:prstGeom>
          <a:solidFill>
            <a:srgbClr val="66CCFF"/>
          </a:solidFill>
          <a:ln w="19050" cap="flat" cmpd="sng" algn="ctr">
            <a:solidFill>
              <a:srgbClr val="0070C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ダイアグラム</a:t>
            </a:r>
            <a:r>
              <a:rPr kumimoji="1" lang="en-US" altLang="ja-JP" sz="1800" b="0" i="0" u="none" strike="noStrike" cap="none" normalizeH="0" baseline="0" dirty="0" smtClean="0">
                <a:ln>
                  <a:noFill/>
                </a:ln>
                <a:effectLst/>
                <a:latin typeface="+mn-ea"/>
                <a:ea typeface="+mn-ea"/>
              </a:rPr>
              <a:t/>
            </a:r>
            <a:br>
              <a:rPr kumimoji="1" lang="en-US" altLang="ja-JP" sz="1800" b="0" i="0" u="none" strike="noStrike" cap="none" normalizeH="0" baseline="0" dirty="0" smtClean="0">
                <a:ln>
                  <a:noFill/>
                </a:ln>
                <a:effectLst/>
                <a:latin typeface="+mn-ea"/>
                <a:ea typeface="+mn-ea"/>
              </a:rPr>
            </a:br>
            <a:r>
              <a:rPr kumimoji="1" lang="ja-JP" altLang="en-US" sz="1800" b="0" i="0" u="none" strike="noStrike" cap="none" normalizeH="0" baseline="0" dirty="0" smtClean="0">
                <a:ln>
                  <a:noFill/>
                </a:ln>
                <a:effectLst/>
                <a:latin typeface="+mn-ea"/>
                <a:ea typeface="+mn-ea"/>
              </a:rPr>
              <a:t>エディタ</a:t>
            </a:r>
          </a:p>
        </p:txBody>
      </p:sp>
      <p:sp>
        <p:nvSpPr>
          <p:cNvPr id="14" name="四角形吹き出し 13"/>
          <p:cNvSpPr/>
          <p:nvPr/>
        </p:nvSpPr>
        <p:spPr bwMode="auto">
          <a:xfrm>
            <a:off x="5628069" y="2953705"/>
            <a:ext cx="2086496" cy="483579"/>
          </a:xfrm>
          <a:prstGeom prst="wedgeRectCallout">
            <a:avLst>
              <a:gd name="adj1" fmla="val -40409"/>
              <a:gd name="adj2" fmla="val -95582"/>
            </a:avLst>
          </a:prstGeom>
          <a:solidFill>
            <a:srgbClr val="FF99CC"/>
          </a:solid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dirty="0">
                <a:latin typeface="+mn-ea"/>
                <a:ea typeface="+mn-ea"/>
              </a:rPr>
              <a:t>ツールパレット</a:t>
            </a:r>
            <a:endParaRPr kumimoji="1" lang="ja-JP" altLang="en-US" sz="1800" b="0" i="0" u="none" strike="noStrike" cap="none" normalizeH="0" baseline="0" dirty="0" smtClean="0">
              <a:ln>
                <a:noFill/>
              </a:ln>
              <a:effectLst/>
              <a:latin typeface="+mn-ea"/>
              <a:ea typeface="+mn-ea"/>
            </a:endParaRPr>
          </a:p>
        </p:txBody>
      </p:sp>
      <p:sp>
        <p:nvSpPr>
          <p:cNvPr id="15" name="正方形/長方形 14"/>
          <p:cNvSpPr/>
          <p:nvPr/>
        </p:nvSpPr>
        <p:spPr bwMode="auto">
          <a:xfrm>
            <a:off x="2853451" y="2537178"/>
            <a:ext cx="4893810" cy="20726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4177134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60</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743" y="3029213"/>
            <a:ext cx="2033069" cy="3578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563" y="3136121"/>
            <a:ext cx="3117110" cy="3391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コンテンツ プレースホルダー 2"/>
          <p:cNvSpPr>
            <a:spLocks noGrp="1"/>
          </p:cNvSpPr>
          <p:nvPr>
            <p:ph idx="1"/>
          </p:nvPr>
        </p:nvSpPr>
        <p:spPr>
          <a:xfrm>
            <a:off x="270456" y="901522"/>
            <a:ext cx="8525814" cy="2523638"/>
          </a:xfrm>
        </p:spPr>
        <p:txBody>
          <a:bodyPr>
            <a:noAutofit/>
          </a:bodyPr>
          <a:lstStyle/>
          <a:p>
            <a:pPr marL="0" indent="0">
              <a:buNone/>
            </a:pPr>
            <a:r>
              <a:rPr lang="en-US" altLang="ja-JP" sz="1800" b="1" dirty="0" smtClean="0">
                <a:latin typeface="+mn-ea"/>
              </a:rPr>
              <a:t>7-5</a:t>
            </a:r>
            <a:r>
              <a:rPr lang="ja-JP" altLang="en-US" sz="1800" b="1" dirty="0" err="1" smtClean="0">
                <a:latin typeface="+mn-ea"/>
              </a:rPr>
              <a:t>．</a:t>
            </a:r>
            <a:r>
              <a:rPr lang="ja-JP" altLang="en-US" sz="1800" b="1" dirty="0" smtClean="0">
                <a:latin typeface="+mn-ea"/>
              </a:rPr>
              <a:t>パーティション</a:t>
            </a:r>
            <a:endParaRPr lang="en-US" altLang="ja-JP" sz="1800" b="1" dirty="0" smtClean="0">
              <a:latin typeface="+mn-ea"/>
            </a:endParaRPr>
          </a:p>
          <a:p>
            <a:pPr marL="457200" lvl="1" indent="0">
              <a:spcAft>
                <a:spcPts val="0"/>
              </a:spcAft>
              <a:buNone/>
            </a:pPr>
            <a:r>
              <a:rPr lang="ja-JP" altLang="en-US" sz="1600" dirty="0" smtClean="0">
                <a:latin typeface="+mn-ea"/>
              </a:rPr>
              <a:t>①　ツールパレットで</a:t>
            </a:r>
            <a:r>
              <a:rPr lang="en-US" altLang="ja-JP" sz="1600" dirty="0" smtClean="0">
                <a:latin typeface="+mn-ea"/>
              </a:rPr>
              <a:t>[</a:t>
            </a:r>
            <a:r>
              <a:rPr lang="ja-JP" altLang="en-US" sz="1600" dirty="0">
                <a:latin typeface="+mn-ea"/>
              </a:rPr>
              <a:t>パーティション</a:t>
            </a:r>
            <a:r>
              <a:rPr lang="en-US" altLang="ja-JP" sz="1600" dirty="0" smtClean="0">
                <a:latin typeface="+mn-ea"/>
              </a:rPr>
              <a:t>]</a:t>
            </a:r>
            <a:r>
              <a:rPr lang="ja-JP" altLang="en-US" sz="1600" dirty="0" smtClean="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②　要素を配置する位置でクリックする</a:t>
            </a:r>
            <a:endParaRPr lang="en-US" altLang="ja-JP" sz="1600" dirty="0" smtClean="0">
              <a:latin typeface="+mn-ea"/>
            </a:endParaRPr>
          </a:p>
          <a:p>
            <a:pPr marL="457200" lvl="1" indent="0">
              <a:spcAft>
                <a:spcPts val="0"/>
              </a:spcAft>
              <a:buNone/>
            </a:pPr>
            <a:r>
              <a:rPr lang="ja-JP" altLang="en-US" sz="1600" dirty="0" smtClean="0">
                <a:latin typeface="+mn-ea"/>
              </a:rPr>
              <a:t>　＜２個目以降＞</a:t>
            </a:r>
            <a:endParaRPr lang="en-US" altLang="ja-JP" sz="1600" dirty="0" smtClean="0">
              <a:latin typeface="+mn-ea"/>
            </a:endParaRPr>
          </a:p>
          <a:p>
            <a:pPr marL="457200" lvl="1" indent="0">
              <a:spcAft>
                <a:spcPts val="0"/>
              </a:spcAft>
              <a:buNone/>
            </a:pPr>
            <a:r>
              <a:rPr lang="ja-JP" altLang="en-US" sz="1600" dirty="0" smtClean="0">
                <a:latin typeface="+mn-ea"/>
              </a:rPr>
              <a:t>③　ツールパレット</a:t>
            </a:r>
            <a:r>
              <a:rPr lang="ja-JP" altLang="en-US" sz="1600" dirty="0">
                <a:latin typeface="+mn-ea"/>
              </a:rPr>
              <a:t>で</a:t>
            </a:r>
            <a:r>
              <a:rPr lang="en-US" altLang="ja-JP" sz="1600" dirty="0">
                <a:latin typeface="+mn-ea"/>
              </a:rPr>
              <a:t>[</a:t>
            </a:r>
            <a:r>
              <a:rPr lang="ja-JP" altLang="en-US" sz="1600" dirty="0">
                <a:latin typeface="+mn-ea"/>
              </a:rPr>
              <a:t>パーティション</a:t>
            </a:r>
            <a:r>
              <a:rPr lang="en-US" altLang="ja-JP" sz="1600" dirty="0">
                <a:latin typeface="+mn-ea"/>
              </a:rPr>
              <a:t>]</a:t>
            </a:r>
            <a:r>
              <a:rPr lang="ja-JP" altLang="en-US" sz="1600" dirty="0">
                <a:latin typeface="+mn-ea"/>
              </a:rPr>
              <a:t>マーク（　　）をクリックして選択する</a:t>
            </a:r>
            <a:endParaRPr lang="en-US" altLang="ja-JP" sz="1600" dirty="0" smtClean="0">
              <a:latin typeface="+mn-ea"/>
            </a:endParaRPr>
          </a:p>
          <a:p>
            <a:pPr marL="457200" lvl="1" indent="0">
              <a:spcAft>
                <a:spcPts val="0"/>
              </a:spcAft>
              <a:buNone/>
            </a:pPr>
            <a:r>
              <a:rPr lang="ja-JP" altLang="en-US" sz="1600" dirty="0" smtClean="0">
                <a:latin typeface="+mn-ea"/>
              </a:rPr>
              <a:t>④　要素を配置する位置にカーソルを移動し青い枠が表示されたらクリックする</a:t>
            </a:r>
            <a:endParaRPr kumimoji="1" lang="ja-JP" altLang="en-US" sz="1600" dirty="0">
              <a:latin typeface="+mn-ea"/>
            </a:endParaRPr>
          </a:p>
        </p:txBody>
      </p:sp>
      <p:sp>
        <p:nvSpPr>
          <p:cNvPr id="10" name="円/楕円 9"/>
          <p:cNvSpPr/>
          <p:nvPr/>
        </p:nvSpPr>
        <p:spPr bwMode="auto">
          <a:xfrm>
            <a:off x="1976224" y="3136121"/>
            <a:ext cx="301499" cy="21480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2" name="円形吹き出し 11"/>
          <p:cNvSpPr/>
          <p:nvPr/>
        </p:nvSpPr>
        <p:spPr bwMode="auto">
          <a:xfrm>
            <a:off x="239980" y="3425160"/>
            <a:ext cx="1827546" cy="533262"/>
          </a:xfrm>
          <a:prstGeom prst="wedgeEllipseCallout">
            <a:avLst>
              <a:gd name="adj1" fmla="val 47638"/>
              <a:gd name="adj2" fmla="val -63923"/>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a:t>
            </a:r>
            <a:r>
              <a:rPr kumimoji="1" lang="en-US" altLang="ja-JP" sz="1400" b="0" i="0" u="none" strike="noStrike" cap="none" normalizeH="0" baseline="0" dirty="0" smtClean="0">
                <a:ln>
                  <a:noFill/>
                </a:ln>
                <a:solidFill>
                  <a:schemeClr val="tx1"/>
                </a:solidFill>
                <a:effectLst/>
                <a:latin typeface="+mn-ea"/>
                <a:ea typeface="+mn-ea"/>
              </a:rPr>
              <a:t>.</a:t>
            </a:r>
            <a:r>
              <a:rPr kumimoji="1" lang="ja-JP" altLang="en-US" sz="1400" b="0" i="0" u="none" strike="noStrike" cap="none" normalizeH="0" baseline="0" dirty="0" smtClean="0">
                <a:ln>
                  <a:noFill/>
                </a:ln>
                <a:solidFill>
                  <a:schemeClr val="tx1"/>
                </a:solidFill>
                <a:effectLst/>
                <a:latin typeface="+mn-ea"/>
                <a:ea typeface="+mn-ea"/>
              </a:rPr>
              <a:t>③クリックする</a:t>
            </a:r>
          </a:p>
        </p:txBody>
      </p:sp>
      <p:sp>
        <p:nvSpPr>
          <p:cNvPr id="13" name="円形吹き出し 12"/>
          <p:cNvSpPr/>
          <p:nvPr/>
        </p:nvSpPr>
        <p:spPr bwMode="auto">
          <a:xfrm>
            <a:off x="3685226" y="3275221"/>
            <a:ext cx="2071629" cy="703250"/>
          </a:xfrm>
          <a:prstGeom prst="wedgeEllipseCallout">
            <a:avLst>
              <a:gd name="adj1" fmla="val -49724"/>
              <a:gd name="adj2" fmla="val 52842"/>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④</a:t>
            </a:r>
            <a:r>
              <a:rPr kumimoji="1" lang="ja-JP" altLang="en-US" sz="1400" b="0" i="0" u="none" strike="noStrike" cap="none" normalizeH="0" baseline="0" dirty="0" smtClean="0">
                <a:ln>
                  <a:noFill/>
                </a:ln>
                <a:solidFill>
                  <a:schemeClr val="tx1"/>
                </a:solidFill>
                <a:effectLst/>
                <a:latin typeface="+mn-ea"/>
                <a:ea typeface="+mn-ea"/>
              </a:rPr>
              <a:t>カーソルを移動し</a:t>
            </a:r>
            <a:r>
              <a:rPr kumimoji="1" lang="en-US" altLang="ja-JP" sz="1400" b="0" i="0" u="none" strike="noStrike" cap="none" normalizeH="0" baseline="0" dirty="0" smtClean="0">
                <a:ln>
                  <a:noFill/>
                </a:ln>
                <a:solidFill>
                  <a:schemeClr val="tx1"/>
                </a:solidFill>
                <a:effectLst/>
                <a:latin typeface="+mn-ea"/>
                <a:ea typeface="+mn-ea"/>
              </a:rPr>
              <a:t/>
            </a:r>
            <a:br>
              <a:rPr kumimoji="1" lang="en-US" altLang="ja-JP" sz="1400" b="0" i="0" u="none" strike="noStrike" cap="none" normalizeH="0" baseline="0" dirty="0" smtClean="0">
                <a:ln>
                  <a:noFill/>
                </a:ln>
                <a:solidFill>
                  <a:schemeClr val="tx1"/>
                </a:solidFill>
                <a:effectLst/>
                <a:latin typeface="+mn-ea"/>
                <a:ea typeface="+mn-ea"/>
              </a:rPr>
            </a:br>
            <a:r>
              <a:rPr kumimoji="1" lang="ja-JP" altLang="en-US" sz="1400" b="0" i="0" u="none" strike="noStrike" cap="none" normalizeH="0" baseline="0" dirty="0" smtClean="0">
                <a:ln>
                  <a:noFill/>
                </a:ln>
                <a:solidFill>
                  <a:schemeClr val="tx1"/>
                </a:solidFill>
                <a:effectLst/>
                <a:latin typeface="+mn-ea"/>
                <a:ea typeface="+mn-ea"/>
              </a:rPr>
              <a:t>クリックする</a:t>
            </a:r>
          </a:p>
        </p:txBody>
      </p:sp>
      <p:pic>
        <p:nvPicPr>
          <p:cNvPr id="14"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9545" y="4043633"/>
            <a:ext cx="351363" cy="2635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335" y="1365840"/>
            <a:ext cx="194388" cy="251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円形吹き出し 15"/>
          <p:cNvSpPr/>
          <p:nvPr/>
        </p:nvSpPr>
        <p:spPr bwMode="auto">
          <a:xfrm>
            <a:off x="548623" y="5839360"/>
            <a:ext cx="1640445" cy="509925"/>
          </a:xfrm>
          <a:prstGeom prst="wedgeEllipseCallout">
            <a:avLst>
              <a:gd name="adj1" fmla="val 47633"/>
              <a:gd name="adj2" fmla="val -6704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1595" y="2303118"/>
            <a:ext cx="194388" cy="251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下矢印 17"/>
          <p:cNvSpPr/>
          <p:nvPr/>
        </p:nvSpPr>
        <p:spPr bwMode="auto">
          <a:xfrm rot="16200000">
            <a:off x="4066903" y="4723858"/>
            <a:ext cx="679279" cy="43368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3999958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7</a:t>
            </a:r>
            <a:r>
              <a:rPr lang="ja-JP" altLang="en-US" dirty="0" err="1" smtClean="0"/>
              <a:t>．</a:t>
            </a:r>
            <a:r>
              <a:rPr lang="ja-JP" altLang="en-US" dirty="0" smtClean="0"/>
              <a:t>アクティビティ図の操作</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61</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endParaRPr lang="ja-JP"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101" y="2390005"/>
            <a:ext cx="3099533" cy="3372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408" y="2393694"/>
            <a:ext cx="3108728" cy="336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コンテンツ プレースホルダー 2"/>
          <p:cNvSpPr>
            <a:spLocks noGrp="1"/>
          </p:cNvSpPr>
          <p:nvPr>
            <p:ph idx="1"/>
          </p:nvPr>
        </p:nvSpPr>
        <p:spPr>
          <a:xfrm>
            <a:off x="270456" y="914400"/>
            <a:ext cx="8187744" cy="1565031"/>
          </a:xfrm>
        </p:spPr>
        <p:txBody>
          <a:bodyPr>
            <a:normAutofit/>
          </a:bodyPr>
          <a:lstStyle/>
          <a:p>
            <a:pPr marL="0" indent="0">
              <a:buNone/>
            </a:pPr>
            <a:r>
              <a:rPr lang="en-US" altLang="ja-JP" sz="1800" b="1" dirty="0" smtClean="0">
                <a:latin typeface="+mn-ea"/>
              </a:rPr>
              <a:t>7-5</a:t>
            </a:r>
            <a:r>
              <a:rPr lang="ja-JP" altLang="en-US" sz="1800" b="1" dirty="0" err="1" smtClean="0">
                <a:latin typeface="+mn-ea"/>
              </a:rPr>
              <a:t>．</a:t>
            </a:r>
            <a:r>
              <a:rPr lang="ja-JP" altLang="en-US" sz="1800" b="1" dirty="0" smtClean="0">
                <a:latin typeface="+mn-ea"/>
              </a:rPr>
              <a:t>パーティション</a:t>
            </a:r>
            <a:endParaRPr lang="en-US" altLang="ja-JP" sz="1800" b="1" dirty="0">
              <a:latin typeface="+mn-ea"/>
            </a:endParaRPr>
          </a:p>
          <a:p>
            <a:pPr marL="457200" lvl="1" indent="0">
              <a:spcAft>
                <a:spcPts val="0"/>
              </a:spcAft>
              <a:buNone/>
            </a:pPr>
            <a:r>
              <a:rPr lang="ja-JP" altLang="en-US" sz="1600" dirty="0" smtClean="0">
                <a:latin typeface="+mn-ea"/>
              </a:rPr>
              <a:t>①　別のパーティションに移動する要素をクリックし選択する</a:t>
            </a:r>
            <a:endParaRPr lang="en-US" altLang="ja-JP" sz="1600" dirty="0" smtClean="0">
              <a:latin typeface="+mn-ea"/>
            </a:endParaRPr>
          </a:p>
          <a:p>
            <a:pPr marL="457200" lvl="1" indent="0">
              <a:spcAft>
                <a:spcPts val="0"/>
              </a:spcAft>
              <a:buNone/>
            </a:pPr>
            <a:r>
              <a:rPr lang="ja-JP" altLang="en-US" sz="1600" dirty="0" smtClean="0">
                <a:latin typeface="+mn-ea"/>
              </a:rPr>
              <a:t>②　移動先のパーティション内に要素をドラッグ＆ドロップする</a:t>
            </a:r>
            <a:endParaRPr kumimoji="1" lang="ja-JP" altLang="en-US" sz="1600" dirty="0">
              <a:latin typeface="+mn-ea"/>
            </a:endParaRPr>
          </a:p>
        </p:txBody>
      </p:sp>
      <p:sp>
        <p:nvSpPr>
          <p:cNvPr id="10" name="円形吹き出し 9"/>
          <p:cNvSpPr/>
          <p:nvPr/>
        </p:nvSpPr>
        <p:spPr bwMode="auto">
          <a:xfrm>
            <a:off x="809346" y="3749257"/>
            <a:ext cx="1637640" cy="475864"/>
          </a:xfrm>
          <a:prstGeom prst="wedgeEllipseCallout">
            <a:avLst>
              <a:gd name="adj1" fmla="val 36800"/>
              <a:gd name="adj2" fmla="val 87740"/>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2" name="円/楕円 11"/>
          <p:cNvSpPr/>
          <p:nvPr/>
        </p:nvSpPr>
        <p:spPr bwMode="auto">
          <a:xfrm>
            <a:off x="2144178" y="4351417"/>
            <a:ext cx="941921" cy="27530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円/楕円 12"/>
          <p:cNvSpPr/>
          <p:nvPr/>
        </p:nvSpPr>
        <p:spPr bwMode="auto">
          <a:xfrm>
            <a:off x="3249078" y="4360942"/>
            <a:ext cx="941921" cy="275307"/>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4" name="円形吹き出し 13"/>
          <p:cNvSpPr/>
          <p:nvPr/>
        </p:nvSpPr>
        <p:spPr bwMode="auto">
          <a:xfrm>
            <a:off x="2799867" y="3370479"/>
            <a:ext cx="2371169" cy="462344"/>
          </a:xfrm>
          <a:prstGeom prst="wedgeEllipseCallout">
            <a:avLst>
              <a:gd name="adj1" fmla="val -33753"/>
              <a:gd name="adj2" fmla="val 9733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②ドラッグ＆ドロップ</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5" name="フリーフォーム 14"/>
          <p:cNvSpPr/>
          <p:nvPr/>
        </p:nvSpPr>
        <p:spPr bwMode="auto">
          <a:xfrm>
            <a:off x="2715178" y="4076314"/>
            <a:ext cx="856697" cy="310283"/>
          </a:xfrm>
          <a:custGeom>
            <a:avLst/>
            <a:gdLst>
              <a:gd name="connsiteX0" fmla="*/ 0 w 255181"/>
              <a:gd name="connsiteY0" fmla="*/ 0 h 563526"/>
              <a:gd name="connsiteX1" fmla="*/ 148856 w 255181"/>
              <a:gd name="connsiteY1" fmla="*/ 116959 h 563526"/>
              <a:gd name="connsiteX2" fmla="*/ 233916 w 255181"/>
              <a:gd name="connsiteY2" fmla="*/ 350875 h 563526"/>
              <a:gd name="connsiteX3" fmla="*/ 255181 w 255181"/>
              <a:gd name="connsiteY3" fmla="*/ 563526 h 563526"/>
              <a:gd name="connsiteX0" fmla="*/ 0 w 267416"/>
              <a:gd name="connsiteY0" fmla="*/ 692289 h 693270"/>
              <a:gd name="connsiteX1" fmla="*/ 161091 w 267416"/>
              <a:gd name="connsiteY1" fmla="*/ 14311 h 693270"/>
              <a:gd name="connsiteX2" fmla="*/ 246151 w 267416"/>
              <a:gd name="connsiteY2" fmla="*/ 248227 h 693270"/>
              <a:gd name="connsiteX3" fmla="*/ 267416 w 267416"/>
              <a:gd name="connsiteY3" fmla="*/ 460878 h 693270"/>
              <a:gd name="connsiteX0" fmla="*/ 0 w 267416"/>
              <a:gd name="connsiteY0" fmla="*/ 682858 h 682858"/>
              <a:gd name="connsiteX1" fmla="*/ 69039 w 267416"/>
              <a:gd name="connsiteY1" fmla="*/ 468770 h 682858"/>
              <a:gd name="connsiteX2" fmla="*/ 161091 w 267416"/>
              <a:gd name="connsiteY2" fmla="*/ 4880 h 682858"/>
              <a:gd name="connsiteX3" fmla="*/ 246151 w 267416"/>
              <a:gd name="connsiteY3" fmla="*/ 238796 h 682858"/>
              <a:gd name="connsiteX4" fmla="*/ 267416 w 267416"/>
              <a:gd name="connsiteY4" fmla="*/ 451447 h 682858"/>
              <a:gd name="connsiteX0" fmla="*/ 0 w 267416"/>
              <a:gd name="connsiteY0" fmla="*/ 678880 h 678880"/>
              <a:gd name="connsiteX1" fmla="*/ 65543 w 267416"/>
              <a:gd name="connsiteY1" fmla="*/ 175725 h 678880"/>
              <a:gd name="connsiteX2" fmla="*/ 161091 w 267416"/>
              <a:gd name="connsiteY2" fmla="*/ 902 h 678880"/>
              <a:gd name="connsiteX3" fmla="*/ 246151 w 267416"/>
              <a:gd name="connsiteY3" fmla="*/ 234818 h 678880"/>
              <a:gd name="connsiteX4" fmla="*/ 267416 w 267416"/>
              <a:gd name="connsiteY4" fmla="*/ 447469 h 678880"/>
              <a:gd name="connsiteX0" fmla="*/ 0 w 286530"/>
              <a:gd name="connsiteY0" fmla="*/ 678880 h 784715"/>
              <a:gd name="connsiteX1" fmla="*/ 65543 w 286530"/>
              <a:gd name="connsiteY1" fmla="*/ 175725 h 784715"/>
              <a:gd name="connsiteX2" fmla="*/ 161091 w 286530"/>
              <a:gd name="connsiteY2" fmla="*/ 902 h 784715"/>
              <a:gd name="connsiteX3" fmla="*/ 246151 w 286530"/>
              <a:gd name="connsiteY3" fmla="*/ 234818 h 784715"/>
              <a:gd name="connsiteX4" fmla="*/ 286530 w 286530"/>
              <a:gd name="connsiteY4" fmla="*/ 784715 h 784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30" h="784715">
                <a:moveTo>
                  <a:pt x="0" y="678880"/>
                </a:moveTo>
                <a:cubicBezTo>
                  <a:pt x="11507" y="643199"/>
                  <a:pt x="38695" y="288721"/>
                  <a:pt x="65543" y="175725"/>
                </a:cubicBezTo>
                <a:cubicBezTo>
                  <a:pt x="92391" y="62729"/>
                  <a:pt x="130990" y="-8947"/>
                  <a:pt x="161091" y="902"/>
                </a:cubicBezTo>
                <a:cubicBezTo>
                  <a:pt x="191192" y="10751"/>
                  <a:pt x="228430" y="160390"/>
                  <a:pt x="246151" y="234818"/>
                </a:cubicBezTo>
                <a:cubicBezTo>
                  <a:pt x="263872" y="309246"/>
                  <a:pt x="284758" y="715603"/>
                  <a:pt x="286530" y="784715"/>
                </a:cubicBezTo>
              </a:path>
            </a:pathLst>
          </a:custGeom>
          <a:noFill/>
          <a:ln w="28575" cap="flat" cmpd="sng" algn="ctr">
            <a:solidFill>
              <a:srgbClr val="FF0000"/>
            </a:solidFill>
            <a:prstDash val="dash"/>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pic>
        <p:nvPicPr>
          <p:cNvPr id="16" name="Picture 4" descr="C:\Users\10001163746\Documents\教育・研修\ETロボコン\2015年度\astah説明資料\成果物\図\素材\mous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4988" y="4117131"/>
            <a:ext cx="351363" cy="263522"/>
          </a:xfrm>
          <a:prstGeom prst="rect">
            <a:avLst/>
          </a:prstGeom>
          <a:noFill/>
          <a:extLst>
            <a:ext uri="{909E8E84-426E-40DD-AFC4-6F175D3DCCD1}">
              <a14:hiddenFill xmlns:a14="http://schemas.microsoft.com/office/drawing/2010/main">
                <a:solidFill>
                  <a:srgbClr val="FFFFFF"/>
                </a:solidFill>
              </a14:hiddenFill>
            </a:ext>
          </a:extLst>
        </p:spPr>
      </p:pic>
      <p:sp>
        <p:nvSpPr>
          <p:cNvPr id="17" name="下矢印 16"/>
          <p:cNvSpPr/>
          <p:nvPr/>
        </p:nvSpPr>
        <p:spPr bwMode="auto">
          <a:xfrm rot="16200000">
            <a:off x="4076923" y="4110582"/>
            <a:ext cx="864000" cy="360000"/>
          </a:xfrm>
          <a:prstGeom prst="downArrow">
            <a:avLst>
              <a:gd name="adj1" fmla="val 50000"/>
              <a:gd name="adj2" fmla="val 58909"/>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3999958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この教材について</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F12C81C-3C9A-484E-A481-0FD267156323}" type="slidenum">
              <a:rPr lang="ja-JP" altLang="en-US" smtClean="0"/>
              <a:pPr>
                <a:defRPr/>
              </a:pPr>
              <a:t>62</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dirty="0" smtClean="0"/>
              <a:t>ET</a:t>
            </a:r>
            <a:r>
              <a:rPr lang="ja-JP" altLang="en-US" dirty="0" smtClean="0"/>
              <a:t>ロボコン技術教育資料／</a:t>
            </a:r>
            <a:r>
              <a:rPr lang="en-US" altLang="ja-JP" dirty="0" smtClean="0"/>
              <a:t>ET</a:t>
            </a:r>
            <a:r>
              <a:rPr lang="ja-JP" altLang="en-US" dirty="0" smtClean="0"/>
              <a:t>ロボコン東海地区実行委員会</a:t>
            </a:r>
            <a:endParaRPr lang="ja-JP" altLang="en-US" dirty="0"/>
          </a:p>
        </p:txBody>
      </p:sp>
      <p:sp>
        <p:nvSpPr>
          <p:cNvPr id="8" name="コンテンツ プレースホルダ 4"/>
          <p:cNvSpPr>
            <a:spLocks noGrp="1"/>
          </p:cNvSpPr>
          <p:nvPr/>
        </p:nvSpPr>
        <p:spPr bwMode="auto">
          <a:xfrm>
            <a:off x="230934" y="1044575"/>
            <a:ext cx="868213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6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n"/>
              <a:tabLst/>
              <a:defRPr kumimoji="1" sz="2800" spc="-100" baseline="0">
                <a:solidFill>
                  <a:schemeClr val="accent3">
                    <a:lumMod val="50000"/>
                  </a:schemeClr>
                </a:solidFill>
                <a:latin typeface="+mn-lt"/>
                <a:ea typeface="+mn-ea"/>
                <a:cs typeface="+mn-cs"/>
              </a:defRPr>
            </a:lvl1pPr>
            <a:lvl2pPr marL="540000" marR="0" indent="-360000" algn="l" defTabSz="914400" rtl="0" eaLnBrk="1" fontAlgn="base" latinLnBrk="0" hangingPunct="0">
              <a:lnSpc>
                <a:spcPct val="100000"/>
              </a:lnSpc>
              <a:spcBef>
                <a:spcPts val="600"/>
              </a:spcBef>
              <a:spcAft>
                <a:spcPts val="600"/>
              </a:spcAft>
              <a:buClr>
                <a:srgbClr val="9F2936"/>
              </a:buClr>
              <a:buSzPct val="80000"/>
              <a:buFont typeface="Wingdings" pitchFamily="2" charset="2"/>
              <a:buChar char="l"/>
              <a:tabLst/>
              <a:defRPr kumimoji="1" sz="2400" baseline="0">
                <a:solidFill>
                  <a:srgbClr val="5C4522"/>
                </a:solidFill>
                <a:latin typeface="+mn-lt"/>
                <a:ea typeface="+mn-ea"/>
                <a:cs typeface="+mn-cs"/>
              </a:defRPr>
            </a:lvl2pPr>
            <a:lvl3pPr marL="720000" marR="0" indent="-288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u"/>
              <a:tabLst/>
              <a:defRPr kumimoji="1" sz="1600" baseline="0">
                <a:solidFill>
                  <a:schemeClr val="accent3">
                    <a:lumMod val="50000"/>
                  </a:schemeClr>
                </a:solidFill>
                <a:latin typeface="+mn-lt"/>
                <a:ea typeface="+mn-ea"/>
                <a:cs typeface="+mn-cs"/>
              </a:defRPr>
            </a:lvl3pPr>
            <a:lvl4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itchFamily="2" charset="2"/>
              <a:buChar char="l"/>
              <a:tabLst/>
              <a:defRPr kumimoji="1" sz="1400" baseline="0">
                <a:solidFill>
                  <a:schemeClr val="accent4">
                    <a:lumMod val="50000"/>
                  </a:schemeClr>
                </a:solidFill>
                <a:latin typeface="+mn-lt"/>
                <a:ea typeface="+mn-ea"/>
                <a:cs typeface="+mn-cs"/>
              </a:defRPr>
            </a:lvl4pPr>
            <a:lvl5pPr marL="900000" marR="0" indent="-252000" algn="l" defTabSz="914400" rtl="0" eaLnBrk="1" fontAlgn="base" latinLnBrk="0" hangingPunct="0">
              <a:lnSpc>
                <a:spcPct val="100000"/>
              </a:lnSpc>
              <a:spcBef>
                <a:spcPts val="300"/>
              </a:spcBef>
              <a:spcAft>
                <a:spcPts val="600"/>
              </a:spcAft>
              <a:buClr>
                <a:srgbClr val="9F2936"/>
              </a:buClr>
              <a:buSzPct val="60000"/>
              <a:buFont typeface="Wingdings" panose="05000000000000000000" pitchFamily="2" charset="2"/>
              <a:buChar char="u"/>
              <a:tabLst/>
              <a:defRPr kumimoji="1" sz="1400" baseline="0">
                <a:solidFill>
                  <a:schemeClr val="accent5">
                    <a:lumMod val="75000"/>
                  </a:schemeClr>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r>
              <a:rPr lang="ja-JP" altLang="en-US" dirty="0" smtClean="0"/>
              <a:t>目的</a:t>
            </a:r>
            <a:endParaRPr lang="en-US" altLang="ja-JP" dirty="0" smtClean="0"/>
          </a:p>
          <a:p>
            <a:pPr lvl="1"/>
            <a:r>
              <a:rPr lang="ja-JP" altLang="en-US" dirty="0" smtClean="0"/>
              <a:t>この教材は、</a:t>
            </a:r>
            <a:r>
              <a:rPr lang="en-US" altLang="ja-JP" dirty="0" smtClean="0"/>
              <a:t>ET</a:t>
            </a:r>
            <a:r>
              <a:rPr lang="ja-JP" altLang="en-US" dirty="0" smtClean="0"/>
              <a:t>ロボコンに参加されるみなさんが、モデルを作成</a:t>
            </a:r>
            <a:r>
              <a:rPr lang="ja-JP" altLang="en-US" dirty="0"/>
              <a:t>して競技に参加する上で必要となる知識やスキル取得の機会を提供することを目的に作成したもの</a:t>
            </a:r>
            <a:r>
              <a:rPr lang="ja-JP" altLang="en-US" dirty="0" smtClean="0"/>
              <a:t>です</a:t>
            </a:r>
            <a:endParaRPr lang="en-US" altLang="ja-JP" dirty="0" smtClean="0"/>
          </a:p>
          <a:p>
            <a:pPr lvl="1"/>
            <a:endParaRPr lang="en-US" altLang="ja-JP" sz="900" dirty="0" smtClean="0"/>
          </a:p>
          <a:p>
            <a:r>
              <a:rPr lang="ja-JP" altLang="en-US" dirty="0" smtClean="0"/>
              <a:t>著作権</a:t>
            </a:r>
          </a:p>
          <a:p>
            <a:pPr lvl="1"/>
            <a:r>
              <a:rPr lang="ja-JP" altLang="en-US" dirty="0" smtClean="0"/>
              <a:t>この教材は</a:t>
            </a:r>
            <a:r>
              <a:rPr lang="en-US" altLang="ja-JP" dirty="0" smtClean="0"/>
              <a:t>ET</a:t>
            </a:r>
            <a:r>
              <a:rPr lang="ja-JP" altLang="en-US" dirty="0" smtClean="0"/>
              <a:t>ロボコン東海地区実行委員会が作成したものです</a:t>
            </a:r>
          </a:p>
          <a:p>
            <a:pPr lvl="1"/>
            <a:r>
              <a:rPr lang="ja-JP" altLang="en-US" dirty="0" smtClean="0"/>
              <a:t>この教材の著作権は、</a:t>
            </a:r>
            <a:r>
              <a:rPr lang="en-US" altLang="ja-JP" dirty="0" smtClean="0"/>
              <a:t>ET</a:t>
            </a:r>
            <a:r>
              <a:rPr lang="ja-JP" altLang="en-US" dirty="0" smtClean="0"/>
              <a:t>ロボコン東海地区実行委員会に帰属します</a:t>
            </a:r>
            <a:endParaRPr lang="en-US" altLang="ja-JP" dirty="0" smtClean="0"/>
          </a:p>
          <a:p>
            <a:pPr lvl="1"/>
            <a:r>
              <a:rPr lang="en-US" altLang="ja-JP" dirty="0" err="1" smtClean="0"/>
              <a:t>astah</a:t>
            </a:r>
            <a:r>
              <a:rPr lang="ja-JP" altLang="en-US" dirty="0" smtClean="0"/>
              <a:t>*ならびにそのロゴは株式会社チェンジビジョンの登録商標です</a:t>
            </a:r>
            <a:endParaRPr lang="en-US" altLang="ja-JP" dirty="0" smtClean="0"/>
          </a:p>
          <a:p>
            <a:pPr lvl="1"/>
            <a:endParaRPr lang="en-US" altLang="ja-JP" sz="1300" dirty="0" smtClean="0"/>
          </a:p>
          <a:p>
            <a:r>
              <a:rPr lang="ja-JP" altLang="en-US" dirty="0" smtClean="0"/>
              <a:t>使用について</a:t>
            </a:r>
          </a:p>
          <a:p>
            <a:pPr lvl="1"/>
            <a:r>
              <a:rPr lang="en-US" altLang="ja-JP" dirty="0" smtClean="0"/>
              <a:t>ET</a:t>
            </a:r>
            <a:r>
              <a:rPr lang="ja-JP" altLang="en-US" dirty="0" smtClean="0"/>
              <a:t>ロボコン東海地区大会の参加資格（企業・大学・個人）の範囲内に限り、ご自由に活用していただいてかまいません</a:t>
            </a:r>
            <a:endParaRPr lang="en-US" altLang="ja-JP" dirty="0" smtClean="0"/>
          </a:p>
        </p:txBody>
      </p:sp>
    </p:spTree>
    <p:extLst>
      <p:ext uri="{BB962C8B-B14F-4D97-AF65-F5344CB8AC3E}">
        <p14:creationId xmlns:p14="http://schemas.microsoft.com/office/powerpoint/2010/main" val="15689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06374" y="918781"/>
            <a:ext cx="8682132" cy="5378450"/>
          </a:xfrm>
        </p:spPr>
        <p:txBody>
          <a:bodyPr>
            <a:normAutofit/>
          </a:bodyPr>
          <a:lstStyle/>
          <a:p>
            <a:pPr marL="0" indent="0">
              <a:buNone/>
            </a:pPr>
            <a:r>
              <a:rPr lang="en-US" altLang="ja-JP" sz="1800" b="1" dirty="0"/>
              <a:t>2-1</a:t>
            </a:r>
            <a:r>
              <a:rPr lang="ja-JP" altLang="en-US" sz="1800" b="1" dirty="0" err="1" smtClean="0"/>
              <a:t>．</a:t>
            </a:r>
            <a:r>
              <a:rPr lang="ja-JP" altLang="en-US" sz="1800" b="1" dirty="0"/>
              <a:t>要素の作成</a:t>
            </a:r>
          </a:p>
          <a:p>
            <a:pPr marL="317700" lvl="2" indent="0">
              <a:spcBef>
                <a:spcPts val="0"/>
              </a:spcBef>
              <a:spcAft>
                <a:spcPts val="0"/>
              </a:spcAft>
              <a:buNone/>
            </a:pPr>
            <a:r>
              <a:rPr lang="ja-JP" altLang="en-US" dirty="0"/>
              <a:t>① 作成する要素の種類をクリックして選択する</a:t>
            </a:r>
          </a:p>
          <a:p>
            <a:pPr marL="317700" lvl="2" indent="0">
              <a:spcBef>
                <a:spcPts val="600"/>
              </a:spcBef>
              <a:spcAft>
                <a:spcPts val="0"/>
              </a:spcAft>
              <a:buNone/>
            </a:pPr>
            <a:r>
              <a:rPr lang="ja-JP" altLang="en-US" dirty="0"/>
              <a:t>② 要素を配置する場所でクリックして要素を追加する</a:t>
            </a:r>
            <a:endParaRPr kumimoji="1" lang="ja-JP" altLang="en-US" dirty="0"/>
          </a:p>
        </p:txBody>
      </p:sp>
      <p:sp>
        <p:nvSpPr>
          <p:cNvPr id="3" name="タイトル 2"/>
          <p:cNvSpPr>
            <a:spLocks noGrp="1"/>
          </p:cNvSpPr>
          <p:nvPr>
            <p:ph type="title"/>
          </p:nvPr>
        </p:nvSpPr>
        <p:spPr/>
        <p:txBody>
          <a:bodyPr/>
          <a:lstStyle/>
          <a:p>
            <a:r>
              <a:rPr lang="en-US" altLang="ja-JP" dirty="0"/>
              <a:t>2</a:t>
            </a:r>
            <a:r>
              <a:rPr lang="ja-JP" altLang="en-US" dirty="0" err="1"/>
              <a:t>．</a:t>
            </a:r>
            <a:r>
              <a:rPr lang="ja-JP" altLang="en-US" dirty="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7</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132324"/>
            <a:ext cx="80581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円形吹き出し 7"/>
          <p:cNvSpPr/>
          <p:nvPr/>
        </p:nvSpPr>
        <p:spPr bwMode="auto">
          <a:xfrm>
            <a:off x="4172755" y="3118377"/>
            <a:ext cx="1757266" cy="526343"/>
          </a:xfrm>
          <a:prstGeom prst="wedgeEllipseCallout">
            <a:avLst>
              <a:gd name="adj1" fmla="val -76982"/>
              <a:gd name="adj2" fmla="val 37124"/>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6" name="円/楕円 5"/>
          <p:cNvSpPr/>
          <p:nvPr/>
        </p:nvSpPr>
        <p:spPr>
          <a:xfrm>
            <a:off x="3232596" y="3335627"/>
            <a:ext cx="468000" cy="360000"/>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12" name="円/楕円 11"/>
          <p:cNvSpPr/>
          <p:nvPr/>
        </p:nvSpPr>
        <p:spPr>
          <a:xfrm>
            <a:off x="3670511" y="4629730"/>
            <a:ext cx="1120429" cy="796965"/>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13" name="フリーフォーム 12"/>
          <p:cNvSpPr/>
          <p:nvPr/>
        </p:nvSpPr>
        <p:spPr>
          <a:xfrm>
            <a:off x="3644721" y="3644720"/>
            <a:ext cx="528034" cy="978794"/>
          </a:xfrm>
          <a:custGeom>
            <a:avLst/>
            <a:gdLst>
              <a:gd name="connsiteX0" fmla="*/ 0 w 528034"/>
              <a:gd name="connsiteY0" fmla="*/ 0 h 978794"/>
              <a:gd name="connsiteX1" fmla="*/ 296214 w 528034"/>
              <a:gd name="connsiteY1" fmla="*/ 206062 h 978794"/>
              <a:gd name="connsiteX2" fmla="*/ 463640 w 528034"/>
              <a:gd name="connsiteY2" fmla="*/ 631065 h 978794"/>
              <a:gd name="connsiteX3" fmla="*/ 528034 w 528034"/>
              <a:gd name="connsiteY3" fmla="*/ 978794 h 978794"/>
            </a:gdLst>
            <a:ahLst/>
            <a:cxnLst>
              <a:cxn ang="0">
                <a:pos x="connsiteX0" y="connsiteY0"/>
              </a:cxn>
              <a:cxn ang="0">
                <a:pos x="connsiteX1" y="connsiteY1"/>
              </a:cxn>
              <a:cxn ang="0">
                <a:pos x="connsiteX2" y="connsiteY2"/>
              </a:cxn>
              <a:cxn ang="0">
                <a:pos x="connsiteX3" y="connsiteY3"/>
              </a:cxn>
            </a:cxnLst>
            <a:rect l="l" t="t" r="r" b="b"/>
            <a:pathLst>
              <a:path w="528034" h="978794">
                <a:moveTo>
                  <a:pt x="0" y="0"/>
                </a:moveTo>
                <a:cubicBezTo>
                  <a:pt x="109470" y="50442"/>
                  <a:pt x="218941" y="100885"/>
                  <a:pt x="296214" y="206062"/>
                </a:cubicBezTo>
                <a:cubicBezTo>
                  <a:pt x="373487" y="311240"/>
                  <a:pt x="425003" y="502276"/>
                  <a:pt x="463640" y="631065"/>
                </a:cubicBezTo>
                <a:cubicBezTo>
                  <a:pt x="502277" y="759854"/>
                  <a:pt x="515155" y="869324"/>
                  <a:pt x="528034" y="978794"/>
                </a:cubicBezTo>
              </a:path>
            </a:pathLst>
          </a:custGeom>
          <a:noFill/>
          <a:ln w="28575" cap="flat" cmpd="sng" algn="ctr">
            <a:solidFill>
              <a:srgbClr val="FF0000"/>
            </a:solidFill>
            <a:prstDash val="dash"/>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endParaRPr lang="ja-JP" altLang="en-US" sz="2800">
              <a:latin typeface="Times New Roman" pitchFamily="18" charset="0"/>
              <a:ea typeface="ＭＳ Ｐゴシック" charset="-128"/>
              <a:cs typeface="メイリオ" pitchFamily="50" charset="-128"/>
            </a:endParaRPr>
          </a:p>
        </p:txBody>
      </p:sp>
      <p:sp>
        <p:nvSpPr>
          <p:cNvPr id="15" name="円形吹き出し 14"/>
          <p:cNvSpPr/>
          <p:nvPr/>
        </p:nvSpPr>
        <p:spPr bwMode="auto">
          <a:xfrm>
            <a:off x="4922599" y="4521128"/>
            <a:ext cx="1757266" cy="526343"/>
          </a:xfrm>
          <a:prstGeom prst="wedgeEllipseCallout">
            <a:avLst>
              <a:gd name="adj1" fmla="val -56461"/>
              <a:gd name="adj2" fmla="val 5180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ea typeface="+mn-ea"/>
              </a:rPr>
              <a:t>②</a:t>
            </a:r>
            <a:r>
              <a:rPr kumimoji="1" lang="ja-JP" altLang="en-US" sz="1400" b="0" i="0" u="none" strike="noStrike" cap="none" normalizeH="0" baseline="0" dirty="0" smtClean="0">
                <a:ln>
                  <a:noFill/>
                </a:ln>
                <a:solidFill>
                  <a:schemeClr val="tx1"/>
                </a:solidFill>
                <a:effectLst/>
                <a:latin typeface="+mn-ea"/>
                <a:ea typeface="+mn-ea"/>
              </a:rPr>
              <a:t>クリックする</a:t>
            </a:r>
          </a:p>
        </p:txBody>
      </p:sp>
    </p:spTree>
    <p:extLst>
      <p:ext uri="{BB962C8B-B14F-4D97-AF65-F5344CB8AC3E}">
        <p14:creationId xmlns:p14="http://schemas.microsoft.com/office/powerpoint/2010/main" val="422019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2</a:t>
            </a:r>
            <a:r>
              <a:rPr lang="ja-JP" altLang="en-US" dirty="0" err="1"/>
              <a:t>．</a:t>
            </a:r>
            <a:r>
              <a:rPr lang="ja-JP" altLang="en-US" dirty="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8</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sp>
        <p:nvSpPr>
          <p:cNvPr id="6" name="コンテンツ プレースホルダー 1"/>
          <p:cNvSpPr>
            <a:spLocks noGrp="1"/>
          </p:cNvSpPr>
          <p:nvPr>
            <p:ph idx="1"/>
          </p:nvPr>
        </p:nvSpPr>
        <p:spPr>
          <a:xfrm>
            <a:off x="206374" y="931660"/>
            <a:ext cx="8682132" cy="5378450"/>
          </a:xfrm>
        </p:spPr>
        <p:txBody>
          <a:bodyPr>
            <a:normAutofit/>
          </a:bodyPr>
          <a:lstStyle/>
          <a:p>
            <a:pPr marL="0" indent="0">
              <a:buNone/>
            </a:pPr>
            <a:r>
              <a:rPr lang="en-US" altLang="ja-JP" sz="1800" b="1" dirty="0" smtClean="0"/>
              <a:t>2-2</a:t>
            </a:r>
            <a:r>
              <a:rPr lang="ja-JP" altLang="en-US" sz="1800" b="1" dirty="0" err="1" smtClean="0"/>
              <a:t>．</a:t>
            </a:r>
            <a:r>
              <a:rPr lang="ja-JP" altLang="en-US" sz="1800" b="1" dirty="0" smtClean="0"/>
              <a:t>作成</a:t>
            </a:r>
            <a:r>
              <a:rPr lang="ja-JP" altLang="en-US" sz="1800" b="1" dirty="0"/>
              <a:t>した要素のプロパティ（情報）を入力する</a:t>
            </a:r>
          </a:p>
          <a:p>
            <a:pPr marL="0" indent="0">
              <a:spcAft>
                <a:spcPts val="0"/>
              </a:spcAft>
              <a:buNone/>
            </a:pPr>
            <a:r>
              <a:rPr lang="ja-JP" altLang="en-US" sz="1600" dirty="0" smtClean="0"/>
              <a:t>　　　① </a:t>
            </a:r>
            <a:r>
              <a:rPr lang="ja-JP" altLang="en-US" sz="1600" dirty="0"/>
              <a:t>作成した要素（編集する要素）クリックして選択する</a:t>
            </a:r>
          </a:p>
          <a:p>
            <a:pPr marL="0" indent="0">
              <a:spcAft>
                <a:spcPts val="0"/>
              </a:spcAft>
              <a:buNone/>
            </a:pPr>
            <a:r>
              <a:rPr lang="ja-JP" altLang="en-US" sz="1600" dirty="0" smtClean="0"/>
              <a:t>　　　② </a:t>
            </a:r>
            <a:r>
              <a:rPr lang="ja-JP" altLang="en-US" sz="1600" dirty="0"/>
              <a:t>プロパティの各種情報を入力する</a:t>
            </a:r>
            <a:endParaRPr kumimoji="1" lang="ja-JP" altLang="en-US" sz="24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36" y="2067930"/>
            <a:ext cx="80581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円/楕円 7"/>
          <p:cNvSpPr/>
          <p:nvPr/>
        </p:nvSpPr>
        <p:spPr>
          <a:xfrm>
            <a:off x="3580358" y="4565335"/>
            <a:ext cx="1120429" cy="796965"/>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9" name="円形吹き出し 8"/>
          <p:cNvSpPr/>
          <p:nvPr/>
        </p:nvSpPr>
        <p:spPr bwMode="auto">
          <a:xfrm>
            <a:off x="4549111" y="4013114"/>
            <a:ext cx="1757266" cy="526343"/>
          </a:xfrm>
          <a:prstGeom prst="wedgeEllipseCallout">
            <a:avLst>
              <a:gd name="adj1" fmla="val -56461"/>
              <a:gd name="adj2" fmla="val 5180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2" name="正方形/長方形 11"/>
          <p:cNvSpPr/>
          <p:nvPr/>
        </p:nvSpPr>
        <p:spPr bwMode="auto">
          <a:xfrm>
            <a:off x="414136" y="4456733"/>
            <a:ext cx="2238912" cy="1377397"/>
          </a:xfrm>
          <a:prstGeom prst="rect">
            <a:avLst/>
          </a:prstGeom>
          <a:noFill/>
          <a:ln w="28575"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13" name="四角形吹き出し 12"/>
          <p:cNvSpPr/>
          <p:nvPr/>
        </p:nvSpPr>
        <p:spPr bwMode="auto">
          <a:xfrm>
            <a:off x="256761" y="6027910"/>
            <a:ext cx="2068709" cy="479438"/>
          </a:xfrm>
          <a:prstGeom prst="wedgeRectCallout">
            <a:avLst>
              <a:gd name="adj1" fmla="val 34075"/>
              <a:gd name="adj2" fmla="val -98499"/>
            </a:avLst>
          </a:prstGeom>
          <a:solidFill>
            <a:srgbClr val="92D050"/>
          </a:solidFill>
          <a:ln w="190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プロパティビュー</a:t>
            </a:r>
          </a:p>
        </p:txBody>
      </p:sp>
      <p:sp>
        <p:nvSpPr>
          <p:cNvPr id="16" name="円形吹き出し 15"/>
          <p:cNvSpPr/>
          <p:nvPr/>
        </p:nvSpPr>
        <p:spPr bwMode="auto">
          <a:xfrm>
            <a:off x="2983265" y="5570958"/>
            <a:ext cx="2314613" cy="756000"/>
          </a:xfrm>
          <a:prstGeom prst="wedgeEllipseCallout">
            <a:avLst>
              <a:gd name="adj1" fmla="val -63138"/>
              <a:gd name="adj2" fmla="val -64851"/>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②必要な情報の</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変更や新規入力をする</a:t>
            </a:r>
          </a:p>
        </p:txBody>
      </p:sp>
    </p:spTree>
    <p:extLst>
      <p:ext uri="{BB962C8B-B14F-4D97-AF65-F5344CB8AC3E}">
        <p14:creationId xmlns:p14="http://schemas.microsoft.com/office/powerpoint/2010/main" val="215704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65" y="2570875"/>
            <a:ext cx="78009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コンテンツ プレースホルダー 1"/>
          <p:cNvSpPr>
            <a:spLocks noGrp="1"/>
          </p:cNvSpPr>
          <p:nvPr>
            <p:ph idx="1"/>
          </p:nvPr>
        </p:nvSpPr>
        <p:spPr>
          <a:xfrm>
            <a:off x="206374" y="918781"/>
            <a:ext cx="8682132" cy="5378450"/>
          </a:xfrm>
        </p:spPr>
        <p:txBody>
          <a:bodyPr>
            <a:normAutofit/>
          </a:bodyPr>
          <a:lstStyle/>
          <a:p>
            <a:pPr marL="0" indent="0">
              <a:buNone/>
            </a:pPr>
            <a:r>
              <a:rPr lang="en-US" altLang="ja-JP" sz="1800" b="1" dirty="0" smtClean="0"/>
              <a:t>2-3</a:t>
            </a:r>
            <a:r>
              <a:rPr lang="ja-JP" altLang="en-US" sz="1800" b="1" dirty="0" err="1" smtClean="0"/>
              <a:t>．</a:t>
            </a:r>
            <a:r>
              <a:rPr lang="ja-JP" altLang="en-US" sz="1800" b="1" dirty="0" smtClean="0"/>
              <a:t>要素間</a:t>
            </a:r>
            <a:r>
              <a:rPr lang="ja-JP" altLang="en-US" sz="1800" b="1" dirty="0"/>
              <a:t>の接続（関連を引く）</a:t>
            </a:r>
          </a:p>
          <a:p>
            <a:pPr marL="0" indent="0">
              <a:spcAft>
                <a:spcPts val="0"/>
              </a:spcAft>
              <a:buNone/>
            </a:pPr>
            <a:r>
              <a:rPr lang="ja-JP" altLang="en-US" sz="1600" dirty="0" smtClean="0"/>
              <a:t>　　① </a:t>
            </a:r>
            <a:r>
              <a:rPr lang="ja-JP" altLang="en-US" sz="1600" dirty="0"/>
              <a:t>要素の種類で関連をクリックして選択する</a:t>
            </a:r>
          </a:p>
          <a:p>
            <a:pPr marL="0" indent="0">
              <a:spcAft>
                <a:spcPts val="0"/>
              </a:spcAft>
              <a:buNone/>
            </a:pPr>
            <a:r>
              <a:rPr lang="ja-JP" altLang="en-US" sz="1600" dirty="0" smtClean="0"/>
              <a:t>　　② </a:t>
            </a:r>
            <a:r>
              <a:rPr lang="ja-JP" altLang="en-US" sz="1600" dirty="0"/>
              <a:t>線でつなぐ要素の上にカーソルを移動</a:t>
            </a:r>
            <a:r>
              <a:rPr lang="ja-JP" altLang="en-US" sz="1600" dirty="0" smtClean="0"/>
              <a:t>して要素</a:t>
            </a:r>
            <a:r>
              <a:rPr lang="ja-JP" altLang="en-US" sz="1600" dirty="0"/>
              <a:t>の線の色が変わるのを確認</a:t>
            </a:r>
            <a:r>
              <a:rPr lang="ja-JP" altLang="en-US" sz="1600" dirty="0" smtClean="0"/>
              <a:t>する</a:t>
            </a:r>
            <a:endParaRPr lang="en-US" altLang="ja-JP" sz="1600" dirty="0" smtClean="0"/>
          </a:p>
          <a:p>
            <a:pPr marL="0" indent="0">
              <a:spcAft>
                <a:spcPts val="0"/>
              </a:spcAft>
              <a:buNone/>
            </a:pPr>
            <a:r>
              <a:rPr lang="ja-JP" altLang="en-US" sz="1600" dirty="0" smtClean="0"/>
              <a:t>　　③ </a:t>
            </a:r>
            <a:r>
              <a:rPr lang="ja-JP" altLang="en-US" sz="1600" dirty="0"/>
              <a:t>要素の線の色</a:t>
            </a:r>
            <a:r>
              <a:rPr lang="ja-JP" altLang="en-US" sz="1600" dirty="0" smtClean="0"/>
              <a:t>が</a:t>
            </a:r>
            <a:r>
              <a:rPr lang="ja-JP" altLang="en-US" sz="1600" dirty="0"/>
              <a:t>青い状態で左クリックしたまま、線でつなぐ先の要素まで</a:t>
            </a:r>
          </a:p>
          <a:p>
            <a:pPr marL="0" indent="0">
              <a:spcBef>
                <a:spcPts val="0"/>
              </a:spcBef>
              <a:spcAft>
                <a:spcPts val="0"/>
              </a:spcAft>
              <a:buNone/>
            </a:pPr>
            <a:r>
              <a:rPr lang="ja-JP" altLang="en-US" sz="1600" dirty="0" smtClean="0"/>
              <a:t>　　　　カーソル</a:t>
            </a:r>
            <a:r>
              <a:rPr lang="ja-JP" altLang="en-US" sz="1600" dirty="0"/>
              <a:t>を移動して離す</a:t>
            </a:r>
            <a:endParaRPr kumimoji="1" lang="ja-JP" altLang="en-US" sz="1600" dirty="0"/>
          </a:p>
        </p:txBody>
      </p:sp>
      <p:sp>
        <p:nvSpPr>
          <p:cNvPr id="3" name="タイトル 2"/>
          <p:cNvSpPr>
            <a:spLocks noGrp="1"/>
          </p:cNvSpPr>
          <p:nvPr>
            <p:ph type="title"/>
          </p:nvPr>
        </p:nvSpPr>
        <p:spPr/>
        <p:txBody>
          <a:bodyPr/>
          <a:lstStyle/>
          <a:p>
            <a:r>
              <a:rPr lang="en-US" altLang="ja-JP" dirty="0" smtClean="0"/>
              <a:t>2</a:t>
            </a:r>
            <a:r>
              <a:rPr lang="ja-JP" altLang="en-US" dirty="0" err="1" smtClean="0"/>
              <a:t>．</a:t>
            </a:r>
            <a:r>
              <a:rPr lang="ja-JP" altLang="en-US" dirty="0" smtClean="0"/>
              <a:t>ダイアグラムの編集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DEB265B-FD8C-484F-B074-22E06B3E24A9}" type="slidenum">
              <a:rPr lang="ja-JP" altLang="en-US" smtClean="0"/>
              <a:pPr>
                <a:defRPr/>
              </a:pPr>
              <a:t>9</a:t>
            </a:fld>
            <a:endParaRPr lang="en-US" altLang="ja-JP" dirty="0"/>
          </a:p>
        </p:txBody>
      </p:sp>
      <p:sp>
        <p:nvSpPr>
          <p:cNvPr id="5" name="フッター プレースホルダー 4"/>
          <p:cNvSpPr>
            <a:spLocks noGrp="1"/>
          </p:cNvSpPr>
          <p:nvPr>
            <p:ph type="ftr" sz="quarter" idx="11"/>
          </p:nvPr>
        </p:nvSpPr>
        <p:spPr/>
        <p:txBody>
          <a:bodyPr/>
          <a:lstStyle/>
          <a:p>
            <a:pPr>
              <a:defRPr/>
            </a:pPr>
            <a:r>
              <a:rPr lang="en-US" altLang="ja-JP" smtClean="0"/>
              <a:t>ET</a:t>
            </a:r>
            <a:r>
              <a:rPr lang="ja-JP" altLang="en-US" smtClean="0"/>
              <a:t>ロボコン技術教育資料／</a:t>
            </a:r>
            <a:r>
              <a:rPr lang="en-US" altLang="ja-JP" smtClean="0"/>
              <a:t>ET</a:t>
            </a:r>
            <a:r>
              <a:rPr lang="ja-JP" altLang="en-US" smtClean="0"/>
              <a:t>ロボコン東海地区実行委員会</a:t>
            </a:r>
            <a:endParaRPr lang="ja-JP" altLang="en-US"/>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356" y="5482038"/>
            <a:ext cx="3648075" cy="1057275"/>
          </a:xfrm>
          <a:prstGeom prst="rect">
            <a:avLst/>
          </a:prstGeom>
          <a:noFill/>
          <a:ln w="28575">
            <a:solidFill>
              <a:schemeClr val="bg2">
                <a:lumMod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5"/>
          <p:cNvSpPr/>
          <p:nvPr/>
        </p:nvSpPr>
        <p:spPr>
          <a:xfrm>
            <a:off x="3786387" y="4224270"/>
            <a:ext cx="3545044" cy="1043189"/>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7" name="下矢印 6"/>
          <p:cNvSpPr/>
          <p:nvPr/>
        </p:nvSpPr>
        <p:spPr>
          <a:xfrm>
            <a:off x="5100032" y="5267459"/>
            <a:ext cx="850006" cy="214579"/>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solidFill>
                <a:sysClr val="windowText" lastClr="000000"/>
              </a:solidFill>
              <a:latin typeface="メイリオ" pitchFamily="50" charset="-128"/>
              <a:ea typeface="メイリオ" pitchFamily="50" charset="-128"/>
            </a:endParaRPr>
          </a:p>
        </p:txBody>
      </p:sp>
      <p:sp>
        <p:nvSpPr>
          <p:cNvPr id="12" name="円形吹き出し 11"/>
          <p:cNvSpPr/>
          <p:nvPr/>
        </p:nvSpPr>
        <p:spPr bwMode="auto">
          <a:xfrm>
            <a:off x="4636249" y="2976710"/>
            <a:ext cx="1757266" cy="526343"/>
          </a:xfrm>
          <a:prstGeom prst="wedgeEllipseCallout">
            <a:avLst>
              <a:gd name="adj1" fmla="val -57927"/>
              <a:gd name="adj2" fmla="val 98296"/>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①クリックする</a:t>
            </a:r>
          </a:p>
        </p:txBody>
      </p:sp>
      <p:sp>
        <p:nvSpPr>
          <p:cNvPr id="13" name="円/楕円 12"/>
          <p:cNvSpPr>
            <a:spLocks noChangeAspect="1"/>
          </p:cNvSpPr>
          <p:nvPr/>
        </p:nvSpPr>
        <p:spPr>
          <a:xfrm>
            <a:off x="4131935" y="3785474"/>
            <a:ext cx="439920" cy="338400"/>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ja-JP" altLang="en-US" sz="2800" dirty="0">
              <a:solidFill>
                <a:schemeClr val="tx1"/>
              </a:solidFill>
              <a:latin typeface="Times New Roman" pitchFamily="18" charset="0"/>
              <a:ea typeface="ＭＳ Ｐゴシック" charset="-128"/>
              <a:cs typeface="メイリオ" pitchFamily="50" charset="-128"/>
            </a:endParaRPr>
          </a:p>
        </p:txBody>
      </p:sp>
      <p:sp>
        <p:nvSpPr>
          <p:cNvPr id="16" name="円形吹き出し 15"/>
          <p:cNvSpPr/>
          <p:nvPr/>
        </p:nvSpPr>
        <p:spPr bwMode="auto">
          <a:xfrm>
            <a:off x="1249250" y="4699013"/>
            <a:ext cx="2125014" cy="864743"/>
          </a:xfrm>
          <a:prstGeom prst="wedgeEllipseCallout">
            <a:avLst>
              <a:gd name="adj1" fmla="val 112982"/>
              <a:gd name="adj2" fmla="val -32765"/>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②カーソルを移動</a:t>
            </a:r>
            <a:r>
              <a:rPr kumimoji="1" lang="ja-JP" altLang="en-US" sz="1400" b="0" i="0" u="none" strike="noStrike" cap="none" normalizeH="0" baseline="0" dirty="0" smtClean="0">
                <a:ln>
                  <a:noFill/>
                </a:ln>
                <a:solidFill>
                  <a:schemeClr val="tx1"/>
                </a:solidFill>
                <a:effectLst/>
                <a:latin typeface="+mn-ea"/>
                <a:ea typeface="+mn-ea"/>
              </a:rPr>
              <a:t>し、</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線が青くなるのを確認</a:t>
            </a:r>
          </a:p>
        </p:txBody>
      </p:sp>
      <p:sp>
        <p:nvSpPr>
          <p:cNvPr id="17" name="円形吹き出し 16"/>
          <p:cNvSpPr/>
          <p:nvPr/>
        </p:nvSpPr>
        <p:spPr bwMode="auto">
          <a:xfrm>
            <a:off x="6890196" y="4699013"/>
            <a:ext cx="2086712" cy="1002384"/>
          </a:xfrm>
          <a:prstGeom prst="wedgeEllipseCallout">
            <a:avLst>
              <a:gd name="adj1" fmla="val -71728"/>
              <a:gd name="adj2" fmla="val 74138"/>
            </a:avLst>
          </a:prstGeom>
          <a:solidFill>
            <a:srgbClr val="FFFF99"/>
          </a:solidFill>
          <a:ln w="28575" cap="flat" cmpd="sng" algn="ctr">
            <a:solidFill>
              <a:srgbClr val="FF6600"/>
            </a:solidFill>
            <a:prstDash val="solid"/>
            <a:miter lim="800000"/>
            <a:headEnd type="none" w="med" len="med"/>
            <a:tailEnd type="none" w="med" len="med"/>
          </a:ln>
          <a:effectLst/>
          <a:extLst/>
        </p:spPr>
        <p:txBody>
          <a:bodyPr vert="horz" wrap="none" lIns="91440" tIns="45720" rIns="9144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③クリックしたまま</a:t>
            </a:r>
            <a:endParaRPr lang="en-US" altLang="ja-JP" sz="1400" dirty="0" smtClean="0">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mn-ea"/>
                <a:ea typeface="+mn-ea"/>
              </a:rPr>
              <a:t>つなぐ要素まで</a:t>
            </a:r>
            <a:endParaRPr kumimoji="1" lang="en-US" altLang="ja-JP" sz="1400" b="0" i="0" u="none" strike="noStrike" cap="none" normalizeH="0" baseline="0" dirty="0" smtClean="0">
              <a:ln>
                <a:noFill/>
              </a:ln>
              <a:solidFill>
                <a:schemeClr val="tx1"/>
              </a:solidFill>
              <a:effectLst/>
              <a:latin typeface="+mn-ea"/>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ea typeface="+mn-ea"/>
              </a:rPr>
              <a:t>カーソルを移動</a:t>
            </a:r>
            <a:endParaRPr kumimoji="1" lang="ja-JP" altLang="en-US" sz="14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758146900"/>
      </p:ext>
    </p:extLst>
  </p:cSld>
  <p:clrMapOvr>
    <a:masterClrMapping/>
  </p:clrMapOvr>
</p:sld>
</file>

<file path=ppt/theme/theme1.xml><?xml version="1.0" encoding="utf-8"?>
<a:theme xmlns:a="http://schemas.openxmlformats.org/drawingml/2006/main" name="2015東海地区テキストテンプレート">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ユーザー定義 4">
      <a:majorFont>
        <a:latin typeface="Segoe UI"/>
        <a:ea typeface="メイリオ"/>
        <a:cs typeface="メイリオ"/>
      </a:majorFont>
      <a:minorFont>
        <a:latin typeface="Consolas"/>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rtlCol="0" anchor="ctr"/>
      <a:lstStyle>
        <a:defPPr algn="ctr">
          <a:defRPr kumimoji="1" dirty="0" smtClean="0">
            <a:solidFill>
              <a:sysClr val="windowText" lastClr="000000"/>
            </a:solidFill>
            <a:latin typeface="メイリオ" pitchFamily="50" charset="-128"/>
            <a:ea typeface="メイリオ"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a:latin typeface="+mn-lt"/>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2015東海地区テキストテンプレート</Template>
  <TotalTime>596</TotalTime>
  <Words>2494</Words>
  <Application>Microsoft Office PowerPoint</Application>
  <PresentationFormat>画面に合わせる (4:3)</PresentationFormat>
  <Paragraphs>620</Paragraphs>
  <Slides>62</Slides>
  <Notes>0</Notes>
  <HiddenSlides>0</HiddenSlides>
  <MMClips>0</MMClips>
  <ScaleCrop>false</ScaleCrop>
  <HeadingPairs>
    <vt:vector size="4" baseType="variant">
      <vt:variant>
        <vt:lpstr>テーマ</vt:lpstr>
      </vt:variant>
      <vt:variant>
        <vt:i4>1</vt:i4>
      </vt:variant>
      <vt:variant>
        <vt:lpstr>スライド タイトル</vt:lpstr>
      </vt:variant>
      <vt:variant>
        <vt:i4>62</vt:i4>
      </vt:variant>
    </vt:vector>
  </HeadingPairs>
  <TitlesOfParts>
    <vt:vector size="63" baseType="lpstr">
      <vt:lpstr>2015東海地区テキストテンプレート</vt:lpstr>
      <vt:lpstr>astah*の操作方法</vt:lpstr>
      <vt:lpstr>プロジェクトの新規作成</vt:lpstr>
      <vt:lpstr>1．プロジェクトの新規作成</vt:lpstr>
      <vt:lpstr>1．プロジェクトの新規作成</vt:lpstr>
      <vt:lpstr>ダイアグラム共通の操作説明</vt:lpstr>
      <vt:lpstr>2．ダイアグラムの編集</vt:lpstr>
      <vt:lpstr>2．ダイアグラムの編集</vt:lpstr>
      <vt:lpstr>2．ダイアグラムの編集</vt:lpstr>
      <vt:lpstr>2．ダイアグラムの編集</vt:lpstr>
      <vt:lpstr>2．ダイアグラムの編集</vt:lpstr>
      <vt:lpstr>2．ダイアグラムの編集</vt:lpstr>
      <vt:lpstr>2．ダイアグラムの編集</vt:lpstr>
      <vt:lpstr>2．ダイアグラムの編集</vt:lpstr>
      <vt:lpstr>2．ダイアグラムの編集</vt:lpstr>
      <vt:lpstr>2．ダイアグラムの編集</vt:lpstr>
      <vt:lpstr>クラス図の操作</vt:lpstr>
      <vt:lpstr>3．クラス図の作成</vt:lpstr>
      <vt:lpstr>3．クラス図の作成</vt:lpstr>
      <vt:lpstr>3．クラス図の作成</vt:lpstr>
      <vt:lpstr>3．クラス図の作成</vt:lpstr>
      <vt:lpstr>3．クラス図の作成</vt:lpstr>
      <vt:lpstr>3．クラス図の作成</vt:lpstr>
      <vt:lpstr>3．クラス図の作成</vt:lpstr>
      <vt:lpstr>3．クラス図の作成</vt:lpstr>
      <vt:lpstr>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4．シーケンス図の操作</vt:lpstr>
      <vt:lpstr>コミュニケーション図の操作</vt:lpstr>
      <vt:lpstr>5．コミュニケーションズ図の操作</vt:lpstr>
      <vt:lpstr>5．コミュニケーションズ図の操作</vt:lpstr>
      <vt:lpstr>5．コミュニケーションズ図の操作</vt:lpstr>
      <vt:lpstr>5．コミュニケーションズ図の操作</vt:lpstr>
      <vt:lpstr>5．コミュニケーションズ図の操作</vt:lpstr>
      <vt:lpstr>5．コミュニケーションズ図の操作</vt:lpstr>
      <vt:lpstr>5．コミュニケーションズ図の操作</vt:lpstr>
      <vt:lpstr>ステートマシン図の操作</vt:lpstr>
      <vt:lpstr>6．ステートマシン図の操作</vt:lpstr>
      <vt:lpstr>6．ステートマシン図の操作</vt:lpstr>
      <vt:lpstr>6．ステートマシン図の操作</vt:lpstr>
      <vt:lpstr>6．ステートマシン図の操作</vt:lpstr>
      <vt:lpstr>6．ステートマシン図の操作</vt:lpstr>
      <vt:lpstr>6．ステートマシン図の操作</vt:lpstr>
      <vt:lpstr>アクティビティ図の操作</vt:lpstr>
      <vt:lpstr>7．アクティビティ図の操作</vt:lpstr>
      <vt:lpstr>7．アクティビティ図の操作</vt:lpstr>
      <vt:lpstr>7．アクティビティ図の操作</vt:lpstr>
      <vt:lpstr>7．アクティビティ図の操作</vt:lpstr>
      <vt:lpstr>7．アクティビティ図の操作</vt:lpstr>
      <vt:lpstr>7．アクティビティ図の操作</vt:lpstr>
      <vt:lpstr>7．アクティビティ図の操作</vt:lpstr>
      <vt:lpstr>7．アクティビティ図の操作</vt:lpstr>
      <vt:lpstr>この教材について</vt:lpstr>
    </vt:vector>
  </TitlesOfParts>
  <Manager>watanabe</Manager>
  <Company>株式会社デンソー</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astah*の操作方法</dc:title>
  <dc:creator>EIKO SAKAI</dc:creator>
  <cp:lastModifiedBy>EIKO SAKAI</cp:lastModifiedBy>
  <cp:revision>98</cp:revision>
  <cp:lastPrinted>2015-01-29T13:29:25Z</cp:lastPrinted>
  <dcterms:created xsi:type="dcterms:W3CDTF">2015-06-08T10:42:51Z</dcterms:created>
  <dcterms:modified xsi:type="dcterms:W3CDTF">2015-06-09T11:31:34Z</dcterms:modified>
</cp:coreProperties>
</file>