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link_working.link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ansible.png" descr="ansibl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"/>
          <a:stretch>
            <a:fillRect/>
          </a:stretch>
        </p:blipFill>
        <p:spPr>
          <a:xfrm>
            <a:off x="2863095" y="676408"/>
            <a:ext cx="7278610" cy="6368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1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0801"/>
                </a:lnTo>
                <a:lnTo>
                  <a:pt x="21600" y="0"/>
                </a:lnTo>
                <a:lnTo>
                  <a:pt x="10800" y="0"/>
                </a:lnTo>
                <a:lnTo>
                  <a:pt x="0" y="0"/>
                </a:lnTo>
                <a:close/>
                <a:moveTo>
                  <a:pt x="11069" y="3778"/>
                </a:moveTo>
                <a:cubicBezTo>
                  <a:pt x="11223" y="3778"/>
                  <a:pt x="11259" y="3799"/>
                  <a:pt x="11378" y="3944"/>
                </a:cubicBezTo>
                <a:cubicBezTo>
                  <a:pt x="11466" y="4050"/>
                  <a:pt x="11566" y="4258"/>
                  <a:pt x="11661" y="4533"/>
                </a:cubicBezTo>
                <a:cubicBezTo>
                  <a:pt x="11867" y="5130"/>
                  <a:pt x="14035" y="11093"/>
                  <a:pt x="14147" y="11373"/>
                </a:cubicBezTo>
                <a:cubicBezTo>
                  <a:pt x="14332" y="11832"/>
                  <a:pt x="14296" y="12147"/>
                  <a:pt x="14038" y="12327"/>
                </a:cubicBezTo>
                <a:cubicBezTo>
                  <a:pt x="13969" y="12375"/>
                  <a:pt x="13850" y="12410"/>
                  <a:pt x="13761" y="12411"/>
                </a:cubicBezTo>
                <a:cubicBezTo>
                  <a:pt x="13571" y="12411"/>
                  <a:pt x="13731" y="12546"/>
                  <a:pt x="11591" y="10568"/>
                </a:cubicBezTo>
                <a:cubicBezTo>
                  <a:pt x="10679" y="9724"/>
                  <a:pt x="9912" y="9020"/>
                  <a:pt x="9887" y="9002"/>
                </a:cubicBezTo>
                <a:cubicBezTo>
                  <a:pt x="9860" y="8983"/>
                  <a:pt x="9832" y="9001"/>
                  <a:pt x="9818" y="9048"/>
                </a:cubicBezTo>
                <a:cubicBezTo>
                  <a:pt x="9722" y="9362"/>
                  <a:pt x="8697" y="12272"/>
                  <a:pt x="8667" y="12315"/>
                </a:cubicBezTo>
                <a:cubicBezTo>
                  <a:pt x="8620" y="12383"/>
                  <a:pt x="7640" y="12372"/>
                  <a:pt x="7653" y="12303"/>
                </a:cubicBezTo>
                <a:cubicBezTo>
                  <a:pt x="7662" y="12255"/>
                  <a:pt x="8425" y="10147"/>
                  <a:pt x="8510" y="9935"/>
                </a:cubicBezTo>
                <a:cubicBezTo>
                  <a:pt x="8540" y="9861"/>
                  <a:pt x="8641" y="9580"/>
                  <a:pt x="8735" y="9312"/>
                </a:cubicBezTo>
                <a:cubicBezTo>
                  <a:pt x="8830" y="9044"/>
                  <a:pt x="9296" y="7752"/>
                  <a:pt x="9773" y="6441"/>
                </a:cubicBezTo>
                <a:cubicBezTo>
                  <a:pt x="10743" y="3773"/>
                  <a:pt x="10741" y="3778"/>
                  <a:pt x="11069" y="3778"/>
                </a:cubicBezTo>
                <a:close/>
                <a:moveTo>
                  <a:pt x="11053" y="5555"/>
                </a:moveTo>
                <a:cubicBezTo>
                  <a:pt x="11047" y="5553"/>
                  <a:pt x="11044" y="5559"/>
                  <a:pt x="11040" y="5570"/>
                </a:cubicBezTo>
                <a:cubicBezTo>
                  <a:pt x="11026" y="5612"/>
                  <a:pt x="10826" y="6187"/>
                  <a:pt x="10595" y="6846"/>
                </a:cubicBezTo>
                <a:cubicBezTo>
                  <a:pt x="10254" y="7821"/>
                  <a:pt x="10185" y="8054"/>
                  <a:pt x="10225" y="8096"/>
                </a:cubicBezTo>
                <a:cubicBezTo>
                  <a:pt x="10252" y="8125"/>
                  <a:pt x="10827" y="8645"/>
                  <a:pt x="11503" y="9251"/>
                </a:cubicBezTo>
                <a:cubicBezTo>
                  <a:pt x="12179" y="9858"/>
                  <a:pt x="12743" y="10373"/>
                  <a:pt x="12756" y="10397"/>
                </a:cubicBezTo>
                <a:cubicBezTo>
                  <a:pt x="12769" y="10421"/>
                  <a:pt x="12786" y="10432"/>
                  <a:pt x="12795" y="10422"/>
                </a:cubicBezTo>
                <a:cubicBezTo>
                  <a:pt x="12804" y="10413"/>
                  <a:pt x="12751" y="10233"/>
                  <a:pt x="12676" y="10023"/>
                </a:cubicBezTo>
                <a:cubicBezTo>
                  <a:pt x="12602" y="9813"/>
                  <a:pt x="12458" y="9408"/>
                  <a:pt x="12358" y="9125"/>
                </a:cubicBezTo>
                <a:cubicBezTo>
                  <a:pt x="11273" y="6055"/>
                  <a:pt x="11099" y="5571"/>
                  <a:pt x="11053" y="5555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20" name="-YUqcSnomX68hgwyMAg5avZTH6PYlDm_QWiGgCNes8nhNh2djrBI02SvDxLNgssK2KCRKZmIgQFYxtEeCCjyY6wLKA3vDdVrOgDXGe0f0BghNDWx7PRatHCHhOFGp45Lm6vu7IwUYeM.png" descr="-YUqcSnomX68hgwyMAg5avZTH6PYlDm_QWiGgCNes8nhNh2djrBI02SvDxLNgssK2KCRKZmIgQFYxtEeCCjyY6wLKA3vDdVrOgDXGe0f0BghNDWx7PRatHCHhOFGp45Lm6vu7IwUYe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24083" y="6855379"/>
            <a:ext cx="4520456" cy="3198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utomate configu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Automate configuration</a:t>
            </a:r>
          </a:p>
        </p:txBody>
      </p:sp>
      <p:pic>
        <p:nvPicPr>
          <p:cNvPr id="123" name="iconfinder_computer_1055084.png" descr="iconfinder_computer_10550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1259" y="4133299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iconfinder_computer_1055084.png" descr="iconfinder_computer_10550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2127" y="4133299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confinder_computer_1055084.png" descr="iconfinder_computer_10550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2994" y="4133299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Web servers…"/>
          <p:cNvSpPr txBox="1"/>
          <p:nvPr/>
        </p:nvSpPr>
        <p:spPr>
          <a:xfrm>
            <a:off x="7493861" y="4245262"/>
            <a:ext cx="4589680" cy="1934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Web servers</a:t>
            </a:r>
          </a:p>
          <a:p>
            <a:pPr/>
            <a:r>
              <a:t>Cluster</a:t>
            </a:r>
          </a:p>
          <a:p>
            <a:pPr/>
            <a:r>
              <a:t>Virtual machines</a:t>
            </a:r>
          </a:p>
          <a:p>
            <a:pPr/>
            <a:r>
              <a:t>Your mom and dad computers</a:t>
            </a:r>
          </a:p>
          <a:p>
            <a:pPr/>
            <a:r>
              <a:t>…</a:t>
            </a:r>
          </a:p>
        </p:txBody>
      </p:sp>
      <p:pic>
        <p:nvPicPr>
          <p:cNvPr id="127" name="iconfinder_server_4417119.png" descr="iconfinder_server_44171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2127" y="7565749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One single configuration…"/>
          <p:cNvSpPr txBox="1"/>
          <p:nvPr/>
        </p:nvSpPr>
        <p:spPr>
          <a:xfrm>
            <a:off x="7728252" y="7915562"/>
            <a:ext cx="4120897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One single configuration</a:t>
            </a:r>
          </a:p>
          <a:p>
            <a:pPr/>
            <a:r>
              <a:t>(in one server, machine,</a:t>
            </a:r>
          </a:p>
          <a:p>
            <a:pPr/>
            <a:r>
              <a:t>or in your mom’s computer)</a:t>
            </a:r>
          </a:p>
        </p:txBody>
      </p:sp>
      <p:sp>
        <p:nvSpPr>
          <p:cNvPr id="129" name="Line"/>
          <p:cNvSpPr/>
          <p:nvPr/>
        </p:nvSpPr>
        <p:spPr>
          <a:xfrm>
            <a:off x="1574626" y="6819900"/>
            <a:ext cx="10523560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And deployment, of course!"/>
          <p:cNvSpPr txBox="1"/>
          <p:nvPr/>
        </p:nvSpPr>
        <p:spPr>
          <a:xfrm>
            <a:off x="952500" y="1270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37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And deployment, of course!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"/>
          <p:cNvSpPr/>
          <p:nvPr/>
        </p:nvSpPr>
        <p:spPr>
          <a:xfrm>
            <a:off x="587415" y="6179223"/>
            <a:ext cx="6618939" cy="2105753"/>
          </a:xfrm>
          <a:prstGeom prst="roundRect">
            <a:avLst>
              <a:gd name="adj" fmla="val 15000"/>
            </a:avLst>
          </a:prstGeom>
          <a:solidFill>
            <a:srgbClr val="434343"/>
          </a:solidFill>
          <a:ln w="635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Pull Configuration"/>
          <p:cNvSpPr txBox="1"/>
          <p:nvPr>
            <p:ph type="title"/>
          </p:nvPr>
        </p:nvSpPr>
        <p:spPr>
          <a:xfrm>
            <a:off x="444500" y="2540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Pull Configuration</a:t>
            </a:r>
          </a:p>
        </p:txBody>
      </p:sp>
      <p:pic>
        <p:nvPicPr>
          <p:cNvPr id="134" name="iconfinder_computer_1055084.png" descr="iconfinder_computer_10550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1259" y="6419299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confinder_computer_1055084.png" descr="iconfinder_computer_10550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2127" y="6419299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confinder_computer_1055084.png" descr="iconfinder_computer_10550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2994" y="6419299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Client"/>
          <p:cNvSpPr txBox="1"/>
          <p:nvPr/>
        </p:nvSpPr>
        <p:spPr>
          <a:xfrm>
            <a:off x="8700668" y="6759630"/>
            <a:ext cx="2411714" cy="94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500"/>
            </a:lvl1pPr>
          </a:lstStyle>
          <a:p>
            <a:pPr/>
            <a:r>
              <a:t>Client</a:t>
            </a:r>
          </a:p>
        </p:txBody>
      </p:sp>
      <p:pic>
        <p:nvPicPr>
          <p:cNvPr id="138" name="iconfinder_server_4417119.png" descr="iconfinder_server_44171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2127" y="3247749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erver"/>
          <p:cNvSpPr txBox="1"/>
          <p:nvPr/>
        </p:nvSpPr>
        <p:spPr>
          <a:xfrm>
            <a:off x="8726068" y="3698930"/>
            <a:ext cx="2411714" cy="94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500"/>
            </a:lvl1pPr>
          </a:lstStyle>
          <a:p>
            <a:pPr/>
            <a:r>
              <a:t>Server</a:t>
            </a:r>
          </a:p>
        </p:txBody>
      </p:sp>
      <p:sp>
        <p:nvSpPr>
          <p:cNvPr id="140" name="Line"/>
          <p:cNvSpPr/>
          <p:nvPr/>
        </p:nvSpPr>
        <p:spPr>
          <a:xfrm flipV="1">
            <a:off x="9707968" y="4806265"/>
            <a:ext cx="1" cy="174389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Line"/>
          <p:cNvSpPr/>
          <p:nvPr/>
        </p:nvSpPr>
        <p:spPr>
          <a:xfrm>
            <a:off x="10215968" y="4806265"/>
            <a:ext cx="1" cy="174389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Something new?"/>
          <p:cNvSpPr txBox="1"/>
          <p:nvPr/>
        </p:nvSpPr>
        <p:spPr>
          <a:xfrm>
            <a:off x="7438771" y="5287070"/>
            <a:ext cx="1822159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Something new?</a:t>
            </a:r>
          </a:p>
        </p:txBody>
      </p:sp>
      <p:sp>
        <p:nvSpPr>
          <p:cNvPr id="143" name="Yes… There you have"/>
          <p:cNvSpPr txBox="1"/>
          <p:nvPr/>
        </p:nvSpPr>
        <p:spPr>
          <a:xfrm>
            <a:off x="10613771" y="5102920"/>
            <a:ext cx="1822159" cy="119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Yes… There you have</a:t>
            </a:r>
          </a:p>
        </p:txBody>
      </p:sp>
      <p:sp>
        <p:nvSpPr>
          <p:cNvPr id="144" name="Line"/>
          <p:cNvSpPr/>
          <p:nvPr/>
        </p:nvSpPr>
        <p:spPr>
          <a:xfrm flipV="1">
            <a:off x="2460541" y="4956034"/>
            <a:ext cx="1017281" cy="1017281"/>
          </a:xfrm>
          <a:prstGeom prst="line">
            <a:avLst/>
          </a:prstGeom>
          <a:ln w="25400">
            <a:solidFill>
              <a:srgbClr val="A9A9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Line"/>
          <p:cNvSpPr/>
          <p:nvPr/>
        </p:nvSpPr>
        <p:spPr>
          <a:xfrm flipH="1" flipV="1">
            <a:off x="4366821" y="4956034"/>
            <a:ext cx="1017281" cy="1017281"/>
          </a:xfrm>
          <a:prstGeom prst="line">
            <a:avLst/>
          </a:prstGeom>
          <a:ln w="25400">
            <a:solidFill>
              <a:srgbClr val="A9A9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Line"/>
          <p:cNvSpPr/>
          <p:nvPr/>
        </p:nvSpPr>
        <p:spPr>
          <a:xfrm flipV="1">
            <a:off x="3924927" y="4996695"/>
            <a:ext cx="1" cy="944939"/>
          </a:xfrm>
          <a:prstGeom prst="line">
            <a:avLst/>
          </a:prstGeom>
          <a:ln w="25400">
            <a:solidFill>
              <a:srgbClr val="A9A9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Client starts the action…"/>
          <p:cNvSpPr txBox="1"/>
          <p:nvPr/>
        </p:nvSpPr>
        <p:spPr>
          <a:xfrm>
            <a:off x="1845123" y="8399354"/>
            <a:ext cx="410352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Client starts the action</a:t>
            </a:r>
          </a:p>
          <a:p>
            <a:pPr/>
            <a:r>
              <a:t>(and need to install a client)</a:t>
            </a:r>
          </a:p>
        </p:txBody>
      </p:sp>
      <p:pic>
        <p:nvPicPr>
          <p:cNvPr id="148" name="git.png" descr="git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0523778" y="461565"/>
            <a:ext cx="1743788" cy="1743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ush Configuration"/>
          <p:cNvSpPr txBox="1"/>
          <p:nvPr>
            <p:ph type="title" idx="4294967295"/>
          </p:nvPr>
        </p:nvSpPr>
        <p:spPr>
          <a:xfrm>
            <a:off x="152400" y="2540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Push Configuration</a:t>
            </a:r>
          </a:p>
        </p:txBody>
      </p:sp>
      <p:sp>
        <p:nvSpPr>
          <p:cNvPr id="151" name="Client"/>
          <p:cNvSpPr txBox="1"/>
          <p:nvPr/>
        </p:nvSpPr>
        <p:spPr>
          <a:xfrm>
            <a:off x="7671968" y="6759630"/>
            <a:ext cx="2411714" cy="94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500"/>
            </a:lvl1pPr>
          </a:lstStyle>
          <a:p>
            <a:pPr/>
            <a:r>
              <a:t>Client</a:t>
            </a:r>
          </a:p>
        </p:txBody>
      </p:sp>
      <p:sp>
        <p:nvSpPr>
          <p:cNvPr id="152" name="Server"/>
          <p:cNvSpPr txBox="1"/>
          <p:nvPr/>
        </p:nvSpPr>
        <p:spPr>
          <a:xfrm>
            <a:off x="7697368" y="3698930"/>
            <a:ext cx="2411714" cy="94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500"/>
            </a:lvl1pPr>
          </a:lstStyle>
          <a:p>
            <a:pPr/>
            <a:r>
              <a:t>Server</a:t>
            </a:r>
          </a:p>
        </p:txBody>
      </p:sp>
      <p:sp>
        <p:nvSpPr>
          <p:cNvPr id="153" name="Line"/>
          <p:cNvSpPr/>
          <p:nvPr/>
        </p:nvSpPr>
        <p:spPr>
          <a:xfrm>
            <a:off x="8933268" y="4806265"/>
            <a:ext cx="1" cy="174389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Do this!…"/>
          <p:cNvSpPr txBox="1"/>
          <p:nvPr/>
        </p:nvSpPr>
        <p:spPr>
          <a:xfrm>
            <a:off x="9140571" y="5102920"/>
            <a:ext cx="3211269" cy="119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Do this!</a:t>
            </a:r>
          </a:p>
          <a:p>
            <a:pPr/>
            <a:r>
              <a:t>(and tell me when you are done)</a:t>
            </a:r>
          </a:p>
        </p:txBody>
      </p:sp>
      <p:sp>
        <p:nvSpPr>
          <p:cNvPr id="155" name="Rounded Rectangle"/>
          <p:cNvSpPr/>
          <p:nvPr/>
        </p:nvSpPr>
        <p:spPr>
          <a:xfrm>
            <a:off x="2841259" y="3760170"/>
            <a:ext cx="2167336" cy="1870760"/>
          </a:xfrm>
          <a:prstGeom prst="roundRect">
            <a:avLst>
              <a:gd name="adj" fmla="val 16884"/>
            </a:avLst>
          </a:prstGeom>
          <a:solidFill>
            <a:srgbClr val="434343"/>
          </a:solidFill>
          <a:ln w="635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6" name="iconfinder_computer_1055084.png" descr="iconfinder_computer_10550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1259" y="7054299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confinder_computer_1055084.png" descr="iconfinder_computer_10550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2127" y="7054299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confinder_computer_1055084.png" descr="iconfinder_computer_10550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2994" y="7054299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confinder_server_4417119.png" descr="iconfinder_server_44171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2127" y="3882749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Line"/>
          <p:cNvSpPr/>
          <p:nvPr/>
        </p:nvSpPr>
        <p:spPr>
          <a:xfrm flipH="1">
            <a:off x="2460541" y="5870434"/>
            <a:ext cx="1017281" cy="1017281"/>
          </a:xfrm>
          <a:prstGeom prst="line">
            <a:avLst/>
          </a:prstGeom>
          <a:ln w="25400">
            <a:solidFill>
              <a:srgbClr val="A9A9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Line"/>
          <p:cNvSpPr/>
          <p:nvPr/>
        </p:nvSpPr>
        <p:spPr>
          <a:xfrm>
            <a:off x="4366821" y="5870434"/>
            <a:ext cx="1017281" cy="1017281"/>
          </a:xfrm>
          <a:prstGeom prst="line">
            <a:avLst/>
          </a:prstGeom>
          <a:ln w="25400">
            <a:solidFill>
              <a:srgbClr val="A9A9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Line"/>
          <p:cNvSpPr/>
          <p:nvPr/>
        </p:nvSpPr>
        <p:spPr>
          <a:xfrm>
            <a:off x="3924927" y="5911095"/>
            <a:ext cx="1" cy="944939"/>
          </a:xfrm>
          <a:prstGeom prst="line">
            <a:avLst/>
          </a:prstGeom>
          <a:ln w="25400">
            <a:solidFill>
              <a:srgbClr val="A9A9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Server starts the action…"/>
          <p:cNvSpPr txBox="1"/>
          <p:nvPr/>
        </p:nvSpPr>
        <p:spPr>
          <a:xfrm>
            <a:off x="1938239" y="2557354"/>
            <a:ext cx="391729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Server starts the action</a:t>
            </a:r>
          </a:p>
          <a:p>
            <a:pPr/>
            <a:r>
              <a:t>(and need no client install)</a:t>
            </a:r>
          </a:p>
        </p:txBody>
      </p:sp>
      <p:pic>
        <p:nvPicPr>
          <p:cNvPr id="164" name="ansible.png" descr="ansible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19479"/>
          <a:stretch>
            <a:fillRect/>
          </a:stretch>
        </p:blipFill>
        <p:spPr>
          <a:xfrm>
            <a:off x="10285095" y="461565"/>
            <a:ext cx="2475154" cy="1743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3415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3415"/>
                </a:lnTo>
                <a:lnTo>
                  <a:pt x="21600" y="0"/>
                </a:lnTo>
                <a:lnTo>
                  <a:pt x="10798" y="0"/>
                </a:lnTo>
                <a:lnTo>
                  <a:pt x="0" y="0"/>
                </a:lnTo>
                <a:close/>
                <a:moveTo>
                  <a:pt x="11068" y="4695"/>
                </a:moveTo>
                <a:cubicBezTo>
                  <a:pt x="11223" y="4695"/>
                  <a:pt x="11257" y="4716"/>
                  <a:pt x="11377" y="4896"/>
                </a:cubicBezTo>
                <a:cubicBezTo>
                  <a:pt x="11464" y="5028"/>
                  <a:pt x="11565" y="5286"/>
                  <a:pt x="11661" y="5629"/>
                </a:cubicBezTo>
                <a:cubicBezTo>
                  <a:pt x="11866" y="6369"/>
                  <a:pt x="14035" y="13776"/>
                  <a:pt x="14147" y="14123"/>
                </a:cubicBezTo>
                <a:cubicBezTo>
                  <a:pt x="14332" y="14694"/>
                  <a:pt x="14295" y="15084"/>
                  <a:pt x="14036" y="15308"/>
                </a:cubicBezTo>
                <a:cubicBezTo>
                  <a:pt x="13968" y="15367"/>
                  <a:pt x="13848" y="15411"/>
                  <a:pt x="13759" y="15411"/>
                </a:cubicBezTo>
                <a:cubicBezTo>
                  <a:pt x="13570" y="15411"/>
                  <a:pt x="13731" y="15582"/>
                  <a:pt x="11591" y="13125"/>
                </a:cubicBezTo>
                <a:cubicBezTo>
                  <a:pt x="10679" y="12078"/>
                  <a:pt x="9912" y="11200"/>
                  <a:pt x="9887" y="11179"/>
                </a:cubicBezTo>
                <a:cubicBezTo>
                  <a:pt x="9860" y="11154"/>
                  <a:pt x="9833" y="11179"/>
                  <a:pt x="9818" y="11238"/>
                </a:cubicBezTo>
                <a:cubicBezTo>
                  <a:pt x="9722" y="11627"/>
                  <a:pt x="8695" y="15239"/>
                  <a:pt x="8665" y="15293"/>
                </a:cubicBezTo>
                <a:cubicBezTo>
                  <a:pt x="8618" y="15378"/>
                  <a:pt x="7641" y="15364"/>
                  <a:pt x="7654" y="15278"/>
                </a:cubicBezTo>
                <a:cubicBezTo>
                  <a:pt x="7663" y="15219"/>
                  <a:pt x="8424" y="12602"/>
                  <a:pt x="8509" y="12339"/>
                </a:cubicBezTo>
                <a:cubicBezTo>
                  <a:pt x="8539" y="12246"/>
                  <a:pt x="8640" y="11900"/>
                  <a:pt x="8734" y="11567"/>
                </a:cubicBezTo>
                <a:cubicBezTo>
                  <a:pt x="8828" y="11234"/>
                  <a:pt x="9297" y="9626"/>
                  <a:pt x="9773" y="7998"/>
                </a:cubicBezTo>
                <a:cubicBezTo>
                  <a:pt x="10743" y="4684"/>
                  <a:pt x="10741" y="4695"/>
                  <a:pt x="11068" y="4695"/>
                </a:cubicBezTo>
                <a:close/>
                <a:moveTo>
                  <a:pt x="11041" y="6917"/>
                </a:moveTo>
                <a:cubicBezTo>
                  <a:pt x="11027" y="6969"/>
                  <a:pt x="10824" y="7681"/>
                  <a:pt x="10594" y="8499"/>
                </a:cubicBezTo>
                <a:cubicBezTo>
                  <a:pt x="10253" y="9710"/>
                  <a:pt x="10183" y="10000"/>
                  <a:pt x="10223" y="10053"/>
                </a:cubicBezTo>
                <a:cubicBezTo>
                  <a:pt x="10250" y="10088"/>
                  <a:pt x="10825" y="10735"/>
                  <a:pt x="11501" y="11488"/>
                </a:cubicBezTo>
                <a:cubicBezTo>
                  <a:pt x="12177" y="12241"/>
                  <a:pt x="12742" y="12884"/>
                  <a:pt x="12755" y="12914"/>
                </a:cubicBezTo>
                <a:cubicBezTo>
                  <a:pt x="12768" y="12944"/>
                  <a:pt x="12784" y="12956"/>
                  <a:pt x="12793" y="12943"/>
                </a:cubicBezTo>
                <a:cubicBezTo>
                  <a:pt x="12802" y="12931"/>
                  <a:pt x="12750" y="12708"/>
                  <a:pt x="12675" y="12447"/>
                </a:cubicBezTo>
                <a:cubicBezTo>
                  <a:pt x="12601" y="12186"/>
                  <a:pt x="12457" y="11683"/>
                  <a:pt x="12357" y="11331"/>
                </a:cubicBezTo>
                <a:cubicBezTo>
                  <a:pt x="11116" y="6974"/>
                  <a:pt x="11070" y="6810"/>
                  <a:pt x="11041" y="6917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But hey, you need SSH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But hey, you need SSH</a:t>
            </a:r>
          </a:p>
        </p:txBody>
      </p:sp>
      <p:sp>
        <p:nvSpPr>
          <p:cNvPr id="167" name="Rounded Rectangle"/>
          <p:cNvSpPr/>
          <p:nvPr/>
        </p:nvSpPr>
        <p:spPr>
          <a:xfrm>
            <a:off x="2841259" y="2363170"/>
            <a:ext cx="2167336" cy="1870760"/>
          </a:xfrm>
          <a:prstGeom prst="roundRect">
            <a:avLst>
              <a:gd name="adj" fmla="val 16884"/>
            </a:avLst>
          </a:prstGeom>
          <a:solidFill>
            <a:srgbClr val="434343"/>
          </a:solidFill>
          <a:ln w="63500">
            <a:solidFill>
              <a:srgbClr val="A9A9A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68" name="iconfinder_computer_1055084.png" descr="iconfinder_computer_10550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1259" y="5657299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confinder_computer_1055084.png" descr="iconfinder_computer_10550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2127" y="5657299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confinder_computer_1055084.png" descr="iconfinder_computer_105508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2994" y="5657299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confinder_server_4417119.png" descr="iconfinder_server_44171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12127" y="2485749"/>
            <a:ext cx="1625601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Line"/>
          <p:cNvSpPr/>
          <p:nvPr/>
        </p:nvSpPr>
        <p:spPr>
          <a:xfrm flipH="1">
            <a:off x="2460541" y="4473434"/>
            <a:ext cx="1017281" cy="1017281"/>
          </a:xfrm>
          <a:prstGeom prst="line">
            <a:avLst/>
          </a:prstGeom>
          <a:ln w="25400">
            <a:solidFill>
              <a:srgbClr val="A9A9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" name="Line"/>
          <p:cNvSpPr/>
          <p:nvPr/>
        </p:nvSpPr>
        <p:spPr>
          <a:xfrm>
            <a:off x="4366821" y="4473434"/>
            <a:ext cx="1017281" cy="1017281"/>
          </a:xfrm>
          <a:prstGeom prst="line">
            <a:avLst/>
          </a:prstGeom>
          <a:ln w="25400">
            <a:solidFill>
              <a:srgbClr val="A9A9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Line"/>
          <p:cNvSpPr/>
          <p:nvPr/>
        </p:nvSpPr>
        <p:spPr>
          <a:xfrm>
            <a:off x="3924927" y="4514095"/>
            <a:ext cx="1" cy="944939"/>
          </a:xfrm>
          <a:prstGeom prst="line">
            <a:avLst/>
          </a:prstGeom>
          <a:ln w="25400">
            <a:solidFill>
              <a:srgbClr val="A9A9A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SSH"/>
          <p:cNvSpPr txBox="1"/>
          <p:nvPr/>
        </p:nvSpPr>
        <p:spPr>
          <a:xfrm>
            <a:off x="1984117" y="4747055"/>
            <a:ext cx="73578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SSH</a:t>
            </a:r>
          </a:p>
        </p:txBody>
      </p:sp>
      <p:sp>
        <p:nvSpPr>
          <p:cNvPr id="176" name="SSH"/>
          <p:cNvSpPr txBox="1"/>
          <p:nvPr/>
        </p:nvSpPr>
        <p:spPr>
          <a:xfrm>
            <a:off x="5286117" y="4747055"/>
            <a:ext cx="73578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SSH</a:t>
            </a:r>
          </a:p>
        </p:txBody>
      </p:sp>
      <p:sp>
        <p:nvSpPr>
          <p:cNvPr id="177" name="Push your SSH keys to clients…"/>
          <p:cNvSpPr txBox="1"/>
          <p:nvPr/>
        </p:nvSpPr>
        <p:spPr>
          <a:xfrm>
            <a:off x="7611979" y="6055420"/>
            <a:ext cx="4540606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Push your SSH keys to clients</a:t>
            </a:r>
          </a:p>
          <a:p>
            <a:pPr/>
            <a:r>
              <a:t>(or mom’s pc…)</a:t>
            </a:r>
          </a:p>
        </p:txBody>
      </p:sp>
      <p:sp>
        <p:nvSpPr>
          <p:cNvPr id="178" name="Install Ansible in your Master server…"/>
          <p:cNvSpPr txBox="1"/>
          <p:nvPr/>
        </p:nvSpPr>
        <p:spPr>
          <a:xfrm>
            <a:off x="7184040" y="2753420"/>
            <a:ext cx="5396485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Install Ansible in your Master server</a:t>
            </a:r>
          </a:p>
          <a:p>
            <a:pPr/>
            <a:r>
              <a:t>(or in your pc)</a:t>
            </a:r>
          </a:p>
        </p:txBody>
      </p:sp>
      <p:sp>
        <p:nvSpPr>
          <p:cNvPr id="179" name="And you’re done!"/>
          <p:cNvSpPr txBox="1"/>
          <p:nvPr/>
        </p:nvSpPr>
        <p:spPr>
          <a:xfrm>
            <a:off x="952500" y="7239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And you’re done!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et’s see it in action"/>
          <p:cNvSpPr txBox="1"/>
          <p:nvPr>
            <p:ph type="title" idx="4294967295"/>
          </p:nvPr>
        </p:nvSpPr>
        <p:spPr>
          <a:xfrm>
            <a:off x="952500" y="59690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Let’s see it in action</a:t>
            </a:r>
          </a:p>
        </p:txBody>
      </p:sp>
      <p:pic>
        <p:nvPicPr>
          <p:cNvPr id="182" name="ansible.png" descr="ansible.png"/>
          <p:cNvPicPr>
            <a:picLocks noChangeAspect="1"/>
          </p:cNvPicPr>
          <p:nvPr/>
        </p:nvPicPr>
        <p:blipFill>
          <a:blip r:embed="rId2">
            <a:extLst/>
          </a:blip>
          <a:srcRect l="0" t="0" r="1" b="4"/>
          <a:stretch>
            <a:fillRect/>
          </a:stretch>
        </p:blipFill>
        <p:spPr>
          <a:xfrm>
            <a:off x="4442221" y="1896471"/>
            <a:ext cx="4120358" cy="3605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0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0"/>
                </a:lnTo>
                <a:lnTo>
                  <a:pt x="10800" y="0"/>
                </a:lnTo>
                <a:lnTo>
                  <a:pt x="0" y="0"/>
                </a:lnTo>
                <a:close/>
                <a:moveTo>
                  <a:pt x="11068" y="3778"/>
                </a:moveTo>
                <a:cubicBezTo>
                  <a:pt x="11223" y="3778"/>
                  <a:pt x="11259" y="3800"/>
                  <a:pt x="11378" y="3945"/>
                </a:cubicBezTo>
                <a:cubicBezTo>
                  <a:pt x="11466" y="4051"/>
                  <a:pt x="11566" y="4259"/>
                  <a:pt x="11661" y="4534"/>
                </a:cubicBezTo>
                <a:cubicBezTo>
                  <a:pt x="11867" y="5131"/>
                  <a:pt x="14035" y="11093"/>
                  <a:pt x="14148" y="11373"/>
                </a:cubicBezTo>
                <a:cubicBezTo>
                  <a:pt x="14333" y="11833"/>
                  <a:pt x="14298" y="12146"/>
                  <a:pt x="14039" y="12327"/>
                </a:cubicBezTo>
                <a:cubicBezTo>
                  <a:pt x="13971" y="12374"/>
                  <a:pt x="13850" y="12410"/>
                  <a:pt x="13761" y="12410"/>
                </a:cubicBezTo>
                <a:cubicBezTo>
                  <a:pt x="13571" y="12410"/>
                  <a:pt x="13731" y="12546"/>
                  <a:pt x="11591" y="10567"/>
                </a:cubicBezTo>
                <a:cubicBezTo>
                  <a:pt x="10678" y="9723"/>
                  <a:pt x="9912" y="9020"/>
                  <a:pt x="9887" y="9002"/>
                </a:cubicBezTo>
                <a:cubicBezTo>
                  <a:pt x="9859" y="8983"/>
                  <a:pt x="9832" y="9000"/>
                  <a:pt x="9818" y="9048"/>
                </a:cubicBezTo>
                <a:cubicBezTo>
                  <a:pt x="9722" y="9361"/>
                  <a:pt x="8697" y="12271"/>
                  <a:pt x="8667" y="12315"/>
                </a:cubicBezTo>
                <a:cubicBezTo>
                  <a:pt x="8620" y="12383"/>
                  <a:pt x="7639" y="12371"/>
                  <a:pt x="7652" y="12303"/>
                </a:cubicBezTo>
                <a:cubicBezTo>
                  <a:pt x="7661" y="12255"/>
                  <a:pt x="8426" y="10146"/>
                  <a:pt x="8511" y="9934"/>
                </a:cubicBezTo>
                <a:cubicBezTo>
                  <a:pt x="8541" y="9860"/>
                  <a:pt x="8642" y="9580"/>
                  <a:pt x="8736" y="9311"/>
                </a:cubicBezTo>
                <a:cubicBezTo>
                  <a:pt x="8830" y="9043"/>
                  <a:pt x="9298" y="7752"/>
                  <a:pt x="9774" y="6441"/>
                </a:cubicBezTo>
                <a:cubicBezTo>
                  <a:pt x="10744" y="3773"/>
                  <a:pt x="10741" y="3778"/>
                  <a:pt x="11068" y="3778"/>
                </a:cubicBezTo>
                <a:close/>
                <a:moveTo>
                  <a:pt x="11054" y="5555"/>
                </a:moveTo>
                <a:cubicBezTo>
                  <a:pt x="11047" y="5552"/>
                  <a:pt x="11043" y="5560"/>
                  <a:pt x="11039" y="5571"/>
                </a:cubicBezTo>
                <a:cubicBezTo>
                  <a:pt x="11025" y="5613"/>
                  <a:pt x="10827" y="6187"/>
                  <a:pt x="10596" y="6846"/>
                </a:cubicBezTo>
                <a:cubicBezTo>
                  <a:pt x="10255" y="7821"/>
                  <a:pt x="10186" y="8054"/>
                  <a:pt x="10226" y="8096"/>
                </a:cubicBezTo>
                <a:cubicBezTo>
                  <a:pt x="10253" y="8125"/>
                  <a:pt x="10827" y="8646"/>
                  <a:pt x="11503" y="9252"/>
                </a:cubicBezTo>
                <a:cubicBezTo>
                  <a:pt x="12179" y="9859"/>
                  <a:pt x="12743" y="10374"/>
                  <a:pt x="12756" y="10398"/>
                </a:cubicBezTo>
                <a:cubicBezTo>
                  <a:pt x="12769" y="10422"/>
                  <a:pt x="12787" y="10432"/>
                  <a:pt x="12795" y="10422"/>
                </a:cubicBezTo>
                <a:cubicBezTo>
                  <a:pt x="12804" y="10412"/>
                  <a:pt x="12751" y="10233"/>
                  <a:pt x="12677" y="10022"/>
                </a:cubicBezTo>
                <a:cubicBezTo>
                  <a:pt x="12602" y="9812"/>
                  <a:pt x="12459" y="9409"/>
                  <a:pt x="12358" y="9126"/>
                </a:cubicBezTo>
                <a:cubicBezTo>
                  <a:pt x="11273" y="6056"/>
                  <a:pt x="11100" y="5570"/>
                  <a:pt x="11054" y="5555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Do you want to get hacked?"/>
          <p:cNvSpPr txBox="1"/>
          <p:nvPr>
            <p:ph type="title" idx="4294967295"/>
          </p:nvPr>
        </p:nvSpPr>
        <p:spPr>
          <a:xfrm>
            <a:off x="952500" y="127000"/>
            <a:ext cx="11099800" cy="2159000"/>
          </a:xfrm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Do you want to get hacked?</a:t>
            </a:r>
          </a:p>
        </p:txBody>
      </p:sp>
      <p:sp>
        <p:nvSpPr>
          <p:cNvPr id="185" name="(only if you have a mac and an admin/sudo user)"/>
          <p:cNvSpPr txBox="1"/>
          <p:nvPr/>
        </p:nvSpPr>
        <p:spPr>
          <a:xfrm>
            <a:off x="1464722" y="1892396"/>
            <a:ext cx="10329356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(only if you have a mac and an admin/sudo user)</a:t>
            </a:r>
          </a:p>
        </p:txBody>
      </p:sp>
      <p:pic>
        <p:nvPicPr>
          <p:cNvPr id="186" name="iconfinder_anonymous_386583.png" descr="iconfinder_anonymous_38658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5595" y="3889392"/>
            <a:ext cx="4367610" cy="4367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onnect to VPCORPORATE WIFI…"/>
          <p:cNvSpPr txBox="1"/>
          <p:nvPr/>
        </p:nvSpPr>
        <p:spPr>
          <a:xfrm>
            <a:off x="1946132" y="1638396"/>
            <a:ext cx="8988965" cy="2819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500"/>
            </a:pPr>
          </a:p>
          <a:p>
            <a:pPr marL="694531" indent="-694531" algn="l">
              <a:buSzPct val="100000"/>
              <a:buAutoNum type="arabicPeriod" startAt="1"/>
              <a:defRPr sz="3500"/>
            </a:pPr>
            <a:r>
              <a:t>Connect to VPCORPORATE WIFI</a:t>
            </a:r>
          </a:p>
          <a:p>
            <a:pPr marL="694531" indent="-694531" algn="l">
              <a:buSzPct val="100000"/>
              <a:buAutoNum type="arabicPeriod" startAt="1"/>
              <a:defRPr sz="3500"/>
            </a:pPr>
            <a:r>
              <a:t>Go to this link and download the file…</a:t>
            </a:r>
          </a:p>
          <a:p>
            <a:pPr algn="l">
              <a:defRPr sz="3500"/>
            </a:pPr>
          </a:p>
        </p:txBody>
      </p:sp>
      <p:sp>
        <p:nvSpPr>
          <p:cNvPr id="189" name="http://link_working.link"/>
          <p:cNvSpPr txBox="1"/>
          <p:nvPr/>
        </p:nvSpPr>
        <p:spPr>
          <a:xfrm>
            <a:off x="4017835" y="4445096"/>
            <a:ext cx="4969130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http://link_working.link</a:t>
            </a:r>
          </a:p>
        </p:txBody>
      </p:sp>
      <p:sp>
        <p:nvSpPr>
          <p:cNvPr id="190" name="Don’t panic!"/>
          <p:cNvSpPr txBox="1"/>
          <p:nvPr/>
        </p:nvSpPr>
        <p:spPr>
          <a:xfrm>
            <a:off x="1502867" y="5187600"/>
            <a:ext cx="9999066" cy="217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600"/>
            </a:lvl1pPr>
          </a:lstStyle>
          <a:p>
            <a:pPr/>
            <a:r>
              <a:t>Don’t panic!</a:t>
            </a:r>
          </a:p>
        </p:txBody>
      </p:sp>
      <p:sp>
        <p:nvSpPr>
          <p:cNvPr id="191" name="Everything is reversible, and not dangerous"/>
          <p:cNvSpPr txBox="1"/>
          <p:nvPr/>
        </p:nvSpPr>
        <p:spPr>
          <a:xfrm>
            <a:off x="1806225" y="7613746"/>
            <a:ext cx="9392350" cy="1180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Everything is reversible, and not dangerous</a:t>
            </a:r>
          </a:p>
        </p:txBody>
      </p:sp>
      <p:sp>
        <p:nvSpPr>
          <p:cNvPr id="192" name="Great…"/>
          <p:cNvSpPr txBox="1"/>
          <p:nvPr/>
        </p:nvSpPr>
        <p:spPr>
          <a:xfrm>
            <a:off x="5015130" y="497991"/>
            <a:ext cx="2695957" cy="957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600"/>
            </a:lvl1pPr>
          </a:lstStyle>
          <a:p>
            <a:pPr/>
            <a:r>
              <a:t>Great…</a:t>
            </a:r>
          </a:p>
        </p:txBody>
      </p:sp>
      <p:sp>
        <p:nvSpPr>
          <p:cNvPr id="193" name="And just run the sh file in the root folder"/>
          <p:cNvSpPr txBox="1"/>
          <p:nvPr/>
        </p:nvSpPr>
        <p:spPr>
          <a:xfrm>
            <a:off x="2242724" y="3746596"/>
            <a:ext cx="8519352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And just run the sh file in the root folder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Now, let’s deploy some app"/>
          <p:cNvSpPr txBox="1"/>
          <p:nvPr>
            <p:ph type="title" idx="4294967295"/>
          </p:nvPr>
        </p:nvSpPr>
        <p:spPr>
          <a:xfrm>
            <a:off x="952500" y="5969000"/>
            <a:ext cx="11099800" cy="2159000"/>
          </a:xfrm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pPr/>
            <a:r>
              <a:t>Now, let’s deploy some app</a:t>
            </a:r>
          </a:p>
        </p:txBody>
      </p:sp>
      <p:pic>
        <p:nvPicPr>
          <p:cNvPr id="196" name="ansible.png" descr="ansible.png"/>
          <p:cNvPicPr>
            <a:picLocks noChangeAspect="1"/>
          </p:cNvPicPr>
          <p:nvPr/>
        </p:nvPicPr>
        <p:blipFill>
          <a:blip r:embed="rId2">
            <a:extLst/>
          </a:blip>
          <a:srcRect l="0" t="0" r="1" b="4"/>
          <a:stretch>
            <a:fillRect/>
          </a:stretch>
        </p:blipFill>
        <p:spPr>
          <a:xfrm>
            <a:off x="4442221" y="1896471"/>
            <a:ext cx="4120358" cy="3605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10800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0"/>
                </a:lnTo>
                <a:lnTo>
                  <a:pt x="10800" y="0"/>
                </a:lnTo>
                <a:lnTo>
                  <a:pt x="0" y="0"/>
                </a:lnTo>
                <a:close/>
                <a:moveTo>
                  <a:pt x="11068" y="3778"/>
                </a:moveTo>
                <a:cubicBezTo>
                  <a:pt x="11223" y="3778"/>
                  <a:pt x="11259" y="3800"/>
                  <a:pt x="11378" y="3945"/>
                </a:cubicBezTo>
                <a:cubicBezTo>
                  <a:pt x="11466" y="4051"/>
                  <a:pt x="11566" y="4259"/>
                  <a:pt x="11661" y="4534"/>
                </a:cubicBezTo>
                <a:cubicBezTo>
                  <a:pt x="11867" y="5131"/>
                  <a:pt x="14035" y="11093"/>
                  <a:pt x="14148" y="11373"/>
                </a:cubicBezTo>
                <a:cubicBezTo>
                  <a:pt x="14333" y="11833"/>
                  <a:pt x="14298" y="12146"/>
                  <a:pt x="14039" y="12327"/>
                </a:cubicBezTo>
                <a:cubicBezTo>
                  <a:pt x="13971" y="12374"/>
                  <a:pt x="13850" y="12410"/>
                  <a:pt x="13761" y="12410"/>
                </a:cubicBezTo>
                <a:cubicBezTo>
                  <a:pt x="13571" y="12410"/>
                  <a:pt x="13731" y="12546"/>
                  <a:pt x="11591" y="10567"/>
                </a:cubicBezTo>
                <a:cubicBezTo>
                  <a:pt x="10678" y="9723"/>
                  <a:pt x="9912" y="9020"/>
                  <a:pt x="9887" y="9002"/>
                </a:cubicBezTo>
                <a:cubicBezTo>
                  <a:pt x="9859" y="8983"/>
                  <a:pt x="9832" y="9000"/>
                  <a:pt x="9818" y="9048"/>
                </a:cubicBezTo>
                <a:cubicBezTo>
                  <a:pt x="9722" y="9361"/>
                  <a:pt x="8697" y="12271"/>
                  <a:pt x="8667" y="12315"/>
                </a:cubicBezTo>
                <a:cubicBezTo>
                  <a:pt x="8620" y="12383"/>
                  <a:pt x="7639" y="12371"/>
                  <a:pt x="7652" y="12303"/>
                </a:cubicBezTo>
                <a:cubicBezTo>
                  <a:pt x="7661" y="12255"/>
                  <a:pt x="8426" y="10146"/>
                  <a:pt x="8511" y="9934"/>
                </a:cubicBezTo>
                <a:cubicBezTo>
                  <a:pt x="8541" y="9860"/>
                  <a:pt x="8642" y="9580"/>
                  <a:pt x="8736" y="9311"/>
                </a:cubicBezTo>
                <a:cubicBezTo>
                  <a:pt x="8830" y="9043"/>
                  <a:pt x="9298" y="7752"/>
                  <a:pt x="9774" y="6441"/>
                </a:cubicBezTo>
                <a:cubicBezTo>
                  <a:pt x="10744" y="3773"/>
                  <a:pt x="10741" y="3778"/>
                  <a:pt x="11068" y="3778"/>
                </a:cubicBezTo>
                <a:close/>
                <a:moveTo>
                  <a:pt x="11054" y="5555"/>
                </a:moveTo>
                <a:cubicBezTo>
                  <a:pt x="11047" y="5552"/>
                  <a:pt x="11043" y="5560"/>
                  <a:pt x="11039" y="5571"/>
                </a:cubicBezTo>
                <a:cubicBezTo>
                  <a:pt x="11025" y="5613"/>
                  <a:pt x="10827" y="6187"/>
                  <a:pt x="10596" y="6846"/>
                </a:cubicBezTo>
                <a:cubicBezTo>
                  <a:pt x="10255" y="7821"/>
                  <a:pt x="10186" y="8054"/>
                  <a:pt x="10226" y="8096"/>
                </a:cubicBezTo>
                <a:cubicBezTo>
                  <a:pt x="10253" y="8125"/>
                  <a:pt x="10827" y="8646"/>
                  <a:pt x="11503" y="9252"/>
                </a:cubicBezTo>
                <a:cubicBezTo>
                  <a:pt x="12179" y="9859"/>
                  <a:pt x="12743" y="10374"/>
                  <a:pt x="12756" y="10398"/>
                </a:cubicBezTo>
                <a:cubicBezTo>
                  <a:pt x="12769" y="10422"/>
                  <a:pt x="12787" y="10432"/>
                  <a:pt x="12795" y="10422"/>
                </a:cubicBezTo>
                <a:cubicBezTo>
                  <a:pt x="12804" y="10412"/>
                  <a:pt x="12751" y="10233"/>
                  <a:pt x="12677" y="10022"/>
                </a:cubicBezTo>
                <a:cubicBezTo>
                  <a:pt x="12602" y="9812"/>
                  <a:pt x="12459" y="9409"/>
                  <a:pt x="12358" y="9126"/>
                </a:cubicBezTo>
                <a:cubicBezTo>
                  <a:pt x="11273" y="6056"/>
                  <a:pt x="11100" y="5570"/>
                  <a:pt x="11054" y="5555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