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0" r:id="rId29"/>
    <p:sldId id="285" r:id="rId30"/>
    <p:sldId id="287" r:id="rId31"/>
    <p:sldId id="289" r:id="rId32"/>
    <p:sldId id="286" r:id="rId33"/>
    <p:sldId id="288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93700-F44D-4B76-98E7-7347E5274BC3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36ED-F0F6-40CD-A021-0A564ABFE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3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936ED-F0F6-40CD-A021-0A564ABFED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85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7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4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8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02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66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43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89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2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45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6A211-3354-4D02-B16A-99B2F7B4F45D}" type="datetimeFigureOut">
              <a:rPr lang="en-GB" smtClean="0"/>
              <a:t>31/05/2017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FF32-699F-4F9D-909D-DF21D996E5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9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r>
              <a:rPr lang="en-GB" b="1" dirty="0" smtClean="0"/>
              <a:t>Introduction to Python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Adrian </a:t>
            </a:r>
            <a:r>
              <a:rPr lang="en-GB" dirty="0" err="1" smtClean="0"/>
              <a:t>Coveney</a:t>
            </a:r>
            <a:endParaRPr lang="en-GB" dirty="0" smtClean="0"/>
          </a:p>
          <a:p>
            <a:r>
              <a:rPr lang="en-GB" dirty="0" smtClean="0"/>
              <a:t>Scientific Computing, STFC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Variables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500" dirty="0" smtClean="0"/>
              <a:t>The </a:t>
            </a:r>
            <a:r>
              <a:rPr lang="en-GB" sz="3500" dirty="0"/>
              <a:t>stored results are actually called </a:t>
            </a:r>
            <a:r>
              <a:rPr lang="en-GB" sz="3500" b="1" dirty="0"/>
              <a:t>variables </a:t>
            </a:r>
            <a:r>
              <a:rPr lang="en-GB" sz="3500" dirty="0"/>
              <a:t>and </a:t>
            </a:r>
            <a:r>
              <a:rPr lang="en-GB" sz="3500" dirty="0" smtClean="0"/>
              <a:t>don’t </a:t>
            </a:r>
            <a:r>
              <a:rPr lang="en-GB" sz="3500" dirty="0"/>
              <a:t>need to be called "</a:t>
            </a:r>
            <a:r>
              <a:rPr lang="en-GB" sz="3500" dirty="0" err="1"/>
              <a:t>ans</a:t>
            </a:r>
            <a:r>
              <a:rPr lang="en-GB" sz="3500" dirty="0"/>
              <a:t>" </a:t>
            </a:r>
          </a:p>
          <a:p>
            <a:pPr marL="0" indent="0">
              <a:buNone/>
            </a:pPr>
            <a:endParaRPr lang="en-GB" sz="500" dirty="0" smtClean="0"/>
          </a:p>
          <a:p>
            <a:pPr marL="0" indent="0">
              <a:buNone/>
            </a:pPr>
            <a:r>
              <a:rPr lang="en-GB" sz="3500" dirty="0" smtClean="0"/>
              <a:t>They </a:t>
            </a:r>
            <a:r>
              <a:rPr lang="en-GB" sz="3500" dirty="0"/>
              <a:t>can be anything you like, a little like algebra, here we use x, y and z </a:t>
            </a:r>
          </a:p>
          <a:p>
            <a:pPr marL="0" indent="0">
              <a:buNone/>
            </a:pPr>
            <a:r>
              <a:rPr lang="en-GB" sz="3500" dirty="0" smtClean="0"/>
              <a:t>	</a:t>
            </a:r>
            <a:r>
              <a:rPr lang="en-GB" sz="3500" dirty="0" smtClean="0">
                <a:solidFill>
                  <a:srgbClr val="0070C0"/>
                </a:solidFill>
              </a:rPr>
              <a:t>	x </a:t>
            </a:r>
            <a:r>
              <a:rPr lang="en-GB" sz="3500" dirty="0">
                <a:solidFill>
                  <a:srgbClr val="0070C0"/>
                </a:solidFill>
              </a:rPr>
              <a:t>= 5*5 </a:t>
            </a:r>
          </a:p>
          <a:p>
            <a:pPr marL="0" indent="0">
              <a:buNone/>
            </a:pPr>
            <a:r>
              <a:rPr lang="en-GB" sz="3500" dirty="0" smtClean="0">
                <a:solidFill>
                  <a:srgbClr val="0070C0"/>
                </a:solidFill>
              </a:rPr>
              <a:t>		y </a:t>
            </a:r>
            <a:r>
              <a:rPr lang="en-GB" sz="3500" dirty="0">
                <a:solidFill>
                  <a:srgbClr val="0070C0"/>
                </a:solidFill>
              </a:rPr>
              <a:t>= 27-12 </a:t>
            </a:r>
          </a:p>
          <a:p>
            <a:pPr marL="0" indent="0">
              <a:buNone/>
            </a:pPr>
            <a:r>
              <a:rPr lang="en-GB" sz="3500" dirty="0" smtClean="0">
                <a:solidFill>
                  <a:srgbClr val="0070C0"/>
                </a:solidFill>
              </a:rPr>
              <a:t>		z= </a:t>
            </a:r>
            <a:r>
              <a:rPr lang="en-GB" sz="3500" dirty="0" err="1">
                <a:solidFill>
                  <a:srgbClr val="0070C0"/>
                </a:solidFill>
              </a:rPr>
              <a:t>x+y</a:t>
            </a:r>
            <a:r>
              <a:rPr lang="en-GB" sz="35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GB" sz="3500" dirty="0" smtClean="0">
                <a:solidFill>
                  <a:srgbClr val="0070C0"/>
                </a:solidFill>
              </a:rPr>
              <a:t>		print </a:t>
            </a:r>
            <a:r>
              <a:rPr lang="en-GB" sz="3500" dirty="0">
                <a:solidFill>
                  <a:srgbClr val="0070C0"/>
                </a:solidFill>
              </a:rPr>
              <a:t>(z) </a:t>
            </a:r>
          </a:p>
          <a:p>
            <a:pPr marL="0" indent="0">
              <a:buNone/>
            </a:pPr>
            <a:r>
              <a:rPr lang="en-GB" sz="3500" dirty="0" smtClean="0"/>
              <a:t>		</a:t>
            </a:r>
            <a:r>
              <a:rPr lang="en-GB" sz="3500" dirty="0" smtClean="0">
                <a:solidFill>
                  <a:srgbClr val="FF0000"/>
                </a:solidFill>
              </a:rPr>
              <a:t>40 </a:t>
            </a:r>
            <a:endParaRPr lang="en-GB" sz="3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Variable names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400" dirty="0" smtClean="0"/>
              <a:t>In </a:t>
            </a:r>
            <a:r>
              <a:rPr lang="en-GB" sz="3400" dirty="0"/>
              <a:t>old languages variable names needed to be short and sometimes obscure </a:t>
            </a:r>
          </a:p>
          <a:p>
            <a:pPr marL="0" indent="0">
              <a:buNone/>
            </a:pPr>
            <a:r>
              <a:rPr lang="pt-BR" sz="3400" dirty="0" smtClean="0"/>
              <a:t>	a </a:t>
            </a:r>
            <a:r>
              <a:rPr lang="pt-BR" sz="3400" dirty="0"/>
              <a:t>= 1 b = 22.3 aa = 52 </a:t>
            </a:r>
          </a:p>
          <a:p>
            <a:pPr marL="0" indent="0">
              <a:buNone/>
            </a:pPr>
            <a:r>
              <a:rPr lang="en-GB" sz="3400" dirty="0"/>
              <a:t>Now, and particularly in </a:t>
            </a:r>
            <a:r>
              <a:rPr lang="en-GB" sz="3400" dirty="0" smtClean="0"/>
              <a:t>Python, </a:t>
            </a:r>
            <a:r>
              <a:rPr lang="en-GB" sz="3400" dirty="0"/>
              <a:t>we can use descriptive names </a:t>
            </a:r>
          </a:p>
          <a:p>
            <a:pPr marL="0" indent="0">
              <a:buNone/>
            </a:pPr>
            <a:r>
              <a:rPr lang="en-GB" sz="3400" dirty="0" smtClean="0"/>
              <a:t>	</a:t>
            </a:r>
            <a:r>
              <a:rPr lang="en-GB" sz="3400" dirty="0" err="1" smtClean="0"/>
              <a:t>number_of_turns_in_the_game</a:t>
            </a:r>
            <a:r>
              <a:rPr lang="en-GB" sz="3400" dirty="0" smtClean="0"/>
              <a:t> </a:t>
            </a:r>
            <a:r>
              <a:rPr lang="en-GB" sz="3400" dirty="0"/>
              <a:t>= 10 </a:t>
            </a:r>
          </a:p>
          <a:p>
            <a:pPr marL="0" indent="0">
              <a:buNone/>
            </a:pPr>
            <a:r>
              <a:rPr lang="en-GB" sz="3400" dirty="0" smtClean="0"/>
              <a:t>	</a:t>
            </a:r>
            <a:r>
              <a:rPr lang="en-GB" sz="3400" dirty="0" err="1" smtClean="0"/>
              <a:t>numberOfTurnsInTheGame</a:t>
            </a:r>
            <a:r>
              <a:rPr lang="en-GB" sz="3400" dirty="0" smtClean="0"/>
              <a:t> </a:t>
            </a:r>
            <a:r>
              <a:rPr lang="en-GB" sz="3400" dirty="0"/>
              <a:t>= 10 </a:t>
            </a:r>
          </a:p>
        </p:txBody>
      </p:sp>
    </p:spTree>
    <p:extLst>
      <p:ext uri="{BB962C8B-B14F-4D97-AF65-F5344CB8AC3E}">
        <p14:creationId xmlns:p14="http://schemas.microsoft.com/office/powerpoint/2010/main" val="5377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Exercise 2 - Variables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800" dirty="0" smtClean="0"/>
              <a:t>	</a:t>
            </a:r>
            <a:r>
              <a:rPr lang="en-GB" sz="3800" dirty="0" smtClean="0">
                <a:solidFill>
                  <a:srgbClr val="0070C0"/>
                </a:solidFill>
              </a:rPr>
              <a:t>a </a:t>
            </a:r>
            <a:r>
              <a:rPr lang="en-GB" sz="3800" dirty="0">
                <a:solidFill>
                  <a:srgbClr val="0070C0"/>
                </a:solidFill>
              </a:rPr>
              <a:t>= 15 + 5 </a:t>
            </a:r>
          </a:p>
          <a:p>
            <a:pPr marL="0" indent="0">
              <a:buNone/>
            </a:pPr>
            <a:r>
              <a:rPr lang="en-GB" sz="3800" dirty="0" smtClean="0">
                <a:solidFill>
                  <a:srgbClr val="0070C0"/>
                </a:solidFill>
              </a:rPr>
              <a:t>	b </a:t>
            </a:r>
            <a:r>
              <a:rPr lang="en-GB" sz="3800" dirty="0">
                <a:solidFill>
                  <a:srgbClr val="0070C0"/>
                </a:solidFill>
              </a:rPr>
              <a:t>= 20 - a </a:t>
            </a:r>
          </a:p>
          <a:p>
            <a:pPr marL="0" indent="0">
              <a:buNone/>
            </a:pPr>
            <a:r>
              <a:rPr lang="en-GB" sz="3800" dirty="0" smtClean="0">
                <a:solidFill>
                  <a:srgbClr val="0070C0"/>
                </a:solidFill>
              </a:rPr>
              <a:t>	c </a:t>
            </a:r>
            <a:r>
              <a:rPr lang="en-GB" sz="3800" dirty="0">
                <a:solidFill>
                  <a:srgbClr val="0070C0"/>
                </a:solidFill>
              </a:rPr>
              <a:t>= 15 / 5 </a:t>
            </a:r>
          </a:p>
          <a:p>
            <a:pPr marL="0" indent="0">
              <a:buNone/>
            </a:pPr>
            <a:r>
              <a:rPr lang="en-GB" sz="3800" dirty="0" smtClean="0">
                <a:solidFill>
                  <a:srgbClr val="0070C0"/>
                </a:solidFill>
              </a:rPr>
              <a:t>	d </a:t>
            </a:r>
            <a:r>
              <a:rPr lang="en-GB" sz="3800" dirty="0">
                <a:solidFill>
                  <a:srgbClr val="0070C0"/>
                </a:solidFill>
              </a:rPr>
              <a:t>= 10 + c </a:t>
            </a:r>
          </a:p>
          <a:p>
            <a:pPr marL="0" indent="0">
              <a:buNone/>
            </a:pPr>
            <a:r>
              <a:rPr lang="fr-FR" sz="3800" dirty="0" smtClean="0">
                <a:solidFill>
                  <a:srgbClr val="0070C0"/>
                </a:solidFill>
              </a:rPr>
              <a:t>	ans </a:t>
            </a:r>
            <a:r>
              <a:rPr lang="fr-FR" sz="3800" dirty="0">
                <a:solidFill>
                  <a:srgbClr val="0070C0"/>
                </a:solidFill>
              </a:rPr>
              <a:t>= a + b + c + d </a:t>
            </a:r>
            <a:endParaRPr lang="fr-FR" sz="3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sz="3800" dirty="0"/>
          </a:p>
          <a:p>
            <a:pPr marL="0" indent="0">
              <a:buNone/>
            </a:pPr>
            <a:r>
              <a:rPr lang="fr-FR" sz="3800" dirty="0" err="1" smtClean="0"/>
              <a:t>What’s</a:t>
            </a:r>
            <a:r>
              <a:rPr lang="fr-FR" sz="3800" dirty="0" smtClean="0"/>
              <a:t> the </a:t>
            </a:r>
            <a:r>
              <a:rPr lang="fr-FR" sz="3800" dirty="0" err="1" smtClean="0"/>
              <a:t>answer</a:t>
            </a:r>
            <a:r>
              <a:rPr lang="fr-FR" sz="3800" dirty="0" smtClean="0"/>
              <a:t>?</a:t>
            </a:r>
            <a:endParaRPr lang="fr-FR" sz="3800" dirty="0"/>
          </a:p>
        </p:txBody>
      </p:sp>
    </p:spTree>
    <p:extLst>
      <p:ext uri="{BB962C8B-B14F-4D97-AF65-F5344CB8AC3E}">
        <p14:creationId xmlns:p14="http://schemas.microsoft.com/office/powerpoint/2010/main" val="11143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336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500" b="1" dirty="0" smtClean="0"/>
              <a:t>36</a:t>
            </a:r>
            <a:r>
              <a:rPr lang="en-GB" sz="4500" b="1" dirty="0"/>
              <a:t>! </a:t>
            </a:r>
            <a:endParaRPr lang="en-GB" sz="4500" dirty="0"/>
          </a:p>
          <a:p>
            <a:pPr marL="0" indent="0">
              <a:buNone/>
            </a:pPr>
            <a:r>
              <a:rPr lang="en-GB" sz="4500" dirty="0" smtClean="0"/>
              <a:t>These variables are stored until </a:t>
            </a:r>
            <a:r>
              <a:rPr lang="en-GB" sz="4500" dirty="0"/>
              <a:t>you close python, or rewrite </a:t>
            </a:r>
            <a:r>
              <a:rPr lang="en-GB" sz="4500" dirty="0" smtClean="0"/>
              <a:t>them … </a:t>
            </a:r>
            <a:endParaRPr lang="en-GB" sz="4500" dirty="0"/>
          </a:p>
          <a:p>
            <a:pPr marL="0" indent="0">
              <a:buNone/>
            </a:pPr>
            <a:r>
              <a:rPr lang="en-GB" sz="4500" dirty="0" smtClean="0"/>
              <a:t>	… so </a:t>
            </a:r>
            <a:r>
              <a:rPr lang="en-GB" sz="4500" dirty="0"/>
              <a:t>we can get all the parts back </a:t>
            </a:r>
          </a:p>
          <a:p>
            <a:pPr marL="0" indent="0">
              <a:buNone/>
            </a:pPr>
            <a:endParaRPr lang="en-GB" sz="500" dirty="0" smtClean="0"/>
          </a:p>
          <a:p>
            <a:pPr marL="0" indent="0">
              <a:buNone/>
            </a:pPr>
            <a:r>
              <a:rPr lang="en-GB" sz="4500" dirty="0"/>
              <a:t>	</a:t>
            </a:r>
            <a:r>
              <a:rPr lang="en-GB" sz="4500" dirty="0" smtClean="0"/>
              <a:t>	</a:t>
            </a:r>
            <a:r>
              <a:rPr lang="en-GB" sz="4500" dirty="0" smtClean="0">
                <a:solidFill>
                  <a:srgbClr val="0070C0"/>
                </a:solidFill>
              </a:rPr>
              <a:t>print(</a:t>
            </a:r>
            <a:r>
              <a:rPr lang="en-GB" sz="4500" dirty="0" err="1" smtClean="0">
                <a:solidFill>
                  <a:srgbClr val="0070C0"/>
                </a:solidFill>
              </a:rPr>
              <a:t>a,b,c,d</a:t>
            </a:r>
            <a:r>
              <a:rPr lang="en-GB" sz="4500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GB" sz="4500" dirty="0" smtClean="0"/>
              <a:t>		</a:t>
            </a:r>
            <a:r>
              <a:rPr lang="en-GB" sz="4500" dirty="0" smtClean="0">
                <a:solidFill>
                  <a:srgbClr val="FF0000"/>
                </a:solidFill>
              </a:rPr>
              <a:t>20 </a:t>
            </a:r>
            <a:r>
              <a:rPr lang="en-GB" sz="4500" dirty="0">
                <a:solidFill>
                  <a:srgbClr val="FF0000"/>
                </a:solidFill>
              </a:rPr>
              <a:t>0 3.0 13.0 </a:t>
            </a:r>
          </a:p>
        </p:txBody>
      </p:sp>
    </p:spTree>
    <p:extLst>
      <p:ext uri="{BB962C8B-B14F-4D97-AF65-F5344CB8AC3E}">
        <p14:creationId xmlns:p14="http://schemas.microsoft.com/office/powerpoint/2010/main" val="255018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Let’s write a program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GB" sz="3800" dirty="0" smtClean="0"/>
              <a:t>Typing </a:t>
            </a:r>
            <a:r>
              <a:rPr lang="en-GB" sz="3800" dirty="0"/>
              <a:t>into the terminal is great for getting an idea of what's happening, but we want to keep our code. </a:t>
            </a:r>
          </a:p>
          <a:p>
            <a:r>
              <a:rPr lang="en-GB" sz="3800" dirty="0"/>
              <a:t>In </a:t>
            </a:r>
            <a:r>
              <a:rPr lang="en-GB" sz="3800" dirty="0" smtClean="0"/>
              <a:t>IDLE use </a:t>
            </a:r>
            <a:r>
              <a:rPr lang="en-GB" sz="3800" dirty="0">
                <a:solidFill>
                  <a:srgbClr val="0070C0"/>
                </a:solidFill>
              </a:rPr>
              <a:t>File-&gt;New Window </a:t>
            </a:r>
          </a:p>
          <a:p>
            <a:r>
              <a:rPr lang="en-GB" sz="3800" dirty="0"/>
              <a:t>This creates a new window </a:t>
            </a:r>
            <a:r>
              <a:rPr lang="en-GB" sz="3800" dirty="0" smtClean="0"/>
              <a:t>which </a:t>
            </a:r>
            <a:r>
              <a:rPr lang="en-GB" sz="3800" dirty="0"/>
              <a:t>looks like </a:t>
            </a:r>
            <a:r>
              <a:rPr lang="en-GB" sz="3800" dirty="0" smtClean="0"/>
              <a:t>this: </a:t>
            </a:r>
            <a:endParaRPr lang="en-GB" sz="3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40522"/>
            <a:ext cx="3347864" cy="207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5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What’s a program?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4000" dirty="0" smtClean="0"/>
              <a:t>A </a:t>
            </a:r>
            <a:r>
              <a:rPr lang="en-GB" sz="4000" dirty="0"/>
              <a:t>program is a list of </a:t>
            </a:r>
            <a:r>
              <a:rPr lang="en-GB" sz="4000" dirty="0" smtClean="0"/>
              <a:t>commands, </a:t>
            </a:r>
            <a:r>
              <a:rPr lang="en-GB" sz="4000" dirty="0"/>
              <a:t>which are executed one after the </a:t>
            </a:r>
            <a:r>
              <a:rPr lang="en-GB" sz="4000" dirty="0" smtClean="0"/>
              <a:t>other </a:t>
            </a:r>
            <a:endParaRPr lang="en-GB" sz="4000" dirty="0"/>
          </a:p>
          <a:p>
            <a:r>
              <a:rPr lang="en-GB" sz="4000" dirty="0"/>
              <a:t>Here is the example </a:t>
            </a:r>
            <a:r>
              <a:rPr lang="en-GB" sz="4000" dirty="0" smtClean="0"/>
              <a:t>program, </a:t>
            </a:r>
            <a:r>
              <a:rPr lang="en-GB" sz="4000" dirty="0"/>
              <a:t>which we will write </a:t>
            </a:r>
          </a:p>
          <a:p>
            <a:pPr marL="0" indent="0">
              <a:buNone/>
            </a:pPr>
            <a:r>
              <a:rPr lang="en-GB" sz="4000" i="1" dirty="0" smtClean="0"/>
              <a:t>	welcome </a:t>
            </a:r>
            <a:r>
              <a:rPr lang="en-GB" sz="4000" i="1" dirty="0"/>
              <a:t>= </a:t>
            </a:r>
            <a:r>
              <a:rPr lang="en-GB" sz="4000" i="1" dirty="0">
                <a:solidFill>
                  <a:srgbClr val="00B050"/>
                </a:solidFill>
              </a:rPr>
              <a:t>“Hello World” </a:t>
            </a:r>
            <a:endParaRPr lang="en-GB" sz="4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4000" i="1" dirty="0" smtClean="0"/>
              <a:t>	print(welcome</a:t>
            </a:r>
            <a:r>
              <a:rPr lang="en-GB" sz="4000" i="1" dirty="0"/>
              <a:t>)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49926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Running the program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</a:t>
            </a:r>
            <a:r>
              <a:rPr lang="en-GB" dirty="0"/>
              <a:t>run a program, we first need to save it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File </a:t>
            </a:r>
            <a:r>
              <a:rPr lang="en-GB" dirty="0">
                <a:solidFill>
                  <a:srgbClr val="0070C0"/>
                </a:solidFill>
              </a:rPr>
              <a:t>-&gt; Save </a:t>
            </a:r>
            <a:r>
              <a:rPr lang="en-GB" dirty="0"/>
              <a:t>or ctrl-s </a:t>
            </a:r>
          </a:p>
          <a:p>
            <a:r>
              <a:rPr lang="en-GB" dirty="0"/>
              <a:t>Once it is saved we can run the program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Run </a:t>
            </a:r>
            <a:r>
              <a:rPr lang="en-GB" dirty="0">
                <a:solidFill>
                  <a:srgbClr val="0070C0"/>
                </a:solidFill>
              </a:rPr>
              <a:t>-&gt; Run Module</a:t>
            </a:r>
            <a:r>
              <a:rPr lang="en-GB" dirty="0"/>
              <a:t> or F5 </a:t>
            </a:r>
          </a:p>
          <a:p>
            <a:r>
              <a:rPr lang="en-GB" dirty="0"/>
              <a:t>You should get the following output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Hello </a:t>
            </a:r>
            <a:r>
              <a:rPr lang="en-GB" dirty="0">
                <a:solidFill>
                  <a:srgbClr val="FF0000"/>
                </a:solidFill>
              </a:rPr>
              <a:t>World </a:t>
            </a:r>
          </a:p>
        </p:txBody>
      </p:sp>
    </p:spTree>
    <p:extLst>
      <p:ext uri="{BB962C8B-B14F-4D97-AF65-F5344CB8AC3E}">
        <p14:creationId xmlns:p14="http://schemas.microsoft.com/office/powerpoint/2010/main" val="30256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What’s happening?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r>
              <a:rPr lang="en-GB" sz="3400" dirty="0" smtClean="0"/>
              <a:t>The </a:t>
            </a:r>
            <a:r>
              <a:rPr lang="en-GB" sz="3400" b="1" dirty="0"/>
              <a:t>program </a:t>
            </a:r>
            <a:r>
              <a:rPr lang="en-GB" sz="3400" dirty="0"/>
              <a:t>we have written is being run line by line by the </a:t>
            </a:r>
            <a:r>
              <a:rPr lang="en-GB" sz="3400" b="1" dirty="0" smtClean="0"/>
              <a:t>interpreter</a:t>
            </a:r>
            <a:endParaRPr lang="en-GB" sz="3400" dirty="0"/>
          </a:p>
          <a:p>
            <a:r>
              <a:rPr lang="en-GB" sz="3400" dirty="0"/>
              <a:t>Line 1 : welcome = </a:t>
            </a:r>
            <a:r>
              <a:rPr lang="en-GB" sz="3400" dirty="0">
                <a:solidFill>
                  <a:srgbClr val="92D050"/>
                </a:solidFill>
              </a:rPr>
              <a:t>“Hello World” </a:t>
            </a:r>
          </a:p>
          <a:p>
            <a:pPr lvl="1"/>
            <a:r>
              <a:rPr lang="en-GB" sz="3400" dirty="0"/>
              <a:t>defining a new variable containing the string we want to use for our welcome message </a:t>
            </a:r>
          </a:p>
          <a:p>
            <a:r>
              <a:rPr lang="en-GB" sz="3400" dirty="0"/>
              <a:t>Line 2 : print(welcome) </a:t>
            </a:r>
          </a:p>
          <a:p>
            <a:pPr lvl="1"/>
            <a:r>
              <a:rPr lang="en-GB" sz="3400" dirty="0"/>
              <a:t>prints our welcome message to the screen </a:t>
            </a:r>
          </a:p>
        </p:txBody>
      </p:sp>
    </p:spTree>
    <p:extLst>
      <p:ext uri="{BB962C8B-B14F-4D97-AF65-F5344CB8AC3E}">
        <p14:creationId xmlns:p14="http://schemas.microsoft.com/office/powerpoint/2010/main" val="210121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Why "Hello World“?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844824"/>
            <a:ext cx="4186808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It's </a:t>
            </a:r>
            <a:r>
              <a:rPr lang="en-GB" dirty="0"/>
              <a:t>the classic first thing to do with any </a:t>
            </a:r>
            <a:r>
              <a:rPr lang="en-GB" dirty="0" smtClean="0"/>
              <a:t>language </a:t>
            </a:r>
            <a:endParaRPr lang="en-GB" dirty="0"/>
          </a:p>
          <a:p>
            <a:r>
              <a:rPr lang="en-GB" dirty="0"/>
              <a:t>Look at the Wiki </a:t>
            </a:r>
            <a:r>
              <a:rPr lang="en-GB" dirty="0" smtClean="0"/>
              <a:t>page </a:t>
            </a:r>
            <a:r>
              <a:rPr lang="en-GB" dirty="0"/>
              <a:t>for </a:t>
            </a:r>
            <a:r>
              <a:rPr lang="en-GB" dirty="0" smtClean="0"/>
              <a:t>"</a:t>
            </a:r>
            <a:r>
              <a:rPr lang="en-GB" dirty="0"/>
              <a:t>Hello </a:t>
            </a:r>
            <a:r>
              <a:rPr lang="en-GB" dirty="0" smtClean="0"/>
              <a:t>World Program</a:t>
            </a:r>
            <a:r>
              <a:rPr lang="en-GB" dirty="0"/>
              <a:t>"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963" y="2276872"/>
            <a:ext cx="4578085" cy="343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6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Getting </a:t>
            </a:r>
            <a:r>
              <a:rPr lang="en-GB" dirty="0"/>
              <a:t>the computer to do things is cool, but </a:t>
            </a:r>
            <a:r>
              <a:rPr lang="en-GB" dirty="0" smtClean="0"/>
              <a:t>it’s </a:t>
            </a:r>
            <a:r>
              <a:rPr lang="en-GB" dirty="0"/>
              <a:t>a bit </a:t>
            </a:r>
            <a:r>
              <a:rPr lang="en-GB" dirty="0" smtClean="0"/>
              <a:t>boring </a:t>
            </a:r>
            <a:endParaRPr lang="en-GB" dirty="0"/>
          </a:p>
          <a:p>
            <a:r>
              <a:rPr lang="en-GB" dirty="0"/>
              <a:t>Most programs want some input </a:t>
            </a:r>
          </a:p>
          <a:p>
            <a:r>
              <a:rPr lang="en-GB" dirty="0"/>
              <a:t>Try the following in the console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name </a:t>
            </a:r>
            <a:r>
              <a:rPr lang="en-GB" dirty="0">
                <a:solidFill>
                  <a:srgbClr val="0070C0"/>
                </a:solidFill>
              </a:rPr>
              <a:t>= input()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0070C0"/>
                </a:solidFill>
              </a:rPr>
              <a:t>print 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>
                <a:solidFill>
                  <a:srgbClr val="92D050"/>
                </a:solidFill>
              </a:rPr>
              <a:t>"Hello "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+ name)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21193"/>
            <a:ext cx="3494881" cy="233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8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Lesson 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Learn about Python, a scripting language</a:t>
            </a:r>
          </a:p>
          <a:p>
            <a:r>
              <a:rPr lang="en-GB" dirty="0" smtClean="0"/>
              <a:t>Use Python as a calculator</a:t>
            </a:r>
          </a:p>
          <a:p>
            <a:r>
              <a:rPr lang="en-GB" dirty="0" smtClean="0"/>
              <a:t>Storing information</a:t>
            </a:r>
          </a:p>
          <a:p>
            <a:r>
              <a:rPr lang="en-GB" dirty="0" smtClean="0"/>
              <a:t>Getting input from the user</a:t>
            </a:r>
          </a:p>
          <a:p>
            <a:r>
              <a:rPr lang="en-GB" dirty="0" smtClean="0"/>
              <a:t>Using functions</a:t>
            </a:r>
          </a:p>
          <a:p>
            <a:r>
              <a:rPr lang="en-GB" dirty="0" smtClean="0"/>
              <a:t>Using Python to make decisions</a:t>
            </a:r>
          </a:p>
          <a:p>
            <a:r>
              <a:rPr lang="en-GB" dirty="0" smtClean="0"/>
              <a:t>Loops and branches in programs</a:t>
            </a:r>
          </a:p>
          <a:p>
            <a:r>
              <a:rPr lang="en-GB" dirty="0" smtClean="0"/>
              <a:t>Guess the number game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1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But text shouldn’t add!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Correct</a:t>
            </a:r>
            <a:r>
              <a:rPr lang="en-GB" dirty="0"/>
              <a:t>, in </a:t>
            </a:r>
            <a:r>
              <a:rPr lang="en-GB" dirty="0" smtClean="0"/>
              <a:t>Python</a:t>
            </a:r>
            <a:r>
              <a:rPr lang="en-GB" dirty="0"/>
              <a:t>, anything inside a set of </a:t>
            </a:r>
            <a:r>
              <a:rPr lang="en-GB" dirty="0" smtClean="0"/>
              <a:t>quotation marks </a:t>
            </a:r>
            <a:r>
              <a:rPr lang="en-GB" dirty="0">
                <a:solidFill>
                  <a:srgbClr val="92D050"/>
                </a:solidFill>
              </a:rPr>
              <a:t>" "</a:t>
            </a:r>
            <a:r>
              <a:rPr lang="en-GB" dirty="0"/>
              <a:t> is called a </a:t>
            </a:r>
            <a:r>
              <a:rPr lang="en-GB" b="1" dirty="0"/>
              <a:t>string </a:t>
            </a:r>
            <a:endParaRPr lang="en-GB" dirty="0"/>
          </a:p>
          <a:p>
            <a:r>
              <a:rPr lang="en-GB" dirty="0" smtClean="0"/>
              <a:t>In Python, </a:t>
            </a:r>
            <a:r>
              <a:rPr lang="en-GB" dirty="0"/>
              <a:t>when dealing with strings you can add </a:t>
            </a:r>
            <a:r>
              <a:rPr lang="en-GB" dirty="0" smtClean="0"/>
              <a:t>them: it’s </a:t>
            </a:r>
            <a:r>
              <a:rPr lang="en-GB" dirty="0"/>
              <a:t>called </a:t>
            </a:r>
            <a:r>
              <a:rPr lang="en-GB" b="1" dirty="0"/>
              <a:t>concatenation </a:t>
            </a:r>
            <a:r>
              <a:rPr lang="en-GB" dirty="0"/>
              <a:t>and it just puts them one after the other </a:t>
            </a:r>
          </a:p>
          <a:p>
            <a:pPr marL="0" indent="0">
              <a:buNone/>
            </a:pPr>
            <a:r>
              <a:rPr lang="en-GB" dirty="0" smtClean="0"/>
              <a:t>	print</a:t>
            </a:r>
            <a:r>
              <a:rPr lang="en-GB" dirty="0"/>
              <a:t>(</a:t>
            </a:r>
            <a:r>
              <a:rPr lang="en-GB" dirty="0">
                <a:solidFill>
                  <a:srgbClr val="92D050"/>
                </a:solidFill>
              </a:rPr>
              <a:t>"Hello World"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 smtClean="0"/>
              <a:t>	print</a:t>
            </a:r>
            <a:r>
              <a:rPr lang="en-GB" dirty="0"/>
              <a:t>(</a:t>
            </a:r>
            <a:r>
              <a:rPr lang="en-GB" dirty="0">
                <a:solidFill>
                  <a:srgbClr val="92D050"/>
                </a:solidFill>
              </a:rPr>
              <a:t>"Hello"</a:t>
            </a:r>
            <a:r>
              <a:rPr lang="en-GB" dirty="0"/>
              <a:t> + </a:t>
            </a:r>
            <a:r>
              <a:rPr lang="en-GB" dirty="0">
                <a:solidFill>
                  <a:srgbClr val="92D050"/>
                </a:solidFill>
              </a:rPr>
              <a:t>" "</a:t>
            </a:r>
            <a:r>
              <a:rPr lang="en-GB" dirty="0"/>
              <a:t> + </a:t>
            </a:r>
            <a:r>
              <a:rPr lang="en-GB" dirty="0">
                <a:solidFill>
                  <a:srgbClr val="92D050"/>
                </a:solidFill>
              </a:rPr>
              <a:t>"World"</a:t>
            </a:r>
            <a:r>
              <a:rPr lang="en-GB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622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Exercise </a:t>
            </a:r>
            <a:r>
              <a:rPr lang="en-GB" b="1" dirty="0"/>
              <a:t>3 - Customise your program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800" dirty="0" smtClean="0"/>
              <a:t>Ask </a:t>
            </a:r>
            <a:r>
              <a:rPr lang="en-GB" sz="3800" dirty="0"/>
              <a:t>the user for some info, like their name, and then use it </a:t>
            </a:r>
            <a:r>
              <a:rPr lang="en-GB" sz="3800" dirty="0" smtClean="0"/>
              <a:t>in the program</a:t>
            </a:r>
            <a:endParaRPr lang="en-GB" sz="3800" dirty="0"/>
          </a:p>
          <a:p>
            <a:r>
              <a:rPr lang="en-GB" sz="3800" dirty="0"/>
              <a:t>Remember to print a statement to ask what your user should enter into the </a:t>
            </a:r>
            <a:r>
              <a:rPr lang="en-GB" sz="3800" dirty="0" smtClean="0"/>
              <a:t>space</a:t>
            </a:r>
            <a:endParaRPr lang="en-GB" sz="3800" dirty="0"/>
          </a:p>
          <a:p>
            <a:pPr marL="0" indent="0">
              <a:buNone/>
            </a:pPr>
            <a:r>
              <a:rPr lang="en-GB" sz="3800" dirty="0"/>
              <a:t> </a:t>
            </a:r>
            <a:r>
              <a:rPr lang="en-GB" sz="3800" dirty="0" smtClean="0"/>
              <a:t>     </a:t>
            </a:r>
            <a:r>
              <a:rPr lang="en-GB" dirty="0" smtClean="0"/>
              <a:t>print </a:t>
            </a:r>
            <a:r>
              <a:rPr lang="en-GB" dirty="0"/>
              <a:t>(</a:t>
            </a:r>
            <a:r>
              <a:rPr lang="en-GB" dirty="0">
                <a:solidFill>
                  <a:srgbClr val="00B050"/>
                </a:solidFill>
              </a:rPr>
              <a:t>"Please enter your </a:t>
            </a:r>
            <a:r>
              <a:rPr lang="en-GB" dirty="0" smtClean="0">
                <a:solidFill>
                  <a:srgbClr val="00B050"/>
                </a:solidFill>
              </a:rPr>
              <a:t>favourite </a:t>
            </a:r>
            <a:r>
              <a:rPr lang="en-GB" dirty="0">
                <a:solidFill>
                  <a:srgbClr val="00B050"/>
                </a:solidFill>
              </a:rPr>
              <a:t>colour?"</a:t>
            </a:r>
            <a:r>
              <a:rPr lang="en-GB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6097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Imports and 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</a:t>
            </a:r>
            <a:r>
              <a:rPr lang="en-GB" dirty="0"/>
              <a:t>everything is included in Python as standard, lots of content is included from other </a:t>
            </a:r>
            <a:r>
              <a:rPr lang="en-GB" dirty="0" smtClean="0"/>
              <a:t>places</a:t>
            </a:r>
            <a:endParaRPr lang="en-GB" dirty="0"/>
          </a:p>
          <a:p>
            <a:r>
              <a:rPr lang="en-GB" dirty="0" smtClean="0"/>
              <a:t>Most </a:t>
            </a:r>
            <a:r>
              <a:rPr lang="en-GB" dirty="0"/>
              <a:t>other content comes in the form of </a:t>
            </a:r>
            <a:r>
              <a:rPr lang="en-GB" b="1" dirty="0"/>
              <a:t>functions</a:t>
            </a:r>
            <a:r>
              <a:rPr lang="en-GB" dirty="0"/>
              <a:t>, which we have already been using </a:t>
            </a:r>
          </a:p>
          <a:p>
            <a:pPr marL="0" indent="0">
              <a:buNone/>
            </a:pPr>
            <a:r>
              <a:rPr lang="en-GB" dirty="0" smtClean="0"/>
              <a:t>	print</a:t>
            </a:r>
            <a:r>
              <a:rPr lang="en-GB" dirty="0"/>
              <a:t>(</a:t>
            </a:r>
            <a:r>
              <a:rPr lang="en-GB" dirty="0">
                <a:solidFill>
                  <a:srgbClr val="92D050"/>
                </a:solidFill>
              </a:rPr>
              <a:t>"Hello World"</a:t>
            </a:r>
            <a:r>
              <a:rPr lang="en-GB" dirty="0"/>
              <a:t>) </a:t>
            </a:r>
          </a:p>
          <a:p>
            <a:pPr marL="0" indent="0">
              <a:buNone/>
            </a:pPr>
            <a:r>
              <a:rPr lang="en-GB" dirty="0" smtClean="0"/>
              <a:t>	name </a:t>
            </a:r>
            <a:r>
              <a:rPr lang="en-GB" dirty="0"/>
              <a:t>= input() </a:t>
            </a:r>
          </a:p>
        </p:txBody>
      </p:sp>
    </p:spTree>
    <p:extLst>
      <p:ext uri="{BB962C8B-B14F-4D97-AF65-F5344CB8AC3E}">
        <p14:creationId xmlns:p14="http://schemas.microsoft.com/office/powerpoint/2010/main" val="382408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The random module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GB" sz="3800" dirty="0" smtClean="0"/>
              <a:t>Random </a:t>
            </a:r>
            <a:r>
              <a:rPr lang="en-GB" sz="3800" dirty="0"/>
              <a:t>numbers are one of the main things in a lot of games, just think of all the dice and cards in </a:t>
            </a:r>
            <a:r>
              <a:rPr lang="en-GB" sz="3800" dirty="0" smtClean="0"/>
              <a:t>games </a:t>
            </a:r>
            <a:endParaRPr lang="en-GB" sz="3800" dirty="0"/>
          </a:p>
          <a:p>
            <a:pPr marL="0" indent="0">
              <a:buNone/>
            </a:pPr>
            <a:r>
              <a:rPr lang="en-GB" sz="3800" dirty="0" smtClean="0"/>
              <a:t>	</a:t>
            </a:r>
            <a:r>
              <a:rPr lang="en-GB" sz="3800" dirty="0" smtClean="0">
                <a:solidFill>
                  <a:srgbClr val="0070C0"/>
                </a:solidFill>
              </a:rPr>
              <a:t>import </a:t>
            </a:r>
            <a:r>
              <a:rPr lang="en-GB" sz="3800" dirty="0">
                <a:solidFill>
                  <a:srgbClr val="0070C0"/>
                </a:solidFill>
              </a:rPr>
              <a:t>random </a:t>
            </a:r>
          </a:p>
          <a:p>
            <a:pPr marL="0" indent="0">
              <a:buNone/>
            </a:pPr>
            <a:r>
              <a:rPr lang="en-GB" sz="3800" dirty="0" smtClean="0">
                <a:solidFill>
                  <a:srgbClr val="0070C0"/>
                </a:solidFill>
              </a:rPr>
              <a:t>	value </a:t>
            </a:r>
            <a:r>
              <a:rPr lang="en-GB" sz="3800" dirty="0">
                <a:solidFill>
                  <a:srgbClr val="0070C0"/>
                </a:solidFill>
              </a:rPr>
              <a:t>= </a:t>
            </a:r>
            <a:r>
              <a:rPr lang="en-GB" sz="3800" dirty="0" err="1">
                <a:solidFill>
                  <a:srgbClr val="0070C0"/>
                </a:solidFill>
              </a:rPr>
              <a:t>random.randint</a:t>
            </a:r>
            <a:r>
              <a:rPr lang="en-GB" sz="3800" dirty="0">
                <a:solidFill>
                  <a:srgbClr val="0070C0"/>
                </a:solidFill>
              </a:rPr>
              <a:t>(1,6) </a:t>
            </a:r>
          </a:p>
          <a:p>
            <a:pPr marL="0" indent="0">
              <a:buNone/>
            </a:pPr>
            <a:r>
              <a:rPr lang="en-GB" sz="3800" dirty="0" smtClean="0">
                <a:solidFill>
                  <a:srgbClr val="0070C0"/>
                </a:solidFill>
              </a:rPr>
              <a:t>	print(value</a:t>
            </a:r>
            <a:r>
              <a:rPr lang="en-GB" sz="3800" dirty="0">
                <a:solidFill>
                  <a:srgbClr val="0070C0"/>
                </a:solidFill>
              </a:rPr>
              <a:t>)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19613"/>
            <a:ext cx="3048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3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512" y="274638"/>
            <a:ext cx="8229600" cy="1143000"/>
          </a:xfrm>
        </p:spPr>
        <p:txBody>
          <a:bodyPr/>
          <a:lstStyle/>
          <a:p>
            <a:r>
              <a:rPr lang="en-GB" b="1" dirty="0" smtClean="0"/>
              <a:t>Exercise 4: Roll the dice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3661867"/>
          </a:xfrm>
        </p:spPr>
        <p:txBody>
          <a:bodyPr>
            <a:noAutofit/>
          </a:bodyPr>
          <a:lstStyle/>
          <a:p>
            <a:r>
              <a:rPr lang="en-GB" sz="3000" dirty="0" smtClean="0"/>
              <a:t>Add </a:t>
            </a:r>
            <a:r>
              <a:rPr lang="en-GB" sz="3000" dirty="0"/>
              <a:t>a simulated dice roll to the hello world program </a:t>
            </a:r>
          </a:p>
          <a:p>
            <a:r>
              <a:rPr lang="en-GB" sz="3000" dirty="0"/>
              <a:t>Extras </a:t>
            </a:r>
          </a:p>
          <a:p>
            <a:pPr lvl="1"/>
            <a:r>
              <a:rPr lang="en-GB" sz="3000" dirty="0"/>
              <a:t>Add multiple dice, or change the number of sides on the </a:t>
            </a:r>
            <a:r>
              <a:rPr lang="en-GB" sz="3000" dirty="0" smtClean="0"/>
              <a:t>dice </a:t>
            </a:r>
            <a:endParaRPr lang="en-GB" sz="3000" dirty="0"/>
          </a:p>
          <a:p>
            <a:pPr lvl="1"/>
            <a:r>
              <a:rPr lang="en-GB" sz="3000" dirty="0"/>
              <a:t>Display results of dice added together </a:t>
            </a:r>
          </a:p>
          <a:p>
            <a:pPr lvl="1"/>
            <a:r>
              <a:rPr lang="en-GB" sz="3000" dirty="0"/>
              <a:t>Ask the user for input about the type of </a:t>
            </a:r>
            <a:r>
              <a:rPr lang="en-GB" sz="3000" dirty="0" smtClean="0"/>
              <a:t>dice </a:t>
            </a:r>
            <a:endParaRPr lang="en-GB" sz="3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2656"/>
            <a:ext cx="2268548" cy="181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589240"/>
            <a:ext cx="8173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 smtClean="0"/>
              <a:t>		</a:t>
            </a:r>
            <a:r>
              <a:rPr lang="en-GB" sz="3000" dirty="0" smtClean="0">
                <a:solidFill>
                  <a:srgbClr val="0070C0"/>
                </a:solidFill>
              </a:rPr>
              <a:t>size = input() </a:t>
            </a:r>
          </a:p>
          <a:p>
            <a:r>
              <a:rPr lang="en-GB" sz="3000" dirty="0" smtClean="0">
                <a:solidFill>
                  <a:srgbClr val="0070C0"/>
                </a:solidFill>
              </a:rPr>
              <a:t>		roll = </a:t>
            </a:r>
            <a:r>
              <a:rPr lang="en-GB" sz="3000" dirty="0" err="1" smtClean="0">
                <a:solidFill>
                  <a:srgbClr val="0070C0"/>
                </a:solidFill>
              </a:rPr>
              <a:t>random.randint</a:t>
            </a:r>
            <a:r>
              <a:rPr lang="en-GB" sz="3000" dirty="0" smtClean="0">
                <a:solidFill>
                  <a:srgbClr val="0070C0"/>
                </a:solidFill>
              </a:rPr>
              <a:t>(1,int(size)) 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63764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Conditionals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5222788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b="1" dirty="0" smtClean="0"/>
              <a:t>Conditionals </a:t>
            </a:r>
            <a:r>
              <a:rPr lang="en-GB" dirty="0" smtClean="0"/>
              <a:t>result </a:t>
            </a:r>
            <a:r>
              <a:rPr lang="en-GB" dirty="0"/>
              <a:t>in a logical outcome, such as True or False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Some conditions are </a:t>
            </a:r>
          </a:p>
          <a:p>
            <a:pPr marL="0" indent="0">
              <a:buNone/>
            </a:pPr>
            <a:r>
              <a:rPr lang="en-GB" dirty="0" smtClean="0"/>
              <a:t>	Greater </a:t>
            </a:r>
            <a:r>
              <a:rPr lang="en-GB" dirty="0"/>
              <a:t>than </a:t>
            </a:r>
            <a:r>
              <a:rPr lang="en-GB" dirty="0" smtClean="0"/>
              <a:t>  </a:t>
            </a:r>
            <a:r>
              <a:rPr lang="en-GB" b="1" dirty="0" smtClean="0"/>
              <a:t>&gt;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Less than	      </a:t>
            </a:r>
            <a:r>
              <a:rPr lang="en-GB" b="1" dirty="0" smtClean="0"/>
              <a:t>&lt;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Equal </a:t>
            </a:r>
            <a:r>
              <a:rPr lang="en-GB" dirty="0"/>
              <a:t>to </a:t>
            </a:r>
            <a:r>
              <a:rPr lang="en-GB" dirty="0" smtClean="0"/>
              <a:t>	      </a:t>
            </a:r>
            <a:r>
              <a:rPr lang="en-GB" b="1" dirty="0" smtClean="0"/>
              <a:t>==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Not </a:t>
            </a:r>
            <a:r>
              <a:rPr lang="en-GB" dirty="0"/>
              <a:t>equal to  </a:t>
            </a:r>
            <a:r>
              <a:rPr lang="en-GB" dirty="0" smtClean="0"/>
              <a:t> </a:t>
            </a:r>
            <a:r>
              <a:rPr lang="en-GB" b="1" dirty="0" smtClean="0"/>
              <a:t>!= </a:t>
            </a:r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88" y="3429000"/>
            <a:ext cx="4388771" cy="291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86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Exercise 5 – True or false?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800" dirty="0" smtClean="0"/>
              <a:t>Try </a:t>
            </a:r>
            <a:r>
              <a:rPr lang="en-GB" sz="3800" dirty="0"/>
              <a:t>some of the </a:t>
            </a:r>
            <a:r>
              <a:rPr lang="en-GB" sz="3800" dirty="0" smtClean="0"/>
              <a:t>following </a:t>
            </a:r>
            <a:r>
              <a:rPr lang="en-GB" sz="3800" dirty="0"/>
              <a:t>statements </a:t>
            </a:r>
          </a:p>
          <a:p>
            <a:pPr marL="0" indent="0">
              <a:buNone/>
            </a:pPr>
            <a:r>
              <a:rPr lang="en-GB" sz="3800" dirty="0" smtClean="0"/>
              <a:t>	</a:t>
            </a:r>
            <a:r>
              <a:rPr lang="en-GB" sz="3800" dirty="0" smtClean="0">
                <a:solidFill>
                  <a:srgbClr val="0070C0"/>
                </a:solidFill>
              </a:rPr>
              <a:t>a </a:t>
            </a:r>
            <a:r>
              <a:rPr lang="en-GB" sz="3800" dirty="0">
                <a:solidFill>
                  <a:srgbClr val="0070C0"/>
                </a:solidFill>
              </a:rPr>
              <a:t>= 5 </a:t>
            </a:r>
          </a:p>
          <a:p>
            <a:pPr marL="0" indent="0">
              <a:buNone/>
            </a:pPr>
            <a:r>
              <a:rPr lang="en-GB" sz="3800" dirty="0" smtClean="0">
                <a:solidFill>
                  <a:srgbClr val="0070C0"/>
                </a:solidFill>
              </a:rPr>
              <a:t>	b </a:t>
            </a:r>
            <a:r>
              <a:rPr lang="en-GB" sz="3800" dirty="0">
                <a:solidFill>
                  <a:srgbClr val="0070C0"/>
                </a:solidFill>
              </a:rPr>
              <a:t>= 10 </a:t>
            </a:r>
          </a:p>
          <a:p>
            <a:pPr marL="0" indent="0">
              <a:buNone/>
            </a:pPr>
            <a:r>
              <a:rPr lang="en-GB" sz="3800" dirty="0" smtClean="0">
                <a:solidFill>
                  <a:srgbClr val="0070C0"/>
                </a:solidFill>
              </a:rPr>
              <a:t>	a </a:t>
            </a:r>
            <a:r>
              <a:rPr lang="en-GB" sz="3800" dirty="0">
                <a:solidFill>
                  <a:srgbClr val="0070C0"/>
                </a:solidFill>
              </a:rPr>
              <a:t>&gt; b </a:t>
            </a:r>
          </a:p>
          <a:p>
            <a:pPr marL="0" indent="0">
              <a:buNone/>
            </a:pPr>
            <a:r>
              <a:rPr lang="en-GB" sz="3800" dirty="0" smtClean="0">
                <a:solidFill>
                  <a:srgbClr val="0070C0"/>
                </a:solidFill>
              </a:rPr>
              <a:t>	a </a:t>
            </a:r>
            <a:r>
              <a:rPr lang="en-GB" sz="3800" dirty="0">
                <a:solidFill>
                  <a:srgbClr val="0070C0"/>
                </a:solidFill>
              </a:rPr>
              <a:t>&lt; </a:t>
            </a:r>
            <a:r>
              <a:rPr lang="en-GB" sz="3800" dirty="0" smtClean="0">
                <a:solidFill>
                  <a:srgbClr val="0070C0"/>
                </a:solidFill>
              </a:rPr>
              <a:t>b</a:t>
            </a:r>
            <a:endParaRPr lang="en-GB" sz="3800" dirty="0">
              <a:solidFill>
                <a:srgbClr val="0070C0"/>
              </a:solidFill>
            </a:endParaRPr>
          </a:p>
          <a:p>
            <a:r>
              <a:rPr lang="en-GB" sz="3800" dirty="0"/>
              <a:t>Experiment with some other comparisons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39952" y="2294172"/>
            <a:ext cx="3312368" cy="336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3800" dirty="0" err="1">
                <a:solidFill>
                  <a:srgbClr val="0070C0"/>
                </a:solidFill>
              </a:rPr>
              <a:t>a+b</a:t>
            </a:r>
            <a:r>
              <a:rPr lang="en-GB" sz="3800" dirty="0">
                <a:solidFill>
                  <a:srgbClr val="0070C0"/>
                </a:solidFill>
              </a:rPr>
              <a:t> == </a:t>
            </a:r>
            <a:r>
              <a:rPr lang="en-GB" sz="3800" dirty="0" err="1">
                <a:solidFill>
                  <a:srgbClr val="0070C0"/>
                </a:solidFill>
              </a:rPr>
              <a:t>b+a</a:t>
            </a:r>
            <a:r>
              <a:rPr lang="en-GB" sz="3800" dirty="0">
                <a:solidFill>
                  <a:srgbClr val="0070C0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GB" sz="3800" dirty="0">
                <a:solidFill>
                  <a:srgbClr val="0070C0"/>
                </a:solidFill>
              </a:rPr>
              <a:t>a-b == b-a </a:t>
            </a:r>
          </a:p>
          <a:p>
            <a:pPr>
              <a:spcBef>
                <a:spcPct val="20000"/>
              </a:spcBef>
            </a:pPr>
            <a:r>
              <a:rPr lang="en-GB" sz="3800" dirty="0">
                <a:solidFill>
                  <a:srgbClr val="0070C0"/>
                </a:solidFill>
              </a:rPr>
              <a:t>a*b == b*a </a:t>
            </a:r>
          </a:p>
          <a:p>
            <a:pPr>
              <a:spcBef>
                <a:spcPct val="20000"/>
              </a:spcBef>
            </a:pPr>
            <a:r>
              <a:rPr lang="en-GB" sz="3800" dirty="0">
                <a:solidFill>
                  <a:srgbClr val="0070C0"/>
                </a:solidFill>
              </a:rPr>
              <a:t>a/b != b/a </a:t>
            </a:r>
          </a:p>
          <a:p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5251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Flow control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800" dirty="0" smtClean="0"/>
              <a:t>Not </a:t>
            </a:r>
            <a:r>
              <a:rPr lang="en-GB" sz="3800" dirty="0"/>
              <a:t>everything happens in order, sometimes decisions must be made and code run </a:t>
            </a:r>
            <a:r>
              <a:rPr lang="en-GB" sz="3800" dirty="0" smtClean="0"/>
              <a:t>(or not) depending </a:t>
            </a:r>
            <a:r>
              <a:rPr lang="en-GB" sz="3800" dirty="0"/>
              <a:t>on the </a:t>
            </a:r>
            <a:r>
              <a:rPr lang="en-GB" sz="3800" dirty="0" smtClean="0"/>
              <a:t>result</a:t>
            </a:r>
            <a:endParaRPr lang="en-GB" sz="3800" dirty="0"/>
          </a:p>
          <a:p>
            <a:pPr marL="0" indent="0">
              <a:buNone/>
            </a:pPr>
            <a:r>
              <a:rPr lang="en-GB" sz="3800" b="1" dirty="0" smtClean="0"/>
              <a:t>	If </a:t>
            </a:r>
            <a:endParaRPr lang="en-GB" sz="3800" dirty="0"/>
          </a:p>
          <a:p>
            <a:pPr marL="0" indent="0">
              <a:buNone/>
            </a:pPr>
            <a:r>
              <a:rPr lang="en-GB" sz="3800" b="1" dirty="0" smtClean="0"/>
              <a:t>	While </a:t>
            </a:r>
            <a:endParaRPr lang="en-GB" sz="3800" dirty="0"/>
          </a:p>
          <a:p>
            <a:pPr marL="0" indent="0">
              <a:buNone/>
            </a:pPr>
            <a:r>
              <a:rPr lang="en-GB" sz="3800" dirty="0" smtClean="0"/>
              <a:t>	</a:t>
            </a:r>
            <a:r>
              <a:rPr lang="en-GB" sz="3800" b="1" dirty="0" smtClean="0"/>
              <a:t>For </a:t>
            </a:r>
            <a:endParaRPr lang="en-GB" sz="3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209" y="1412776"/>
            <a:ext cx="3640038" cy="49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While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Loops are useful for repeating  bits of code without having to retype the code</a:t>
            </a:r>
          </a:p>
          <a:p>
            <a:pPr>
              <a:buNone/>
            </a:pPr>
            <a:r>
              <a:rPr lang="en-GB" dirty="0" smtClean="0"/>
              <a:t>A </a:t>
            </a:r>
            <a:r>
              <a:rPr lang="en-GB" b="1" dirty="0" smtClean="0"/>
              <a:t>while</a:t>
            </a:r>
            <a:r>
              <a:rPr lang="en-GB" dirty="0" smtClean="0"/>
              <a:t> loop will keep going round while the condition is met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x</a:t>
            </a:r>
            <a:r>
              <a:rPr lang="en-GB" dirty="0" smtClean="0">
                <a:solidFill>
                  <a:srgbClr val="0070C0"/>
                </a:solidFill>
              </a:rPr>
              <a:t> = 0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w</a:t>
            </a:r>
            <a:r>
              <a:rPr lang="en-GB" dirty="0" smtClean="0">
                <a:solidFill>
                  <a:srgbClr val="0070C0"/>
                </a:solidFill>
              </a:rPr>
              <a:t>hile (x &lt; 5):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  print (x)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smtClean="0">
                <a:solidFill>
                  <a:srgbClr val="0070C0"/>
                </a:solidFill>
              </a:rPr>
              <a:t>     x = x+1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3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While – Looping in the program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3500" dirty="0" smtClean="0"/>
              <a:t>The </a:t>
            </a:r>
            <a:r>
              <a:rPr lang="en-GB" sz="3500" b="1" dirty="0"/>
              <a:t>while</a:t>
            </a:r>
            <a:r>
              <a:rPr lang="en-GB" sz="3500" dirty="0"/>
              <a:t> loop is the main part of the program </a:t>
            </a:r>
          </a:p>
          <a:p>
            <a:pPr marL="0" indent="0">
              <a:buNone/>
            </a:pPr>
            <a:r>
              <a:rPr lang="en-GB" sz="3500" i="1" dirty="0" smtClean="0"/>
              <a:t>	while </a:t>
            </a:r>
            <a:r>
              <a:rPr lang="en-GB" sz="3500" i="1" dirty="0" err="1"/>
              <a:t>guessesTaken</a:t>
            </a:r>
            <a:r>
              <a:rPr lang="en-GB" sz="3500" i="1" dirty="0"/>
              <a:t> &lt; 6: </a:t>
            </a:r>
            <a:endParaRPr lang="en-GB" sz="3500" dirty="0"/>
          </a:p>
          <a:p>
            <a:pPr marL="0" indent="0">
              <a:buNone/>
            </a:pPr>
            <a:r>
              <a:rPr lang="en-GB" sz="3500" i="1" dirty="0" smtClean="0"/>
              <a:t>		# </a:t>
            </a:r>
            <a:r>
              <a:rPr lang="en-GB" sz="3500" i="1" dirty="0"/>
              <a:t>Do something </a:t>
            </a:r>
            <a:endParaRPr lang="en-GB" sz="3500" dirty="0"/>
          </a:p>
          <a:p>
            <a:pPr marL="0" indent="0">
              <a:buNone/>
            </a:pPr>
            <a:r>
              <a:rPr lang="en-GB" sz="3500" i="1" dirty="0" smtClean="0"/>
              <a:t>		</a:t>
            </a:r>
            <a:r>
              <a:rPr lang="en-GB" sz="3500" i="1" dirty="0" err="1" smtClean="0"/>
              <a:t>guessesTaken</a:t>
            </a:r>
            <a:r>
              <a:rPr lang="en-GB" sz="3500" i="1" dirty="0" smtClean="0"/>
              <a:t> </a:t>
            </a:r>
            <a:r>
              <a:rPr lang="en-GB" sz="3500" i="1" dirty="0"/>
              <a:t>= </a:t>
            </a:r>
            <a:r>
              <a:rPr lang="en-GB" sz="3500" i="1" dirty="0" err="1"/>
              <a:t>guessesTaken</a:t>
            </a:r>
            <a:r>
              <a:rPr lang="en-GB" sz="3500" i="1" dirty="0"/>
              <a:t> + 1 </a:t>
            </a:r>
            <a:endParaRPr lang="en-GB" sz="3500" dirty="0"/>
          </a:p>
          <a:p>
            <a:pPr marL="0" indent="0">
              <a:buNone/>
            </a:pPr>
            <a:r>
              <a:rPr lang="en-GB" sz="3500" dirty="0"/>
              <a:t>Note the 4 spaces before everything which happens inside the </a:t>
            </a:r>
            <a:r>
              <a:rPr lang="en-GB" sz="3500" dirty="0" smtClean="0"/>
              <a:t>loop - the </a:t>
            </a:r>
            <a:r>
              <a:rPr lang="en-GB" sz="3500" dirty="0"/>
              <a:t>loop ends when things aren't spaced in any </a:t>
            </a:r>
            <a:r>
              <a:rPr lang="en-GB" sz="3500" dirty="0" smtClean="0"/>
              <a:t>more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0384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Key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Bold is for things which are common computing terms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Blue is for things you need to do to work along with me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Red is for outputs with Python will print out</a:t>
            </a:r>
          </a:p>
          <a:p>
            <a:r>
              <a:rPr lang="en-GB" dirty="0" smtClean="0">
                <a:solidFill>
                  <a:srgbClr val="00B050"/>
                </a:solidFill>
              </a:rPr>
              <a:t>Green is for Strings</a:t>
            </a:r>
          </a:p>
          <a:p>
            <a:r>
              <a:rPr lang="en-GB" i="1" dirty="0" smtClean="0"/>
              <a:t>Italics are things which need to be written into a program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187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If – Choosing what to do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Code </a:t>
            </a:r>
            <a:r>
              <a:rPr lang="en-GB" sz="3600" dirty="0"/>
              <a:t>inside an </a:t>
            </a:r>
            <a:r>
              <a:rPr lang="en-GB" sz="3600" b="1" dirty="0"/>
              <a:t>if</a:t>
            </a:r>
            <a:r>
              <a:rPr lang="en-GB" sz="3600" dirty="0"/>
              <a:t> statement only gets executed if the condition is true </a:t>
            </a:r>
          </a:p>
          <a:p>
            <a:pPr marL="0" indent="0">
              <a:buNone/>
            </a:pPr>
            <a:r>
              <a:rPr lang="en-GB" sz="3600" i="1" dirty="0" smtClean="0"/>
              <a:t>	if </a:t>
            </a:r>
            <a:r>
              <a:rPr lang="en-GB" sz="3600" i="1" dirty="0"/>
              <a:t>guess &lt; number: </a:t>
            </a:r>
            <a:endParaRPr lang="en-GB" sz="3600" dirty="0"/>
          </a:p>
          <a:p>
            <a:pPr marL="0" indent="0">
              <a:buNone/>
            </a:pPr>
            <a:r>
              <a:rPr lang="en-GB" sz="3600" i="1" dirty="0" smtClean="0"/>
              <a:t>		print</a:t>
            </a:r>
            <a:r>
              <a:rPr lang="en-GB" sz="3600" i="1" dirty="0"/>
              <a:t>(</a:t>
            </a:r>
            <a:r>
              <a:rPr lang="en-GB" sz="3600" i="1" dirty="0">
                <a:solidFill>
                  <a:srgbClr val="00B050"/>
                </a:solidFill>
              </a:rPr>
              <a:t>“Your guess is too low.”</a:t>
            </a:r>
            <a:r>
              <a:rPr lang="en-GB" sz="3600" i="1" dirty="0"/>
              <a:t>) </a:t>
            </a:r>
            <a:endParaRPr lang="en-GB" sz="3600" dirty="0"/>
          </a:p>
          <a:p>
            <a:r>
              <a:rPr lang="en-GB" sz="3600" dirty="0"/>
              <a:t>Once again, when the indenting ends, the </a:t>
            </a:r>
            <a:r>
              <a:rPr lang="en-GB" sz="3600" b="1" dirty="0"/>
              <a:t>if</a:t>
            </a:r>
            <a:r>
              <a:rPr lang="en-GB" sz="3600" dirty="0"/>
              <a:t> statement is over </a:t>
            </a:r>
          </a:p>
        </p:txBody>
      </p:sp>
    </p:spTree>
    <p:extLst>
      <p:ext uri="{BB962C8B-B14F-4D97-AF65-F5344CB8AC3E}">
        <p14:creationId xmlns:p14="http://schemas.microsoft.com/office/powerpoint/2010/main" val="36552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If statements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800" dirty="0" smtClean="0"/>
              <a:t>Let’s look at an </a:t>
            </a:r>
            <a:r>
              <a:rPr lang="en-GB" sz="3800" b="1" dirty="0" smtClean="0"/>
              <a:t>if</a:t>
            </a:r>
            <a:r>
              <a:rPr lang="en-GB" sz="3800" dirty="0" smtClean="0"/>
              <a:t> statement</a:t>
            </a:r>
          </a:p>
          <a:p>
            <a:pPr>
              <a:buNone/>
            </a:pPr>
            <a:r>
              <a:rPr lang="en-GB" sz="3800" dirty="0" smtClean="0">
                <a:solidFill>
                  <a:srgbClr val="0070C0"/>
                </a:solidFill>
              </a:rPr>
              <a:t>if (x &gt; 5) :</a:t>
            </a:r>
          </a:p>
          <a:p>
            <a:pPr>
              <a:buNone/>
            </a:pPr>
            <a:r>
              <a:rPr lang="en-GB" sz="3800" dirty="0">
                <a:solidFill>
                  <a:srgbClr val="0070C0"/>
                </a:solidFill>
              </a:rPr>
              <a:t> </a:t>
            </a:r>
            <a:r>
              <a:rPr lang="en-GB" sz="3800" dirty="0" smtClean="0">
                <a:solidFill>
                  <a:srgbClr val="0070C0"/>
                </a:solidFill>
              </a:rPr>
              <a:t>   print (</a:t>
            </a:r>
            <a:r>
              <a:rPr lang="en-GB" sz="3800" dirty="0" smtClean="0">
                <a:solidFill>
                  <a:srgbClr val="00B050"/>
                </a:solidFill>
              </a:rPr>
              <a:t>“x is bigger than 5”</a:t>
            </a:r>
            <a:r>
              <a:rPr lang="en-GB" sz="3800" dirty="0" smtClean="0">
                <a:solidFill>
                  <a:srgbClr val="0070C0"/>
                </a:solidFill>
              </a:rPr>
              <a:t>)</a:t>
            </a:r>
          </a:p>
          <a:p>
            <a:endParaRPr lang="en-GB" sz="3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3800" dirty="0" smtClean="0">
                <a:solidFill>
                  <a:srgbClr val="0070C0"/>
                </a:solidFill>
              </a:rPr>
              <a:t>else :</a:t>
            </a:r>
          </a:p>
          <a:p>
            <a:pPr>
              <a:buNone/>
            </a:pPr>
            <a:r>
              <a:rPr lang="en-GB" sz="3800" dirty="0">
                <a:solidFill>
                  <a:srgbClr val="0070C0"/>
                </a:solidFill>
              </a:rPr>
              <a:t> </a:t>
            </a:r>
            <a:r>
              <a:rPr lang="en-GB" sz="3800" dirty="0" smtClean="0">
                <a:solidFill>
                  <a:srgbClr val="0070C0"/>
                </a:solidFill>
              </a:rPr>
              <a:t>   print (</a:t>
            </a:r>
            <a:r>
              <a:rPr lang="en-GB" sz="3800" dirty="0" smtClean="0">
                <a:solidFill>
                  <a:srgbClr val="00B050"/>
                </a:solidFill>
              </a:rPr>
              <a:t>“x is less than or equal to 5!”</a:t>
            </a:r>
            <a:r>
              <a:rPr lang="en-GB" sz="3800" dirty="0" smtClean="0">
                <a:solidFill>
                  <a:srgbClr val="0070C0"/>
                </a:solidFill>
              </a:rPr>
              <a:t>)</a:t>
            </a:r>
            <a:endParaRPr lang="en-GB" sz="3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Break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If </a:t>
            </a:r>
            <a:r>
              <a:rPr lang="en-GB" sz="3600" dirty="0"/>
              <a:t>for some reason we want to end the while loop before its natural end, we can always use the </a:t>
            </a:r>
            <a:r>
              <a:rPr lang="en-GB" sz="3600" b="1" dirty="0"/>
              <a:t>break </a:t>
            </a:r>
            <a:r>
              <a:rPr lang="en-GB" sz="3600" dirty="0"/>
              <a:t>statement, which gets us out of the loop </a:t>
            </a:r>
          </a:p>
          <a:p>
            <a:pPr marL="0" indent="0">
              <a:buNone/>
            </a:pPr>
            <a:r>
              <a:rPr lang="en-GB" sz="3600" i="1" dirty="0" smtClean="0"/>
              <a:t>	if </a:t>
            </a:r>
            <a:r>
              <a:rPr lang="en-GB" sz="3600" i="1" dirty="0"/>
              <a:t>guess == number: </a:t>
            </a:r>
            <a:endParaRPr lang="en-GB" sz="3600" dirty="0"/>
          </a:p>
          <a:p>
            <a:pPr marL="0" indent="0">
              <a:buNone/>
            </a:pPr>
            <a:r>
              <a:rPr lang="en-GB" sz="3600" b="1" i="1" dirty="0" smtClean="0"/>
              <a:t>		break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227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Exercise 6 – Guess the number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/>
              <a:t>M</a:t>
            </a:r>
            <a:r>
              <a:rPr lang="en-GB" sz="3600" dirty="0" smtClean="0"/>
              <a:t>ake a ‘Guess </a:t>
            </a:r>
            <a:r>
              <a:rPr lang="en-GB" sz="3600" dirty="0"/>
              <a:t>the </a:t>
            </a:r>
            <a:r>
              <a:rPr lang="en-GB" sz="3600" dirty="0" smtClean="0"/>
              <a:t>number’ </a:t>
            </a:r>
            <a:r>
              <a:rPr lang="en-GB" sz="3600" dirty="0"/>
              <a:t>game, and add any or all of the following features </a:t>
            </a:r>
          </a:p>
          <a:p>
            <a:pPr lvl="1"/>
            <a:r>
              <a:rPr lang="en-GB" sz="3600" dirty="0" smtClean="0"/>
              <a:t>Customise </a:t>
            </a:r>
            <a:r>
              <a:rPr lang="en-GB" sz="3600" dirty="0"/>
              <a:t>the program </a:t>
            </a:r>
          </a:p>
          <a:p>
            <a:pPr lvl="1"/>
            <a:r>
              <a:rPr lang="en-GB" sz="3600" dirty="0" smtClean="0"/>
              <a:t>A </a:t>
            </a:r>
            <a:r>
              <a:rPr lang="en-GB" sz="3600" dirty="0"/>
              <a:t>difficulty setting, which the player can select </a:t>
            </a:r>
            <a:endParaRPr lang="en-GB" sz="3600" dirty="0" smtClean="0"/>
          </a:p>
          <a:p>
            <a:pPr lvl="1"/>
            <a:r>
              <a:rPr lang="en-GB" sz="3600" dirty="0" smtClean="0"/>
              <a:t>A 2-player </a:t>
            </a:r>
            <a:r>
              <a:rPr lang="en-GB" sz="3600" dirty="0"/>
              <a:t>version 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4768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Boolean operators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69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 smtClean="0"/>
              <a:t>Boolean operators (</a:t>
            </a:r>
            <a:r>
              <a:rPr lang="en-GB" sz="3600" b="1" dirty="0" smtClean="0"/>
              <a:t>and or not</a:t>
            </a:r>
            <a:r>
              <a:rPr lang="en-GB" sz="3600" dirty="0" smtClean="0"/>
              <a:t>) are used to test multiple statements</a:t>
            </a:r>
            <a:endParaRPr lang="en-GB" sz="3600" dirty="0"/>
          </a:p>
          <a:p>
            <a:pPr marL="0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w</a:t>
            </a:r>
            <a:r>
              <a:rPr lang="en-GB" sz="3600" dirty="0" smtClean="0">
                <a:solidFill>
                  <a:srgbClr val="0070C0"/>
                </a:solidFill>
              </a:rPr>
              <a:t>hile cave != </a:t>
            </a:r>
            <a:r>
              <a:rPr lang="en-GB" sz="3600" dirty="0" smtClean="0">
                <a:solidFill>
                  <a:srgbClr val="00B050"/>
                </a:solidFill>
              </a:rPr>
              <a:t>‘1’</a:t>
            </a:r>
            <a:r>
              <a:rPr lang="en-GB" sz="3600" dirty="0" smtClean="0">
                <a:solidFill>
                  <a:srgbClr val="0070C0"/>
                </a:solidFill>
              </a:rPr>
              <a:t> and cave !=</a:t>
            </a:r>
            <a:r>
              <a:rPr lang="en-GB" sz="3600" dirty="0" smtClean="0">
                <a:solidFill>
                  <a:srgbClr val="00B050"/>
                </a:solidFill>
              </a:rPr>
              <a:t>‘2’</a:t>
            </a:r>
          </a:p>
          <a:p>
            <a:pPr marL="0" indent="0">
              <a:buNone/>
            </a:pPr>
            <a:r>
              <a:rPr lang="en-GB" sz="3600" dirty="0">
                <a:solidFill>
                  <a:srgbClr val="0070C0"/>
                </a:solidFill>
              </a:rPr>
              <a:t>while cave != </a:t>
            </a:r>
            <a:r>
              <a:rPr lang="en-GB" sz="3600" dirty="0">
                <a:solidFill>
                  <a:srgbClr val="00B050"/>
                </a:solidFill>
              </a:rPr>
              <a:t>‘1’</a:t>
            </a:r>
            <a:r>
              <a:rPr lang="en-GB" sz="3600" dirty="0">
                <a:solidFill>
                  <a:srgbClr val="0070C0"/>
                </a:solidFill>
              </a:rPr>
              <a:t> </a:t>
            </a:r>
            <a:r>
              <a:rPr lang="en-GB" sz="3600" dirty="0" smtClean="0">
                <a:solidFill>
                  <a:srgbClr val="0070C0"/>
                </a:solidFill>
              </a:rPr>
              <a:t>or cave </a:t>
            </a:r>
            <a:r>
              <a:rPr lang="en-GB" sz="3600" dirty="0">
                <a:solidFill>
                  <a:srgbClr val="0070C0"/>
                </a:solidFill>
              </a:rPr>
              <a:t>!=</a:t>
            </a:r>
            <a:r>
              <a:rPr lang="en-GB" sz="3600" dirty="0">
                <a:solidFill>
                  <a:srgbClr val="00B050"/>
                </a:solidFill>
              </a:rPr>
              <a:t>‘2</a:t>
            </a:r>
            <a:r>
              <a:rPr lang="en-GB" sz="3600" dirty="0" smtClean="0">
                <a:solidFill>
                  <a:srgbClr val="00B050"/>
                </a:solidFill>
              </a:rPr>
              <a:t>’</a:t>
            </a:r>
          </a:p>
          <a:p>
            <a:pPr marL="0" indent="0">
              <a:buNone/>
            </a:pPr>
            <a:r>
              <a:rPr lang="en-GB" sz="3600" dirty="0" smtClean="0">
                <a:solidFill>
                  <a:srgbClr val="0070C0"/>
                </a:solidFill>
              </a:rPr>
              <a:t>not True</a:t>
            </a:r>
            <a:endParaRPr lang="en-GB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9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Boolean operators: and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556792"/>
            <a:ext cx="3106688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True and True</a:t>
            </a:r>
          </a:p>
          <a:p>
            <a:pPr marL="0" indent="0">
              <a:buNone/>
            </a:pPr>
            <a:r>
              <a:rPr lang="en-GB" dirty="0" smtClean="0"/>
              <a:t>True and False</a:t>
            </a:r>
          </a:p>
          <a:p>
            <a:pPr marL="0" indent="0">
              <a:buNone/>
            </a:pPr>
            <a:r>
              <a:rPr lang="en-GB" dirty="0" smtClean="0"/>
              <a:t>False and True </a:t>
            </a:r>
          </a:p>
          <a:p>
            <a:pPr marL="0" indent="0">
              <a:buNone/>
            </a:pPr>
            <a:r>
              <a:rPr lang="en-GB" dirty="0" smtClean="0"/>
              <a:t>False and 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Boolean operators: or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556792"/>
            <a:ext cx="3106688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True or True</a:t>
            </a:r>
          </a:p>
          <a:p>
            <a:pPr marL="0" indent="0">
              <a:buNone/>
            </a:pPr>
            <a:r>
              <a:rPr lang="en-GB" dirty="0" smtClean="0"/>
              <a:t>True or False</a:t>
            </a:r>
          </a:p>
          <a:p>
            <a:pPr marL="0" indent="0">
              <a:buNone/>
            </a:pPr>
            <a:r>
              <a:rPr lang="en-GB" dirty="0" smtClean="0"/>
              <a:t>False or True </a:t>
            </a:r>
          </a:p>
          <a:p>
            <a:pPr marL="0" indent="0">
              <a:buNone/>
            </a:pPr>
            <a:r>
              <a:rPr lang="en-GB" dirty="0" smtClean="0"/>
              <a:t>False or 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64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Boolean operators: not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1556792"/>
            <a:ext cx="3106688" cy="452596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not True </a:t>
            </a:r>
          </a:p>
          <a:p>
            <a:pPr marL="0" indent="0">
              <a:buNone/>
            </a:pPr>
            <a:r>
              <a:rPr lang="en-GB" dirty="0" smtClean="0"/>
              <a:t>not False</a:t>
            </a:r>
          </a:p>
        </p:txBody>
      </p:sp>
    </p:spTree>
    <p:extLst>
      <p:ext uri="{BB962C8B-B14F-4D97-AF65-F5344CB8AC3E}">
        <p14:creationId xmlns:p14="http://schemas.microsoft.com/office/powerpoint/2010/main" val="10047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In Python you can write </a:t>
            </a:r>
            <a:r>
              <a:rPr lang="en-GB" b="1" dirty="0" smtClean="0"/>
              <a:t>functions</a:t>
            </a:r>
            <a:r>
              <a:rPr lang="en-GB" dirty="0" smtClean="0"/>
              <a:t> for blocks of code that you’ll want to  use many times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>
                <a:solidFill>
                  <a:srgbClr val="FFC000"/>
                </a:solidFill>
              </a:rPr>
              <a:t>	</a:t>
            </a:r>
            <a:r>
              <a:rPr lang="en-GB" dirty="0" err="1" smtClean="0">
                <a:solidFill>
                  <a:srgbClr val="FFC000"/>
                </a:solidFill>
              </a:rPr>
              <a:t>def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greeting</a:t>
            </a:r>
            <a:r>
              <a:rPr lang="en-GB" dirty="0"/>
              <a:t>(name):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 smtClean="0">
                <a:solidFill>
                  <a:srgbClr val="0070C0"/>
                </a:solidFill>
              </a:rPr>
              <a:t>	       </a:t>
            </a:r>
            <a:r>
              <a:rPr lang="en-GB" dirty="0" smtClean="0">
                <a:solidFill>
                  <a:srgbClr val="7030A0"/>
                </a:solidFill>
              </a:rPr>
              <a:t>print</a:t>
            </a:r>
            <a:r>
              <a:rPr lang="en-GB" dirty="0"/>
              <a:t>(</a:t>
            </a:r>
            <a:r>
              <a:rPr lang="en-GB" dirty="0">
                <a:solidFill>
                  <a:srgbClr val="00B050"/>
                </a:solidFill>
              </a:rPr>
              <a:t>“Welcome ”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+ name)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smtClean="0"/>
              <a:t>	greeting</a:t>
            </a:r>
            <a:r>
              <a:rPr lang="en-GB" dirty="0"/>
              <a:t>(</a:t>
            </a:r>
            <a:r>
              <a:rPr lang="en-GB" dirty="0">
                <a:solidFill>
                  <a:srgbClr val="00B050"/>
                </a:solidFill>
              </a:rPr>
              <a:t>“Sophy”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smtClean="0"/>
              <a:t>	greeting</a:t>
            </a:r>
            <a:r>
              <a:rPr lang="en-GB" dirty="0"/>
              <a:t>(</a:t>
            </a:r>
            <a:r>
              <a:rPr lang="en-GB" dirty="0">
                <a:solidFill>
                  <a:srgbClr val="00B050"/>
                </a:solidFill>
              </a:rPr>
              <a:t>“Angus”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 smtClean="0"/>
              <a:t>	greeting</a:t>
            </a:r>
            <a:r>
              <a:rPr lang="en-GB" dirty="0"/>
              <a:t>(</a:t>
            </a:r>
            <a:r>
              <a:rPr lang="en-GB" dirty="0">
                <a:solidFill>
                  <a:srgbClr val="00B050"/>
                </a:solidFill>
              </a:rPr>
              <a:t>“Callum”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6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7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Use functions in your “guess the number” game</a:t>
            </a:r>
            <a:endParaRPr lang="en-GB" sz="3600" dirty="0"/>
          </a:p>
          <a:p>
            <a:pPr lvl="1"/>
            <a:r>
              <a:rPr lang="en-GB" sz="3600" dirty="0"/>
              <a:t>A guess quality indicator (e.g. hot, warm, cold)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325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is Python?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r>
              <a:rPr lang="en-GB" dirty="0" smtClean="0"/>
              <a:t>Scripting language</a:t>
            </a:r>
          </a:p>
          <a:p>
            <a:endParaRPr lang="en-GB" dirty="0"/>
          </a:p>
          <a:p>
            <a:r>
              <a:rPr lang="en-GB" dirty="0" smtClean="0"/>
              <a:t>Like a script for a play or film</a:t>
            </a:r>
          </a:p>
          <a:p>
            <a:endParaRPr lang="en-GB" dirty="0"/>
          </a:p>
          <a:p>
            <a:r>
              <a:rPr lang="en-GB" dirty="0" smtClean="0"/>
              <a:t>Tells the computer what to say and do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11" y="1700808"/>
            <a:ext cx="3447826" cy="344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88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program that tells you if a number is prime</a:t>
            </a:r>
            <a:br>
              <a:rPr lang="en-GB" dirty="0" smtClean="0"/>
            </a:br>
            <a:r>
              <a:rPr lang="en-GB" dirty="0" smtClean="0"/>
              <a:t>- what is a prime number?</a:t>
            </a:r>
            <a:br>
              <a:rPr lang="en-GB" dirty="0" smtClean="0"/>
            </a:br>
            <a:r>
              <a:rPr lang="en-GB" dirty="0" smtClean="0"/>
              <a:t>- special cases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2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Hangman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- How many guesses?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- How to display wrong guesses?</a:t>
            </a:r>
            <a:br>
              <a:rPr lang="en-GB" dirty="0" smtClean="0"/>
            </a:br>
            <a:r>
              <a:rPr lang="en-GB" dirty="0" smtClean="0"/>
              <a:t>- Deal with bad input – capital letters, numbers, punctuation</a:t>
            </a:r>
          </a:p>
        </p:txBody>
      </p:sp>
    </p:spTree>
    <p:extLst>
      <p:ext uri="{BB962C8B-B14F-4D97-AF65-F5344CB8AC3E}">
        <p14:creationId xmlns:p14="http://schemas.microsoft.com/office/powerpoint/2010/main" val="114573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IDLE – The easy Python interface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4762872" cy="4525963"/>
          </a:xfrm>
        </p:spPr>
        <p:txBody>
          <a:bodyPr/>
          <a:lstStyle/>
          <a:p>
            <a:r>
              <a:rPr lang="en-GB" dirty="0" smtClean="0"/>
              <a:t>To start up Python, we need to run the IDLE editor</a:t>
            </a:r>
          </a:p>
          <a:p>
            <a:endParaRPr lang="en-GB" dirty="0"/>
          </a:p>
          <a:p>
            <a:r>
              <a:rPr lang="en-GB" dirty="0" smtClean="0">
                <a:solidFill>
                  <a:srgbClr val="0070C0"/>
                </a:solidFill>
              </a:rPr>
              <a:t>Start -&gt; Python3.2 -&gt; IDLE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 smtClean="0"/>
              <a:t>You should get a window that looks like this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124" y="1988840"/>
            <a:ext cx="3608588" cy="35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7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What are we looking at?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4320480" cy="5257800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Console</a:t>
            </a:r>
            <a:r>
              <a:rPr lang="en-GB" dirty="0" smtClean="0"/>
              <a:t>: text terminal where we can enter commands</a:t>
            </a:r>
          </a:p>
          <a:p>
            <a:endParaRPr lang="en-GB" b="1" dirty="0"/>
          </a:p>
          <a:p>
            <a:r>
              <a:rPr lang="en-GB" dirty="0" smtClean="0"/>
              <a:t>Direct access to the Python </a:t>
            </a:r>
            <a:r>
              <a:rPr lang="en-GB" b="1" dirty="0" smtClean="0"/>
              <a:t>Interpreter</a:t>
            </a:r>
          </a:p>
          <a:p>
            <a:endParaRPr lang="en-GB" b="1" dirty="0"/>
          </a:p>
          <a:p>
            <a:r>
              <a:rPr lang="en-GB" dirty="0" smtClean="0"/>
              <a:t>What you type in here is computed as soon as you press return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4296139" cy="322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9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 what now?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500" dirty="0" smtClean="0"/>
              <a:t>Computers </a:t>
            </a:r>
            <a:r>
              <a:rPr lang="en-GB" sz="3500" dirty="0"/>
              <a:t>are great at doing </a:t>
            </a:r>
            <a:r>
              <a:rPr lang="en-GB" sz="3500" dirty="0" smtClean="0"/>
              <a:t>maths </a:t>
            </a:r>
            <a:r>
              <a:rPr lang="en-GB" sz="3500" dirty="0"/>
              <a:t>(simple maths anyway) </a:t>
            </a:r>
          </a:p>
          <a:p>
            <a:r>
              <a:rPr lang="en-GB" sz="3500" dirty="0"/>
              <a:t>Python makes a really good calculator </a:t>
            </a:r>
          </a:p>
          <a:p>
            <a:r>
              <a:rPr lang="en-GB" sz="3500" dirty="0" smtClean="0"/>
              <a:t>You </a:t>
            </a:r>
            <a:r>
              <a:rPr lang="en-GB" sz="3500" dirty="0"/>
              <a:t>can just use it by typing in what you want like a normal </a:t>
            </a:r>
            <a:r>
              <a:rPr lang="en-GB" sz="3500" dirty="0" smtClean="0"/>
              <a:t>calculator </a:t>
            </a:r>
            <a:endParaRPr lang="en-GB" sz="3500" dirty="0"/>
          </a:p>
          <a:p>
            <a:r>
              <a:rPr lang="en-GB" sz="3500" dirty="0"/>
              <a:t>Try </a:t>
            </a:r>
            <a:r>
              <a:rPr lang="en-GB" sz="3500" dirty="0">
                <a:solidFill>
                  <a:srgbClr val="0070C0"/>
                </a:solidFill>
              </a:rPr>
              <a:t>2+2</a:t>
            </a:r>
            <a:r>
              <a:rPr lang="en-GB" sz="3500" dirty="0"/>
              <a:t> and press </a:t>
            </a:r>
            <a:r>
              <a:rPr lang="en-GB" sz="3500" dirty="0" smtClean="0"/>
              <a:t>return 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9508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Well, </a:t>
            </a:r>
            <a:r>
              <a:rPr lang="en-GB" b="1" dirty="0"/>
              <a:t>almost a calculator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Similar, but some things are </a:t>
            </a:r>
            <a:r>
              <a:rPr lang="en-GB" dirty="0" smtClean="0"/>
              <a:t>different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Addition </a:t>
            </a:r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b="1" dirty="0" smtClean="0"/>
              <a:t>+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Subtraction 	</a:t>
            </a:r>
            <a:r>
              <a:rPr lang="en-GB" b="1" dirty="0" smtClean="0"/>
              <a:t>-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Multiplication 	</a:t>
            </a:r>
            <a:r>
              <a:rPr lang="en-GB" b="1" dirty="0" smtClean="0"/>
              <a:t>*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	Division 		</a:t>
            </a:r>
            <a:r>
              <a:rPr lang="en-GB" b="1" dirty="0" smtClean="0"/>
              <a:t>/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8359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Storing </a:t>
            </a:r>
            <a:r>
              <a:rPr lang="en-GB" b="1" dirty="0"/>
              <a:t>results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400" dirty="0" smtClean="0"/>
              <a:t>This is a bit </a:t>
            </a:r>
            <a:r>
              <a:rPr lang="en-GB" sz="3400" dirty="0"/>
              <a:t>like the memory on a </a:t>
            </a:r>
            <a:r>
              <a:rPr lang="en-GB" sz="3400" dirty="0" smtClean="0"/>
              <a:t>calculator: </a:t>
            </a:r>
            <a:endParaRPr lang="en-GB" sz="3400" dirty="0"/>
          </a:p>
          <a:p>
            <a:pPr marL="0" indent="0">
              <a:buNone/>
            </a:pPr>
            <a:r>
              <a:rPr lang="en-GB" sz="3400" dirty="0" smtClean="0"/>
              <a:t>	</a:t>
            </a:r>
            <a:r>
              <a:rPr lang="en-GB" sz="3400" dirty="0" err="1" smtClean="0">
                <a:solidFill>
                  <a:srgbClr val="0070C0"/>
                </a:solidFill>
              </a:rPr>
              <a:t>ans</a:t>
            </a:r>
            <a:r>
              <a:rPr lang="en-GB" sz="3400" dirty="0" smtClean="0">
                <a:solidFill>
                  <a:srgbClr val="0070C0"/>
                </a:solidFill>
              </a:rPr>
              <a:t> </a:t>
            </a:r>
            <a:r>
              <a:rPr lang="en-GB" sz="3400" dirty="0">
                <a:solidFill>
                  <a:srgbClr val="0070C0"/>
                </a:solidFill>
              </a:rPr>
              <a:t>= 5*5 </a:t>
            </a:r>
          </a:p>
          <a:p>
            <a:pPr marL="0" indent="0">
              <a:buNone/>
            </a:pPr>
            <a:r>
              <a:rPr lang="en-GB" sz="3400" dirty="0" smtClean="0">
                <a:solidFill>
                  <a:srgbClr val="0070C0"/>
                </a:solidFill>
              </a:rPr>
              <a:t>	print </a:t>
            </a:r>
            <a:r>
              <a:rPr lang="en-GB" sz="3400" dirty="0">
                <a:solidFill>
                  <a:srgbClr val="0070C0"/>
                </a:solidFill>
              </a:rPr>
              <a:t>(</a:t>
            </a:r>
            <a:r>
              <a:rPr lang="en-GB" sz="3400" dirty="0" err="1">
                <a:solidFill>
                  <a:srgbClr val="0070C0"/>
                </a:solidFill>
              </a:rPr>
              <a:t>ans</a:t>
            </a:r>
            <a:r>
              <a:rPr lang="en-GB" sz="3400" dirty="0">
                <a:solidFill>
                  <a:srgbClr val="0070C0"/>
                </a:solidFill>
              </a:rPr>
              <a:t>) </a:t>
            </a:r>
          </a:p>
          <a:p>
            <a:pPr marL="0" indent="0">
              <a:buNone/>
            </a:pPr>
            <a:r>
              <a:rPr lang="en-GB" sz="3400" dirty="0" smtClean="0"/>
              <a:t>	</a:t>
            </a:r>
            <a:r>
              <a:rPr lang="en-GB" sz="3400" dirty="0" smtClean="0">
                <a:solidFill>
                  <a:srgbClr val="FF0000"/>
                </a:solidFill>
              </a:rPr>
              <a:t>25 </a:t>
            </a:r>
            <a:endParaRPr lang="en-GB" sz="3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3400" dirty="0" smtClean="0"/>
              <a:t>You </a:t>
            </a:r>
            <a:r>
              <a:rPr lang="en-GB" sz="3400" dirty="0"/>
              <a:t>can </a:t>
            </a:r>
            <a:r>
              <a:rPr lang="en-GB" sz="3400" dirty="0" smtClean="0"/>
              <a:t>also use </a:t>
            </a:r>
            <a:r>
              <a:rPr lang="en-GB" sz="3400" dirty="0"/>
              <a:t>it in other </a:t>
            </a:r>
            <a:endParaRPr lang="en-GB" sz="3400" dirty="0" smtClean="0"/>
          </a:p>
          <a:p>
            <a:pPr marL="0" indent="0">
              <a:buNone/>
            </a:pPr>
            <a:r>
              <a:rPr lang="en-GB" sz="3400" dirty="0" smtClean="0"/>
              <a:t>expressions: </a:t>
            </a:r>
            <a:endParaRPr lang="en-GB" sz="3400" dirty="0"/>
          </a:p>
          <a:p>
            <a:pPr marL="457200" lvl="1" indent="0">
              <a:buNone/>
            </a:pPr>
            <a:r>
              <a:rPr lang="en-GB" sz="3400" dirty="0" smtClean="0"/>
              <a:t>	</a:t>
            </a:r>
            <a:r>
              <a:rPr lang="en-GB" sz="3400" dirty="0" smtClean="0">
                <a:solidFill>
                  <a:srgbClr val="0070C0"/>
                </a:solidFill>
              </a:rPr>
              <a:t>ans+10 </a:t>
            </a:r>
            <a:endParaRPr lang="en-GB" sz="3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GB" sz="3400" dirty="0" smtClean="0"/>
              <a:t>	</a:t>
            </a:r>
            <a:r>
              <a:rPr lang="en-GB" sz="3400" dirty="0" smtClean="0">
                <a:solidFill>
                  <a:srgbClr val="FF0000"/>
                </a:solidFill>
              </a:rPr>
              <a:t>35 </a:t>
            </a:r>
            <a:endParaRPr lang="en-GB" sz="3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2856"/>
            <a:ext cx="3443046" cy="363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9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1107</Words>
  <Application>Microsoft Office PowerPoint</Application>
  <PresentationFormat>On-screen Show (4:3)</PresentationFormat>
  <Paragraphs>242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Introduction to Python</vt:lpstr>
      <vt:lpstr>Lesson One</vt:lpstr>
      <vt:lpstr>Key</vt:lpstr>
      <vt:lpstr>What is Python?</vt:lpstr>
      <vt:lpstr>IDLE – The easy Python interface</vt:lpstr>
      <vt:lpstr>What are we looking at?</vt:lpstr>
      <vt:lpstr>So what now?</vt:lpstr>
      <vt:lpstr>Well, almost a calculator </vt:lpstr>
      <vt:lpstr>Storing results </vt:lpstr>
      <vt:lpstr>Variables </vt:lpstr>
      <vt:lpstr>Variable names</vt:lpstr>
      <vt:lpstr>Exercise 2 - Variables</vt:lpstr>
      <vt:lpstr>PowerPoint Presentation</vt:lpstr>
      <vt:lpstr>Let’s write a program</vt:lpstr>
      <vt:lpstr>What’s a program?</vt:lpstr>
      <vt:lpstr>Running the program</vt:lpstr>
      <vt:lpstr>What’s happening?</vt:lpstr>
      <vt:lpstr>Why "Hello World“?</vt:lpstr>
      <vt:lpstr>User input</vt:lpstr>
      <vt:lpstr>But text shouldn’t add!</vt:lpstr>
      <vt:lpstr>Exercise 3 - Customise your program </vt:lpstr>
      <vt:lpstr>Imports and functions</vt:lpstr>
      <vt:lpstr>The random module</vt:lpstr>
      <vt:lpstr>Exercise 4: Roll the dice</vt:lpstr>
      <vt:lpstr>Conditionals</vt:lpstr>
      <vt:lpstr>Exercise 5 – True or false?</vt:lpstr>
      <vt:lpstr>Flow control</vt:lpstr>
      <vt:lpstr>While</vt:lpstr>
      <vt:lpstr>While – Looping in the program</vt:lpstr>
      <vt:lpstr>If – Choosing what to do</vt:lpstr>
      <vt:lpstr>If statements</vt:lpstr>
      <vt:lpstr>Break</vt:lpstr>
      <vt:lpstr>Exercise 6 – Guess the number</vt:lpstr>
      <vt:lpstr>Boolean operators</vt:lpstr>
      <vt:lpstr>Boolean operators: and</vt:lpstr>
      <vt:lpstr>Boolean operators: or</vt:lpstr>
      <vt:lpstr>Boolean operators: not</vt:lpstr>
      <vt:lpstr>Functions</vt:lpstr>
      <vt:lpstr>Exercise 7 </vt:lpstr>
      <vt:lpstr>Exercise 8</vt:lpstr>
      <vt:lpstr>Exercise 9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Palmer, Sophy (STFC,RAL,TECH)</dc:creator>
  <cp:lastModifiedBy>Training1</cp:lastModifiedBy>
  <cp:revision>52</cp:revision>
  <dcterms:created xsi:type="dcterms:W3CDTF">2015-05-26T19:50:29Z</dcterms:created>
  <dcterms:modified xsi:type="dcterms:W3CDTF">2017-05-31T13:58:12Z</dcterms:modified>
</cp:coreProperties>
</file>