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  <p:sldMasterId id="2147483684" r:id="rId6"/>
  </p:sldMasterIdLst>
  <p:notesMasterIdLst>
    <p:notesMasterId r:id="rId18"/>
  </p:notesMasterIdLst>
  <p:sldIdLst>
    <p:sldId id="405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006600"/>
    <a:srgbClr val="E1E1FF"/>
    <a:srgbClr val="D0E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6607" autoAdjust="0"/>
  </p:normalViewPr>
  <p:slideViewPr>
    <p:cSldViewPr>
      <p:cViewPr varScale="1">
        <p:scale>
          <a:sx n="106" d="100"/>
          <a:sy n="106" d="100"/>
        </p:scale>
        <p:origin x="-17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fld id="{A5975A82-9C6A-49AF-9453-8BC7D83620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98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set_mode</a:t>
            </a:r>
            <a:r>
              <a:rPr lang="fr-FR" dirty="0" smtClean="0"/>
              <a:t>(</a:t>
            </a:r>
            <a:r>
              <a:rPr lang="fr-FR" dirty="0" err="1" smtClean="0"/>
              <a:t>resolution</a:t>
            </a:r>
            <a:r>
              <a:rPr lang="fr-FR" dirty="0" smtClean="0"/>
              <a:t>=(0,0), flags=0, </a:t>
            </a:r>
            <a:r>
              <a:rPr lang="fr-FR" dirty="0" err="1" smtClean="0"/>
              <a:t>depth</a:t>
            </a:r>
            <a:r>
              <a:rPr lang="fr-FR" dirty="0" smtClean="0"/>
              <a:t>=0) -&gt; Surface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75A82-9C6A-49AF-9453-8BC7D83620D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2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75A82-9C6A-49AF-9453-8BC7D83620D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7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488EA-7510-48B4-8282-82FA313679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1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78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084776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51419"/>
          </a:xfrm>
        </p:spPr>
        <p:txBody>
          <a:bodyPr/>
          <a:lstStyle>
            <a:lvl1pPr marL="0" indent="0">
              <a:buNone/>
              <a:defRPr sz="2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9717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71942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4591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638680"/>
            <a:ext cx="5486400" cy="804862"/>
          </a:xfrm>
        </p:spPr>
        <p:txBody>
          <a:bodyPr/>
          <a:lstStyle>
            <a:lvl1pPr marL="0" indent="0">
              <a:buNone/>
              <a:defRPr sz="2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21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0"/>
            <a:ext cx="91440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3BAF7-9117-4C50-B7BE-4A9DE5E291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2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CC79A-828C-475D-A78E-F633A3E78A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8640"/>
            <a:ext cx="9144000" cy="1470025"/>
          </a:xfrm>
        </p:spPr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70065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3800488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8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86047"/>
            <a:ext cx="7848872" cy="1362075"/>
          </a:xfrm>
        </p:spPr>
        <p:txBody>
          <a:bodyPr anchor="t"/>
          <a:lstStyle>
            <a:lvl1pPr algn="l">
              <a:defRPr sz="4400" b="1" cap="none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85860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149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57338"/>
            <a:ext cx="3810000" cy="451486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3810000" cy="38004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0212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484784"/>
            <a:ext cx="4040188" cy="639762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897331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82951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1912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7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929063"/>
            <a:ext cx="7772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6D1B375-3048-41DB-B9CE-BF860284B1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9" descr="STFC_to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8" r:id="rId2"/>
    <p:sldLayoutId id="2147484429" r:id="rId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pitchFamily="34" charset="0"/>
          <a:ea typeface="+mj-ea"/>
          <a:cs typeface="Arial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ctr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57338"/>
            <a:ext cx="7772400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fld id="{D96ABE34-310A-46F9-B17F-00B1261335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5" name="Picture 19" descr="SCI41098_PPT_Templates_bottom_STFC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5294313"/>
            <a:ext cx="7580312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3C8C93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3C8C93"/>
                </a:solidFill>
              </a:rPr>
              <a:t>Introduction to </a:t>
            </a:r>
            <a:r>
              <a:rPr lang="en-US" altLang="en-US" dirty="0" err="1" smtClean="0">
                <a:solidFill>
                  <a:srgbClr val="3C8C93"/>
                </a:solidFill>
              </a:rPr>
              <a:t>PyGame</a:t>
            </a:r>
            <a:endParaRPr lang="en-US" altLang="en-US" dirty="0" smtClean="0">
              <a:solidFill>
                <a:srgbClr val="3C8C93"/>
              </a:solidFill>
            </a:endParaRP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Greg Corbett, Scientific Computing Department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5: Drawing other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412776"/>
            <a:ext cx="8183880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err="1" smtClean="0">
                <a:solidFill>
                  <a:srgbClr val="185072"/>
                </a:solidFill>
              </a:rPr>
              <a:t>pygame.draw.line</a:t>
            </a:r>
            <a:r>
              <a:rPr lang="en-GB" sz="1800" dirty="0" smtClean="0">
                <a:solidFill>
                  <a:srgbClr val="185072"/>
                </a:solidFill>
              </a:rPr>
              <a:t>(</a:t>
            </a:r>
            <a:r>
              <a:rPr lang="en-GB" sz="1800" dirty="0" err="1" smtClean="0">
                <a:solidFill>
                  <a:srgbClr val="185072"/>
                </a:solidFill>
              </a:rPr>
              <a:t>windowSurface</a:t>
            </a:r>
            <a:r>
              <a:rPr lang="en-GB" sz="1800" dirty="0">
                <a:solidFill>
                  <a:srgbClr val="185072"/>
                </a:solidFill>
              </a:rPr>
              <a:t>, COLOUR, (</a:t>
            </a:r>
            <a:r>
              <a:rPr lang="en-GB" sz="1800" dirty="0" err="1">
                <a:solidFill>
                  <a:srgbClr val="185072"/>
                </a:solidFill>
              </a:rPr>
              <a:t>xstart</a:t>
            </a:r>
            <a:r>
              <a:rPr lang="en-GB" sz="1800" dirty="0" smtClean="0">
                <a:solidFill>
                  <a:srgbClr val="185072"/>
                </a:solidFill>
              </a:rPr>
              <a:t>, </a:t>
            </a:r>
            <a:r>
              <a:rPr lang="en-GB" sz="1800" dirty="0" err="1" smtClean="0">
                <a:solidFill>
                  <a:srgbClr val="185072"/>
                </a:solidFill>
              </a:rPr>
              <a:t>ystart</a:t>
            </a:r>
            <a:r>
              <a:rPr lang="en-GB" sz="1800" dirty="0">
                <a:solidFill>
                  <a:srgbClr val="185072"/>
                </a:solidFill>
              </a:rPr>
              <a:t>), (</a:t>
            </a:r>
            <a:r>
              <a:rPr lang="en-GB" sz="1800" dirty="0" err="1">
                <a:solidFill>
                  <a:srgbClr val="185072"/>
                </a:solidFill>
              </a:rPr>
              <a:t>xend</a:t>
            </a:r>
            <a:r>
              <a:rPr lang="en-GB" sz="1800" dirty="0">
                <a:solidFill>
                  <a:srgbClr val="185072"/>
                </a:solidFill>
              </a:rPr>
              <a:t>, </a:t>
            </a:r>
            <a:r>
              <a:rPr lang="en-GB" sz="1800" dirty="0" err="1">
                <a:solidFill>
                  <a:srgbClr val="185072"/>
                </a:solidFill>
              </a:rPr>
              <a:t>yend</a:t>
            </a:r>
            <a:r>
              <a:rPr lang="en-GB" sz="1800" dirty="0" smtClean="0">
                <a:solidFill>
                  <a:srgbClr val="185072"/>
                </a:solidFill>
              </a:rPr>
              <a:t>))</a:t>
            </a:r>
            <a:endParaRPr lang="en-GB" sz="1800" dirty="0">
              <a:solidFill>
                <a:srgbClr val="185072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rgbClr val="185072"/>
              </a:solidFill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rgbClr val="185072"/>
                </a:solidFill>
              </a:rPr>
              <a:t>pygame.draw.circle</a:t>
            </a:r>
            <a:r>
              <a:rPr lang="en-GB" sz="1800" dirty="0">
                <a:solidFill>
                  <a:srgbClr val="185072"/>
                </a:solidFill>
              </a:rPr>
              <a:t>(</a:t>
            </a:r>
            <a:r>
              <a:rPr lang="en-GB" sz="1800" dirty="0" err="1">
                <a:solidFill>
                  <a:srgbClr val="185072"/>
                </a:solidFill>
              </a:rPr>
              <a:t>windowSurface</a:t>
            </a:r>
            <a:r>
              <a:rPr lang="en-GB" sz="1800" dirty="0">
                <a:solidFill>
                  <a:srgbClr val="185072"/>
                </a:solidFill>
              </a:rPr>
              <a:t>, COLOUR, (</a:t>
            </a:r>
            <a:r>
              <a:rPr lang="en-GB" sz="1800" dirty="0" err="1">
                <a:solidFill>
                  <a:srgbClr val="185072"/>
                </a:solidFill>
              </a:rPr>
              <a:t>xcentre</a:t>
            </a:r>
            <a:r>
              <a:rPr lang="en-GB" sz="1800" dirty="0" smtClean="0">
                <a:solidFill>
                  <a:srgbClr val="185072"/>
                </a:solidFill>
              </a:rPr>
              <a:t>, </a:t>
            </a:r>
            <a:r>
              <a:rPr lang="en-GB" sz="1800" dirty="0" err="1" smtClean="0">
                <a:solidFill>
                  <a:srgbClr val="185072"/>
                </a:solidFill>
              </a:rPr>
              <a:t>ycentre</a:t>
            </a:r>
            <a:r>
              <a:rPr lang="en-GB" sz="1800" dirty="0" smtClean="0">
                <a:solidFill>
                  <a:srgbClr val="185072"/>
                </a:solidFill>
              </a:rPr>
              <a:t>), radius)</a:t>
            </a:r>
            <a:endParaRPr lang="en-GB" sz="1800" dirty="0">
              <a:solidFill>
                <a:srgbClr val="185072"/>
              </a:solidFill>
            </a:endParaRPr>
          </a:p>
          <a:p>
            <a:pPr marL="0" indent="0">
              <a:buNone/>
            </a:pPr>
            <a:endParaRPr lang="en-GB" sz="22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200" dirty="0" err="1" smtClean="0"/>
              <a:t>PyGame</a:t>
            </a:r>
            <a:r>
              <a:rPr lang="en-GB" sz="2200" dirty="0" smtClean="0"/>
              <a:t> has lots of drawing functions – experiment with them!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 err="1" smtClean="0"/>
              <a:t>pygame.draw.rect</a:t>
            </a:r>
            <a:r>
              <a:rPr lang="en-GB" sz="2200" dirty="0" smtClean="0"/>
              <a:t>(…)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 err="1" smtClean="0"/>
              <a:t>pygame.draw.ellipse</a:t>
            </a:r>
            <a:r>
              <a:rPr lang="en-GB" sz="2200" dirty="0" smtClean="0"/>
              <a:t>(…)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9523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RGB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 err="1"/>
              <a:t>Color</a:t>
            </a:r>
            <a:r>
              <a:rPr lang="en-GB" b="1" dirty="0"/>
              <a:t> RGB </a:t>
            </a:r>
            <a:r>
              <a:rPr lang="en-GB" b="1" dirty="0" smtClean="0"/>
              <a:t>Values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Black ( 0, 0, 0)</a:t>
            </a:r>
          </a:p>
          <a:p>
            <a:r>
              <a:rPr lang="en-GB" dirty="0"/>
              <a:t>Blue ( 0, 0, 255)</a:t>
            </a:r>
          </a:p>
          <a:p>
            <a:r>
              <a:rPr lang="en-GB" dirty="0" err="1"/>
              <a:t>Gray</a:t>
            </a:r>
            <a:r>
              <a:rPr lang="en-GB" dirty="0"/>
              <a:t> (128, 128, 128)</a:t>
            </a:r>
          </a:p>
          <a:p>
            <a:r>
              <a:rPr lang="en-GB" dirty="0"/>
              <a:t>Green ( 0, 128, 0)</a:t>
            </a:r>
          </a:p>
          <a:p>
            <a:r>
              <a:rPr lang="en-GB" dirty="0"/>
              <a:t>Lime ( 0, 255, 0)</a:t>
            </a:r>
          </a:p>
          <a:p>
            <a:r>
              <a:rPr lang="en-GB" dirty="0"/>
              <a:t>Purple (128, 0, 128)</a:t>
            </a:r>
          </a:p>
          <a:p>
            <a:r>
              <a:rPr lang="en-GB" dirty="0"/>
              <a:t>Red (255, 0, 0)</a:t>
            </a:r>
          </a:p>
          <a:p>
            <a:r>
              <a:rPr lang="en-GB" dirty="0"/>
              <a:t>Teal ( 0, 128, 128)</a:t>
            </a:r>
          </a:p>
          <a:p>
            <a:r>
              <a:rPr lang="en-GB" dirty="0"/>
              <a:t>White (255, 255, 255)</a:t>
            </a:r>
          </a:p>
          <a:p>
            <a:r>
              <a:rPr lang="en-GB" dirty="0"/>
              <a:t>Yellow (255, 255, 0)</a:t>
            </a:r>
          </a:p>
        </p:txBody>
      </p:sp>
    </p:spTree>
    <p:extLst>
      <p:ext uri="{BB962C8B-B14F-4D97-AF65-F5344CB8AC3E}">
        <p14:creationId xmlns:p14="http://schemas.microsoft.com/office/powerpoint/2010/main" val="60758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PyGame</a:t>
            </a:r>
            <a:r>
              <a:rPr lang="en-GB" dirty="0" smtClean="0"/>
              <a:t> for?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We’ll use it to make a simple game</a:t>
            </a:r>
          </a:p>
          <a:p>
            <a:pPr lvl="1"/>
            <a:r>
              <a:rPr lang="en-GB" dirty="0" smtClean="0"/>
              <a:t>Draw rectangles</a:t>
            </a:r>
          </a:p>
          <a:p>
            <a:pPr lvl="1"/>
            <a:r>
              <a:rPr lang="en-GB" dirty="0" smtClean="0"/>
              <a:t>Move rectangles</a:t>
            </a:r>
          </a:p>
          <a:p>
            <a:pPr lvl="1"/>
            <a:r>
              <a:rPr lang="en-GB" dirty="0" smtClean="0"/>
              <a:t>Fire them across the screen</a:t>
            </a:r>
          </a:p>
          <a:p>
            <a:pPr lvl="1"/>
            <a:r>
              <a:rPr lang="en-GB" dirty="0" smtClean="0"/>
              <a:t>Aim of the game: hit one rectangle with another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96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GB" dirty="0" smtClean="0"/>
          </a:p>
          <a:p>
            <a:pPr marL="514350" indent="-514350">
              <a:buAutoNum type="arabicPeriod"/>
            </a:pPr>
            <a:r>
              <a:rPr lang="en-GB" dirty="0" smtClean="0"/>
              <a:t>Import and initialise </a:t>
            </a:r>
            <a:r>
              <a:rPr lang="en-GB" dirty="0" err="1" smtClean="0"/>
              <a:t>PyGame</a:t>
            </a:r>
            <a:endParaRPr lang="en-GB" dirty="0" smtClean="0"/>
          </a:p>
          <a:p>
            <a:pPr marL="514350" indent="-514350">
              <a:buAutoNum type="arabicPeriod"/>
            </a:pPr>
            <a:endParaRPr lang="en-GB" dirty="0" smtClean="0"/>
          </a:p>
          <a:p>
            <a:pPr marL="514350" indent="-514350">
              <a:buAutoNum type="arabicPeriod"/>
            </a:pPr>
            <a:r>
              <a:rPr lang="en-GB" dirty="0" smtClean="0"/>
              <a:t>Create a game window</a:t>
            </a:r>
          </a:p>
          <a:p>
            <a:pPr marL="514350" indent="-514350">
              <a:buAutoNum type="arabicPeriod"/>
            </a:pPr>
            <a:endParaRPr lang="en-GB" dirty="0" smtClean="0"/>
          </a:p>
          <a:p>
            <a:pPr marL="514350" indent="-514350">
              <a:buAutoNum type="arabicPeriod"/>
            </a:pPr>
            <a:r>
              <a:rPr lang="en-GB" dirty="0" smtClean="0"/>
              <a:t>Add a Game Loop</a:t>
            </a:r>
          </a:p>
          <a:p>
            <a:pPr marL="514350" indent="-514350">
              <a:buAutoNum type="arabicPeriod"/>
            </a:pPr>
            <a:endParaRPr lang="en-GB" dirty="0" smtClean="0"/>
          </a:p>
          <a:p>
            <a:pPr marL="514350" indent="-514350">
              <a:buAutoNum type="arabicPeriod"/>
            </a:pPr>
            <a:endParaRPr lang="en-GB" dirty="0" smtClean="0"/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918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Step 1: Import + Initialize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smtClean="0">
                <a:solidFill>
                  <a:srgbClr val="185072"/>
                </a:solidFill>
              </a:rPr>
              <a:t>Import sys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185072"/>
                </a:solidFill>
              </a:rPr>
              <a:t>import </a:t>
            </a:r>
            <a:r>
              <a:rPr lang="en-GB" sz="1800" dirty="0" err="1" smtClean="0">
                <a:solidFill>
                  <a:srgbClr val="185072"/>
                </a:solidFill>
              </a:rPr>
              <a:t>pygame</a:t>
            </a:r>
            <a:endParaRPr lang="en-GB" sz="1800" dirty="0">
              <a:solidFill>
                <a:srgbClr val="185072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185072"/>
                </a:solidFill>
              </a:rPr>
              <a:t>from </a:t>
            </a:r>
            <a:r>
              <a:rPr lang="en-GB" sz="1800" dirty="0" err="1">
                <a:solidFill>
                  <a:srgbClr val="185072"/>
                </a:solidFill>
              </a:rPr>
              <a:t>pygame.locals</a:t>
            </a:r>
            <a:r>
              <a:rPr lang="en-GB" sz="1800" dirty="0">
                <a:solidFill>
                  <a:srgbClr val="185072"/>
                </a:solidFill>
              </a:rPr>
              <a:t> import </a:t>
            </a:r>
            <a:r>
              <a:rPr lang="en-GB" sz="1800" dirty="0" smtClean="0">
                <a:solidFill>
                  <a:srgbClr val="185072"/>
                </a:solidFill>
              </a:rPr>
              <a:t>*</a:t>
            </a:r>
          </a:p>
          <a:p>
            <a:pPr marL="0" indent="0">
              <a:buNone/>
            </a:pPr>
            <a:endParaRPr lang="en-GB" sz="1800" dirty="0">
              <a:solidFill>
                <a:srgbClr val="185072"/>
              </a:solidFill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rgbClr val="185072"/>
                </a:solidFill>
              </a:rPr>
              <a:t>pygame.init</a:t>
            </a:r>
            <a:r>
              <a:rPr lang="en-GB" sz="1800" dirty="0" smtClean="0">
                <a:solidFill>
                  <a:srgbClr val="185072"/>
                </a:solidFill>
              </a:rPr>
              <a:t>()</a:t>
            </a:r>
          </a:p>
          <a:p>
            <a:pPr marL="0" indent="0">
              <a:buNone/>
            </a:pPr>
            <a:endParaRPr lang="en-GB" dirty="0" smtClean="0">
              <a:solidFill>
                <a:srgbClr val="185072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185072"/>
              </a:solidFill>
            </a:endParaRPr>
          </a:p>
          <a:p>
            <a:pPr marL="0" indent="0">
              <a:buNone/>
            </a:pPr>
            <a:r>
              <a:rPr lang="en-GB" dirty="0" smtClean="0"/>
              <a:t>Run this program. What happens?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NB: Don’t call your program pygame.py</a:t>
            </a:r>
          </a:p>
        </p:txBody>
      </p:sp>
    </p:spTree>
    <p:extLst>
      <p:ext uri="{BB962C8B-B14F-4D97-AF65-F5344CB8AC3E}">
        <p14:creationId xmlns:p14="http://schemas.microsoft.com/office/powerpoint/2010/main" val="18048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2: Create a Game Window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dirty="0" smtClean="0"/>
              <a:t>Add to the bottom of your code: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1800" dirty="0">
                <a:solidFill>
                  <a:srgbClr val="185072"/>
                </a:solidFill>
              </a:rPr>
              <a:t>BLACK = (0, 0, 0)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185072"/>
                </a:solidFill>
              </a:rPr>
              <a:t>WINDOWWIDTH = 400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185072"/>
                </a:solidFill>
              </a:rPr>
              <a:t>WINDOWHEIGHT = 300</a:t>
            </a:r>
          </a:p>
          <a:p>
            <a:pPr marL="0" indent="0">
              <a:buNone/>
            </a:pPr>
            <a:endParaRPr lang="en-GB" sz="1800" dirty="0">
              <a:solidFill>
                <a:srgbClr val="185072"/>
              </a:solidFill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rgbClr val="185072"/>
                </a:solidFill>
              </a:rPr>
              <a:t>windowSurface</a:t>
            </a:r>
            <a:r>
              <a:rPr lang="en-GB" sz="1800" dirty="0">
                <a:solidFill>
                  <a:srgbClr val="185072"/>
                </a:solidFill>
              </a:rPr>
              <a:t> = </a:t>
            </a:r>
            <a:r>
              <a:rPr lang="en-GB" sz="1800" dirty="0" err="1">
                <a:solidFill>
                  <a:srgbClr val="185072"/>
                </a:solidFill>
              </a:rPr>
              <a:t>pygame.display.set_mode</a:t>
            </a:r>
            <a:r>
              <a:rPr lang="en-GB" sz="1800" dirty="0">
                <a:solidFill>
                  <a:srgbClr val="185072"/>
                </a:solidFill>
              </a:rPr>
              <a:t>((WINDOWWIDTH, WINDOWHEIGHT), 0, 32)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185072"/>
                </a:solidFill>
              </a:rPr>
              <a:t>windowSurface.fill</a:t>
            </a:r>
            <a:r>
              <a:rPr lang="en-GB" sz="1800" dirty="0">
                <a:solidFill>
                  <a:srgbClr val="185072"/>
                </a:solidFill>
              </a:rPr>
              <a:t>(BLACK)</a:t>
            </a:r>
          </a:p>
          <a:p>
            <a:pPr marL="0" indent="0">
              <a:buNone/>
            </a:pP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/>
              <a:t>Try to run it. What happens?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22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3: Game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 smtClean="0"/>
              <a:t>Every game has a loop that goes round and round. </a:t>
            </a:r>
          </a:p>
          <a:p>
            <a:pPr marL="0" indent="0">
              <a:spcAft>
                <a:spcPts val="600"/>
              </a:spcAft>
              <a:buNone/>
            </a:pPr>
            <a:endParaRPr lang="en-GB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GB" dirty="0" smtClean="0"/>
              <a:t>Each time the loop goes round it:</a:t>
            </a:r>
          </a:p>
          <a:p>
            <a:pPr>
              <a:spcAft>
                <a:spcPts val="600"/>
              </a:spcAft>
            </a:pPr>
            <a:r>
              <a:rPr lang="en-GB" dirty="0"/>
              <a:t>C</a:t>
            </a:r>
            <a:r>
              <a:rPr lang="en-GB" dirty="0" smtClean="0"/>
              <a:t>hecks for user input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Updates the position of any drawn objects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Processes game logic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E.g. if one rectangle hits another, end the game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Redraws the screen so the objects move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894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3: Our Game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00808"/>
            <a:ext cx="8183880" cy="3672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 err="1">
                <a:solidFill>
                  <a:srgbClr val="185072"/>
                </a:solidFill>
              </a:rPr>
              <a:t>windowSurface.fill</a:t>
            </a:r>
            <a:r>
              <a:rPr lang="en-GB" sz="1800" dirty="0">
                <a:solidFill>
                  <a:srgbClr val="185072"/>
                </a:solidFill>
              </a:rPr>
              <a:t>(BLACK, None)</a:t>
            </a:r>
          </a:p>
          <a:p>
            <a:pPr marL="0" indent="0">
              <a:buNone/>
            </a:pPr>
            <a:endParaRPr lang="en-GB" sz="1800" dirty="0">
              <a:solidFill>
                <a:srgbClr val="185072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185072"/>
                </a:solidFill>
              </a:rPr>
              <a:t>while True: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185072"/>
                </a:solidFill>
              </a:rPr>
              <a:t>    </a:t>
            </a:r>
            <a:r>
              <a:rPr lang="en-GB" sz="1800" dirty="0" err="1">
                <a:solidFill>
                  <a:srgbClr val="185072"/>
                </a:solidFill>
              </a:rPr>
              <a:t>pygame.display.update</a:t>
            </a:r>
            <a:r>
              <a:rPr lang="en-GB" sz="1800" dirty="0">
                <a:solidFill>
                  <a:srgbClr val="185072"/>
                </a:solidFill>
              </a:rPr>
              <a:t>()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185072"/>
                </a:solidFill>
              </a:rPr>
              <a:t>    for event in </a:t>
            </a:r>
            <a:r>
              <a:rPr lang="en-GB" sz="1800" dirty="0" err="1">
                <a:solidFill>
                  <a:srgbClr val="185072"/>
                </a:solidFill>
              </a:rPr>
              <a:t>pygame.event.get</a:t>
            </a:r>
            <a:r>
              <a:rPr lang="en-GB" sz="1800" dirty="0">
                <a:solidFill>
                  <a:srgbClr val="185072"/>
                </a:solidFill>
              </a:rPr>
              <a:t>():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185072"/>
                </a:solidFill>
              </a:rPr>
              <a:t>        # Check to see if the "Close" button has been pressed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185072"/>
                </a:solidFill>
              </a:rPr>
              <a:t>        if </a:t>
            </a:r>
            <a:r>
              <a:rPr lang="en-GB" sz="1800" dirty="0" err="1">
                <a:solidFill>
                  <a:srgbClr val="185072"/>
                </a:solidFill>
              </a:rPr>
              <a:t>event.type</a:t>
            </a:r>
            <a:r>
              <a:rPr lang="en-GB" sz="1800" dirty="0">
                <a:solidFill>
                  <a:srgbClr val="185072"/>
                </a:solidFill>
              </a:rPr>
              <a:t> == QUIT: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185072"/>
                </a:solidFill>
              </a:rPr>
              <a:t>            </a:t>
            </a:r>
            <a:r>
              <a:rPr lang="en-GB" sz="1800" dirty="0" err="1">
                <a:solidFill>
                  <a:srgbClr val="185072"/>
                </a:solidFill>
              </a:rPr>
              <a:t>pygame.quit</a:t>
            </a:r>
            <a:r>
              <a:rPr lang="en-GB" sz="1800" dirty="0" smtClean="0">
                <a:solidFill>
                  <a:srgbClr val="185072"/>
                </a:solidFill>
              </a:rPr>
              <a:t>()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185072"/>
                </a:solidFill>
              </a:rPr>
              <a:t>            </a:t>
            </a:r>
            <a:r>
              <a:rPr lang="en-GB" sz="1800" dirty="0" err="1">
                <a:solidFill>
                  <a:srgbClr val="185072"/>
                </a:solidFill>
              </a:rPr>
              <a:t>sys.exit</a:t>
            </a:r>
            <a:r>
              <a:rPr lang="en-GB" sz="1800" dirty="0">
                <a:solidFill>
                  <a:srgbClr val="185072"/>
                </a:solidFill>
              </a:rPr>
              <a:t>(1</a:t>
            </a:r>
            <a:r>
              <a:rPr lang="en-GB" sz="1800" dirty="0" smtClean="0">
                <a:solidFill>
                  <a:srgbClr val="185072"/>
                </a:solidFill>
              </a:rPr>
              <a:t>)</a:t>
            </a:r>
          </a:p>
          <a:p>
            <a:pPr marL="0" indent="0">
              <a:buNone/>
            </a:pPr>
            <a:endParaRPr lang="en-GB" sz="22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200" dirty="0" smtClean="0"/>
              <a:t>Our simple game loop checks if the game should be closed and redraws the screen.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62105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4: Hello World!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56792"/>
            <a:ext cx="8183880" cy="3906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 smtClean="0"/>
              <a:t>Drawing Text</a:t>
            </a:r>
            <a:endParaRPr lang="en-GB" dirty="0"/>
          </a:p>
          <a:p>
            <a:pPr marL="0" indent="0">
              <a:buNone/>
            </a:pPr>
            <a:r>
              <a:rPr lang="en-GB" sz="1800" dirty="0" smtClean="0">
                <a:solidFill>
                  <a:srgbClr val="185072"/>
                </a:solidFill>
              </a:rPr>
              <a:t>text </a:t>
            </a:r>
            <a:r>
              <a:rPr lang="en-GB" sz="1800" dirty="0">
                <a:solidFill>
                  <a:srgbClr val="185072"/>
                </a:solidFill>
              </a:rPr>
              <a:t>= </a:t>
            </a:r>
            <a:r>
              <a:rPr lang="en-GB" sz="1800" dirty="0" err="1">
                <a:solidFill>
                  <a:srgbClr val="185072"/>
                </a:solidFill>
              </a:rPr>
              <a:t>basicFont.render</a:t>
            </a:r>
            <a:r>
              <a:rPr lang="en-GB" sz="1800" dirty="0">
                <a:solidFill>
                  <a:srgbClr val="185072"/>
                </a:solidFill>
              </a:rPr>
              <a:t>('Hello world!', True, WHITE, BLACK)</a:t>
            </a:r>
          </a:p>
          <a:p>
            <a:pPr marL="0" indent="0">
              <a:buNone/>
            </a:pPr>
            <a:endParaRPr lang="en-GB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/>
              <a:t>Arguments of the text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Anti-aliasing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Text colour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Background colour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811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476672"/>
            <a:ext cx="818388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100" dirty="0"/>
              <a:t>Put this before your game loop</a:t>
            </a:r>
            <a:r>
              <a:rPr lang="en-GB" sz="3100" dirty="0" smtClean="0"/>
              <a:t>:</a:t>
            </a:r>
          </a:p>
          <a:p>
            <a:pPr marL="0" indent="0">
              <a:buNone/>
            </a:pPr>
            <a:r>
              <a:rPr lang="en-GB" sz="1900" dirty="0" err="1">
                <a:solidFill>
                  <a:srgbClr val="185072"/>
                </a:solidFill>
              </a:rPr>
              <a:t>basicFont</a:t>
            </a:r>
            <a:r>
              <a:rPr lang="en-GB" sz="1900" dirty="0">
                <a:solidFill>
                  <a:srgbClr val="185072"/>
                </a:solidFill>
              </a:rPr>
              <a:t> = </a:t>
            </a:r>
            <a:r>
              <a:rPr lang="en-GB" sz="1900" dirty="0" err="1">
                <a:solidFill>
                  <a:srgbClr val="185072"/>
                </a:solidFill>
              </a:rPr>
              <a:t>pygame.font.SysFont</a:t>
            </a:r>
            <a:r>
              <a:rPr lang="en-GB" sz="1900" dirty="0">
                <a:solidFill>
                  <a:srgbClr val="185072"/>
                </a:solidFill>
              </a:rPr>
              <a:t>(None, 48)</a:t>
            </a:r>
          </a:p>
          <a:p>
            <a:pPr marL="0" indent="0">
              <a:buNone/>
            </a:pPr>
            <a:endParaRPr lang="en-GB" sz="1900" dirty="0">
              <a:solidFill>
                <a:srgbClr val="185072"/>
              </a:solidFill>
            </a:endParaRPr>
          </a:p>
          <a:p>
            <a:pPr marL="0" indent="0">
              <a:buNone/>
            </a:pPr>
            <a:r>
              <a:rPr lang="en-GB" sz="1900" dirty="0">
                <a:solidFill>
                  <a:srgbClr val="185072"/>
                </a:solidFill>
              </a:rPr>
              <a:t>text = </a:t>
            </a:r>
            <a:r>
              <a:rPr lang="en-GB" sz="1900" dirty="0" err="1">
                <a:solidFill>
                  <a:srgbClr val="185072"/>
                </a:solidFill>
              </a:rPr>
              <a:t>basicFont.render</a:t>
            </a:r>
            <a:r>
              <a:rPr lang="en-GB" sz="1900" dirty="0">
                <a:solidFill>
                  <a:srgbClr val="185072"/>
                </a:solidFill>
              </a:rPr>
              <a:t>('Hello world!', True, WHITE, BLACK)</a:t>
            </a:r>
          </a:p>
          <a:p>
            <a:pPr marL="0" indent="0">
              <a:buNone/>
            </a:pPr>
            <a:r>
              <a:rPr lang="en-GB" sz="1900" dirty="0" err="1">
                <a:solidFill>
                  <a:srgbClr val="185072"/>
                </a:solidFill>
              </a:rPr>
              <a:t>textRect</a:t>
            </a:r>
            <a:r>
              <a:rPr lang="en-GB" sz="1900" dirty="0">
                <a:solidFill>
                  <a:srgbClr val="185072"/>
                </a:solidFill>
              </a:rPr>
              <a:t> = </a:t>
            </a:r>
            <a:r>
              <a:rPr lang="en-GB" sz="1900" dirty="0" err="1">
                <a:solidFill>
                  <a:srgbClr val="185072"/>
                </a:solidFill>
              </a:rPr>
              <a:t>text.get_rect</a:t>
            </a:r>
            <a:r>
              <a:rPr lang="en-GB" sz="1900" dirty="0">
                <a:solidFill>
                  <a:srgbClr val="185072"/>
                </a:solidFill>
              </a:rPr>
              <a:t>()</a:t>
            </a:r>
          </a:p>
          <a:p>
            <a:pPr marL="0" indent="0">
              <a:buNone/>
            </a:pPr>
            <a:endParaRPr lang="en-GB" sz="1900" dirty="0">
              <a:solidFill>
                <a:srgbClr val="185072"/>
              </a:solidFill>
            </a:endParaRPr>
          </a:p>
          <a:p>
            <a:pPr marL="0" indent="0">
              <a:buNone/>
            </a:pPr>
            <a:r>
              <a:rPr lang="en-GB" sz="1900" dirty="0" err="1">
                <a:solidFill>
                  <a:srgbClr val="185072"/>
                </a:solidFill>
              </a:rPr>
              <a:t>textRect.centerx</a:t>
            </a:r>
            <a:r>
              <a:rPr lang="en-GB" sz="1900" dirty="0">
                <a:solidFill>
                  <a:srgbClr val="185072"/>
                </a:solidFill>
              </a:rPr>
              <a:t> = </a:t>
            </a:r>
            <a:r>
              <a:rPr lang="en-GB" sz="1900" dirty="0" err="1">
                <a:solidFill>
                  <a:srgbClr val="185072"/>
                </a:solidFill>
              </a:rPr>
              <a:t>windowSurface.get_rect</a:t>
            </a:r>
            <a:r>
              <a:rPr lang="en-GB" sz="1900" dirty="0">
                <a:solidFill>
                  <a:srgbClr val="185072"/>
                </a:solidFill>
              </a:rPr>
              <a:t>().</a:t>
            </a:r>
            <a:r>
              <a:rPr lang="en-GB" sz="1900" dirty="0" err="1">
                <a:solidFill>
                  <a:srgbClr val="185072"/>
                </a:solidFill>
              </a:rPr>
              <a:t>centerx</a:t>
            </a:r>
            <a:endParaRPr lang="en-GB" sz="1900" dirty="0">
              <a:solidFill>
                <a:srgbClr val="185072"/>
              </a:solidFill>
            </a:endParaRPr>
          </a:p>
          <a:p>
            <a:pPr marL="0" indent="0">
              <a:buNone/>
            </a:pPr>
            <a:r>
              <a:rPr lang="en-GB" sz="1900" dirty="0" err="1">
                <a:solidFill>
                  <a:srgbClr val="185072"/>
                </a:solidFill>
              </a:rPr>
              <a:t>textRect.centery</a:t>
            </a:r>
            <a:r>
              <a:rPr lang="en-GB" sz="1900" dirty="0">
                <a:solidFill>
                  <a:srgbClr val="185072"/>
                </a:solidFill>
              </a:rPr>
              <a:t> = </a:t>
            </a:r>
            <a:r>
              <a:rPr lang="en-GB" sz="1900" dirty="0" err="1">
                <a:solidFill>
                  <a:srgbClr val="185072"/>
                </a:solidFill>
              </a:rPr>
              <a:t>windowSurface.get_rect</a:t>
            </a:r>
            <a:r>
              <a:rPr lang="en-GB" sz="1900" dirty="0">
                <a:solidFill>
                  <a:srgbClr val="185072"/>
                </a:solidFill>
              </a:rPr>
              <a:t>().</a:t>
            </a:r>
            <a:r>
              <a:rPr lang="en-GB" sz="1900" dirty="0" err="1">
                <a:solidFill>
                  <a:srgbClr val="185072"/>
                </a:solidFill>
              </a:rPr>
              <a:t>centery</a:t>
            </a:r>
            <a:endParaRPr lang="en-GB" sz="1900" dirty="0">
              <a:solidFill>
                <a:srgbClr val="185072"/>
              </a:solidFill>
            </a:endParaRPr>
          </a:p>
          <a:p>
            <a:pPr marL="0" indent="0">
              <a:buNone/>
            </a:pPr>
            <a:endParaRPr lang="en-GB" sz="1900" dirty="0">
              <a:solidFill>
                <a:srgbClr val="185072"/>
              </a:solidFill>
            </a:endParaRPr>
          </a:p>
          <a:p>
            <a:pPr marL="0" indent="0">
              <a:buNone/>
            </a:pPr>
            <a:r>
              <a:rPr lang="en-GB" sz="1900" dirty="0">
                <a:solidFill>
                  <a:srgbClr val="185072"/>
                </a:solidFill>
              </a:rPr>
              <a:t># draw the text onto the surface</a:t>
            </a:r>
          </a:p>
          <a:p>
            <a:pPr marL="0" indent="0">
              <a:buNone/>
            </a:pPr>
            <a:r>
              <a:rPr lang="en-GB" sz="1900" dirty="0" err="1">
                <a:solidFill>
                  <a:srgbClr val="185072"/>
                </a:solidFill>
              </a:rPr>
              <a:t>windowSurface.blit</a:t>
            </a:r>
            <a:r>
              <a:rPr lang="en-GB" sz="1900" dirty="0">
                <a:solidFill>
                  <a:srgbClr val="185072"/>
                </a:solidFill>
              </a:rPr>
              <a:t>(text, </a:t>
            </a:r>
            <a:r>
              <a:rPr lang="en-GB" sz="1900" dirty="0" err="1">
                <a:solidFill>
                  <a:srgbClr val="185072"/>
                </a:solidFill>
              </a:rPr>
              <a:t>textRect</a:t>
            </a:r>
            <a:r>
              <a:rPr lang="en-GB" sz="1900" dirty="0">
                <a:solidFill>
                  <a:srgbClr val="185072"/>
                </a:solidFill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64088" y="3717032"/>
            <a:ext cx="3096344" cy="144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Remember, you’ll need to define </a:t>
            </a:r>
            <a:r>
              <a:rPr lang="en-GB" dirty="0" smtClean="0">
                <a:solidFill>
                  <a:schemeClr val="tx1"/>
                </a:solidFill>
              </a:rPr>
              <a:t>WHITE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8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FC_PowerPoint_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ABF215B8A3384E874FC40A3B0B2302" ma:contentTypeVersion="4" ma:contentTypeDescription="Create a new document." ma:contentTypeScope="" ma:versionID="f198c3dfa143f328b4bfb76fd905c4a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66758ad48435124b95dc0df0729e68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AEDD1CD-9190-4F8F-B585-354F10A56A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E48F0D-BF64-462E-8350-40C896A295A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43DFA70B-2EBB-489B-8E34-F6A10FA685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851BDA5-0497-4824-9D54-FFA33DD75D7F}">
  <ds:schemaRefs>
    <ds:schemaRef ds:uri="http://purl.org/dc/terms/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STFC_PowerPoint_template</Template>
  <TotalTime>69</TotalTime>
  <Words>491</Words>
  <Application>Microsoft Office PowerPoint</Application>
  <PresentationFormat>On-screen Show (4:3)</PresentationFormat>
  <Paragraphs>104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STFC_PowerPoint_template</vt:lpstr>
      <vt:lpstr>1_Blank Presentation</vt:lpstr>
      <vt:lpstr>Introduction to PyGame</vt:lpstr>
      <vt:lpstr>What is PyGame for?</vt:lpstr>
      <vt:lpstr>The Basics</vt:lpstr>
      <vt:lpstr>Step 1: Import + Initialize</vt:lpstr>
      <vt:lpstr>Step 2: Create a Game Window</vt:lpstr>
      <vt:lpstr>Step 3: Game Loop</vt:lpstr>
      <vt:lpstr>Step 3: Our Game Loop</vt:lpstr>
      <vt:lpstr>Step 4: Hello World!</vt:lpstr>
      <vt:lpstr>PowerPoint Presentation</vt:lpstr>
      <vt:lpstr>Step 5: Drawing other objects</vt:lpstr>
      <vt:lpstr>RGB values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STFC Corporate PowerPoint Template</dc:title>
  <dc:creator>kw77</dc:creator>
  <cp:lastModifiedBy>Corbett, Greg (STFC,RAL,SC)</cp:lastModifiedBy>
  <cp:revision>10</cp:revision>
  <dcterms:created xsi:type="dcterms:W3CDTF">2012-07-12T11:46:55Z</dcterms:created>
  <dcterms:modified xsi:type="dcterms:W3CDTF">2017-06-01T15:30:03Z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Editor">
    <vt:lpwstr>Summers, Karen (STFC,RAL,OBR)</vt:lpwstr>
  </property>
  <property fmtid="{D5CDD505-2E9C-101B-9397-08002B2CF9AE}" pid="4" name="xd_Signature">
    <vt:lpwstr/>
  </property>
  <property fmtid="{D5CDD505-2E9C-101B-9397-08002B2CF9AE}" pid="5" name="display_urn:schemas-microsoft-com:office:office#Author">
    <vt:lpwstr>Summers, Karen (STFC,RAL,OBR)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ContentTypeId">
    <vt:lpwstr>0x010100F731947B08D5984288BC8B16A979FF50</vt:lpwstr>
  </property>
  <property fmtid="{D5CDD505-2E9C-101B-9397-08002B2CF9AE}" pid="9" name="_SourceUrl">
    <vt:lpwstr/>
  </property>
</Properties>
</file>