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  <p:sldMasterId id="2147483684" r:id="rId6"/>
  </p:sldMasterIdLst>
  <p:notesMasterIdLst>
    <p:notesMasterId r:id="rId33"/>
  </p:notesMasterIdLst>
  <p:sldIdLst>
    <p:sldId id="408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9" r:id="rId24"/>
    <p:sldId id="428" r:id="rId25"/>
    <p:sldId id="427" r:id="rId26"/>
    <p:sldId id="430" r:id="rId27"/>
    <p:sldId id="431" r:id="rId28"/>
    <p:sldId id="432" r:id="rId29"/>
    <p:sldId id="433" r:id="rId30"/>
    <p:sldId id="434" r:id="rId31"/>
    <p:sldId id="435" r:id="rId32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F7F8"/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86607" autoAdjust="0"/>
  </p:normalViewPr>
  <p:slideViewPr>
    <p:cSldViewPr>
      <p:cViewPr varScale="1">
        <p:scale>
          <a:sx n="63" d="100"/>
          <a:sy n="63" d="100"/>
        </p:scale>
        <p:origin x="7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47BCCABB-8F8F-42E3-8FA1-98DE030D72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03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C71E1-1FAD-4819-9DA8-EC5D7E0A1A5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67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C71E1-1FAD-4819-9DA8-EC5D7E0A1A5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67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C71E1-1FAD-4819-9DA8-EC5D7E0A1A5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67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C71E1-1FAD-4819-9DA8-EC5D7E0A1A5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67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C71E1-1FAD-4819-9DA8-EC5D7E0A1A5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67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C71E1-1FAD-4819-9DA8-EC5D7E0A1A5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67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7B132-03FC-45EE-A85B-23324B212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8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43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1476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31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0E792-C308-4C97-9366-4419D810BA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F86F4-2928-4351-B29A-32060C76A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4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6047"/>
            <a:ext cx="7848872" cy="1362075"/>
          </a:xfrm>
        </p:spPr>
        <p:txBody>
          <a:bodyPr anchor="t"/>
          <a:lstStyle>
            <a:lvl1pPr algn="l">
              <a:defRPr sz="4400" b="1" cap="none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57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7286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7018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7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929063"/>
            <a:ext cx="7772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E8C3556-E5F3-4DB6-B651-F3C21AD748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9" descr="STFC_t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9" r:id="rId2"/>
    <p:sldLayoutId id="2147484450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C42477D1-BC67-48C2-9E86-D905278A4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5294313"/>
            <a:ext cx="75803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3C8C9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130425"/>
            <a:ext cx="9144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C8C93"/>
                </a:solidFill>
                <a:latin typeface="Arial" charset="0"/>
                <a:ea typeface="ヒラギノ角ゴ Pro W3" pitchFamily="84" charset="-128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C8C93"/>
                </a:solidFill>
                <a:latin typeface="Arial" charset="0"/>
                <a:ea typeface="ヒラギノ角ゴ Pro W3" pitchFamily="84" charset="-128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C8C93"/>
                </a:solidFill>
                <a:latin typeface="Arial" charset="0"/>
                <a:ea typeface="ヒラギノ角ゴ Pro W3" pitchFamily="84" charset="-128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C8C93"/>
                </a:solidFill>
                <a:latin typeface="Arial" charset="0"/>
                <a:ea typeface="ヒラギノ角ゴ Pro W3" pitchFamily="84" charset="-128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9pPr>
          </a:lstStyle>
          <a:p>
            <a:pPr eaLnBrk="1" hangingPunct="1"/>
            <a:r>
              <a:rPr lang="en-GB" kern="0" smtClean="0"/>
              <a:t>Introduction to Python: Day 2</a:t>
            </a:r>
            <a:endParaRPr lang="en-US" altLang="en-US" kern="0" dirty="0" smtClean="0">
              <a:solidFill>
                <a:srgbClr val="3C8C93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1524000" y="40386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kern="0" dirty="0" smtClean="0"/>
              <a:t>Revised </a:t>
            </a:r>
            <a:r>
              <a:rPr lang="en-GB" kern="0" dirty="0" smtClean="0"/>
              <a:t>2016 – George </a:t>
            </a:r>
            <a:r>
              <a:rPr lang="en-GB" kern="0" dirty="0" smtClean="0"/>
              <a:t>Ryall</a:t>
            </a:r>
          </a:p>
          <a:p>
            <a:r>
              <a:rPr lang="en-GB" kern="0" dirty="0" smtClean="0"/>
              <a:t>Revised 2017 – Adrian Coveney</a:t>
            </a:r>
            <a:endParaRPr lang="en-GB" kern="0" dirty="0" smtClean="0"/>
          </a:p>
          <a:p>
            <a:pPr eaLnBrk="1" hangingPunct="1"/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5554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Refresher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Variables</a:t>
            </a:r>
          </a:p>
          <a:p>
            <a:r>
              <a:rPr lang="en-GB" dirty="0" smtClean="0"/>
              <a:t>Strings and int.</a:t>
            </a:r>
          </a:p>
          <a:p>
            <a:r>
              <a:rPr lang="en-GB" dirty="0" smtClean="0"/>
              <a:t>Input</a:t>
            </a:r>
          </a:p>
          <a:p>
            <a:r>
              <a:rPr lang="en-GB" dirty="0" smtClean="0"/>
              <a:t>Functions</a:t>
            </a:r>
          </a:p>
          <a:p>
            <a:r>
              <a:rPr lang="en-GB" dirty="0" smtClean="0"/>
              <a:t>Comparisons</a:t>
            </a:r>
          </a:p>
          <a:p>
            <a:r>
              <a:rPr lang="en-GB" dirty="0" smtClean="0"/>
              <a:t>Conditionals</a:t>
            </a:r>
          </a:p>
          <a:p>
            <a:r>
              <a:rPr lang="en-GB" dirty="0"/>
              <a:t>w</a:t>
            </a:r>
            <a:r>
              <a:rPr lang="en-GB" dirty="0" smtClean="0"/>
              <a:t>hile loop</a:t>
            </a:r>
          </a:p>
          <a:p>
            <a:r>
              <a:rPr lang="en-GB" b="1" dirty="0" smtClean="0"/>
              <a:t>Boolean operators</a:t>
            </a:r>
            <a:endParaRPr lang="en-GB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652120" y="2204864"/>
            <a:ext cx="1512168" cy="2160240"/>
            <a:chOff x="5652120" y="2204864"/>
            <a:chExt cx="1512168" cy="2160240"/>
          </a:xfrm>
        </p:grpSpPr>
        <p:sp>
          <p:nvSpPr>
            <p:cNvPr id="4" name="Rectangle 3"/>
            <p:cNvSpPr/>
            <p:nvPr/>
          </p:nvSpPr>
          <p:spPr>
            <a:xfrm>
              <a:off x="5652120" y="2204864"/>
              <a:ext cx="1512168" cy="2160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652120" y="2204864"/>
              <a:ext cx="1512168" cy="21602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</a:p>
            <a:p>
              <a:pPr marL="0" indent="0">
                <a:buNone/>
              </a:pP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or</a:t>
              </a:r>
            </a:p>
            <a:p>
              <a:pPr marL="0" indent="0">
                <a:buNone/>
              </a:pP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not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6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More about functions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85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can use functions to do calculations: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8645" y="1628800"/>
            <a:ext cx="7633755" cy="3477875"/>
          </a:xfrm>
          <a:prstGeom prst="rect">
            <a:avLst/>
          </a:prstGeom>
          <a:solidFill>
            <a:srgbClr val="EEF7F8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atm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initialBalance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"How much do you want to withdraw?"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withdrawl</a:t>
            </a:r>
            <a:r>
              <a:rPr lang="en-GB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input()</a:t>
            </a:r>
          </a:p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finalBalance</a:t>
            </a:r>
            <a:r>
              <a:rPr lang="en-GB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initialBalance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withdrawl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"inside </a:t>
            </a:r>
            <a:r>
              <a:rPr lang="en-GB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finalBalance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finalBalance</a:t>
            </a: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 = 100</a:t>
            </a:r>
          </a:p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balance =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atm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(balance)</a:t>
            </a:r>
          </a:p>
          <a:p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"outside </a:t>
            </a:r>
            <a:r>
              <a:rPr lang="en-GB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(balance))</a:t>
            </a:r>
          </a:p>
        </p:txBody>
      </p:sp>
    </p:spTree>
    <p:extLst>
      <p:ext uri="{BB962C8B-B14F-4D97-AF65-F5344CB8AC3E}">
        <p14:creationId xmlns:p14="http://schemas.microsoft.com/office/powerpoint/2010/main" val="27265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Exercise 1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to your guess.py game by writing a function which performs a mathematical operation on your guess.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/>
          <a:lstStyle/>
          <a:p>
            <a:r>
              <a:rPr lang="en-GB" b="1" dirty="0" smtClean="0"/>
              <a:t>Global and local variables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5" y="1196751"/>
            <a:ext cx="8373289" cy="792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/>
              <a:t>You can also use </a:t>
            </a:r>
            <a:r>
              <a:rPr lang="en-GB" sz="1800" b="1" dirty="0" smtClean="0"/>
              <a:t>global </a:t>
            </a:r>
            <a:r>
              <a:rPr lang="en-GB" sz="1800" dirty="0" smtClean="0"/>
              <a:t>variables to make variables inside functions accessible in the main body of your code (but this is usually not a good idea!):</a:t>
            </a:r>
            <a:endParaRPr lang="en-GB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323854" y="1988840"/>
            <a:ext cx="8568625" cy="2800767"/>
          </a:xfrm>
          <a:prstGeom prst="rect">
            <a:avLst/>
          </a:prstGeom>
          <a:solidFill>
            <a:srgbClr val="EEF7F8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sz="2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global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GB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*9/5 + 32</a:t>
            </a:r>
          </a:p>
          <a:p>
            <a:endParaRPr lang="en-GB" sz="22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"Please input a temperature in Celsius"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float(input())</a:t>
            </a:r>
          </a:p>
          <a:p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temperature(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"That </a:t>
            </a:r>
            <a:r>
              <a:rPr lang="en-GB" sz="2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fahrenheit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 +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in Fahrenheit"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1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Lists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r>
              <a:rPr lang="en-GB" b="1" dirty="0" smtClean="0"/>
              <a:t>Lists</a:t>
            </a:r>
            <a:r>
              <a:rPr lang="en-GB" dirty="0" smtClean="0"/>
              <a:t> are collections of values, so we can use </a:t>
            </a:r>
            <a:r>
              <a:rPr lang="en-GB" b="1" dirty="0" smtClean="0"/>
              <a:t>lists</a:t>
            </a:r>
            <a:r>
              <a:rPr lang="en-GB" dirty="0" smtClean="0"/>
              <a:t> to store many variables</a:t>
            </a:r>
          </a:p>
          <a:p>
            <a:r>
              <a:rPr lang="en-GB" b="1" dirty="0" smtClean="0"/>
              <a:t>Lists</a:t>
            </a:r>
            <a:r>
              <a:rPr lang="en-GB" dirty="0" smtClean="0"/>
              <a:t> are indexed from zero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971600" y="3037874"/>
            <a:ext cx="6336704" cy="2119318"/>
            <a:chOff x="971600" y="3037874"/>
            <a:chExt cx="4968552" cy="2119318"/>
          </a:xfrm>
        </p:grpSpPr>
        <p:sp>
          <p:nvSpPr>
            <p:cNvPr id="4" name="Rectangle 3"/>
            <p:cNvSpPr/>
            <p:nvPr/>
          </p:nvSpPr>
          <p:spPr>
            <a:xfrm>
              <a:off x="971600" y="3037874"/>
              <a:ext cx="4968552" cy="21193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971600" y="3037874"/>
              <a:ext cx="4968552" cy="20473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colours = 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en-GB" sz="27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“red”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GB" sz="27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“green”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GB" sz="27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“blue”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pPr marL="0" indent="0">
                <a:buNone/>
              </a:pP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print(colours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print(colours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print(colours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endParaRPr lang="en-GB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862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Lists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en-GB" dirty="0" smtClean="0"/>
              <a:t>We can use </a:t>
            </a:r>
            <a:r>
              <a:rPr lang="en-GB" b="1" dirty="0" smtClean="0"/>
              <a:t>lists</a:t>
            </a:r>
            <a:r>
              <a:rPr lang="en-GB" dirty="0" smtClean="0"/>
              <a:t> to store many variables</a:t>
            </a:r>
          </a:p>
          <a:p>
            <a:r>
              <a:rPr lang="en-GB" b="1" dirty="0" smtClean="0"/>
              <a:t>Lists</a:t>
            </a:r>
            <a:r>
              <a:rPr lang="en-GB" dirty="0" smtClean="0"/>
              <a:t> are indexed from zero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808203" y="2780928"/>
            <a:ext cx="4915925" cy="2741077"/>
            <a:chOff x="808203" y="2780928"/>
            <a:chExt cx="4915925" cy="2741077"/>
          </a:xfrm>
        </p:grpSpPr>
        <p:sp>
          <p:nvSpPr>
            <p:cNvPr id="4" name="Rectangle 3"/>
            <p:cNvSpPr/>
            <p:nvPr/>
          </p:nvSpPr>
          <p:spPr>
            <a:xfrm>
              <a:off x="827584" y="2780928"/>
              <a:ext cx="4896544" cy="2736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808203" y="2785701"/>
              <a:ext cx="4771909" cy="27363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colours</a:t>
              </a:r>
              <a:r>
                <a:rPr lang="en-GB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[0]</a:t>
              </a: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= </a:t>
              </a:r>
              <a:r>
                <a:rPr lang="en-GB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“purple”</a:t>
              </a:r>
            </a:p>
            <a:p>
              <a:pPr marL="0" indent="0">
                <a:buNone/>
              </a:pP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colours</a:t>
              </a:r>
              <a:r>
                <a:rPr lang="en-GB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[1]</a:t>
              </a: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= </a:t>
              </a:r>
              <a:r>
                <a:rPr lang="en-GB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“orange”</a:t>
              </a:r>
            </a:p>
            <a:p>
              <a:pPr marL="0" indent="0">
                <a:buNone/>
              </a:pP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colours</a:t>
              </a:r>
              <a:r>
                <a:rPr lang="en-GB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[2]</a:t>
              </a: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= </a:t>
              </a:r>
              <a:r>
                <a:rPr lang="en-GB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“yellow”</a:t>
              </a:r>
            </a:p>
            <a:p>
              <a:pPr marL="0" indent="0">
                <a:buNone/>
              </a:pP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print(colours</a:t>
              </a:r>
              <a:r>
                <a:rPr lang="en-GB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[1</a:t>
              </a:r>
              <a:r>
                <a:rPr lang="en-GB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]</a:t>
              </a: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)</a:t>
              </a:r>
              <a:endParaRPr lang="en-GB" dirty="0" smtClean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3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Lists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"/>
          </a:xfrm>
        </p:spPr>
        <p:txBody>
          <a:bodyPr/>
          <a:lstStyle/>
          <a:p>
            <a:r>
              <a:rPr lang="en-GB" dirty="0" smtClean="0"/>
              <a:t>You can add lists together: concatenation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691680" y="2132856"/>
            <a:ext cx="5962784" cy="2016224"/>
            <a:chOff x="1691680" y="2132856"/>
            <a:chExt cx="5688633" cy="2016224"/>
          </a:xfrm>
        </p:grpSpPr>
        <p:sp>
          <p:nvSpPr>
            <p:cNvPr id="4" name="Rectangle 3"/>
            <p:cNvSpPr/>
            <p:nvPr/>
          </p:nvSpPr>
          <p:spPr>
            <a:xfrm>
              <a:off x="1691680" y="2132856"/>
              <a:ext cx="5688632" cy="20162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815663" y="2152110"/>
              <a:ext cx="5564650" cy="19969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9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coloursA</a:t>
              </a:r>
              <a:r>
                <a:rPr lang="en-GB" sz="29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29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29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“purple”</a:t>
              </a:r>
              <a:r>
                <a:rPr lang="en-GB" sz="29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,</a:t>
              </a:r>
              <a:r>
                <a:rPr lang="en-GB" sz="29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 “red”</a:t>
              </a:r>
              <a:r>
                <a:rPr lang="en-GB" sz="29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]</a:t>
              </a:r>
            </a:p>
            <a:p>
              <a:pPr marL="0" indent="0">
                <a:buNone/>
              </a:pPr>
              <a:r>
                <a:rPr lang="en-GB" sz="29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coloursB</a:t>
              </a:r>
              <a:r>
                <a:rPr lang="en-GB" sz="29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= [</a:t>
              </a:r>
              <a:r>
                <a:rPr lang="en-GB" sz="29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“orange”</a:t>
              </a:r>
              <a:r>
                <a:rPr lang="en-GB" sz="29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,</a:t>
              </a:r>
              <a:r>
                <a:rPr lang="en-GB" sz="29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 “blue”</a:t>
              </a:r>
              <a:r>
                <a:rPr lang="en-GB" sz="29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]</a:t>
              </a:r>
            </a:p>
            <a:p>
              <a:pPr marL="0" indent="0">
                <a:buNone/>
              </a:pPr>
              <a:r>
                <a:rPr lang="en-GB" sz="29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</a:t>
              </a:r>
              <a:r>
                <a:rPr lang="en-GB" sz="29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olours = </a:t>
              </a:r>
              <a:r>
                <a:rPr lang="en-GB" sz="29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coloursA</a:t>
              </a:r>
              <a:r>
                <a:rPr lang="en-GB" sz="29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9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+</a:t>
              </a:r>
              <a:r>
                <a:rPr lang="en-GB" sz="29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9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coloursB</a:t>
              </a:r>
              <a:endParaRPr lang="en-GB" sz="2900" dirty="0" smtClean="0">
                <a:solidFill>
                  <a:srgbClr val="0070C0"/>
                </a:solidFill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GB" sz="29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print(colours)</a:t>
              </a:r>
            </a:p>
            <a:p>
              <a:pPr marL="0" indent="0">
                <a:buNone/>
              </a:pPr>
              <a:endParaRPr lang="en-GB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6" name="Content Placeholder 2"/>
          <p:cNvSpPr txBox="1">
            <a:spLocks/>
          </p:cNvSpPr>
          <p:nvPr/>
        </p:nvSpPr>
        <p:spPr>
          <a:xfrm>
            <a:off x="493204" y="414908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You can add strings to list using </a:t>
            </a:r>
            <a:r>
              <a:rPr lang="en-GB" sz="2400" i="1" dirty="0" smtClean="0"/>
              <a:t>append</a:t>
            </a:r>
            <a:endParaRPr lang="en-GB" sz="24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691680" y="4725144"/>
            <a:ext cx="5112568" cy="1308983"/>
            <a:chOff x="1691680" y="4725144"/>
            <a:chExt cx="4428691" cy="1308983"/>
          </a:xfrm>
        </p:grpSpPr>
        <p:sp>
          <p:nvSpPr>
            <p:cNvPr id="7" name="Rectangle 6"/>
            <p:cNvSpPr/>
            <p:nvPr/>
          </p:nvSpPr>
          <p:spPr>
            <a:xfrm>
              <a:off x="1691680" y="4725144"/>
              <a:ext cx="4032448" cy="10081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713638" y="4737983"/>
              <a:ext cx="4406733" cy="12961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7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coloursB</a:t>
              </a:r>
              <a:r>
                <a:rPr lang="en-GB" sz="2700" dirty="0" err="1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.append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27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“green”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print(</a:t>
              </a:r>
              <a:r>
                <a:rPr lang="en-GB" sz="27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coloursB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)</a:t>
              </a:r>
              <a:endParaRPr lang="en-GB" sz="2700" dirty="0" smtClean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6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Exercise 2 - other tools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66936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Experiment with these methods to see what they do</a:t>
            </a:r>
          </a:p>
          <a:p>
            <a:r>
              <a:rPr lang="en-GB" b="1" dirty="0" err="1" smtClean="0">
                <a:latin typeface="Consolas" panose="020B0609020204030204" pitchFamily="49" charset="0"/>
              </a:rPr>
              <a:t>list.reverse</a:t>
            </a:r>
            <a:r>
              <a:rPr lang="en-GB" b="1" dirty="0" smtClean="0">
                <a:latin typeface="Consolas" panose="020B0609020204030204" pitchFamily="49" charset="0"/>
              </a:rPr>
              <a:t>() </a:t>
            </a:r>
            <a:r>
              <a:rPr lang="en-GB" dirty="0" smtClean="0"/>
              <a:t>– for lists</a:t>
            </a:r>
            <a:endParaRPr lang="en-GB" b="1" dirty="0" smtClean="0"/>
          </a:p>
          <a:p>
            <a:r>
              <a:rPr lang="en-GB" b="1" dirty="0" err="1" smtClean="0">
                <a:latin typeface="Consolas" panose="020B0609020204030204" pitchFamily="49" charset="0"/>
              </a:rPr>
              <a:t>str.upper</a:t>
            </a:r>
            <a:r>
              <a:rPr lang="en-GB" b="1" dirty="0" smtClean="0">
                <a:latin typeface="Consolas" panose="020B0609020204030204" pitchFamily="49" charset="0"/>
              </a:rPr>
              <a:t>() </a:t>
            </a:r>
            <a:r>
              <a:rPr lang="en-GB" dirty="0" smtClean="0"/>
              <a:t>– for strings</a:t>
            </a:r>
          </a:p>
          <a:p>
            <a:r>
              <a:rPr lang="en-GB" b="1" dirty="0" err="1" smtClean="0">
                <a:latin typeface="Consolas" panose="020B0609020204030204" pitchFamily="49" charset="0"/>
              </a:rPr>
              <a:t>str.lower</a:t>
            </a:r>
            <a:r>
              <a:rPr lang="en-GB" b="1" dirty="0" smtClean="0">
                <a:latin typeface="Consolas" panose="020B0609020204030204" pitchFamily="49" charset="0"/>
              </a:rPr>
              <a:t>() </a:t>
            </a:r>
            <a:r>
              <a:rPr lang="en-GB" dirty="0" smtClean="0"/>
              <a:t>– for strings</a:t>
            </a:r>
          </a:p>
          <a:p>
            <a:r>
              <a:rPr lang="en-GB" b="1" dirty="0" err="1" smtClean="0">
                <a:latin typeface="Consolas" panose="020B0609020204030204" pitchFamily="49" charset="0"/>
              </a:rPr>
              <a:t>str.split</a:t>
            </a:r>
            <a:r>
              <a:rPr lang="en-GB" b="1" dirty="0" smtClean="0">
                <a:latin typeface="Consolas" panose="020B0609020204030204" pitchFamily="49" charset="0"/>
              </a:rPr>
              <a:t>() </a:t>
            </a:r>
            <a:r>
              <a:rPr lang="en-GB" b="1" dirty="0" smtClean="0"/>
              <a:t>– </a:t>
            </a:r>
            <a:r>
              <a:rPr lang="en-GB" dirty="0" smtClean="0"/>
              <a:t>for strings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</a:t>
            </a:r>
            <a:r>
              <a:rPr lang="en-GB" b="1" dirty="0" smtClean="0"/>
              <a:t>or loops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f</a:t>
            </a:r>
            <a:r>
              <a:rPr lang="en-GB" i="1" dirty="0" smtClean="0"/>
              <a:t>or loops </a:t>
            </a:r>
            <a:r>
              <a:rPr lang="en-GB" dirty="0" smtClean="0"/>
              <a:t>are used when you want to repeat a block of code a certain number of times</a:t>
            </a:r>
          </a:p>
          <a:p>
            <a:r>
              <a:rPr lang="en-GB" dirty="0" smtClean="0"/>
              <a:t>We can </a:t>
            </a:r>
            <a:r>
              <a:rPr lang="en-GB" dirty="0" smtClean="0"/>
              <a:t>loop </a:t>
            </a:r>
            <a:r>
              <a:rPr lang="en-GB" dirty="0" smtClean="0"/>
              <a:t>over integers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043608" y="3356992"/>
            <a:ext cx="4176464" cy="1470375"/>
            <a:chOff x="1205517" y="2966737"/>
            <a:chExt cx="3582507" cy="1470375"/>
          </a:xfrm>
        </p:grpSpPr>
        <p:sp>
          <p:nvSpPr>
            <p:cNvPr id="4" name="Rectangle 3"/>
            <p:cNvSpPr/>
            <p:nvPr/>
          </p:nvSpPr>
          <p:spPr>
            <a:xfrm>
              <a:off x="1205517" y="2966737"/>
              <a:ext cx="3582507" cy="14703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232665" y="2966737"/>
              <a:ext cx="3555359" cy="13681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for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7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in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range(0,5)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marL="0" indent="0">
                <a:buNone/>
              </a:pPr>
              <a:r>
                <a:rPr lang="en-GB" sz="27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print(</a:t>
              </a:r>
              <a:r>
                <a:rPr lang="en-GB" sz="27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endParaRPr lang="en-GB" dirty="0" smtClean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5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</a:t>
            </a:r>
            <a:r>
              <a:rPr lang="en-GB" b="1" dirty="0" smtClean="0"/>
              <a:t>or loops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f</a:t>
            </a:r>
            <a:r>
              <a:rPr lang="en-GB" i="1" dirty="0" smtClean="0"/>
              <a:t>or loops </a:t>
            </a:r>
            <a:r>
              <a:rPr lang="en-GB" dirty="0" smtClean="0"/>
              <a:t>are used when you want to repeat a block of code a certain number of times</a:t>
            </a:r>
          </a:p>
          <a:p>
            <a:r>
              <a:rPr lang="en-GB" dirty="0" smtClean="0"/>
              <a:t>We can </a:t>
            </a:r>
            <a:r>
              <a:rPr lang="en-GB" dirty="0" smtClean="0"/>
              <a:t>loop </a:t>
            </a:r>
            <a:r>
              <a:rPr lang="en-GB" dirty="0" smtClean="0"/>
              <a:t>over lists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187624" y="3140968"/>
            <a:ext cx="6840760" cy="1728192"/>
            <a:chOff x="1187624" y="3140968"/>
            <a:chExt cx="5472608" cy="1728192"/>
          </a:xfrm>
        </p:grpSpPr>
        <p:sp>
          <p:nvSpPr>
            <p:cNvPr id="4" name="Rectangle 3"/>
            <p:cNvSpPr/>
            <p:nvPr/>
          </p:nvSpPr>
          <p:spPr>
            <a:xfrm>
              <a:off x="1187624" y="3140968"/>
              <a:ext cx="5472608" cy="15841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187624" y="3140968"/>
              <a:ext cx="5400600" cy="17281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for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7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in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[</a:t>
              </a:r>
              <a:r>
                <a:rPr lang="en-GB" sz="27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“red”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,</a:t>
              </a:r>
              <a:r>
                <a:rPr lang="en-GB" sz="27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 “green”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,</a:t>
              </a:r>
              <a:r>
                <a:rPr lang="en-GB" sz="27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 “blue</a:t>
              </a:r>
              <a:r>
                <a:rPr lang="en-GB" sz="27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”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]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marL="0" indent="0">
                <a:buNone/>
              </a:pPr>
              <a:r>
                <a:rPr lang="en-GB" sz="27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print(</a:t>
              </a:r>
              <a:r>
                <a:rPr lang="en-GB" sz="27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endParaRPr lang="en-GB" dirty="0" smtClean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4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Refresher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Variables</a:t>
            </a:r>
          </a:p>
          <a:p>
            <a:r>
              <a:rPr lang="en-GB" dirty="0" smtClean="0"/>
              <a:t>Strings and integers</a:t>
            </a:r>
          </a:p>
          <a:p>
            <a:r>
              <a:rPr lang="en-GB" dirty="0" smtClean="0"/>
              <a:t>Input</a:t>
            </a:r>
          </a:p>
          <a:p>
            <a:r>
              <a:rPr lang="en-GB" dirty="0" smtClean="0"/>
              <a:t>Functions</a:t>
            </a:r>
          </a:p>
          <a:p>
            <a:r>
              <a:rPr lang="en-GB" dirty="0" smtClean="0"/>
              <a:t>Comparisons</a:t>
            </a:r>
          </a:p>
          <a:p>
            <a:r>
              <a:rPr lang="en-GB" dirty="0" smtClean="0"/>
              <a:t>Conditionals</a:t>
            </a:r>
          </a:p>
          <a:p>
            <a:r>
              <a:rPr lang="en-GB" dirty="0" smtClean="0"/>
              <a:t>While loop</a:t>
            </a:r>
          </a:p>
          <a:p>
            <a:r>
              <a:rPr lang="en-GB" dirty="0" smtClean="0"/>
              <a:t>Boolean operators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082" y="1268761"/>
            <a:ext cx="4230374" cy="40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6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</a:t>
            </a:r>
            <a:r>
              <a:rPr lang="en-GB" b="1" dirty="0" smtClean="0"/>
              <a:t>or loops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f</a:t>
            </a:r>
            <a:r>
              <a:rPr lang="en-GB" i="1" dirty="0" smtClean="0"/>
              <a:t>or loops </a:t>
            </a:r>
            <a:r>
              <a:rPr lang="en-GB" dirty="0" smtClean="0"/>
              <a:t>are used when you want to repeat a block of code a certain number of times</a:t>
            </a:r>
          </a:p>
          <a:p>
            <a:r>
              <a:rPr lang="en-GB" dirty="0" smtClean="0"/>
              <a:t>We can </a:t>
            </a:r>
            <a:r>
              <a:rPr lang="en-GB" dirty="0" smtClean="0"/>
              <a:t>loop </a:t>
            </a:r>
            <a:r>
              <a:rPr lang="en-GB" dirty="0" smtClean="0"/>
              <a:t>over </a:t>
            </a:r>
            <a:r>
              <a:rPr lang="en-GB" dirty="0" smtClean="0"/>
              <a:t>the characters in a string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691680" y="3501008"/>
            <a:ext cx="4392488" cy="1512168"/>
            <a:chOff x="1691680" y="3501008"/>
            <a:chExt cx="3024336" cy="1512168"/>
          </a:xfrm>
        </p:grpSpPr>
        <p:sp>
          <p:nvSpPr>
            <p:cNvPr id="4" name="Rectangle 3"/>
            <p:cNvSpPr/>
            <p:nvPr/>
          </p:nvSpPr>
          <p:spPr>
            <a:xfrm>
              <a:off x="1691680" y="3501008"/>
              <a:ext cx="3024336" cy="1512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691680" y="3506652"/>
              <a:ext cx="2916324" cy="14345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for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7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in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7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“Hello”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:</a:t>
              </a:r>
            </a:p>
            <a:p>
              <a:pPr marL="0" indent="0">
                <a:buNone/>
              </a:pPr>
              <a:r>
                <a:rPr lang="en-GB" sz="27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	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print(</a:t>
              </a:r>
              <a:r>
                <a:rPr lang="en-GB" sz="27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endParaRPr lang="en-GB" dirty="0" smtClean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0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Exercise 3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</a:t>
            </a:r>
            <a:r>
              <a:rPr lang="en-GB" b="1" dirty="0" smtClean="0"/>
              <a:t>while</a:t>
            </a:r>
            <a:r>
              <a:rPr lang="en-GB" dirty="0" smtClean="0"/>
              <a:t> loop that fulfils the same function as a </a:t>
            </a:r>
            <a:r>
              <a:rPr lang="en-GB" b="1" dirty="0" smtClean="0"/>
              <a:t>for</a:t>
            </a:r>
            <a:r>
              <a:rPr lang="en-GB" dirty="0" smtClean="0"/>
              <a:t>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0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Tuples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r>
              <a:rPr lang="en-GB" b="1" dirty="0" smtClean="0"/>
              <a:t>Tuples </a:t>
            </a:r>
            <a:r>
              <a:rPr lang="en-GB" dirty="0" smtClean="0"/>
              <a:t>are like lists, but we use () not []</a:t>
            </a:r>
          </a:p>
          <a:p>
            <a:r>
              <a:rPr lang="en-GB" b="1" dirty="0" smtClean="0"/>
              <a:t>Tuples </a:t>
            </a:r>
            <a:r>
              <a:rPr lang="en-GB" dirty="0" smtClean="0"/>
              <a:t>cannot be modified</a:t>
            </a:r>
            <a:endParaRPr lang="en-GB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67544" y="3284984"/>
            <a:ext cx="8208912" cy="1543835"/>
            <a:chOff x="467544" y="3284984"/>
            <a:chExt cx="8208912" cy="1543835"/>
          </a:xfrm>
        </p:grpSpPr>
        <p:sp>
          <p:nvSpPr>
            <p:cNvPr id="4" name="Rectangle 3"/>
            <p:cNvSpPr/>
            <p:nvPr/>
          </p:nvSpPr>
          <p:spPr>
            <a:xfrm>
              <a:off x="467544" y="3284984"/>
              <a:ext cx="8208912" cy="1512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467544" y="3316651"/>
              <a:ext cx="8208912" cy="15121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4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Exampletuple</a:t>
              </a:r>
              <a:r>
                <a:rPr lang="en-GB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24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42</a:t>
              </a:r>
              <a:r>
                <a:rPr lang="en-GB" sz="24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,</a:t>
              </a:r>
              <a:r>
                <a:rPr lang="en-GB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4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‘star wars’</a:t>
              </a:r>
              <a:r>
                <a:rPr lang="en-GB" sz="24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,</a:t>
              </a:r>
              <a:r>
                <a:rPr lang="en-GB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4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‘hitchhiker’</a:t>
              </a:r>
              <a:r>
                <a:rPr lang="en-GB" sz="24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r>
                <a:rPr lang="en-GB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Print(</a:t>
              </a:r>
              <a:r>
                <a:rPr lang="en-GB" sz="24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Exampletuple</a:t>
              </a:r>
              <a:r>
                <a:rPr lang="en-GB" sz="24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[0]</a:t>
              </a:r>
              <a:r>
                <a:rPr lang="en-GB" sz="24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endParaRPr lang="en-GB" dirty="0" smtClean="0">
                <a:solidFill>
                  <a:srgbClr val="0070C0"/>
                </a:solidFill>
              </a:endParaRPr>
            </a:p>
            <a:p>
              <a:pPr marL="0" indent="0">
                <a:buNone/>
              </a:pPr>
              <a:endParaRPr lang="en-GB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06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Dictionaries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656184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Dictionaries</a:t>
            </a:r>
            <a:r>
              <a:rPr lang="en-GB" dirty="0" smtClean="0"/>
              <a:t> are collections of </a:t>
            </a:r>
            <a:r>
              <a:rPr lang="en-GB" b="1" dirty="0" smtClean="0"/>
              <a:t>values</a:t>
            </a:r>
          </a:p>
          <a:p>
            <a:r>
              <a:rPr lang="en-GB" b="1" dirty="0" smtClean="0"/>
              <a:t>Dictionaries </a:t>
            </a:r>
            <a:r>
              <a:rPr lang="en-GB" dirty="0" smtClean="0"/>
              <a:t>are indexed with </a:t>
            </a:r>
            <a:r>
              <a:rPr lang="en-GB" b="1" dirty="0" smtClean="0"/>
              <a:t>keys</a:t>
            </a:r>
          </a:p>
          <a:p>
            <a:r>
              <a:rPr lang="en-GB" b="1" dirty="0" smtClean="0"/>
              <a:t>Keys </a:t>
            </a:r>
            <a:r>
              <a:rPr lang="en-GB" dirty="0" smtClean="0"/>
              <a:t>must be an immutable data type (e.g. a  string, number, or tuple) and are unique within the dictionary</a:t>
            </a:r>
          </a:p>
          <a:p>
            <a:r>
              <a:rPr lang="en-GB" b="1" dirty="0" smtClean="0"/>
              <a:t>Values </a:t>
            </a:r>
            <a:r>
              <a:rPr lang="en-GB" dirty="0" smtClean="0"/>
              <a:t>can be any data type</a:t>
            </a:r>
            <a:endParaRPr lang="en-GB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67544" y="3197685"/>
            <a:ext cx="8496944" cy="2175533"/>
            <a:chOff x="467544" y="3211066"/>
            <a:chExt cx="7272808" cy="2320568"/>
          </a:xfrm>
        </p:grpSpPr>
        <p:sp>
          <p:nvSpPr>
            <p:cNvPr id="4" name="Rectangle 3"/>
            <p:cNvSpPr/>
            <p:nvPr/>
          </p:nvSpPr>
          <p:spPr>
            <a:xfrm>
              <a:off x="467544" y="3227378"/>
              <a:ext cx="7272808" cy="23042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467544" y="3211066"/>
              <a:ext cx="7272808" cy="22436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7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newdict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{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“key0”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: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“smile”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,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1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: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“Dr Who”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,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 “2”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: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43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None/>
              </a:pP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print(</a:t>
              </a:r>
              <a:r>
                <a:rPr lang="en-GB" sz="27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newdict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27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“key0”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]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0" indent="0">
                <a:buNone/>
              </a:pP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print(</a:t>
              </a:r>
              <a:r>
                <a:rPr lang="en-GB" sz="27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newdict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[1]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0" indent="0">
                <a:buNone/>
              </a:pP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print(</a:t>
              </a:r>
              <a:r>
                <a:rPr lang="en-GB" sz="270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newdict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27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“2”</a:t>
              </a:r>
              <a:r>
                <a:rPr lang="en-GB" sz="2700" dirty="0" smtClean="0">
                  <a:solidFill>
                    <a:srgbClr val="FFC000"/>
                  </a:solidFill>
                  <a:latin typeface="Consolas" panose="020B0609020204030204" pitchFamily="49" charset="0"/>
                </a:rPr>
                <a:t>]</a:t>
              </a:r>
              <a:r>
                <a:rPr lang="en-GB" sz="27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0" indent="0">
                <a:buNone/>
              </a:pPr>
              <a:endParaRPr lang="en-GB" dirty="0" smtClean="0">
                <a:solidFill>
                  <a:srgbClr val="0070C0"/>
                </a:solidFill>
              </a:endParaRPr>
            </a:p>
            <a:p>
              <a:pPr marL="0" indent="0">
                <a:buNone/>
              </a:pPr>
              <a:endParaRPr lang="en-GB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3619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1" y="34273"/>
            <a:ext cx="9144000" cy="1143000"/>
          </a:xfrm>
        </p:spPr>
        <p:txBody>
          <a:bodyPr/>
          <a:lstStyle/>
          <a:p>
            <a:r>
              <a:rPr lang="en-GB" b="1" dirty="0" smtClean="0"/>
              <a:t>Dragon Realm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r>
              <a:rPr lang="en-GB" dirty="0" smtClean="0"/>
              <a:t>Flowcharts are a useful way of mapping out your code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2952785" cy="349166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0" y="836712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C8C93"/>
                </a:solidFill>
                <a:latin typeface="Arial" charset="0"/>
                <a:ea typeface="ヒラギノ角ゴ Pro W3" pitchFamily="84" charset="-128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C8C93"/>
                </a:solidFill>
                <a:latin typeface="Arial" charset="0"/>
                <a:ea typeface="ヒラギノ角ゴ Pro W3" pitchFamily="84" charset="-128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C8C93"/>
                </a:solidFill>
                <a:latin typeface="Arial" charset="0"/>
                <a:ea typeface="ヒラギノ角ゴ Pro W3" pitchFamily="84" charset="-128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C8C93"/>
                </a:solidFill>
                <a:latin typeface="Arial" charset="0"/>
                <a:ea typeface="ヒラギノ角ゴ Pro W3" pitchFamily="84" charset="-128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9pPr>
          </a:lstStyle>
          <a:p>
            <a:r>
              <a:rPr lang="en-GB" sz="3200" kern="0" dirty="0" smtClean="0"/>
              <a:t>Flowcharts</a:t>
            </a:r>
          </a:p>
        </p:txBody>
      </p:sp>
    </p:spTree>
    <p:extLst>
      <p:ext uri="{BB962C8B-B14F-4D97-AF65-F5344CB8AC3E}">
        <p14:creationId xmlns:p14="http://schemas.microsoft.com/office/powerpoint/2010/main" val="13892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b="1" smtClean="0"/>
              <a:t>Exercise 4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Write a text adventure game.  Your player can choose which cave to go into.   In each cave there’s a dragon – the player must beat the dragon at a game or be eaten</a:t>
            </a:r>
          </a:p>
          <a:p>
            <a:pPr lvl="1"/>
            <a:r>
              <a:rPr lang="en-GB" dirty="0" smtClean="0"/>
              <a:t>Guess the number</a:t>
            </a:r>
          </a:p>
          <a:p>
            <a:pPr lvl="1"/>
            <a:r>
              <a:rPr lang="en-GB" dirty="0" smtClean="0"/>
              <a:t>Anagrams</a:t>
            </a:r>
          </a:p>
          <a:p>
            <a:pPr lvl="1"/>
            <a:r>
              <a:rPr lang="en-GB" dirty="0" smtClean="0"/>
              <a:t>Write your name </a:t>
            </a:r>
            <a:r>
              <a:rPr lang="en-GB" dirty="0"/>
              <a:t>backwards</a:t>
            </a:r>
          </a:p>
          <a:p>
            <a:pPr lvl="1"/>
            <a:r>
              <a:rPr lang="en-GB" dirty="0"/>
              <a:t>Rock paper scissors lizard </a:t>
            </a:r>
            <a:r>
              <a:rPr lang="en-GB" dirty="0" smtClean="0"/>
              <a:t>Spock</a:t>
            </a:r>
          </a:p>
          <a:p>
            <a:pPr lvl="1"/>
            <a:r>
              <a:rPr lang="en-GB" dirty="0"/>
              <a:t>Hangman</a:t>
            </a:r>
          </a:p>
          <a:p>
            <a:pPr lvl="1"/>
            <a:r>
              <a:rPr lang="en-GB" dirty="0"/>
              <a:t>Noughts and </a:t>
            </a:r>
            <a:r>
              <a:rPr lang="en-GB" dirty="0" smtClean="0"/>
              <a:t>crosses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5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260648"/>
            <a:ext cx="9396536" cy="1143000"/>
          </a:xfrm>
        </p:spPr>
        <p:txBody>
          <a:bodyPr/>
          <a:lstStyle/>
          <a:p>
            <a:r>
              <a:rPr lang="en-GB" sz="4000" b="1" dirty="0" smtClean="0"/>
              <a:t>Rock </a:t>
            </a:r>
            <a:r>
              <a:rPr lang="en-GB" sz="4000" dirty="0"/>
              <a:t>P</a:t>
            </a:r>
            <a:r>
              <a:rPr lang="en-GB" sz="4000" b="1" dirty="0" smtClean="0"/>
              <a:t>aper Scissors Lizard Spock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Scissors cuts Paper</a:t>
            </a:r>
          </a:p>
          <a:p>
            <a:r>
              <a:rPr lang="en-GB" dirty="0" smtClean="0"/>
              <a:t>Paper covers Rock</a:t>
            </a:r>
          </a:p>
          <a:p>
            <a:r>
              <a:rPr lang="en-GB" dirty="0" smtClean="0"/>
              <a:t>Rock crushes Lizard</a:t>
            </a:r>
          </a:p>
          <a:p>
            <a:r>
              <a:rPr lang="en-GB" dirty="0" smtClean="0"/>
              <a:t>Lizard poisons Spock</a:t>
            </a:r>
          </a:p>
          <a:p>
            <a:r>
              <a:rPr lang="en-GB" dirty="0" smtClean="0"/>
              <a:t>Spock smashes Scissors</a:t>
            </a:r>
          </a:p>
          <a:p>
            <a:r>
              <a:rPr lang="en-GB" dirty="0" smtClean="0"/>
              <a:t>Scissors decapitates Lizard</a:t>
            </a:r>
          </a:p>
          <a:p>
            <a:r>
              <a:rPr lang="en-GB" dirty="0" smtClean="0"/>
              <a:t>Lizard eats Paper</a:t>
            </a:r>
          </a:p>
          <a:p>
            <a:r>
              <a:rPr lang="en-GB" dirty="0" smtClean="0"/>
              <a:t>Paper disproves Spock</a:t>
            </a:r>
          </a:p>
          <a:p>
            <a:r>
              <a:rPr lang="en-GB" dirty="0" smtClean="0"/>
              <a:t>Spock vaporizes Rock</a:t>
            </a:r>
          </a:p>
          <a:p>
            <a:r>
              <a:rPr lang="en-GB" dirty="0" smtClean="0"/>
              <a:t>Rock crushes Scissors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68760"/>
            <a:ext cx="3456384" cy="40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08104" y="2060848"/>
            <a:ext cx="2232248" cy="273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Refresher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GB" b="1" dirty="0" smtClean="0"/>
              <a:t>Variables</a:t>
            </a:r>
          </a:p>
          <a:p>
            <a:r>
              <a:rPr lang="en-GB" dirty="0" smtClean="0"/>
              <a:t>Strings and integers</a:t>
            </a:r>
          </a:p>
          <a:p>
            <a:r>
              <a:rPr lang="en-GB" dirty="0" smtClean="0"/>
              <a:t>Input</a:t>
            </a:r>
          </a:p>
          <a:p>
            <a:r>
              <a:rPr lang="en-GB" dirty="0" smtClean="0"/>
              <a:t>Functions</a:t>
            </a:r>
          </a:p>
          <a:p>
            <a:r>
              <a:rPr lang="en-GB" dirty="0" smtClean="0"/>
              <a:t>Comparisons</a:t>
            </a:r>
          </a:p>
          <a:p>
            <a:r>
              <a:rPr lang="en-GB" dirty="0" smtClean="0"/>
              <a:t>Conditionals</a:t>
            </a:r>
          </a:p>
          <a:p>
            <a:r>
              <a:rPr lang="en-GB" dirty="0" smtClean="0"/>
              <a:t>While loop</a:t>
            </a:r>
          </a:p>
          <a:p>
            <a:r>
              <a:rPr lang="en-GB" dirty="0" smtClean="0"/>
              <a:t>Boolean operators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08104" y="2060848"/>
            <a:ext cx="2258008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5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7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print(x)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76056" y="2780927"/>
            <a:ext cx="3528392" cy="1368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Refresher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Variables</a:t>
            </a:r>
          </a:p>
          <a:p>
            <a:r>
              <a:rPr lang="en-GB" b="1" dirty="0" smtClean="0"/>
              <a:t>Strings and integers</a:t>
            </a:r>
          </a:p>
          <a:p>
            <a:r>
              <a:rPr lang="en-GB" dirty="0" smtClean="0"/>
              <a:t>Input</a:t>
            </a:r>
          </a:p>
          <a:p>
            <a:r>
              <a:rPr lang="en-GB" dirty="0" smtClean="0"/>
              <a:t>Functions</a:t>
            </a:r>
          </a:p>
          <a:p>
            <a:r>
              <a:rPr lang="en-GB" dirty="0" smtClean="0"/>
              <a:t>Comparisons</a:t>
            </a:r>
          </a:p>
          <a:p>
            <a:r>
              <a:rPr lang="en-GB" dirty="0" smtClean="0"/>
              <a:t>Conditionals</a:t>
            </a:r>
          </a:p>
          <a:p>
            <a:r>
              <a:rPr lang="en-GB" dirty="0" smtClean="0"/>
              <a:t>While loop</a:t>
            </a:r>
          </a:p>
          <a:p>
            <a:r>
              <a:rPr lang="en-GB" dirty="0" smtClean="0"/>
              <a:t>Boolean operators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76056" y="2564904"/>
            <a:ext cx="3528392" cy="1584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(input())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Refresher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Variables</a:t>
            </a:r>
          </a:p>
          <a:p>
            <a:r>
              <a:rPr lang="en-GB" dirty="0" smtClean="0"/>
              <a:t>Strings and integers</a:t>
            </a:r>
          </a:p>
          <a:p>
            <a:r>
              <a:rPr lang="en-GB" b="1" dirty="0" smtClean="0"/>
              <a:t>Input</a:t>
            </a:r>
          </a:p>
          <a:p>
            <a:r>
              <a:rPr lang="en-GB" dirty="0" smtClean="0"/>
              <a:t>Functions</a:t>
            </a:r>
          </a:p>
          <a:p>
            <a:r>
              <a:rPr lang="en-GB" dirty="0" smtClean="0"/>
              <a:t>Comparisons</a:t>
            </a:r>
          </a:p>
          <a:p>
            <a:r>
              <a:rPr lang="en-GB" dirty="0" smtClean="0"/>
              <a:t>Conditionals</a:t>
            </a:r>
          </a:p>
          <a:p>
            <a:r>
              <a:rPr lang="en-GB" dirty="0" smtClean="0"/>
              <a:t>While loop</a:t>
            </a:r>
          </a:p>
          <a:p>
            <a:r>
              <a:rPr lang="en-GB" dirty="0" smtClean="0"/>
              <a:t>Boolean operators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563888" y="2757554"/>
            <a:ext cx="5328592" cy="1895582"/>
            <a:chOff x="3779912" y="2757554"/>
            <a:chExt cx="5328592" cy="1895582"/>
          </a:xfrm>
        </p:grpSpPr>
        <p:sp>
          <p:nvSpPr>
            <p:cNvPr id="7" name="Rectangle 6"/>
            <p:cNvSpPr/>
            <p:nvPr/>
          </p:nvSpPr>
          <p:spPr>
            <a:xfrm>
              <a:off x="3779912" y="2757554"/>
              <a:ext cx="5328592" cy="1895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3779912" y="2780928"/>
              <a:ext cx="5328592" cy="18722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GB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“What  is your name?”</a:t>
              </a: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 = </a:t>
              </a:r>
              <a:r>
                <a:rPr lang="en-GB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pPr marL="0" indent="0">
                <a:buNone/>
              </a:pPr>
              <a:r>
                <a:rPr lang="en-GB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rint(</a:t>
              </a:r>
              <a:r>
                <a:rPr lang="en-GB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“Hello ”</a:t>
              </a: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name)</a:t>
              </a:r>
              <a:endPara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Refresher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Variables</a:t>
            </a:r>
          </a:p>
          <a:p>
            <a:r>
              <a:rPr lang="en-GB" dirty="0" smtClean="0"/>
              <a:t>Strings and integers</a:t>
            </a:r>
          </a:p>
          <a:p>
            <a:r>
              <a:rPr lang="en-GB" dirty="0" smtClean="0"/>
              <a:t>Input</a:t>
            </a:r>
          </a:p>
          <a:p>
            <a:r>
              <a:rPr lang="en-GB" b="1" dirty="0" smtClean="0"/>
              <a:t>Functions</a:t>
            </a:r>
          </a:p>
          <a:p>
            <a:r>
              <a:rPr lang="en-GB" dirty="0" smtClean="0"/>
              <a:t>Comparisons</a:t>
            </a:r>
          </a:p>
          <a:p>
            <a:r>
              <a:rPr lang="en-GB" dirty="0" smtClean="0"/>
              <a:t>Conditionals</a:t>
            </a:r>
          </a:p>
          <a:p>
            <a:r>
              <a:rPr lang="en-GB" dirty="0" smtClean="0"/>
              <a:t>While loop</a:t>
            </a:r>
          </a:p>
          <a:p>
            <a:r>
              <a:rPr lang="en-GB" dirty="0" smtClean="0"/>
              <a:t>Boolean operators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3995936" y="2608652"/>
            <a:ext cx="4824536" cy="2736304"/>
            <a:chOff x="3995936" y="2608652"/>
            <a:chExt cx="4824536" cy="2736304"/>
          </a:xfrm>
        </p:grpSpPr>
        <p:sp>
          <p:nvSpPr>
            <p:cNvPr id="4" name="Rectangle 3"/>
            <p:cNvSpPr/>
            <p:nvPr/>
          </p:nvSpPr>
          <p:spPr>
            <a:xfrm>
              <a:off x="3995936" y="2608652"/>
              <a:ext cx="4824536" cy="2736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139952" y="2716664"/>
              <a:ext cx="4536504" cy="25202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greeting(name):</a:t>
              </a:r>
            </a:p>
            <a:p>
              <a:pPr marL="0" indent="0">
                <a:buNone/>
              </a:pP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print(</a:t>
              </a:r>
              <a:r>
                <a:rPr lang="en-GB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“Welcome ”</a:t>
              </a: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name)</a:t>
              </a:r>
            </a:p>
            <a:p>
              <a:pPr marL="0" indent="0">
                <a:buNone/>
              </a:pPr>
              <a:endPara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greeting(</a:t>
              </a:r>
              <a:r>
                <a:rPr lang="en-GB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“Dom”</a:t>
              </a: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greeting(</a:t>
              </a:r>
              <a:r>
                <a:rPr lang="en-GB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“Steven”</a:t>
              </a: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greeting(</a:t>
              </a:r>
              <a:r>
                <a:rPr lang="en-GB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“Lauren”</a:t>
              </a:r>
              <a:r>
                <a:rPr lang="en-GB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7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Refresher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Variables</a:t>
            </a:r>
          </a:p>
          <a:p>
            <a:r>
              <a:rPr lang="en-GB" dirty="0" smtClean="0"/>
              <a:t>Strings and integers</a:t>
            </a:r>
          </a:p>
          <a:p>
            <a:r>
              <a:rPr lang="en-GB" dirty="0" smtClean="0"/>
              <a:t>Input</a:t>
            </a:r>
          </a:p>
          <a:p>
            <a:r>
              <a:rPr lang="en-GB" dirty="0" smtClean="0"/>
              <a:t>Functions</a:t>
            </a:r>
          </a:p>
          <a:p>
            <a:r>
              <a:rPr lang="en-GB" b="1" dirty="0" smtClean="0"/>
              <a:t>Comparisons</a:t>
            </a:r>
          </a:p>
          <a:p>
            <a:r>
              <a:rPr lang="en-GB" dirty="0" smtClean="0"/>
              <a:t>Conditionals</a:t>
            </a:r>
          </a:p>
          <a:p>
            <a:r>
              <a:rPr lang="en-GB" dirty="0" smtClean="0"/>
              <a:t>While loop</a:t>
            </a:r>
          </a:p>
          <a:p>
            <a:r>
              <a:rPr lang="en-GB" dirty="0" smtClean="0"/>
              <a:t>Boolean operators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4067944" y="2204864"/>
            <a:ext cx="4824536" cy="2736304"/>
            <a:chOff x="4067944" y="2636912"/>
            <a:chExt cx="4824536" cy="2736304"/>
          </a:xfrm>
        </p:grpSpPr>
        <p:sp>
          <p:nvSpPr>
            <p:cNvPr id="4" name="Rectangle 3"/>
            <p:cNvSpPr/>
            <p:nvPr/>
          </p:nvSpPr>
          <p:spPr>
            <a:xfrm>
              <a:off x="4067944" y="2636912"/>
              <a:ext cx="4824536" cy="2736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355976" y="2780928"/>
              <a:ext cx="4248472" cy="25202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dirty="0" smtClean="0"/>
                <a:t>==		equals</a:t>
              </a:r>
            </a:p>
            <a:p>
              <a:pPr marL="0" indent="0">
                <a:buNone/>
              </a:pPr>
              <a:r>
                <a:rPr lang="en-GB" dirty="0" smtClean="0"/>
                <a:t>&gt;		greater than</a:t>
              </a:r>
            </a:p>
            <a:p>
              <a:pPr marL="0" indent="0">
                <a:buNone/>
              </a:pPr>
              <a:r>
                <a:rPr lang="en-GB" dirty="0" smtClean="0"/>
                <a:t>&lt;		less than</a:t>
              </a:r>
            </a:p>
            <a:p>
              <a:pPr marL="0" indent="0">
                <a:buNone/>
              </a:pPr>
              <a:r>
                <a:rPr lang="en-GB" dirty="0" smtClean="0"/>
                <a:t>!=		not equal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565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Refresher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Variables</a:t>
            </a:r>
          </a:p>
          <a:p>
            <a:r>
              <a:rPr lang="en-GB" dirty="0" smtClean="0"/>
              <a:t>Strings and int.</a:t>
            </a:r>
          </a:p>
          <a:p>
            <a:r>
              <a:rPr lang="en-GB" dirty="0" smtClean="0"/>
              <a:t>Input</a:t>
            </a:r>
          </a:p>
          <a:p>
            <a:r>
              <a:rPr lang="en-GB" dirty="0" smtClean="0"/>
              <a:t>Functions</a:t>
            </a:r>
          </a:p>
          <a:p>
            <a:r>
              <a:rPr lang="en-GB" dirty="0" smtClean="0"/>
              <a:t>Comparisons</a:t>
            </a:r>
          </a:p>
          <a:p>
            <a:r>
              <a:rPr lang="en-GB" b="1" dirty="0" smtClean="0"/>
              <a:t>Conditionals</a:t>
            </a:r>
          </a:p>
          <a:p>
            <a:r>
              <a:rPr lang="en-GB" dirty="0" smtClean="0"/>
              <a:t>While loop</a:t>
            </a:r>
          </a:p>
          <a:p>
            <a:r>
              <a:rPr lang="en-GB" dirty="0" smtClean="0"/>
              <a:t>Boolean operators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3851920" y="1340768"/>
            <a:ext cx="5040560" cy="3888432"/>
            <a:chOff x="3851920" y="1340768"/>
            <a:chExt cx="5040560" cy="3888432"/>
          </a:xfrm>
        </p:grpSpPr>
        <p:sp>
          <p:nvSpPr>
            <p:cNvPr id="4" name="Rectangle 3"/>
            <p:cNvSpPr/>
            <p:nvPr/>
          </p:nvSpPr>
          <p:spPr>
            <a:xfrm>
              <a:off x="3851920" y="1340768"/>
              <a:ext cx="5040560" cy="38884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3851920" y="1340768"/>
              <a:ext cx="5040560" cy="38884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GB" sz="23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"Please input x"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</a:t>
              </a:r>
              <a:r>
                <a:rPr lang="en-GB" sz="23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(input())</a:t>
              </a:r>
            </a:p>
            <a:p>
              <a:pPr marL="0" indent="0">
                <a:buNone/>
              </a:pPr>
              <a:r>
                <a:rPr lang="en-GB" sz="2300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(x &gt; 5):</a:t>
              </a:r>
            </a:p>
            <a:p>
              <a:pPr marL="0" indent="0">
                <a:buNone/>
              </a:pPr>
              <a:r>
                <a:rPr lang="en-GB" sz="23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GB" sz="23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"x is more than five"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r>
                <a:rPr lang="en-GB" sz="2300" dirty="0" err="1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elif</a:t>
              </a:r>
              <a:r>
                <a:rPr lang="en-GB" sz="2300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(x &lt; 5):</a:t>
              </a:r>
            </a:p>
            <a:p>
              <a:pPr marL="0" indent="0">
                <a:buNone/>
              </a:pPr>
              <a:r>
                <a:rPr lang="en-GB" sz="23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GB" sz="23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"x is less than five"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 marL="0" indent="0">
                <a:buNone/>
              </a:pPr>
              <a:r>
                <a:rPr lang="en-GB" sz="2300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lang="en-GB" sz="23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pPr marL="0" indent="0">
                <a:buNone/>
              </a:pPr>
              <a:r>
                <a:rPr lang="en-GB" sz="23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print(</a:t>
              </a:r>
              <a:r>
                <a:rPr lang="en-GB" sz="2300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"x equals five"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Refresher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Variables</a:t>
            </a:r>
          </a:p>
          <a:p>
            <a:r>
              <a:rPr lang="en-GB" dirty="0" smtClean="0"/>
              <a:t>Strings and int.</a:t>
            </a:r>
          </a:p>
          <a:p>
            <a:r>
              <a:rPr lang="en-GB" dirty="0" smtClean="0"/>
              <a:t>Input</a:t>
            </a:r>
          </a:p>
          <a:p>
            <a:r>
              <a:rPr lang="en-GB" dirty="0" smtClean="0"/>
              <a:t>Functions</a:t>
            </a:r>
          </a:p>
          <a:p>
            <a:r>
              <a:rPr lang="en-GB" dirty="0" smtClean="0"/>
              <a:t>Comparisons</a:t>
            </a:r>
          </a:p>
          <a:p>
            <a:r>
              <a:rPr lang="en-GB" dirty="0" smtClean="0"/>
              <a:t>Conditionals</a:t>
            </a:r>
          </a:p>
          <a:p>
            <a:r>
              <a:rPr lang="en-GB" b="1" dirty="0"/>
              <a:t>w</a:t>
            </a:r>
            <a:r>
              <a:rPr lang="en-GB" b="1" dirty="0" smtClean="0"/>
              <a:t>hile loop</a:t>
            </a:r>
          </a:p>
          <a:p>
            <a:r>
              <a:rPr lang="en-GB" dirty="0" smtClean="0"/>
              <a:t>Boolean operators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3923928" y="1772816"/>
            <a:ext cx="4680520" cy="3240360"/>
            <a:chOff x="3635896" y="1412776"/>
            <a:chExt cx="4680520" cy="3240360"/>
          </a:xfrm>
        </p:grpSpPr>
        <p:sp>
          <p:nvSpPr>
            <p:cNvPr id="4" name="Rectangle 3"/>
            <p:cNvSpPr/>
            <p:nvPr/>
          </p:nvSpPr>
          <p:spPr>
            <a:xfrm>
              <a:off x="3635896" y="1412776"/>
              <a:ext cx="4680520" cy="3240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3635896" y="1412776"/>
              <a:ext cx="4680520" cy="324036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3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import random</a:t>
              </a:r>
            </a:p>
            <a:p>
              <a:pPr marL="0" indent="0">
                <a:buNone/>
              </a:pPr>
              <a:r>
                <a:rPr lang="en-GB" sz="23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numrolls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</a:t>
              </a:r>
            </a:p>
            <a:p>
              <a:pPr marL="0" indent="0">
                <a:buNone/>
              </a:pPr>
              <a:r>
                <a:rPr lang="en-GB" sz="2300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en-GB" sz="23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23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numrolls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&lt; 4):</a:t>
              </a:r>
            </a:p>
            <a:p>
              <a:pPr marL="0" indent="0">
                <a:buNone/>
              </a:pP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roll = </a:t>
              </a:r>
              <a:r>
                <a:rPr lang="en-GB" sz="23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random.randint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(1,6)</a:t>
              </a:r>
            </a:p>
            <a:p>
              <a:pPr marL="0" indent="0">
                <a:buNone/>
              </a:pP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print(roll)</a:t>
              </a:r>
            </a:p>
            <a:p>
              <a:pPr marL="0" indent="0">
                <a:buNone/>
              </a:pP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23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numrolls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2300" dirty="0" err="1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numrolls</a:t>
              </a:r>
              <a:r>
                <a:rPr lang="en-GB" sz="2300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</a:t>
              </a:r>
              <a:endParaRPr lang="en-GB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42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FC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4" ma:contentTypeDescription="Create a new document." ma:contentTypeScope="" ma:versionID="f198c3dfa143f328b4bfb76fd905c4a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66758ad48435124b95dc0df0729e68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1263EB-1085-423C-A402-87BA82375D91}">
  <ds:schemaRefs>
    <ds:schemaRef ds:uri="http://schemas.microsoft.com/sharepoint/v3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43DFA70B-2EBB-489B-8E34-F6A10FA68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STFC_PowerPoint_template</Template>
  <TotalTime>214</TotalTime>
  <Words>913</Words>
  <Application>Microsoft Office PowerPoint</Application>
  <PresentationFormat>On-screen Show (4:3)</PresentationFormat>
  <Paragraphs>233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Lucida Grande</vt:lpstr>
      <vt:lpstr>ヒラギノ角ゴ Pro W3</vt:lpstr>
      <vt:lpstr>STFC_PowerPoint_template</vt:lpstr>
      <vt:lpstr>1_Blank Presentation</vt:lpstr>
      <vt:lpstr>PowerPoint Presentation</vt:lpstr>
      <vt:lpstr>Refresher</vt:lpstr>
      <vt:lpstr>Refresher</vt:lpstr>
      <vt:lpstr>Refresher</vt:lpstr>
      <vt:lpstr>Refresher</vt:lpstr>
      <vt:lpstr>Refresher</vt:lpstr>
      <vt:lpstr>Refresher</vt:lpstr>
      <vt:lpstr>Refresher</vt:lpstr>
      <vt:lpstr>Refresher</vt:lpstr>
      <vt:lpstr>Refresher</vt:lpstr>
      <vt:lpstr>More about functions</vt:lpstr>
      <vt:lpstr>Exercise 1</vt:lpstr>
      <vt:lpstr>Global and local variables</vt:lpstr>
      <vt:lpstr>Lists</vt:lpstr>
      <vt:lpstr>Lists</vt:lpstr>
      <vt:lpstr>Lists</vt:lpstr>
      <vt:lpstr>Exercise 2 - other tools</vt:lpstr>
      <vt:lpstr>for loops</vt:lpstr>
      <vt:lpstr>for loops</vt:lpstr>
      <vt:lpstr>for loops</vt:lpstr>
      <vt:lpstr>Exercise 3</vt:lpstr>
      <vt:lpstr>Tuples</vt:lpstr>
      <vt:lpstr>Dictionaries</vt:lpstr>
      <vt:lpstr>Dragon Realm</vt:lpstr>
      <vt:lpstr>Exercise 4</vt:lpstr>
      <vt:lpstr>Rock Paper Scissors Lizard Spock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Coveney, Adrian (STFC,RAL,SC)</dc:creator>
  <cp:lastModifiedBy>Training1</cp:lastModifiedBy>
  <cp:revision>31</cp:revision>
  <dcterms:created xsi:type="dcterms:W3CDTF">2012-07-12T11:46:55Z</dcterms:created>
  <dcterms:modified xsi:type="dcterms:W3CDTF">2017-06-01T09:58:27Z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  <property fmtid="{D5CDD505-2E9C-101B-9397-08002B2CF9AE}" pid="9" name="_SourceUrl">
    <vt:lpwstr/>
  </property>
</Properties>
</file>