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Fredoka" charset="1" panose="02000000000000000000"/>
      <p:regular r:id="rId25"/>
    </p:embeddedFont>
    <p:embeddedFont>
      <p:font typeface="Fira Sans Semi-Bold" charset="1" panose="020B0603050000020004"/>
      <p:regular r:id="rId26"/>
    </p:embeddedFont>
    <p:embeddedFont>
      <p:font typeface="Fira Sans Medium" charset="1" panose="020B0603050000020004"/>
      <p:regular r:id="rId27"/>
    </p:embeddedFont>
    <p:embeddedFont>
      <p:font typeface="Fira Sans Bold" charset="1" panose="020B0803050000020004"/>
      <p:regular r:id="rId28"/>
    </p:embeddedFont>
    <p:embeddedFont>
      <p:font typeface="Fira Sans" charset="1" panose="020B05030500000200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72847" y="-2820137"/>
            <a:ext cx="7321033" cy="6340049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3CE7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-1802200"/>
            <a:ext cx="4970154" cy="430417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527448" y="-1563032"/>
            <a:ext cx="4417806" cy="3825841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2BD9D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388191" y="9543709"/>
            <a:ext cx="3799619" cy="3290488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122906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258113" y="4608235"/>
            <a:ext cx="9771774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4"/>
              </a:lnSpc>
            </a:pPr>
            <a:r>
              <a:rPr lang="en-US" sz="747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Analysing Successful Campaign  Metrics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985245" y="876504"/>
            <a:ext cx="2317509" cy="2643409"/>
          </a:xfrm>
          <a:custGeom>
            <a:avLst/>
            <a:gdLst/>
            <a:ahLst/>
            <a:cxnLst/>
            <a:rect r="r" b="b" t="t" l="l"/>
            <a:pathLst>
              <a:path h="2643409" w="2317509">
                <a:moveTo>
                  <a:pt x="0" y="0"/>
                </a:moveTo>
                <a:lnTo>
                  <a:pt x="2317510" y="0"/>
                </a:lnTo>
                <a:lnTo>
                  <a:pt x="2317510" y="2643409"/>
                </a:lnTo>
                <a:lnTo>
                  <a:pt x="0" y="2643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07798" y="1818905"/>
            <a:ext cx="12717530" cy="6649189"/>
          </a:xfrm>
          <a:custGeom>
            <a:avLst/>
            <a:gdLst/>
            <a:ahLst/>
            <a:cxnLst/>
            <a:rect r="r" b="b" t="t" l="l"/>
            <a:pathLst>
              <a:path h="6649189" w="12717530">
                <a:moveTo>
                  <a:pt x="0" y="0"/>
                </a:moveTo>
                <a:lnTo>
                  <a:pt x="12717530" y="0"/>
                </a:lnTo>
                <a:lnTo>
                  <a:pt x="12717530" y="6649190"/>
                </a:lnTo>
                <a:lnTo>
                  <a:pt x="0" y="6649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31" t="-10593" r="-5906" b="-4838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93371" y="2049780"/>
            <a:ext cx="11301259" cy="6187439"/>
          </a:xfrm>
          <a:custGeom>
            <a:avLst/>
            <a:gdLst/>
            <a:ahLst/>
            <a:cxnLst/>
            <a:rect r="r" b="b" t="t" l="l"/>
            <a:pathLst>
              <a:path h="6187439" w="11301259">
                <a:moveTo>
                  <a:pt x="0" y="0"/>
                </a:moveTo>
                <a:lnTo>
                  <a:pt x="11301258" y="0"/>
                </a:lnTo>
                <a:lnTo>
                  <a:pt x="11301258" y="6187440"/>
                </a:lnTo>
                <a:lnTo>
                  <a:pt x="0" y="6187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017012" y="863113"/>
            <a:ext cx="11301259" cy="7915365"/>
            <a:chOff x="0" y="0"/>
            <a:chExt cx="15068345" cy="10553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8475944"/>
              <a:ext cx="15068345" cy="1661387"/>
            </a:xfrm>
            <a:custGeom>
              <a:avLst/>
              <a:gdLst/>
              <a:ahLst/>
              <a:cxnLst/>
              <a:rect r="r" b="b" t="t" l="l"/>
              <a:pathLst>
                <a:path h="1661387" w="15068345">
                  <a:moveTo>
                    <a:pt x="0" y="0"/>
                  </a:moveTo>
                  <a:lnTo>
                    <a:pt x="15068345" y="0"/>
                  </a:lnTo>
                  <a:lnTo>
                    <a:pt x="15068345" y="1661387"/>
                  </a:lnTo>
                  <a:lnTo>
                    <a:pt x="0" y="16613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8182" r="0" b="-148124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0137331"/>
              <a:ext cx="15068345" cy="416489"/>
            </a:xfrm>
            <a:custGeom>
              <a:avLst/>
              <a:gdLst/>
              <a:ahLst/>
              <a:cxnLst/>
              <a:rect r="r" b="b" t="t" l="l"/>
              <a:pathLst>
                <a:path h="416489" w="15068345">
                  <a:moveTo>
                    <a:pt x="0" y="0"/>
                  </a:moveTo>
                  <a:lnTo>
                    <a:pt x="15068345" y="0"/>
                  </a:lnTo>
                  <a:lnTo>
                    <a:pt x="15068345" y="416489"/>
                  </a:lnTo>
                  <a:lnTo>
                    <a:pt x="0" y="4164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161759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068345" cy="8475944"/>
            </a:xfrm>
            <a:custGeom>
              <a:avLst/>
              <a:gdLst/>
              <a:ahLst/>
              <a:cxnLst/>
              <a:rect r="r" b="b" t="t" l="l"/>
              <a:pathLst>
                <a:path h="8475944" w="15068345">
                  <a:moveTo>
                    <a:pt x="0" y="0"/>
                  </a:moveTo>
                  <a:lnTo>
                    <a:pt x="15068345" y="0"/>
                  </a:lnTo>
                  <a:lnTo>
                    <a:pt x="15068345" y="8475944"/>
                  </a:lnTo>
                  <a:lnTo>
                    <a:pt x="0" y="8475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401368" y="585199"/>
            <a:ext cx="388663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51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Investors/</a:t>
            </a:r>
          </a:p>
          <a:p>
            <a:pPr algn="ctr" marL="0" indent="0" lvl="0">
              <a:lnSpc>
                <a:spcPts val="4220"/>
              </a:lnSpc>
              <a:spcBef>
                <a:spcPct val="0"/>
              </a:spcBef>
            </a:pPr>
            <a:r>
              <a:rPr lang="en-US" sz="351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campaign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62178" y="1651999"/>
            <a:ext cx="11763645" cy="6617050"/>
          </a:xfrm>
          <a:custGeom>
            <a:avLst/>
            <a:gdLst/>
            <a:ahLst/>
            <a:cxnLst/>
            <a:rect r="r" b="b" t="t" l="l"/>
            <a:pathLst>
              <a:path h="6617050" w="11763645">
                <a:moveTo>
                  <a:pt x="0" y="0"/>
                </a:moveTo>
                <a:lnTo>
                  <a:pt x="11763644" y="0"/>
                </a:lnTo>
                <a:lnTo>
                  <a:pt x="11763644" y="6617050"/>
                </a:lnTo>
                <a:lnTo>
                  <a:pt x="0" y="66170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401368" y="585199"/>
            <a:ext cx="388663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51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Investors/</a:t>
            </a:r>
          </a:p>
          <a:p>
            <a:pPr algn="ctr" marL="0" indent="0" lvl="0">
              <a:lnSpc>
                <a:spcPts val="4220"/>
              </a:lnSpc>
              <a:spcBef>
                <a:spcPct val="0"/>
              </a:spcBef>
            </a:pPr>
            <a:r>
              <a:rPr lang="en-US" sz="351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campaign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54365" y="728141"/>
            <a:ext cx="9386694" cy="4212279"/>
          </a:xfrm>
          <a:custGeom>
            <a:avLst/>
            <a:gdLst/>
            <a:ahLst/>
            <a:cxnLst/>
            <a:rect r="r" b="b" t="t" l="l"/>
            <a:pathLst>
              <a:path h="4212279" w="9386694">
                <a:moveTo>
                  <a:pt x="0" y="0"/>
                </a:moveTo>
                <a:lnTo>
                  <a:pt x="9386695" y="0"/>
                </a:lnTo>
                <a:lnTo>
                  <a:pt x="9386695" y="4212280"/>
                </a:lnTo>
                <a:lnTo>
                  <a:pt x="0" y="421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54365" y="4940421"/>
            <a:ext cx="9386694" cy="4317879"/>
          </a:xfrm>
          <a:custGeom>
            <a:avLst/>
            <a:gdLst/>
            <a:ahLst/>
            <a:cxnLst/>
            <a:rect r="r" b="b" t="t" l="l"/>
            <a:pathLst>
              <a:path h="4317879" w="9386694">
                <a:moveTo>
                  <a:pt x="0" y="0"/>
                </a:moveTo>
                <a:lnTo>
                  <a:pt x="9386695" y="0"/>
                </a:lnTo>
                <a:lnTo>
                  <a:pt x="9386695" y="4317879"/>
                </a:lnTo>
                <a:lnTo>
                  <a:pt x="0" y="43178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11831" y="760229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06296" y="760229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50045" y="760229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11831" y="4989981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81654" y="4989981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15878" y="4989981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01368" y="585199"/>
            <a:ext cx="388663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51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Investors/</a:t>
            </a:r>
          </a:p>
          <a:p>
            <a:pPr algn="ctr" marL="0" indent="0" lvl="0">
              <a:lnSpc>
                <a:spcPts val="4220"/>
              </a:lnSpc>
              <a:spcBef>
                <a:spcPct val="0"/>
              </a:spcBef>
            </a:pPr>
            <a:r>
              <a:rPr lang="en-US" sz="351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campaign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64943" y="699067"/>
            <a:ext cx="9534852" cy="4266846"/>
          </a:xfrm>
          <a:custGeom>
            <a:avLst/>
            <a:gdLst/>
            <a:ahLst/>
            <a:cxnLst/>
            <a:rect r="r" b="b" t="t" l="l"/>
            <a:pathLst>
              <a:path h="4266846" w="9534852">
                <a:moveTo>
                  <a:pt x="0" y="0"/>
                </a:moveTo>
                <a:lnTo>
                  <a:pt x="9534852" y="0"/>
                </a:lnTo>
                <a:lnTo>
                  <a:pt x="9534852" y="4266847"/>
                </a:lnTo>
                <a:lnTo>
                  <a:pt x="0" y="4266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42640" y="4965914"/>
            <a:ext cx="9379459" cy="4244205"/>
          </a:xfrm>
          <a:custGeom>
            <a:avLst/>
            <a:gdLst/>
            <a:ahLst/>
            <a:cxnLst/>
            <a:rect r="r" b="b" t="t" l="l"/>
            <a:pathLst>
              <a:path h="4244205" w="9379459">
                <a:moveTo>
                  <a:pt x="0" y="0"/>
                </a:moveTo>
                <a:lnTo>
                  <a:pt x="9379459" y="0"/>
                </a:lnTo>
                <a:lnTo>
                  <a:pt x="9379459" y="4244205"/>
                </a:lnTo>
                <a:lnTo>
                  <a:pt x="0" y="42442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38163" y="750704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82204" y="750704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18312" y="750704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93623" y="5018556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82204" y="5018556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32393" y="5018556"/>
            <a:ext cx="497463" cy="15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"/>
              </a:lnSpc>
              <a:spcBef>
                <a:spcPct val="0"/>
              </a:spcBef>
            </a:pPr>
            <a:r>
              <a:rPr lang="en-US" b="true" sz="897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01368" y="585199"/>
            <a:ext cx="388663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51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Investors/</a:t>
            </a:r>
          </a:p>
          <a:p>
            <a:pPr algn="ctr" marL="0" indent="0" lvl="0">
              <a:lnSpc>
                <a:spcPts val="4220"/>
              </a:lnSpc>
              <a:spcBef>
                <a:spcPct val="0"/>
              </a:spcBef>
            </a:pPr>
            <a:r>
              <a:rPr lang="en-US" sz="351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campaign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93115" y="2260171"/>
            <a:ext cx="4301769" cy="6267233"/>
          </a:xfrm>
          <a:custGeom>
            <a:avLst/>
            <a:gdLst/>
            <a:ahLst/>
            <a:cxnLst/>
            <a:rect r="r" b="b" t="t" l="l"/>
            <a:pathLst>
              <a:path h="6267233" w="4301769">
                <a:moveTo>
                  <a:pt x="0" y="0"/>
                </a:moveTo>
                <a:lnTo>
                  <a:pt x="4301770" y="0"/>
                </a:lnTo>
                <a:lnTo>
                  <a:pt x="4301770" y="6267232"/>
                </a:lnTo>
                <a:lnTo>
                  <a:pt x="0" y="62672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78538" y="2351487"/>
            <a:ext cx="720685" cy="22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b="true" sz="1299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Countries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01368" y="585199"/>
            <a:ext cx="388663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51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Investors/</a:t>
            </a:r>
          </a:p>
          <a:p>
            <a:pPr algn="ctr" marL="0" indent="0" lvl="0">
              <a:lnSpc>
                <a:spcPts val="4220"/>
              </a:lnSpc>
              <a:spcBef>
                <a:spcPct val="0"/>
              </a:spcBef>
            </a:pPr>
            <a:r>
              <a:rPr lang="en-US" sz="351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campaign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95284" y="746704"/>
            <a:ext cx="5097433" cy="1500320"/>
            <a:chOff x="0" y="0"/>
            <a:chExt cx="6796577" cy="200042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6796577" cy="2000426"/>
              <a:chOff x="0" y="0"/>
              <a:chExt cx="1175963" cy="34611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75963" cy="346119"/>
              </a:xfrm>
              <a:custGeom>
                <a:avLst/>
                <a:gdLst/>
                <a:ahLst/>
                <a:cxnLst/>
                <a:rect r="r" b="b" t="t" l="l"/>
                <a:pathLst>
                  <a:path h="346119" w="1175963">
                    <a:moveTo>
                      <a:pt x="91127" y="0"/>
                    </a:moveTo>
                    <a:lnTo>
                      <a:pt x="1084836" y="0"/>
                    </a:lnTo>
                    <a:cubicBezTo>
                      <a:pt x="1109004" y="0"/>
                      <a:pt x="1132183" y="9601"/>
                      <a:pt x="1149273" y="26691"/>
                    </a:cubicBezTo>
                    <a:cubicBezTo>
                      <a:pt x="1166362" y="43780"/>
                      <a:pt x="1175963" y="66959"/>
                      <a:pt x="1175963" y="91127"/>
                    </a:cubicBezTo>
                    <a:lnTo>
                      <a:pt x="1175963" y="254992"/>
                    </a:lnTo>
                    <a:cubicBezTo>
                      <a:pt x="1175963" y="279161"/>
                      <a:pt x="1166362" y="302339"/>
                      <a:pt x="1149273" y="319429"/>
                    </a:cubicBezTo>
                    <a:cubicBezTo>
                      <a:pt x="1132183" y="336519"/>
                      <a:pt x="1109004" y="346119"/>
                      <a:pt x="1084836" y="346119"/>
                    </a:cubicBezTo>
                    <a:lnTo>
                      <a:pt x="91127" y="346119"/>
                    </a:lnTo>
                    <a:cubicBezTo>
                      <a:pt x="66959" y="346119"/>
                      <a:pt x="43780" y="336519"/>
                      <a:pt x="26691" y="319429"/>
                    </a:cubicBezTo>
                    <a:cubicBezTo>
                      <a:pt x="9601" y="302339"/>
                      <a:pt x="0" y="279161"/>
                      <a:pt x="0" y="254992"/>
                    </a:cubicBezTo>
                    <a:lnTo>
                      <a:pt x="0" y="91127"/>
                    </a:lnTo>
                    <a:cubicBezTo>
                      <a:pt x="0" y="66959"/>
                      <a:pt x="9601" y="43780"/>
                      <a:pt x="26691" y="26691"/>
                    </a:cubicBezTo>
                    <a:cubicBezTo>
                      <a:pt x="43780" y="9601"/>
                      <a:pt x="66959" y="0"/>
                      <a:pt x="91127" y="0"/>
                    </a:cubicBezTo>
                    <a:close/>
                  </a:path>
                </a:pathLst>
              </a:custGeom>
              <a:solidFill>
                <a:srgbClr val="2BDE73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1175963" cy="39374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3499"/>
                  </a:lnSpc>
                </a:pPr>
              </a:p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355423" y="582248"/>
              <a:ext cx="6085731" cy="835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56"/>
                </a:lnSpc>
                <a:spcBef>
                  <a:spcPct val="0"/>
                </a:spcBef>
              </a:pPr>
              <a:r>
                <a:rPr lang="en-US" sz="413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Recomenddations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178274"/>
            <a:ext cx="3982004" cy="272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9"/>
              </a:lnSpc>
              <a:spcBef>
                <a:spcPct val="0"/>
              </a:spcBef>
            </a:pPr>
            <a:r>
              <a:rPr lang="en-US" b="true" sz="2999" spc="149" strike="noStrike" u="non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Set a Modest Goal:  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Kickst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rter</a:t>
            </a:r>
            <a:r>
              <a:rPr lang="en-US" b="true" sz="2999" spc="149" strike="noStrike" u="non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creators must target a goal of </a:t>
            </a:r>
            <a:r>
              <a:rPr lang="en-US" b="true" sz="2999" spc="149" strike="noStrike" u="non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$50K or less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09335" y="3178274"/>
            <a:ext cx="5749290" cy="272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9"/>
              </a:lnSpc>
            </a:pPr>
            <a:r>
              <a:rPr lang="en-US" b="true" sz="2999" spc="14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Prioritise Short Campaigns:</a:t>
            </a:r>
          </a:p>
          <a:p>
            <a:pPr algn="ctr" marL="0" indent="0" lvl="0">
              <a:lnSpc>
                <a:spcPts val="5489"/>
              </a:lnSpc>
            </a:pPr>
            <a:r>
              <a:rPr lang="en-US" sz="2999" spc="149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Kickstarter should aim for a duration of </a:t>
            </a:r>
          </a:p>
          <a:p>
            <a:pPr algn="ctr" marL="0" indent="0" lvl="0">
              <a:lnSpc>
                <a:spcPts val="5489"/>
              </a:lnSpc>
            </a:pPr>
            <a:r>
              <a:rPr lang="en-US" b="true" sz="2999" spc="149" strike="noStrik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15 days or less</a:t>
            </a:r>
            <a:r>
              <a:rPr lang="en-US" b="true" sz="2999" spc="149" strike="noStrike" u="non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24832" y="3449976"/>
            <a:ext cx="5314537" cy="40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39"/>
              </a:lnSpc>
            </a:pPr>
            <a:r>
              <a:rPr lang="en-US" b="true" sz="2999" spc="14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Optimize Category Choice: 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For the highest inherent probability of success, launch a project in the</a:t>
            </a:r>
            <a:r>
              <a:rPr lang="en-US" b="true" sz="2999" spc="14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Dance, Theatre, or Music 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categories</a:t>
            </a:r>
            <a:r>
              <a:rPr lang="en-US" b="true" sz="2999" spc="14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.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-3923766" y="6679311"/>
            <a:ext cx="4985461" cy="4317433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2BDE7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443458" y="9363715"/>
            <a:ext cx="3480308" cy="3013963"/>
            <a:chOff x="0" y="0"/>
            <a:chExt cx="3619627" cy="31346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0800000">
            <a:off x="162406" y="5900522"/>
            <a:ext cx="1798578" cy="1557577"/>
            <a:chOff x="0" y="0"/>
            <a:chExt cx="3619627" cy="31346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6861091" y="1704486"/>
            <a:ext cx="4642018" cy="1366278"/>
            <a:chOff x="0" y="0"/>
            <a:chExt cx="6189358" cy="1821704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6189358" cy="1821704"/>
              <a:chOff x="0" y="0"/>
              <a:chExt cx="1175963" cy="34611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175963" cy="346119"/>
              </a:xfrm>
              <a:custGeom>
                <a:avLst/>
                <a:gdLst/>
                <a:ahLst/>
                <a:cxnLst/>
                <a:rect r="r" b="b" t="t" l="l"/>
                <a:pathLst>
                  <a:path h="346119" w="1175963">
                    <a:moveTo>
                      <a:pt x="91127" y="0"/>
                    </a:moveTo>
                    <a:lnTo>
                      <a:pt x="1084836" y="0"/>
                    </a:lnTo>
                    <a:cubicBezTo>
                      <a:pt x="1109004" y="0"/>
                      <a:pt x="1132183" y="9601"/>
                      <a:pt x="1149273" y="26691"/>
                    </a:cubicBezTo>
                    <a:cubicBezTo>
                      <a:pt x="1166362" y="43780"/>
                      <a:pt x="1175963" y="66959"/>
                      <a:pt x="1175963" y="91127"/>
                    </a:cubicBezTo>
                    <a:lnTo>
                      <a:pt x="1175963" y="254992"/>
                    </a:lnTo>
                    <a:cubicBezTo>
                      <a:pt x="1175963" y="279161"/>
                      <a:pt x="1166362" y="302339"/>
                      <a:pt x="1149273" y="319429"/>
                    </a:cubicBezTo>
                    <a:cubicBezTo>
                      <a:pt x="1132183" y="336519"/>
                      <a:pt x="1109004" y="346119"/>
                      <a:pt x="1084836" y="346119"/>
                    </a:cubicBezTo>
                    <a:lnTo>
                      <a:pt x="91127" y="346119"/>
                    </a:lnTo>
                    <a:cubicBezTo>
                      <a:pt x="66959" y="346119"/>
                      <a:pt x="43780" y="336519"/>
                      <a:pt x="26691" y="319429"/>
                    </a:cubicBezTo>
                    <a:cubicBezTo>
                      <a:pt x="9601" y="302339"/>
                      <a:pt x="0" y="279161"/>
                      <a:pt x="0" y="254992"/>
                    </a:cubicBezTo>
                    <a:lnTo>
                      <a:pt x="0" y="91127"/>
                    </a:lnTo>
                    <a:cubicBezTo>
                      <a:pt x="0" y="66959"/>
                      <a:pt x="9601" y="43780"/>
                      <a:pt x="26691" y="26691"/>
                    </a:cubicBezTo>
                    <a:cubicBezTo>
                      <a:pt x="43780" y="9601"/>
                      <a:pt x="66959" y="0"/>
                      <a:pt x="91127" y="0"/>
                    </a:cubicBezTo>
                    <a:close/>
                  </a:path>
                </a:pathLst>
              </a:custGeom>
              <a:solidFill>
                <a:srgbClr val="2BDE7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57150"/>
                <a:ext cx="1175963" cy="403269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3500"/>
                  </a:lnSpc>
                </a:pPr>
              </a:p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323669" y="520704"/>
              <a:ext cx="5542020" cy="770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13"/>
                </a:lnSpc>
                <a:spcBef>
                  <a:spcPct val="0"/>
                </a:spcBef>
              </a:pPr>
              <a:r>
                <a:rPr lang="en-US" sz="3761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new kickstarters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075549" y="7995898"/>
            <a:ext cx="12726524" cy="1303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39"/>
              </a:lnSpc>
            </a:pPr>
            <a:r>
              <a:rPr lang="en-US" b="true" sz="2999" spc="149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Select a proper Reward level</a:t>
            </a:r>
            <a:r>
              <a:rPr lang="en-US" b="true" sz="2999" spc="14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: </a:t>
            </a:r>
          </a:p>
          <a:p>
            <a:pPr algn="ctr" marL="0" indent="0" lvl="0">
              <a:lnSpc>
                <a:spcPts val="5339"/>
              </a:lnSpc>
            </a:pP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selecting</a:t>
            </a:r>
            <a:r>
              <a:rPr lang="en-US" b="true" sz="2999" spc="14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20-30 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levels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595284" y="739914"/>
            <a:ext cx="5097433" cy="1500320"/>
            <a:chOff x="0" y="0"/>
            <a:chExt cx="6796577" cy="200042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6796577" cy="2000426"/>
              <a:chOff x="0" y="0"/>
              <a:chExt cx="1175963" cy="34611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75963" cy="346119"/>
              </a:xfrm>
              <a:custGeom>
                <a:avLst/>
                <a:gdLst/>
                <a:ahLst/>
                <a:cxnLst/>
                <a:rect r="r" b="b" t="t" l="l"/>
                <a:pathLst>
                  <a:path h="346119" w="1175963">
                    <a:moveTo>
                      <a:pt x="91127" y="0"/>
                    </a:moveTo>
                    <a:lnTo>
                      <a:pt x="1084836" y="0"/>
                    </a:lnTo>
                    <a:cubicBezTo>
                      <a:pt x="1109004" y="0"/>
                      <a:pt x="1132183" y="9601"/>
                      <a:pt x="1149273" y="26691"/>
                    </a:cubicBezTo>
                    <a:cubicBezTo>
                      <a:pt x="1166362" y="43780"/>
                      <a:pt x="1175963" y="66959"/>
                      <a:pt x="1175963" y="91127"/>
                    </a:cubicBezTo>
                    <a:lnTo>
                      <a:pt x="1175963" y="254992"/>
                    </a:lnTo>
                    <a:cubicBezTo>
                      <a:pt x="1175963" y="279161"/>
                      <a:pt x="1166362" y="302339"/>
                      <a:pt x="1149273" y="319429"/>
                    </a:cubicBezTo>
                    <a:cubicBezTo>
                      <a:pt x="1132183" y="336519"/>
                      <a:pt x="1109004" y="346119"/>
                      <a:pt x="1084836" y="346119"/>
                    </a:cubicBezTo>
                    <a:lnTo>
                      <a:pt x="91127" y="346119"/>
                    </a:lnTo>
                    <a:cubicBezTo>
                      <a:pt x="66959" y="346119"/>
                      <a:pt x="43780" y="336519"/>
                      <a:pt x="26691" y="319429"/>
                    </a:cubicBezTo>
                    <a:cubicBezTo>
                      <a:pt x="9601" y="302339"/>
                      <a:pt x="0" y="279161"/>
                      <a:pt x="0" y="254992"/>
                    </a:cubicBezTo>
                    <a:lnTo>
                      <a:pt x="0" y="91127"/>
                    </a:lnTo>
                    <a:cubicBezTo>
                      <a:pt x="0" y="66959"/>
                      <a:pt x="9601" y="43780"/>
                      <a:pt x="26691" y="26691"/>
                    </a:cubicBezTo>
                    <a:cubicBezTo>
                      <a:pt x="43780" y="9601"/>
                      <a:pt x="66959" y="0"/>
                      <a:pt x="91127" y="0"/>
                    </a:cubicBezTo>
                    <a:close/>
                  </a:path>
                </a:pathLst>
              </a:custGeom>
              <a:solidFill>
                <a:srgbClr val="2BDE73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1175963" cy="39374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3499"/>
                  </a:lnSpc>
                </a:pPr>
              </a:p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355423" y="582248"/>
              <a:ext cx="6085731" cy="835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56"/>
                </a:lnSpc>
                <a:spcBef>
                  <a:spcPct val="0"/>
                </a:spcBef>
              </a:pPr>
              <a:r>
                <a:rPr lang="en-US" sz="4130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Recomenddations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61695" y="3197324"/>
            <a:ext cx="3982004" cy="272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9"/>
              </a:lnSpc>
              <a:spcBef>
                <a:spcPct val="0"/>
              </a:spcBef>
            </a:pPr>
            <a:r>
              <a:rPr lang="en-US" b="true" sz="2999" spc="149" strike="noStrike" u="non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Set a Modest Goal: 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Campaign creators must target a goal of </a:t>
            </a:r>
            <a:r>
              <a:rPr lang="en-US" b="true" sz="2999" spc="149" strike="noStrike" u="non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$50K or less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56240" y="3197324"/>
            <a:ext cx="5749290" cy="272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9"/>
              </a:lnSpc>
            </a:pPr>
            <a:r>
              <a:rPr lang="en-US" b="true" sz="2999" spc="14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Prioritise Short Campaigns:</a:t>
            </a:r>
          </a:p>
          <a:p>
            <a:pPr algn="ctr" marL="0" indent="0" lvl="0">
              <a:lnSpc>
                <a:spcPts val="5489"/>
              </a:lnSpc>
            </a:pPr>
            <a:r>
              <a:rPr lang="en-US" sz="2999" spc="149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Campaigns should aim for a duration of </a:t>
            </a:r>
          </a:p>
          <a:p>
            <a:pPr algn="ctr" marL="0" indent="0" lvl="0">
              <a:lnSpc>
                <a:spcPts val="5489"/>
              </a:lnSpc>
            </a:pPr>
            <a:r>
              <a:rPr lang="en-US" b="true" sz="2999" spc="149" strike="noStrik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15 days or less</a:t>
            </a:r>
            <a:r>
              <a:rPr lang="en-US" b="true" sz="2999" spc="149" strike="noStrike" u="non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86732" y="3449976"/>
            <a:ext cx="5314537" cy="400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39"/>
              </a:lnSpc>
            </a:pPr>
            <a:r>
              <a:rPr lang="en-US" b="true" sz="2999" spc="14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Optimize Category Choice: 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Maximize success probability by choosing projects from performing categories in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strategic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locations 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-3923766" y="6679311"/>
            <a:ext cx="4985461" cy="4317433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2BDE73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10800000">
            <a:off x="443458" y="9363715"/>
            <a:ext cx="3480308" cy="3013963"/>
            <a:chOff x="0" y="0"/>
            <a:chExt cx="3619627" cy="313461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10800000">
            <a:off x="162406" y="5900522"/>
            <a:ext cx="1798578" cy="1557577"/>
            <a:chOff x="0" y="0"/>
            <a:chExt cx="3619627" cy="31346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6417585" y="1850096"/>
            <a:ext cx="5452829" cy="1366278"/>
            <a:chOff x="0" y="0"/>
            <a:chExt cx="7270439" cy="1821704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7270439" cy="1821704"/>
              <a:chOff x="0" y="0"/>
              <a:chExt cx="1381366" cy="34611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81366" cy="346119"/>
              </a:xfrm>
              <a:custGeom>
                <a:avLst/>
                <a:gdLst/>
                <a:ahLst/>
                <a:cxnLst/>
                <a:rect r="r" b="b" t="t" l="l"/>
                <a:pathLst>
                  <a:path h="346119" w="1381366">
                    <a:moveTo>
                      <a:pt x="77577" y="0"/>
                    </a:moveTo>
                    <a:lnTo>
                      <a:pt x="1303789" y="0"/>
                    </a:lnTo>
                    <a:cubicBezTo>
                      <a:pt x="1346634" y="0"/>
                      <a:pt x="1381366" y="34732"/>
                      <a:pt x="1381366" y="77577"/>
                    </a:cubicBezTo>
                    <a:lnTo>
                      <a:pt x="1381366" y="268542"/>
                    </a:lnTo>
                    <a:cubicBezTo>
                      <a:pt x="1381366" y="311387"/>
                      <a:pt x="1346634" y="346119"/>
                      <a:pt x="1303789" y="346119"/>
                    </a:cubicBezTo>
                    <a:lnTo>
                      <a:pt x="77577" y="346119"/>
                    </a:lnTo>
                    <a:cubicBezTo>
                      <a:pt x="34732" y="346119"/>
                      <a:pt x="0" y="311387"/>
                      <a:pt x="0" y="268542"/>
                    </a:cubicBezTo>
                    <a:lnTo>
                      <a:pt x="0" y="77577"/>
                    </a:lnTo>
                    <a:cubicBezTo>
                      <a:pt x="0" y="34732"/>
                      <a:pt x="34732" y="0"/>
                      <a:pt x="77577" y="0"/>
                    </a:cubicBezTo>
                    <a:close/>
                  </a:path>
                </a:pathLst>
              </a:custGeom>
              <a:solidFill>
                <a:srgbClr val="2BDE7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57150"/>
                <a:ext cx="1381366" cy="403269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ctr">
                  <a:lnSpc>
                    <a:spcPts val="3500"/>
                  </a:lnSpc>
                </a:pPr>
              </a:p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380203" y="520704"/>
              <a:ext cx="6510032" cy="770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13"/>
                </a:lnSpc>
                <a:spcBef>
                  <a:spcPct val="0"/>
                </a:spcBef>
              </a:pPr>
              <a:r>
                <a:rPr lang="en-US" sz="3761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Investors/campaign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618277" y="7940101"/>
            <a:ext cx="9051447" cy="197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39"/>
              </a:lnSpc>
              <a:spcBef>
                <a:spcPct val="0"/>
              </a:spcBef>
            </a:pPr>
            <a:r>
              <a:rPr lang="en-US" b="true" sz="2999" spc="14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Select a proper Reward level: </a:t>
            </a:r>
          </a:p>
          <a:p>
            <a:pPr algn="ctr" marL="0" indent="0" lvl="0">
              <a:lnSpc>
                <a:spcPts val="5339"/>
              </a:lnSpc>
              <a:spcBef>
                <a:spcPct val="0"/>
              </a:spcBef>
            </a:pP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Maximize </a:t>
            </a:r>
            <a:r>
              <a:rPr lang="en-US" sz="2999" spc="149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success probability by choosing the preferred levels  based on category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13352" y="3700116"/>
            <a:ext cx="2530866" cy="2886769"/>
          </a:xfrm>
          <a:custGeom>
            <a:avLst/>
            <a:gdLst/>
            <a:ahLst/>
            <a:cxnLst/>
            <a:rect r="r" b="b" t="t" l="l"/>
            <a:pathLst>
              <a:path h="2886769" w="2530866">
                <a:moveTo>
                  <a:pt x="0" y="0"/>
                </a:moveTo>
                <a:lnTo>
                  <a:pt x="2530866" y="0"/>
                </a:lnTo>
                <a:lnTo>
                  <a:pt x="2530866" y="2886768"/>
                </a:lnTo>
                <a:lnTo>
                  <a:pt x="0" y="2886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1077002"/>
            <a:ext cx="18288000" cy="1759458"/>
            <a:chOff x="0" y="0"/>
            <a:chExt cx="4816602" cy="4631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602" cy="463169"/>
            </a:xfrm>
            <a:custGeom>
              <a:avLst/>
              <a:gdLst/>
              <a:ahLst/>
              <a:cxnLst/>
              <a:rect r="r" b="b" t="t" l="l"/>
              <a:pathLst>
                <a:path h="463169" w="4816602">
                  <a:moveTo>
                    <a:pt x="4816602" y="25823"/>
                  </a:moveTo>
                  <a:lnTo>
                    <a:pt x="4816602" y="437346"/>
                  </a:lnTo>
                  <a:cubicBezTo>
                    <a:pt x="4816602" y="444194"/>
                    <a:pt x="4813881" y="450763"/>
                    <a:pt x="4809039" y="455606"/>
                  </a:cubicBezTo>
                  <a:cubicBezTo>
                    <a:pt x="4804196" y="460448"/>
                    <a:pt x="4797628" y="463169"/>
                    <a:pt x="4790779" y="463169"/>
                  </a:cubicBezTo>
                  <a:lnTo>
                    <a:pt x="25823" y="463169"/>
                  </a:lnTo>
                  <a:cubicBezTo>
                    <a:pt x="18975" y="463169"/>
                    <a:pt x="12406" y="460448"/>
                    <a:pt x="7563" y="455606"/>
                  </a:cubicBezTo>
                  <a:cubicBezTo>
                    <a:pt x="2721" y="450763"/>
                    <a:pt x="0" y="444194"/>
                    <a:pt x="0" y="437346"/>
                  </a:cubicBezTo>
                  <a:lnTo>
                    <a:pt x="0" y="25823"/>
                  </a:lnTo>
                  <a:cubicBezTo>
                    <a:pt x="0" y="18975"/>
                    <a:pt x="2721" y="12406"/>
                    <a:pt x="7563" y="7563"/>
                  </a:cubicBezTo>
                  <a:cubicBezTo>
                    <a:pt x="12406" y="2721"/>
                    <a:pt x="18975" y="0"/>
                    <a:pt x="25823" y="0"/>
                  </a:cubicBezTo>
                  <a:lnTo>
                    <a:pt x="4790779" y="0"/>
                  </a:lnTo>
                  <a:cubicBezTo>
                    <a:pt x="4797628" y="0"/>
                    <a:pt x="4804196" y="2721"/>
                    <a:pt x="4809039" y="7563"/>
                  </a:cubicBezTo>
                  <a:cubicBezTo>
                    <a:pt x="4813881" y="12406"/>
                    <a:pt x="4816602" y="18975"/>
                    <a:pt x="4816602" y="25823"/>
                  </a:cubicBezTo>
                  <a:close/>
                </a:path>
              </a:pathLst>
            </a:custGeom>
            <a:solidFill>
              <a:srgbClr val="1BD17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602" cy="482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15362245" y="7689038"/>
            <a:ext cx="1855815" cy="1938296"/>
            <a:chOff x="0" y="0"/>
            <a:chExt cx="571500" cy="5969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76406"/>
              <a:ext cx="498620" cy="520494"/>
            </a:xfrm>
            <a:custGeom>
              <a:avLst/>
              <a:gdLst/>
              <a:ahLst/>
              <a:cxnLst/>
              <a:rect r="r" b="b" t="t" l="l"/>
              <a:pathLst>
                <a:path h="520494" w="498620">
                  <a:moveTo>
                    <a:pt x="436571" y="520494"/>
                  </a:moveTo>
                  <a:lnTo>
                    <a:pt x="134929" y="520494"/>
                  </a:lnTo>
                  <a:cubicBezTo>
                    <a:pt x="99143" y="520494"/>
                    <a:pt x="64824" y="506278"/>
                    <a:pt x="39520" y="480974"/>
                  </a:cubicBezTo>
                  <a:cubicBezTo>
                    <a:pt x="14216" y="455670"/>
                    <a:pt x="0" y="421351"/>
                    <a:pt x="0" y="385565"/>
                  </a:cubicBezTo>
                  <a:lnTo>
                    <a:pt x="0" y="58523"/>
                  </a:lnTo>
                  <a:cubicBezTo>
                    <a:pt x="0" y="36395"/>
                    <a:pt x="13456" y="16491"/>
                    <a:pt x="33991" y="8246"/>
                  </a:cubicBezTo>
                  <a:cubicBezTo>
                    <a:pt x="54525" y="0"/>
                    <a:pt x="78010" y="5071"/>
                    <a:pt x="93313" y="21054"/>
                  </a:cubicBezTo>
                  <a:lnTo>
                    <a:pt x="478187" y="423034"/>
                  </a:lnTo>
                  <a:cubicBezTo>
                    <a:pt x="494145" y="439701"/>
                    <a:pt x="498620" y="464283"/>
                    <a:pt x="489558" y="485504"/>
                  </a:cubicBezTo>
                  <a:cubicBezTo>
                    <a:pt x="480496" y="506726"/>
                    <a:pt x="459647" y="520494"/>
                    <a:pt x="436571" y="520494"/>
                  </a:cubicBezTo>
                  <a:close/>
                </a:path>
              </a:pathLst>
            </a:custGeom>
            <a:solidFill>
              <a:srgbClr val="1BD17B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279400"/>
              <a:ext cx="285750" cy="3162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95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661296" y="4405457"/>
            <a:ext cx="8013352" cy="157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30"/>
              </a:lnSpc>
              <a:spcBef>
                <a:spcPct val="0"/>
              </a:spcBef>
            </a:pPr>
            <a:r>
              <a:rPr lang="en-US" sz="10358">
                <a:solidFill>
                  <a:srgbClr val="122906"/>
                </a:solidFill>
                <a:latin typeface="Fredoka"/>
                <a:ea typeface="Fredoka"/>
                <a:cs typeface="Fredoka"/>
                <a:sym typeface="Fredoka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39410" y="-2905879"/>
            <a:ext cx="5966980" cy="516743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79501" y="3885188"/>
            <a:ext cx="15359908" cy="4710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2"/>
              </a:lnSpc>
            </a:pPr>
            <a:r>
              <a:rPr lang="en-US" b="true" sz="3589" spc="179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•</a:t>
            </a:r>
            <a:r>
              <a:rPr lang="en-US" b="true" sz="3589" spc="17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The world's largest funding platform for creative projects</a:t>
            </a:r>
          </a:p>
          <a:p>
            <a:pPr algn="ctr">
              <a:lnSpc>
                <a:spcPts val="8972"/>
              </a:lnSpc>
            </a:pPr>
            <a:r>
              <a:rPr lang="en-US" b="true" sz="3589" spc="17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•</a:t>
            </a:r>
            <a:r>
              <a:rPr lang="en-US" b="true" sz="3589" spc="17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It facilitates direct support between creators and backers</a:t>
            </a:r>
          </a:p>
          <a:p>
            <a:pPr algn="ctr">
              <a:lnSpc>
                <a:spcPts val="8972"/>
              </a:lnSpc>
            </a:pPr>
            <a:r>
              <a:rPr lang="en-US" b="true" sz="3589" spc="17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•</a:t>
            </a:r>
            <a:r>
              <a:rPr lang="en-US" b="true" sz="3589" spc="179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Success is defined by reaching (or exceeding) the funding goal</a:t>
            </a:r>
          </a:p>
          <a:p>
            <a:pPr algn="ctr" marL="0" indent="0" lvl="0">
              <a:lnSpc>
                <a:spcPts val="4665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4665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40783" y="1028700"/>
            <a:ext cx="4734855" cy="89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78"/>
              </a:lnSpc>
              <a:spcBef>
                <a:spcPct val="0"/>
              </a:spcBef>
            </a:pPr>
            <a:r>
              <a:rPr lang="en-US" sz="5898">
                <a:solidFill>
                  <a:srgbClr val="122906"/>
                </a:solidFill>
                <a:latin typeface="Fredoka"/>
                <a:ea typeface="Fredoka"/>
                <a:cs typeface="Fredoka"/>
                <a:sym typeface="Fredoka"/>
              </a:rPr>
              <a:t>what is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470158" y="2199997"/>
            <a:ext cx="8923327" cy="948104"/>
          </a:xfrm>
          <a:custGeom>
            <a:avLst/>
            <a:gdLst/>
            <a:ahLst/>
            <a:cxnLst/>
            <a:rect r="r" b="b" t="t" l="l"/>
            <a:pathLst>
              <a:path h="948104" w="8923327">
                <a:moveTo>
                  <a:pt x="0" y="0"/>
                </a:moveTo>
                <a:lnTo>
                  <a:pt x="8923328" y="0"/>
                </a:lnTo>
                <a:lnTo>
                  <a:pt x="8923328" y="948104"/>
                </a:lnTo>
                <a:lnTo>
                  <a:pt x="0" y="948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1574" y="2480596"/>
            <a:ext cx="13950911" cy="630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8890" indent="-319445" lvl="1">
              <a:lnSpc>
                <a:spcPts val="6066"/>
              </a:lnSpc>
              <a:buFont typeface="Arial"/>
              <a:buChar char="•"/>
            </a:pPr>
            <a:r>
              <a:rPr lang="en-US" b="true" sz="2959" spc="147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Objective: To identify and quantify the key factors that predict a successful Kickstarter campaign.</a:t>
            </a:r>
          </a:p>
          <a:p>
            <a:pPr algn="just">
              <a:lnSpc>
                <a:spcPts val="6066"/>
              </a:lnSpc>
            </a:pPr>
          </a:p>
          <a:p>
            <a:pPr algn="just" marL="1191421" indent="-397140" lvl="2">
              <a:lnSpc>
                <a:spcPts val="6897"/>
              </a:lnSpc>
              <a:buFont typeface="Arial"/>
              <a:buChar char="⚬"/>
            </a:pP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Which categories offer the highest probability of success?</a:t>
            </a:r>
          </a:p>
          <a:p>
            <a:pPr algn="just" marL="1191421" indent="-397140" lvl="2">
              <a:lnSpc>
                <a:spcPts val="6897"/>
              </a:lnSpc>
              <a:buFont typeface="Arial"/>
              <a:buChar char="⚬"/>
            </a:pP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What funding and engagement metrics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a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re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cruci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a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l fo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r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ac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h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i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e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ving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success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?</a:t>
            </a:r>
          </a:p>
          <a:p>
            <a:pPr algn="just" marL="1191421" indent="-397140" lvl="2">
              <a:lnSpc>
                <a:spcPts val="6897"/>
              </a:lnSpc>
              <a:buFont typeface="Arial"/>
              <a:buChar char="⚬"/>
            </a:pP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Does the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ca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mpai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g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n's du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r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at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i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on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,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l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a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u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n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ch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mont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h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,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or t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h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e t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ar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g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et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g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al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amo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u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nt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s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igni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f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icant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l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y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i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mpa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ct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 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t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h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e outcom</a:t>
            </a:r>
            <a:r>
              <a:rPr lang="en-US" b="true" sz="2759" spc="137" strike="noStrike" u="none">
                <a:solidFill>
                  <a:srgbClr val="000000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e?</a:t>
            </a:r>
          </a:p>
          <a:p>
            <a:pPr algn="just" marL="0" indent="0" lvl="0">
              <a:lnSpc>
                <a:spcPts val="3846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895129" y="2428896"/>
            <a:ext cx="7286027" cy="6659063"/>
            <a:chOff x="0" y="0"/>
            <a:chExt cx="812800" cy="7428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1938" y="0"/>
              <a:ext cx="788923" cy="741517"/>
            </a:xfrm>
            <a:custGeom>
              <a:avLst/>
              <a:gdLst/>
              <a:ahLst/>
              <a:cxnLst/>
              <a:rect r="r" b="b" t="t" l="l"/>
              <a:pathLst>
                <a:path h="741517" w="788923">
                  <a:moveTo>
                    <a:pt x="629325" y="57772"/>
                  </a:moveTo>
                  <a:lnTo>
                    <a:pt x="769199" y="312987"/>
                  </a:lnTo>
                  <a:cubicBezTo>
                    <a:pt x="788924" y="348976"/>
                    <a:pt x="788924" y="392541"/>
                    <a:pt x="769199" y="428530"/>
                  </a:cubicBezTo>
                  <a:lnTo>
                    <a:pt x="629325" y="683745"/>
                  </a:lnTo>
                  <a:cubicBezTo>
                    <a:pt x="609800" y="719370"/>
                    <a:pt x="572407" y="741517"/>
                    <a:pt x="531783" y="741517"/>
                  </a:cubicBezTo>
                  <a:lnTo>
                    <a:pt x="257141" y="741517"/>
                  </a:lnTo>
                  <a:cubicBezTo>
                    <a:pt x="216517" y="741517"/>
                    <a:pt x="179124" y="719370"/>
                    <a:pt x="159599" y="683745"/>
                  </a:cubicBezTo>
                  <a:lnTo>
                    <a:pt x="19725" y="428530"/>
                  </a:lnTo>
                  <a:cubicBezTo>
                    <a:pt x="0" y="392541"/>
                    <a:pt x="0" y="348976"/>
                    <a:pt x="19725" y="312987"/>
                  </a:cubicBezTo>
                  <a:lnTo>
                    <a:pt x="159599" y="57772"/>
                  </a:lnTo>
                  <a:cubicBezTo>
                    <a:pt x="179124" y="22147"/>
                    <a:pt x="216517" y="0"/>
                    <a:pt x="257141" y="0"/>
                  </a:cubicBezTo>
                  <a:lnTo>
                    <a:pt x="531783" y="0"/>
                  </a:lnTo>
                  <a:cubicBezTo>
                    <a:pt x="572407" y="0"/>
                    <a:pt x="609800" y="22147"/>
                    <a:pt x="629325" y="57772"/>
                  </a:cubicBezTo>
                  <a:close/>
                </a:path>
              </a:pathLst>
            </a:custGeom>
            <a:solidFill>
              <a:srgbClr val="1BD17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48737" y="61274"/>
              <a:ext cx="515326" cy="581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228627" y="1204510"/>
            <a:ext cx="7830745" cy="894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78"/>
              </a:lnSpc>
              <a:spcBef>
                <a:spcPct val="0"/>
              </a:spcBef>
            </a:pPr>
            <a:r>
              <a:rPr lang="en-US" sz="5898">
                <a:solidFill>
                  <a:srgbClr val="122906"/>
                </a:solidFill>
                <a:latin typeface="Fredoka"/>
                <a:ea typeface="Fredoka"/>
                <a:cs typeface="Fredoka"/>
                <a:sym typeface="Fredoka"/>
              </a:rPr>
              <a:t>Problem Statment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265494" y="8556606"/>
            <a:ext cx="3259269" cy="2978808"/>
            <a:chOff x="0" y="0"/>
            <a:chExt cx="812800" cy="7428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1192" y="0"/>
              <a:ext cx="790417" cy="741517"/>
            </a:xfrm>
            <a:custGeom>
              <a:avLst/>
              <a:gdLst/>
              <a:ahLst/>
              <a:cxnLst/>
              <a:rect r="r" b="b" t="t" l="l"/>
              <a:pathLst>
                <a:path h="741517" w="790417">
                  <a:moveTo>
                    <a:pt x="628090" y="54159"/>
                  </a:moveTo>
                  <a:lnTo>
                    <a:pt x="771926" y="316600"/>
                  </a:lnTo>
                  <a:cubicBezTo>
                    <a:pt x="790416" y="350338"/>
                    <a:pt x="790416" y="391179"/>
                    <a:pt x="771926" y="424917"/>
                  </a:cubicBezTo>
                  <a:lnTo>
                    <a:pt x="628090" y="687358"/>
                  </a:lnTo>
                  <a:cubicBezTo>
                    <a:pt x="609787" y="720755"/>
                    <a:pt x="574732" y="741517"/>
                    <a:pt x="536649" y="741517"/>
                  </a:cubicBezTo>
                  <a:lnTo>
                    <a:pt x="253767" y="741517"/>
                  </a:lnTo>
                  <a:cubicBezTo>
                    <a:pt x="215684" y="741517"/>
                    <a:pt x="180629" y="720755"/>
                    <a:pt x="162326" y="687358"/>
                  </a:cubicBezTo>
                  <a:lnTo>
                    <a:pt x="18490" y="424917"/>
                  </a:lnTo>
                  <a:cubicBezTo>
                    <a:pt x="0" y="391179"/>
                    <a:pt x="0" y="350338"/>
                    <a:pt x="18490" y="316600"/>
                  </a:cubicBezTo>
                  <a:lnTo>
                    <a:pt x="162326" y="54159"/>
                  </a:lnTo>
                  <a:cubicBezTo>
                    <a:pt x="180629" y="20762"/>
                    <a:pt x="215684" y="0"/>
                    <a:pt x="253767" y="0"/>
                  </a:cubicBezTo>
                  <a:lnTo>
                    <a:pt x="536649" y="0"/>
                  </a:lnTo>
                  <a:cubicBezTo>
                    <a:pt x="574732" y="0"/>
                    <a:pt x="609787" y="20762"/>
                    <a:pt x="628090" y="54159"/>
                  </a:cubicBez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48737" y="61274"/>
              <a:ext cx="515326" cy="581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7959" y="321685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7" y="0"/>
                </a:lnTo>
                <a:lnTo>
                  <a:pt x="1092907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028700" y="3132675"/>
            <a:ext cx="1798578" cy="1557577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5CE78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2827278" y="5303780"/>
            <a:ext cx="1798578" cy="1557577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5CE78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4625857" y="7474886"/>
            <a:ext cx="1798578" cy="15575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5CE78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-323950"/>
            <a:ext cx="3086100" cy="2889115"/>
            <a:chOff x="0" y="0"/>
            <a:chExt cx="596900" cy="558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96900" cy="558800"/>
            </a:xfrm>
            <a:custGeom>
              <a:avLst/>
              <a:gdLst/>
              <a:ahLst/>
              <a:cxnLst/>
              <a:rect r="r" b="b" t="t" l="l"/>
              <a:pathLst>
                <a:path h="558800" w="596900">
                  <a:moveTo>
                    <a:pt x="596900" y="70007"/>
                  </a:moveTo>
                  <a:lnTo>
                    <a:pt x="596900" y="234793"/>
                  </a:lnTo>
                  <a:cubicBezTo>
                    <a:pt x="596900" y="279498"/>
                    <a:pt x="578578" y="322250"/>
                    <a:pt x="546205" y="353081"/>
                  </a:cubicBezTo>
                  <a:lnTo>
                    <a:pt x="380895" y="510519"/>
                  </a:lnTo>
                  <a:cubicBezTo>
                    <a:pt x="348352" y="541513"/>
                    <a:pt x="305133" y="558800"/>
                    <a:pt x="260193" y="558800"/>
                  </a:cubicBezTo>
                  <a:lnTo>
                    <a:pt x="70007" y="558800"/>
                  </a:lnTo>
                  <a:cubicBezTo>
                    <a:pt x="31343" y="558800"/>
                    <a:pt x="0" y="527457"/>
                    <a:pt x="0" y="488793"/>
                  </a:cubicBezTo>
                  <a:lnTo>
                    <a:pt x="0" y="318927"/>
                  </a:lnTo>
                  <a:cubicBezTo>
                    <a:pt x="0" y="274236"/>
                    <a:pt x="18383" y="231514"/>
                    <a:pt x="50835" y="200787"/>
                  </a:cubicBezTo>
                  <a:lnTo>
                    <a:pt x="212055" y="48133"/>
                  </a:lnTo>
                  <a:cubicBezTo>
                    <a:pt x="244698" y="17225"/>
                    <a:pt x="287943" y="0"/>
                    <a:pt x="332897" y="0"/>
                  </a:cubicBezTo>
                  <a:lnTo>
                    <a:pt x="526893" y="0"/>
                  </a:lnTo>
                  <a:cubicBezTo>
                    <a:pt x="565557" y="0"/>
                    <a:pt x="596900" y="31343"/>
                    <a:pt x="596900" y="70007"/>
                  </a:cubicBezTo>
                  <a:close/>
                </a:path>
              </a:pathLst>
            </a:custGeom>
            <a:solidFill>
              <a:srgbClr val="05CE7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95250"/>
              <a:ext cx="393700" cy="331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-574614" y="581025"/>
            <a:ext cx="783074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77"/>
              </a:lnSpc>
              <a:spcBef>
                <a:spcPct val="0"/>
              </a:spcBef>
            </a:pPr>
            <a:r>
              <a:rPr lang="en-US" sz="589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Target </a:t>
            </a:r>
            <a:r>
              <a:rPr lang="en-US" sz="5898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 </a:t>
            </a:r>
            <a:r>
              <a:rPr lang="en-US" sz="5898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Audince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40759" y="3581288"/>
            <a:ext cx="8682683" cy="627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2"/>
              </a:lnSpc>
              <a:spcBef>
                <a:spcPct val="0"/>
              </a:spcBef>
            </a:pPr>
            <a:r>
              <a:rPr lang="en-US" sz="4135" strike="noStrike" u="non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Project Owners/ New  Kickstarters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45969" y="5754020"/>
            <a:ext cx="7677369" cy="62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2"/>
              </a:lnSpc>
              <a:spcBef>
                <a:spcPct val="0"/>
              </a:spcBef>
            </a:pPr>
            <a:r>
              <a:rPr lang="en-US" sz="4135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Potential Backers / Investors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56131" y="7939350"/>
            <a:ext cx="5247561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62"/>
              </a:lnSpc>
              <a:spcBef>
                <a:spcPct val="0"/>
              </a:spcBef>
            </a:pPr>
            <a:r>
              <a:rPr lang="en-US" sz="4135" strike="noStrike" u="non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  <a:r>
              <a:rPr lang="en-US" sz="4135" strike="noStrike" u="non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Campaign Creators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54857" y="1461652"/>
            <a:ext cx="11178286" cy="7363696"/>
          </a:xfrm>
          <a:custGeom>
            <a:avLst/>
            <a:gdLst/>
            <a:ahLst/>
            <a:cxnLst/>
            <a:rect r="r" b="b" t="t" l="l"/>
            <a:pathLst>
              <a:path h="7363696" w="11178286">
                <a:moveTo>
                  <a:pt x="0" y="0"/>
                </a:moveTo>
                <a:lnTo>
                  <a:pt x="11178286" y="0"/>
                </a:lnTo>
                <a:lnTo>
                  <a:pt x="11178286" y="7363696"/>
                </a:lnTo>
                <a:lnTo>
                  <a:pt x="0" y="7363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03964" y="1173243"/>
            <a:ext cx="8680072" cy="7940514"/>
          </a:xfrm>
          <a:custGeom>
            <a:avLst/>
            <a:gdLst/>
            <a:ahLst/>
            <a:cxnLst/>
            <a:rect r="r" b="b" t="t" l="l"/>
            <a:pathLst>
              <a:path h="7940514" w="8680072">
                <a:moveTo>
                  <a:pt x="0" y="0"/>
                </a:moveTo>
                <a:lnTo>
                  <a:pt x="8680072" y="0"/>
                </a:lnTo>
                <a:lnTo>
                  <a:pt x="8680072" y="7940514"/>
                </a:lnTo>
                <a:lnTo>
                  <a:pt x="0" y="79405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99" t="-9727" r="-17250" b="-874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95289" y="2156152"/>
            <a:ext cx="14297421" cy="5974695"/>
          </a:xfrm>
          <a:custGeom>
            <a:avLst/>
            <a:gdLst/>
            <a:ahLst/>
            <a:cxnLst/>
            <a:rect r="r" b="b" t="t" l="l"/>
            <a:pathLst>
              <a:path h="5974695" w="14297421">
                <a:moveTo>
                  <a:pt x="0" y="0"/>
                </a:moveTo>
                <a:lnTo>
                  <a:pt x="14297422" y="0"/>
                </a:lnTo>
                <a:lnTo>
                  <a:pt x="14297422" y="5974696"/>
                </a:lnTo>
                <a:lnTo>
                  <a:pt x="0" y="5974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032" r="-136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75173" y="1334229"/>
            <a:ext cx="13337654" cy="7618543"/>
          </a:xfrm>
          <a:custGeom>
            <a:avLst/>
            <a:gdLst/>
            <a:ahLst/>
            <a:cxnLst/>
            <a:rect r="r" b="b" t="t" l="l"/>
            <a:pathLst>
              <a:path h="7618543" w="13337654">
                <a:moveTo>
                  <a:pt x="0" y="0"/>
                </a:moveTo>
                <a:lnTo>
                  <a:pt x="13337654" y="0"/>
                </a:lnTo>
                <a:lnTo>
                  <a:pt x="13337654" y="7618542"/>
                </a:lnTo>
                <a:lnTo>
                  <a:pt x="0" y="7618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670" t="-9235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CE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14061" y="1392994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18271" y="-956153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3176F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405401"/>
            <a:ext cx="1092908" cy="1246598"/>
          </a:xfrm>
          <a:custGeom>
            <a:avLst/>
            <a:gdLst/>
            <a:ahLst/>
            <a:cxnLst/>
            <a:rect r="r" b="b" t="t" l="l"/>
            <a:pathLst>
              <a:path h="1246598" w="1092908">
                <a:moveTo>
                  <a:pt x="0" y="0"/>
                </a:moveTo>
                <a:lnTo>
                  <a:pt x="1092908" y="0"/>
                </a:lnTo>
                <a:lnTo>
                  <a:pt x="1092908" y="1246598"/>
                </a:lnTo>
                <a:lnTo>
                  <a:pt x="0" y="1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99078" y="1651999"/>
            <a:ext cx="13226250" cy="7021296"/>
          </a:xfrm>
          <a:custGeom>
            <a:avLst/>
            <a:gdLst/>
            <a:ahLst/>
            <a:cxnLst/>
            <a:rect r="r" b="b" t="t" l="l"/>
            <a:pathLst>
              <a:path h="7021296" w="13226250">
                <a:moveTo>
                  <a:pt x="0" y="0"/>
                </a:moveTo>
                <a:lnTo>
                  <a:pt x="13226250" y="0"/>
                </a:lnTo>
                <a:lnTo>
                  <a:pt x="13226250" y="7021296"/>
                </a:lnTo>
                <a:lnTo>
                  <a:pt x="0" y="7021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77" t="-7498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DAG0QSExlBg</dc:identifier>
  <dcterms:modified xsi:type="dcterms:W3CDTF">2011-08-01T06:04:30Z</dcterms:modified>
  <cp:revision>1</cp:revision>
  <dc:title>Company Internal Deck</dc:title>
</cp:coreProperties>
</file>