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9"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1C4E81-D310-464E-B583-0B206BEC4408}" v="49" dt="2022-05-22T10:34:05.2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528120E-AC1D-49AE-B9D3-581767480CC5}" type="datetimeFigureOut">
              <a:rPr lang="en-US" smtClean="0"/>
              <a:t>22-May-22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7664C2E-E253-4BC2-B0A3-DD5EBE0E2A71}" type="slidenum">
              <a:rPr lang="en-US" smtClean="0"/>
              <a:t>‹#›</a:t>
            </a:fld>
            <a:endParaRPr lang="en-US"/>
          </a:p>
        </p:txBody>
      </p:sp>
    </p:spTree>
    <p:extLst>
      <p:ext uri="{BB962C8B-B14F-4D97-AF65-F5344CB8AC3E}">
        <p14:creationId xmlns:p14="http://schemas.microsoft.com/office/powerpoint/2010/main" val="824075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28120E-AC1D-49AE-B9D3-581767480CC5}" type="datetimeFigureOut">
              <a:rPr lang="en-US" smtClean="0"/>
              <a:t>22-May-22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7664C2E-E253-4BC2-B0A3-DD5EBE0E2A71}" type="slidenum">
              <a:rPr lang="en-US" smtClean="0"/>
              <a:t>‹#›</a:t>
            </a:fld>
            <a:endParaRPr lang="en-US"/>
          </a:p>
        </p:txBody>
      </p:sp>
    </p:spTree>
    <p:extLst>
      <p:ext uri="{BB962C8B-B14F-4D97-AF65-F5344CB8AC3E}">
        <p14:creationId xmlns:p14="http://schemas.microsoft.com/office/powerpoint/2010/main" val="4174569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528120E-AC1D-49AE-B9D3-581767480CC5}" type="datetimeFigureOut">
              <a:rPr lang="en-US" smtClean="0"/>
              <a:t>22-May-22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7664C2E-E253-4BC2-B0A3-DD5EBE0E2A71}" type="slidenum">
              <a:rPr lang="en-US" smtClean="0"/>
              <a:t>‹#›</a:t>
            </a:fld>
            <a:endParaRPr lang="en-US"/>
          </a:p>
        </p:txBody>
      </p:sp>
    </p:spTree>
    <p:extLst>
      <p:ext uri="{BB962C8B-B14F-4D97-AF65-F5344CB8AC3E}">
        <p14:creationId xmlns:p14="http://schemas.microsoft.com/office/powerpoint/2010/main" val="187488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528120E-AC1D-49AE-B9D3-581767480CC5}" type="datetimeFigureOut">
              <a:rPr lang="en-US" smtClean="0"/>
              <a:t>22-May-22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7664C2E-E253-4BC2-B0A3-DD5EBE0E2A71}" type="slidenum">
              <a:rPr lang="en-US" smtClean="0"/>
              <a:t>‹#›</a:t>
            </a:fld>
            <a:endParaRPr lang="en-US"/>
          </a:p>
        </p:txBody>
      </p:sp>
    </p:spTree>
    <p:extLst>
      <p:ext uri="{BB962C8B-B14F-4D97-AF65-F5344CB8AC3E}">
        <p14:creationId xmlns:p14="http://schemas.microsoft.com/office/powerpoint/2010/main" val="38116777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28120E-AC1D-49AE-B9D3-581767480CC5}" type="datetimeFigureOut">
              <a:rPr lang="en-US" smtClean="0"/>
              <a:t>22-May-22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7664C2E-E253-4BC2-B0A3-DD5EBE0E2A71}" type="slidenum">
              <a:rPr lang="en-US" smtClean="0"/>
              <a:t>‹#›</a:t>
            </a:fld>
            <a:endParaRPr lang="en-US"/>
          </a:p>
        </p:txBody>
      </p:sp>
    </p:spTree>
    <p:extLst>
      <p:ext uri="{BB962C8B-B14F-4D97-AF65-F5344CB8AC3E}">
        <p14:creationId xmlns:p14="http://schemas.microsoft.com/office/powerpoint/2010/main" val="1755816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528120E-AC1D-49AE-B9D3-581767480CC5}" type="datetimeFigureOut">
              <a:rPr lang="en-US" smtClean="0"/>
              <a:t>22-May-22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664C2E-E253-4BC2-B0A3-DD5EBE0E2A71}" type="slidenum">
              <a:rPr lang="en-US" smtClean="0"/>
              <a:t>‹#›</a:t>
            </a:fld>
            <a:endParaRPr lang="en-US"/>
          </a:p>
        </p:txBody>
      </p:sp>
    </p:spTree>
    <p:extLst>
      <p:ext uri="{BB962C8B-B14F-4D97-AF65-F5344CB8AC3E}">
        <p14:creationId xmlns:p14="http://schemas.microsoft.com/office/powerpoint/2010/main" val="2722701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528120E-AC1D-49AE-B9D3-581767480CC5}" type="datetimeFigureOut">
              <a:rPr lang="en-US" smtClean="0"/>
              <a:t>22-May-22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B7664C2E-E253-4BC2-B0A3-DD5EBE0E2A71}" type="slidenum">
              <a:rPr lang="en-US" smtClean="0"/>
              <a:t>‹#›</a:t>
            </a:fld>
            <a:endParaRPr lang="en-US"/>
          </a:p>
        </p:txBody>
      </p:sp>
    </p:spTree>
    <p:extLst>
      <p:ext uri="{BB962C8B-B14F-4D97-AF65-F5344CB8AC3E}">
        <p14:creationId xmlns:p14="http://schemas.microsoft.com/office/powerpoint/2010/main" val="35949857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528120E-AC1D-49AE-B9D3-581767480CC5}" type="datetimeFigureOut">
              <a:rPr lang="en-US" smtClean="0"/>
              <a:t>22-May-22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64C2E-E253-4BC2-B0A3-DD5EBE0E2A71}" type="slidenum">
              <a:rPr lang="en-US" smtClean="0"/>
              <a:t>‹#›</a:t>
            </a:fld>
            <a:endParaRPr lang="en-US"/>
          </a:p>
        </p:txBody>
      </p:sp>
    </p:spTree>
    <p:extLst>
      <p:ext uri="{BB962C8B-B14F-4D97-AF65-F5344CB8AC3E}">
        <p14:creationId xmlns:p14="http://schemas.microsoft.com/office/powerpoint/2010/main" val="21747621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528120E-AC1D-49AE-B9D3-581767480CC5}" type="datetimeFigureOut">
              <a:rPr lang="en-US" smtClean="0"/>
              <a:t>22-May-22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7664C2E-E253-4BC2-B0A3-DD5EBE0E2A71}" type="slidenum">
              <a:rPr lang="en-US" smtClean="0"/>
              <a:t>‹#›</a:t>
            </a:fld>
            <a:endParaRPr lang="en-US"/>
          </a:p>
        </p:txBody>
      </p:sp>
    </p:spTree>
    <p:extLst>
      <p:ext uri="{BB962C8B-B14F-4D97-AF65-F5344CB8AC3E}">
        <p14:creationId xmlns:p14="http://schemas.microsoft.com/office/powerpoint/2010/main" val="3275961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28120E-AC1D-49AE-B9D3-581767480CC5}" type="datetimeFigureOut">
              <a:rPr lang="en-US" smtClean="0"/>
              <a:t>22-May-22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64C2E-E253-4BC2-B0A3-DD5EBE0E2A71}" type="slidenum">
              <a:rPr lang="en-US" smtClean="0"/>
              <a:t>‹#›</a:t>
            </a:fld>
            <a:endParaRPr lang="en-US"/>
          </a:p>
        </p:txBody>
      </p:sp>
    </p:spTree>
    <p:extLst>
      <p:ext uri="{BB962C8B-B14F-4D97-AF65-F5344CB8AC3E}">
        <p14:creationId xmlns:p14="http://schemas.microsoft.com/office/powerpoint/2010/main" val="3754777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28120E-AC1D-49AE-B9D3-581767480CC5}" type="datetimeFigureOut">
              <a:rPr lang="en-US" smtClean="0"/>
              <a:t>22-May-22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7664C2E-E253-4BC2-B0A3-DD5EBE0E2A71}" type="slidenum">
              <a:rPr lang="en-US" smtClean="0"/>
              <a:t>‹#›</a:t>
            </a:fld>
            <a:endParaRPr lang="en-US"/>
          </a:p>
        </p:txBody>
      </p:sp>
    </p:spTree>
    <p:extLst>
      <p:ext uri="{BB962C8B-B14F-4D97-AF65-F5344CB8AC3E}">
        <p14:creationId xmlns:p14="http://schemas.microsoft.com/office/powerpoint/2010/main" val="1439994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28120E-AC1D-49AE-B9D3-581767480CC5}" type="datetimeFigureOut">
              <a:rPr lang="en-US" smtClean="0"/>
              <a:t>22-May-22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664C2E-E253-4BC2-B0A3-DD5EBE0E2A71}" type="slidenum">
              <a:rPr lang="en-US" smtClean="0"/>
              <a:t>‹#›</a:t>
            </a:fld>
            <a:endParaRPr lang="en-US"/>
          </a:p>
        </p:txBody>
      </p:sp>
    </p:spTree>
    <p:extLst>
      <p:ext uri="{BB962C8B-B14F-4D97-AF65-F5344CB8AC3E}">
        <p14:creationId xmlns:p14="http://schemas.microsoft.com/office/powerpoint/2010/main" val="444523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28120E-AC1D-49AE-B9D3-581767480CC5}" type="datetimeFigureOut">
              <a:rPr lang="en-US" smtClean="0"/>
              <a:t>22-May-22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664C2E-E253-4BC2-B0A3-DD5EBE0E2A71}" type="slidenum">
              <a:rPr lang="en-US" smtClean="0"/>
              <a:t>‹#›</a:t>
            </a:fld>
            <a:endParaRPr lang="en-US"/>
          </a:p>
        </p:txBody>
      </p:sp>
    </p:spTree>
    <p:extLst>
      <p:ext uri="{BB962C8B-B14F-4D97-AF65-F5344CB8AC3E}">
        <p14:creationId xmlns:p14="http://schemas.microsoft.com/office/powerpoint/2010/main" val="2645618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28120E-AC1D-49AE-B9D3-581767480CC5}" type="datetimeFigureOut">
              <a:rPr lang="en-US" smtClean="0"/>
              <a:t>22-May-22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664C2E-E253-4BC2-B0A3-DD5EBE0E2A71}" type="slidenum">
              <a:rPr lang="en-US" smtClean="0"/>
              <a:t>‹#›</a:t>
            </a:fld>
            <a:endParaRPr lang="en-US"/>
          </a:p>
        </p:txBody>
      </p:sp>
    </p:spTree>
    <p:extLst>
      <p:ext uri="{BB962C8B-B14F-4D97-AF65-F5344CB8AC3E}">
        <p14:creationId xmlns:p14="http://schemas.microsoft.com/office/powerpoint/2010/main" val="3241627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28120E-AC1D-49AE-B9D3-581767480CC5}" type="datetimeFigureOut">
              <a:rPr lang="en-US" smtClean="0"/>
              <a:t>22-May-22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7664C2E-E253-4BC2-B0A3-DD5EBE0E2A71}" type="slidenum">
              <a:rPr lang="en-US" smtClean="0"/>
              <a:t>‹#›</a:t>
            </a:fld>
            <a:endParaRPr lang="en-US"/>
          </a:p>
        </p:txBody>
      </p:sp>
    </p:spTree>
    <p:extLst>
      <p:ext uri="{BB962C8B-B14F-4D97-AF65-F5344CB8AC3E}">
        <p14:creationId xmlns:p14="http://schemas.microsoft.com/office/powerpoint/2010/main" val="3053360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28120E-AC1D-49AE-B9D3-581767480CC5}" type="datetimeFigureOut">
              <a:rPr lang="en-US" smtClean="0"/>
              <a:t>22-May-22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7664C2E-E253-4BC2-B0A3-DD5EBE0E2A71}" type="slidenum">
              <a:rPr lang="en-US" smtClean="0"/>
              <a:t>‹#›</a:t>
            </a:fld>
            <a:endParaRPr lang="en-US"/>
          </a:p>
        </p:txBody>
      </p:sp>
    </p:spTree>
    <p:extLst>
      <p:ext uri="{BB962C8B-B14F-4D97-AF65-F5344CB8AC3E}">
        <p14:creationId xmlns:p14="http://schemas.microsoft.com/office/powerpoint/2010/main" val="169239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28120E-AC1D-49AE-B9D3-581767480CC5}" type="datetimeFigureOut">
              <a:rPr lang="en-US" smtClean="0"/>
              <a:t>22-May-22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7664C2E-E253-4BC2-B0A3-DD5EBE0E2A71}" type="slidenum">
              <a:rPr lang="en-US" smtClean="0"/>
              <a:t>‹#›</a:t>
            </a:fld>
            <a:endParaRPr lang="en-US"/>
          </a:p>
        </p:txBody>
      </p:sp>
    </p:spTree>
    <p:extLst>
      <p:ext uri="{BB962C8B-B14F-4D97-AF65-F5344CB8AC3E}">
        <p14:creationId xmlns:p14="http://schemas.microsoft.com/office/powerpoint/2010/main" val="4104557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528120E-AC1D-49AE-B9D3-581767480CC5}" type="datetimeFigureOut">
              <a:rPr lang="en-US" smtClean="0"/>
              <a:t>22-May-22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7664C2E-E253-4BC2-B0A3-DD5EBE0E2A71}" type="slidenum">
              <a:rPr lang="en-US" smtClean="0"/>
              <a:t>‹#›</a:t>
            </a:fld>
            <a:endParaRPr lang="en-US"/>
          </a:p>
        </p:txBody>
      </p:sp>
    </p:spTree>
    <p:extLst>
      <p:ext uri="{BB962C8B-B14F-4D97-AF65-F5344CB8AC3E}">
        <p14:creationId xmlns:p14="http://schemas.microsoft.com/office/powerpoint/2010/main" val="276241324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BF78C-7669-D3B5-04E7-DC26E4720A5D}"/>
              </a:ext>
            </a:extLst>
          </p:cNvPr>
          <p:cNvSpPr>
            <a:spLocks noGrp="1"/>
          </p:cNvSpPr>
          <p:nvPr>
            <p:ph type="title"/>
          </p:nvPr>
        </p:nvSpPr>
        <p:spPr/>
        <p:txBody>
          <a:bodyPr/>
          <a:lstStyle/>
          <a:p>
            <a:pPr algn="ctr"/>
            <a:r>
              <a:rPr lang="en-US" b="1" dirty="0">
                <a:solidFill>
                  <a:srgbClr val="C00000"/>
                </a:solidFill>
              </a:rPr>
              <a:t>Team Information </a:t>
            </a:r>
          </a:p>
        </p:txBody>
      </p:sp>
      <p:graphicFrame>
        <p:nvGraphicFramePr>
          <p:cNvPr id="5" name="Table 5">
            <a:extLst>
              <a:ext uri="{FF2B5EF4-FFF2-40B4-BE49-F238E27FC236}">
                <a16:creationId xmlns:a16="http://schemas.microsoft.com/office/drawing/2014/main" id="{952C34CC-EBEA-2F97-8727-9AFD00F76141}"/>
              </a:ext>
            </a:extLst>
          </p:cNvPr>
          <p:cNvGraphicFramePr>
            <a:graphicFrameLocks noGrp="1"/>
          </p:cNvGraphicFramePr>
          <p:nvPr>
            <p:ph idx="1"/>
            <p:extLst>
              <p:ext uri="{D42A27DB-BD31-4B8C-83A1-F6EECF244321}">
                <p14:modId xmlns:p14="http://schemas.microsoft.com/office/powerpoint/2010/main" val="3089779404"/>
              </p:ext>
            </p:extLst>
          </p:nvPr>
        </p:nvGraphicFramePr>
        <p:xfrm>
          <a:off x="1155700" y="2603500"/>
          <a:ext cx="8824911" cy="3337560"/>
        </p:xfrm>
        <a:graphic>
          <a:graphicData uri="http://schemas.openxmlformats.org/drawingml/2006/table">
            <a:tbl>
              <a:tblPr firstRow="1" bandRow="1">
                <a:tableStyleId>{5C22544A-7EE6-4342-B048-85BDC9FD1C3A}</a:tableStyleId>
              </a:tblPr>
              <a:tblGrid>
                <a:gridCol w="2941637">
                  <a:extLst>
                    <a:ext uri="{9D8B030D-6E8A-4147-A177-3AD203B41FA5}">
                      <a16:colId xmlns:a16="http://schemas.microsoft.com/office/drawing/2014/main" val="2714385410"/>
                    </a:ext>
                  </a:extLst>
                </a:gridCol>
                <a:gridCol w="2941637">
                  <a:extLst>
                    <a:ext uri="{9D8B030D-6E8A-4147-A177-3AD203B41FA5}">
                      <a16:colId xmlns:a16="http://schemas.microsoft.com/office/drawing/2014/main" val="958291622"/>
                    </a:ext>
                  </a:extLst>
                </a:gridCol>
                <a:gridCol w="2941637">
                  <a:extLst>
                    <a:ext uri="{9D8B030D-6E8A-4147-A177-3AD203B41FA5}">
                      <a16:colId xmlns:a16="http://schemas.microsoft.com/office/drawing/2014/main" val="3269903987"/>
                    </a:ext>
                  </a:extLst>
                </a:gridCol>
              </a:tblGrid>
              <a:tr h="370840">
                <a:tc>
                  <a:txBody>
                    <a:bodyPr/>
                    <a:lstStyle/>
                    <a:p>
                      <a:pPr algn="ctr"/>
                      <a:r>
                        <a:rPr lang="en-US" dirty="0"/>
                        <a:t>Name</a:t>
                      </a:r>
                    </a:p>
                  </a:txBody>
                  <a:tcPr/>
                </a:tc>
                <a:tc>
                  <a:txBody>
                    <a:bodyPr/>
                    <a:lstStyle/>
                    <a:p>
                      <a:pPr algn="ctr"/>
                      <a:r>
                        <a:rPr lang="en-US" dirty="0"/>
                        <a:t>ID</a:t>
                      </a:r>
                    </a:p>
                  </a:txBody>
                  <a:tcPr/>
                </a:tc>
                <a:tc>
                  <a:txBody>
                    <a:bodyPr/>
                    <a:lstStyle/>
                    <a:p>
                      <a:pPr algn="ctr"/>
                      <a:r>
                        <a:rPr lang="en-US" dirty="0"/>
                        <a:t>Grade</a:t>
                      </a:r>
                    </a:p>
                  </a:txBody>
                  <a:tcPr/>
                </a:tc>
                <a:extLst>
                  <a:ext uri="{0D108BD9-81ED-4DB2-BD59-A6C34878D82A}">
                    <a16:rowId xmlns:a16="http://schemas.microsoft.com/office/drawing/2014/main" val="104596979"/>
                  </a:ext>
                </a:extLst>
              </a:tr>
              <a:tr h="370840">
                <a:tc>
                  <a:txBody>
                    <a:bodyPr/>
                    <a:lstStyle/>
                    <a:p>
                      <a:pPr algn="ctr"/>
                      <a:r>
                        <a:rPr lang="ar-SA" b="1" dirty="0"/>
                        <a:t>اسلام خالد السيد احمد </a:t>
                      </a:r>
                      <a:endParaRPr lang="en-US" b="1" dirty="0"/>
                    </a:p>
                  </a:txBody>
                  <a:tcPr/>
                </a:tc>
                <a:tc>
                  <a:txBody>
                    <a:bodyPr/>
                    <a:lstStyle/>
                    <a:p>
                      <a:pPr algn="ctr"/>
                      <a:r>
                        <a:rPr lang="en-US" b="1" dirty="0"/>
                        <a:t>201900137</a:t>
                      </a:r>
                    </a:p>
                  </a:txBody>
                  <a:tcPr/>
                </a:tc>
                <a:tc>
                  <a:txBody>
                    <a:bodyPr/>
                    <a:lstStyle/>
                    <a:p>
                      <a:endParaRPr lang="en-US"/>
                    </a:p>
                  </a:txBody>
                  <a:tcPr/>
                </a:tc>
                <a:extLst>
                  <a:ext uri="{0D108BD9-81ED-4DB2-BD59-A6C34878D82A}">
                    <a16:rowId xmlns:a16="http://schemas.microsoft.com/office/drawing/2014/main" val="732648481"/>
                  </a:ext>
                </a:extLst>
              </a:tr>
              <a:tr h="370840">
                <a:tc>
                  <a:txBody>
                    <a:bodyPr/>
                    <a:lstStyle/>
                    <a:p>
                      <a:pPr algn="ctr"/>
                      <a:r>
                        <a:rPr lang="ar-SA" b="1" dirty="0"/>
                        <a:t>اسراء سعيد هاشم </a:t>
                      </a:r>
                      <a:endParaRPr lang="en-US" b="1" dirty="0"/>
                    </a:p>
                  </a:txBody>
                  <a:tcPr/>
                </a:tc>
                <a:tc>
                  <a:txBody>
                    <a:bodyPr/>
                    <a:lstStyle/>
                    <a:p>
                      <a:pPr algn="ctr"/>
                      <a:r>
                        <a:rPr lang="en-US" b="1" dirty="0"/>
                        <a:t>201900128</a:t>
                      </a:r>
                    </a:p>
                  </a:txBody>
                  <a:tcPr/>
                </a:tc>
                <a:tc>
                  <a:txBody>
                    <a:bodyPr/>
                    <a:lstStyle/>
                    <a:p>
                      <a:endParaRPr lang="en-US"/>
                    </a:p>
                  </a:txBody>
                  <a:tcPr/>
                </a:tc>
                <a:extLst>
                  <a:ext uri="{0D108BD9-81ED-4DB2-BD59-A6C34878D82A}">
                    <a16:rowId xmlns:a16="http://schemas.microsoft.com/office/drawing/2014/main" val="3499464414"/>
                  </a:ext>
                </a:extLst>
              </a:tr>
              <a:tr h="370840">
                <a:tc>
                  <a:txBody>
                    <a:bodyPr/>
                    <a:lstStyle/>
                    <a:p>
                      <a:pPr algn="ctr"/>
                      <a:r>
                        <a:rPr lang="ar-SA" b="1" dirty="0"/>
                        <a:t>استبرق محمد صبحي</a:t>
                      </a:r>
                      <a:endParaRPr lang="en-US" b="1" dirty="0"/>
                    </a:p>
                  </a:txBody>
                  <a:tcPr/>
                </a:tc>
                <a:tc>
                  <a:txBody>
                    <a:bodyPr/>
                    <a:lstStyle/>
                    <a:p>
                      <a:pPr algn="ctr"/>
                      <a:r>
                        <a:rPr lang="en-US" b="1" dirty="0"/>
                        <a:t>201900125</a:t>
                      </a:r>
                    </a:p>
                  </a:txBody>
                  <a:tcPr/>
                </a:tc>
                <a:tc>
                  <a:txBody>
                    <a:bodyPr/>
                    <a:lstStyle/>
                    <a:p>
                      <a:endParaRPr lang="en-US"/>
                    </a:p>
                  </a:txBody>
                  <a:tcPr/>
                </a:tc>
                <a:extLst>
                  <a:ext uri="{0D108BD9-81ED-4DB2-BD59-A6C34878D82A}">
                    <a16:rowId xmlns:a16="http://schemas.microsoft.com/office/drawing/2014/main" val="624069884"/>
                  </a:ext>
                </a:extLst>
              </a:tr>
              <a:tr h="370840">
                <a:tc>
                  <a:txBody>
                    <a:bodyPr/>
                    <a:lstStyle/>
                    <a:p>
                      <a:pPr algn="ctr"/>
                      <a:r>
                        <a:rPr lang="ar-SA" b="1" dirty="0"/>
                        <a:t>اسلام حامد احمد حامد</a:t>
                      </a:r>
                      <a:endParaRPr lang="en-US" b="1" dirty="0"/>
                    </a:p>
                  </a:txBody>
                  <a:tcPr/>
                </a:tc>
                <a:tc>
                  <a:txBody>
                    <a:bodyPr/>
                    <a:lstStyle/>
                    <a:p>
                      <a:pPr algn="ctr"/>
                      <a:r>
                        <a:rPr lang="en-US" b="1" dirty="0"/>
                        <a:t>201900135</a:t>
                      </a:r>
                    </a:p>
                  </a:txBody>
                  <a:tcPr/>
                </a:tc>
                <a:tc>
                  <a:txBody>
                    <a:bodyPr/>
                    <a:lstStyle/>
                    <a:p>
                      <a:endParaRPr lang="en-US"/>
                    </a:p>
                  </a:txBody>
                  <a:tcPr/>
                </a:tc>
                <a:extLst>
                  <a:ext uri="{0D108BD9-81ED-4DB2-BD59-A6C34878D82A}">
                    <a16:rowId xmlns:a16="http://schemas.microsoft.com/office/drawing/2014/main" val="4112266537"/>
                  </a:ext>
                </a:extLst>
              </a:tr>
              <a:tr h="370840">
                <a:tc>
                  <a:txBody>
                    <a:bodyPr/>
                    <a:lstStyle/>
                    <a:p>
                      <a:pPr algn="ctr"/>
                      <a:r>
                        <a:rPr lang="ar-SA" b="1" dirty="0"/>
                        <a:t>اسلام خالد محمد سعيد</a:t>
                      </a:r>
                      <a:endParaRPr lang="en-US" b="1" dirty="0"/>
                    </a:p>
                  </a:txBody>
                  <a:tcPr/>
                </a:tc>
                <a:tc>
                  <a:txBody>
                    <a:bodyPr/>
                    <a:lstStyle/>
                    <a:p>
                      <a:pPr algn="ctr"/>
                      <a:r>
                        <a:rPr lang="en-US" b="1" dirty="0"/>
                        <a:t>201900139</a:t>
                      </a:r>
                    </a:p>
                  </a:txBody>
                  <a:tcPr/>
                </a:tc>
                <a:tc>
                  <a:txBody>
                    <a:bodyPr/>
                    <a:lstStyle/>
                    <a:p>
                      <a:endParaRPr lang="en-US"/>
                    </a:p>
                  </a:txBody>
                  <a:tcPr/>
                </a:tc>
                <a:extLst>
                  <a:ext uri="{0D108BD9-81ED-4DB2-BD59-A6C34878D82A}">
                    <a16:rowId xmlns:a16="http://schemas.microsoft.com/office/drawing/2014/main" val="3002477274"/>
                  </a:ext>
                </a:extLst>
              </a:tr>
              <a:tr h="370840">
                <a:tc>
                  <a:txBody>
                    <a:bodyPr/>
                    <a:lstStyle/>
                    <a:p>
                      <a:pPr algn="ctr"/>
                      <a:r>
                        <a:rPr lang="ar-SA" b="1" dirty="0"/>
                        <a:t>امنيه جاد حسني جاد </a:t>
                      </a:r>
                      <a:endParaRPr lang="en-US" b="1" dirty="0"/>
                    </a:p>
                  </a:txBody>
                  <a:tcPr/>
                </a:tc>
                <a:tc>
                  <a:txBody>
                    <a:bodyPr/>
                    <a:lstStyle/>
                    <a:p>
                      <a:pPr algn="ctr"/>
                      <a:r>
                        <a:rPr lang="en-US" b="1" dirty="0"/>
                        <a:t>201900173</a:t>
                      </a:r>
                    </a:p>
                  </a:txBody>
                  <a:tcPr/>
                </a:tc>
                <a:tc>
                  <a:txBody>
                    <a:bodyPr/>
                    <a:lstStyle/>
                    <a:p>
                      <a:endParaRPr lang="en-US"/>
                    </a:p>
                  </a:txBody>
                  <a:tcPr/>
                </a:tc>
                <a:extLst>
                  <a:ext uri="{0D108BD9-81ED-4DB2-BD59-A6C34878D82A}">
                    <a16:rowId xmlns:a16="http://schemas.microsoft.com/office/drawing/2014/main" val="3621523876"/>
                  </a:ext>
                </a:extLst>
              </a:tr>
              <a:tr h="370840">
                <a:tc>
                  <a:txBody>
                    <a:bodyPr/>
                    <a:lstStyle/>
                    <a:p>
                      <a:pPr algn="ctr"/>
                      <a:r>
                        <a:rPr lang="ar-SA" b="1" dirty="0"/>
                        <a:t>اميره علاء الدين عبد الله</a:t>
                      </a:r>
                      <a:endParaRPr lang="en-US" b="1" dirty="0"/>
                    </a:p>
                  </a:txBody>
                  <a:tcPr/>
                </a:tc>
                <a:tc>
                  <a:txBody>
                    <a:bodyPr/>
                    <a:lstStyle/>
                    <a:p>
                      <a:pPr algn="ctr"/>
                      <a:r>
                        <a:rPr lang="en-US" b="1" dirty="0"/>
                        <a:t>201900182</a:t>
                      </a:r>
                    </a:p>
                  </a:txBody>
                  <a:tcPr/>
                </a:tc>
                <a:tc>
                  <a:txBody>
                    <a:bodyPr/>
                    <a:lstStyle/>
                    <a:p>
                      <a:endParaRPr lang="en-US"/>
                    </a:p>
                  </a:txBody>
                  <a:tcPr/>
                </a:tc>
                <a:extLst>
                  <a:ext uri="{0D108BD9-81ED-4DB2-BD59-A6C34878D82A}">
                    <a16:rowId xmlns:a16="http://schemas.microsoft.com/office/drawing/2014/main" val="2456266960"/>
                  </a:ext>
                </a:extLst>
              </a:tr>
              <a:tr h="370840">
                <a:tc>
                  <a:txBody>
                    <a:bodyPr/>
                    <a:lstStyle/>
                    <a:p>
                      <a:pPr algn="ctr"/>
                      <a:r>
                        <a:rPr lang="ar-SA" b="1" dirty="0"/>
                        <a:t>امال خالد السيد خليل</a:t>
                      </a:r>
                      <a:endParaRPr lang="en-US" b="1" dirty="0"/>
                    </a:p>
                  </a:txBody>
                  <a:tcPr/>
                </a:tc>
                <a:tc>
                  <a:txBody>
                    <a:bodyPr/>
                    <a:lstStyle/>
                    <a:p>
                      <a:pPr algn="ctr"/>
                      <a:r>
                        <a:rPr lang="en-US" b="1" dirty="0"/>
                        <a:t>201900171</a:t>
                      </a:r>
                    </a:p>
                  </a:txBody>
                  <a:tcPr/>
                </a:tc>
                <a:tc>
                  <a:txBody>
                    <a:bodyPr/>
                    <a:lstStyle/>
                    <a:p>
                      <a:endParaRPr lang="en-US" dirty="0"/>
                    </a:p>
                  </a:txBody>
                  <a:tcPr/>
                </a:tc>
                <a:extLst>
                  <a:ext uri="{0D108BD9-81ED-4DB2-BD59-A6C34878D82A}">
                    <a16:rowId xmlns:a16="http://schemas.microsoft.com/office/drawing/2014/main" val="157084339"/>
                  </a:ext>
                </a:extLst>
              </a:tr>
            </a:tbl>
          </a:graphicData>
        </a:graphic>
      </p:graphicFrame>
    </p:spTree>
    <p:extLst>
      <p:ext uri="{BB962C8B-B14F-4D97-AF65-F5344CB8AC3E}">
        <p14:creationId xmlns:p14="http://schemas.microsoft.com/office/powerpoint/2010/main" val="3546482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A1C33-7C79-C6DA-6318-7D278CF50C8C}"/>
              </a:ext>
            </a:extLst>
          </p:cNvPr>
          <p:cNvSpPr>
            <a:spLocks noGrp="1"/>
          </p:cNvSpPr>
          <p:nvPr>
            <p:ph type="title"/>
          </p:nvPr>
        </p:nvSpPr>
        <p:spPr/>
        <p:txBody>
          <a:bodyPr/>
          <a:lstStyle/>
          <a:p>
            <a:pPr algn="ctr"/>
            <a:r>
              <a:rPr lang="en-US" dirty="0">
                <a:solidFill>
                  <a:srgbClr val="C00000"/>
                </a:solidFill>
                <a:effectLst/>
                <a:latin typeface="Calibri" panose="020F0502020204030204" pitchFamily="34" charset="0"/>
                <a:ea typeface="Calibri" panose="020F0502020204030204" pitchFamily="34" charset="0"/>
              </a:rPr>
              <a:t>Roc </a:t>
            </a:r>
            <a:r>
              <a:rPr lang="en-US" dirty="0" err="1">
                <a:solidFill>
                  <a:srgbClr val="C00000"/>
                </a:solidFill>
                <a:effectLst/>
                <a:latin typeface="Calibri" panose="020F0502020204030204" pitchFamily="34" charset="0"/>
                <a:ea typeface="Calibri" panose="020F0502020204030204" pitchFamily="34" charset="0"/>
              </a:rPr>
              <a:t>Curv</a:t>
            </a:r>
            <a:endParaRPr lang="en-US" dirty="0">
              <a:solidFill>
                <a:srgbClr val="C00000"/>
              </a:solidFill>
            </a:endParaRPr>
          </a:p>
        </p:txBody>
      </p:sp>
      <p:pic>
        <p:nvPicPr>
          <p:cNvPr id="8" name="Picture 7" descr="Graphical user interface, chart, line chart&#10;&#10;Description automatically generated">
            <a:extLst>
              <a:ext uri="{FF2B5EF4-FFF2-40B4-BE49-F238E27FC236}">
                <a16:creationId xmlns:a16="http://schemas.microsoft.com/office/drawing/2014/main" id="{18C3C242-BC8E-04AF-56E9-15220FFC2588}"/>
              </a:ext>
            </a:extLst>
          </p:cNvPr>
          <p:cNvPicPr/>
          <p:nvPr/>
        </p:nvPicPr>
        <p:blipFill>
          <a:blip r:embed="rId2">
            <a:extLst>
              <a:ext uri="{28A0092B-C50C-407E-A947-70E740481C1C}">
                <a14:useLocalDpi xmlns:a14="http://schemas.microsoft.com/office/drawing/2010/main" val="0"/>
              </a:ext>
            </a:extLst>
          </a:blip>
          <a:stretch>
            <a:fillRect/>
          </a:stretch>
        </p:blipFill>
        <p:spPr>
          <a:xfrm rot="16200000">
            <a:off x="3914796" y="267869"/>
            <a:ext cx="3116580" cy="8087561"/>
          </a:xfrm>
          <a:prstGeom prst="rect">
            <a:avLst/>
          </a:prstGeom>
        </p:spPr>
      </p:pic>
    </p:spTree>
    <p:extLst>
      <p:ext uri="{BB962C8B-B14F-4D97-AF65-F5344CB8AC3E}">
        <p14:creationId xmlns:p14="http://schemas.microsoft.com/office/powerpoint/2010/main" val="325079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6BB5-1D5B-F47A-D631-0349714EFADA}"/>
              </a:ext>
            </a:extLst>
          </p:cNvPr>
          <p:cNvSpPr>
            <a:spLocks noGrp="1"/>
          </p:cNvSpPr>
          <p:nvPr>
            <p:ph type="title"/>
          </p:nvPr>
        </p:nvSpPr>
        <p:spPr/>
        <p:txBody>
          <a:bodyPr/>
          <a:lstStyle/>
          <a:p>
            <a:pPr algn="ctr"/>
            <a:r>
              <a:rPr lang="en-US" dirty="0">
                <a:solidFill>
                  <a:srgbClr val="C00000"/>
                </a:solidFill>
              </a:rPr>
              <a:t>ABSTRACT</a:t>
            </a:r>
          </a:p>
        </p:txBody>
      </p:sp>
      <p:sp>
        <p:nvSpPr>
          <p:cNvPr id="3" name="Content Placeholder 2">
            <a:extLst>
              <a:ext uri="{FF2B5EF4-FFF2-40B4-BE49-F238E27FC236}">
                <a16:creationId xmlns:a16="http://schemas.microsoft.com/office/drawing/2014/main" id="{3251E0D8-C47B-F98F-93E6-88FBCA3CF117}"/>
              </a:ext>
            </a:extLst>
          </p:cNvPr>
          <p:cNvSpPr>
            <a:spLocks noGrp="1"/>
          </p:cNvSpPr>
          <p:nvPr>
            <p:ph idx="1"/>
          </p:nvPr>
        </p:nvSpPr>
        <p:spPr/>
        <p:txBody>
          <a:bodyPr>
            <a:normAutofit fontScale="92500" lnSpcReduction="20000"/>
          </a:bodyPr>
          <a:lstStyle/>
          <a:p>
            <a:r>
              <a:rPr lang="en-US" dirty="0"/>
              <a:t>Brain tumor classification is a crucial task to evaluate the tumors and make a treatment decision according to their classes. There are many imaging techniques used to detect brain tumors. However, MRI is commonly used due to its superior image quality and the fact of relying on no ionizing radiation. Deep learning (DL) is a subfield of machine learning and recently showed a remarkable performance, especially in classification and segmentation problems. In this paper, a DL model based on a convolutional neural network is proposed to classify different brain tumor types using two publicly available datasets. The former one classifies tumors into (meningioma, glioma, and pituitary tumor). The other one differentiates between the three glioma grades (Grade II, Grade III, and Grade IV). The datasets include 233 and 73 patients with a total of 3064 and 516 images on T1-weighted contrast-enhanced images for the first and second datasets, respectively. The proposed network structure achieves a significant performance with the best overall accuracy of 96.13% and 98.7%, respectively, for the two studies. The results indicate the ability of the model for brain tumor multi-classification purposes.</a:t>
            </a:r>
          </a:p>
        </p:txBody>
      </p:sp>
    </p:spTree>
    <p:extLst>
      <p:ext uri="{BB962C8B-B14F-4D97-AF65-F5344CB8AC3E}">
        <p14:creationId xmlns:p14="http://schemas.microsoft.com/office/powerpoint/2010/main" val="2065157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DEEA9-92D5-355C-21E5-779C03EA0088}"/>
              </a:ext>
            </a:extLst>
          </p:cNvPr>
          <p:cNvSpPr>
            <a:spLocks noGrp="1"/>
          </p:cNvSpPr>
          <p:nvPr>
            <p:ph type="title"/>
          </p:nvPr>
        </p:nvSpPr>
        <p:spPr/>
        <p:txBody>
          <a:bodyPr/>
          <a:lstStyle/>
          <a:p>
            <a:pPr algn="ctr"/>
            <a:r>
              <a:rPr lang="en-US" dirty="0">
                <a:solidFill>
                  <a:srgbClr val="C00000"/>
                </a:solidFill>
              </a:rPr>
              <a:t>Published By</a:t>
            </a:r>
          </a:p>
        </p:txBody>
      </p:sp>
      <p:sp>
        <p:nvSpPr>
          <p:cNvPr id="3" name="Content Placeholder 2">
            <a:extLst>
              <a:ext uri="{FF2B5EF4-FFF2-40B4-BE49-F238E27FC236}">
                <a16:creationId xmlns:a16="http://schemas.microsoft.com/office/drawing/2014/main" id="{786FADD5-F8F7-CFE4-D708-0E157784660B}"/>
              </a:ext>
            </a:extLst>
          </p:cNvPr>
          <p:cNvSpPr>
            <a:spLocks noGrp="1"/>
          </p:cNvSpPr>
          <p:nvPr>
            <p:ph idx="1"/>
          </p:nvPr>
        </p:nvSpPr>
        <p:spPr/>
        <p:txBody>
          <a:bodyPr/>
          <a:lstStyle/>
          <a:p>
            <a:r>
              <a:rPr lang="en-US" dirty="0"/>
              <a:t>HOSSAM H. SULTAN , NANCY M. SALEM , AND WALID AL-ATABANY Department of Biomedical Engineering, Faculty of Engineering, Helwan University, Cairo 11792, Egypt Corresponding author: Hossam H. Sultan (hossam.sultan@h-eng.helwan.edu.eg) </a:t>
            </a:r>
          </a:p>
        </p:txBody>
      </p:sp>
    </p:spTree>
    <p:extLst>
      <p:ext uri="{BB962C8B-B14F-4D97-AF65-F5344CB8AC3E}">
        <p14:creationId xmlns:p14="http://schemas.microsoft.com/office/powerpoint/2010/main" val="2564057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03460-F7C3-ACB1-9EE5-E65CD879504D}"/>
              </a:ext>
            </a:extLst>
          </p:cNvPr>
          <p:cNvSpPr>
            <a:spLocks noGrp="1"/>
          </p:cNvSpPr>
          <p:nvPr>
            <p:ph type="title"/>
          </p:nvPr>
        </p:nvSpPr>
        <p:spPr/>
        <p:txBody>
          <a:bodyPr/>
          <a:lstStyle/>
          <a:p>
            <a:pPr algn="ctr"/>
            <a:r>
              <a:rPr lang="en-US" dirty="0">
                <a:solidFill>
                  <a:srgbClr val="C00000"/>
                </a:solidFill>
              </a:rPr>
              <a:t>Architecture Used In Paper </a:t>
            </a:r>
          </a:p>
        </p:txBody>
      </p:sp>
      <p:sp>
        <p:nvSpPr>
          <p:cNvPr id="3" name="Content Placeholder 2">
            <a:extLst>
              <a:ext uri="{FF2B5EF4-FFF2-40B4-BE49-F238E27FC236}">
                <a16:creationId xmlns:a16="http://schemas.microsoft.com/office/drawing/2014/main" id="{81765E71-7294-55E5-572D-63ECCBD9489E}"/>
              </a:ext>
            </a:extLst>
          </p:cNvPr>
          <p:cNvSpPr>
            <a:spLocks noGrp="1"/>
          </p:cNvSpPr>
          <p:nvPr>
            <p:ph idx="1"/>
          </p:nvPr>
        </p:nvSpPr>
        <p:spPr/>
        <p:txBody>
          <a:bodyPr/>
          <a:lstStyle/>
          <a:p>
            <a:r>
              <a:rPr lang="en-US" dirty="0"/>
              <a:t>Multi-Classification of Brain Tumor Images Using Deep Neural Network</a:t>
            </a:r>
          </a:p>
        </p:txBody>
      </p:sp>
      <p:pic>
        <p:nvPicPr>
          <p:cNvPr id="4" name="Picture 3" descr="Chart&#10;&#10;Description automatically generated">
            <a:extLst>
              <a:ext uri="{FF2B5EF4-FFF2-40B4-BE49-F238E27FC236}">
                <a16:creationId xmlns:a16="http://schemas.microsoft.com/office/drawing/2014/main" id="{982A9544-07B8-90F7-1207-BEDA225BE89F}"/>
              </a:ext>
            </a:extLst>
          </p:cNvPr>
          <p:cNvPicPr/>
          <p:nvPr/>
        </p:nvPicPr>
        <p:blipFill>
          <a:blip r:embed="rId2">
            <a:extLst>
              <a:ext uri="{28A0092B-C50C-407E-A947-70E740481C1C}">
                <a14:useLocalDpi xmlns:a14="http://schemas.microsoft.com/office/drawing/2010/main" val="0"/>
              </a:ext>
            </a:extLst>
          </a:blip>
          <a:stretch>
            <a:fillRect/>
          </a:stretch>
        </p:blipFill>
        <p:spPr>
          <a:xfrm>
            <a:off x="435006" y="3053918"/>
            <a:ext cx="11230252" cy="3524434"/>
          </a:xfrm>
          <a:prstGeom prst="rect">
            <a:avLst/>
          </a:prstGeom>
        </p:spPr>
      </p:pic>
    </p:spTree>
    <p:extLst>
      <p:ext uri="{BB962C8B-B14F-4D97-AF65-F5344CB8AC3E}">
        <p14:creationId xmlns:p14="http://schemas.microsoft.com/office/powerpoint/2010/main" val="4119557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717A2-5BBE-121F-A42E-8A6A35314E80}"/>
              </a:ext>
            </a:extLst>
          </p:cNvPr>
          <p:cNvSpPr>
            <a:spLocks noGrp="1"/>
          </p:cNvSpPr>
          <p:nvPr>
            <p:ph type="title"/>
          </p:nvPr>
        </p:nvSpPr>
        <p:spPr/>
        <p:txBody>
          <a:bodyPr/>
          <a:lstStyle/>
          <a:p>
            <a:pPr algn="ctr"/>
            <a:r>
              <a:rPr lang="en-GB" b="1" dirty="0">
                <a:solidFill>
                  <a:srgbClr val="C00000"/>
                </a:solidFill>
                <a:effectLst/>
                <a:ea typeface="Aharoni" panose="02010803020104030203" pitchFamily="2" charset="-79"/>
                <a:cs typeface="Calibri" panose="020F0502020204030204" pitchFamily="34" charset="0"/>
              </a:rPr>
              <a:t>Dataset Used In the Architecture:</a:t>
            </a:r>
            <a:br>
              <a:rPr lang="en-US" dirty="0">
                <a:solidFill>
                  <a:srgbClr val="C00000"/>
                </a:solidFill>
                <a:effectLst/>
                <a:ea typeface="Calibri" panose="020F0502020204030204" pitchFamily="34" charset="0"/>
                <a:cs typeface="Arial" panose="020B0604020202020204" pitchFamily="34" charset="0"/>
              </a:rPr>
            </a:br>
            <a:endParaRPr lang="en-US" dirty="0">
              <a:solidFill>
                <a:srgbClr val="C00000"/>
              </a:solidFill>
            </a:endParaRPr>
          </a:p>
        </p:txBody>
      </p:sp>
      <p:sp>
        <p:nvSpPr>
          <p:cNvPr id="3" name="Content Placeholder 2">
            <a:extLst>
              <a:ext uri="{FF2B5EF4-FFF2-40B4-BE49-F238E27FC236}">
                <a16:creationId xmlns:a16="http://schemas.microsoft.com/office/drawing/2014/main" id="{2C73105D-8929-FF1E-7419-BDB256F9B67B}"/>
              </a:ext>
            </a:extLst>
          </p:cNvPr>
          <p:cNvSpPr>
            <a:spLocks noGrp="1"/>
          </p:cNvSpPr>
          <p:nvPr>
            <p:ph idx="1"/>
          </p:nvPr>
        </p:nvSpPr>
        <p:spPr/>
        <p:txBody>
          <a:bodyPr/>
          <a:lstStyle/>
          <a:p>
            <a:r>
              <a:rPr lang="en-GB" sz="1800" dirty="0">
                <a:solidFill>
                  <a:srgbClr val="000000"/>
                </a:solidFill>
                <a:effectLst/>
                <a:latin typeface="+mj-lt"/>
                <a:ea typeface="Aharoni" panose="02010803020104030203" pitchFamily="2" charset="-79"/>
                <a:cs typeface="Calibri" panose="020F0502020204030204" pitchFamily="34" charset="0"/>
              </a:rPr>
              <a:t>Brain </a:t>
            </a:r>
            <a:r>
              <a:rPr lang="en-GB" sz="1800" dirty="0" err="1">
                <a:solidFill>
                  <a:srgbClr val="000000"/>
                </a:solidFill>
                <a:effectLst/>
                <a:latin typeface="+mj-lt"/>
                <a:ea typeface="Aharoni" panose="02010803020104030203" pitchFamily="2" charset="-79"/>
                <a:cs typeface="Calibri" panose="020F0502020204030204" pitchFamily="34" charset="0"/>
              </a:rPr>
              <a:t>Tumor</a:t>
            </a:r>
            <a:r>
              <a:rPr lang="en-GB" sz="1800" dirty="0">
                <a:solidFill>
                  <a:srgbClr val="000000"/>
                </a:solidFill>
                <a:effectLst/>
                <a:latin typeface="+mj-lt"/>
                <a:ea typeface="Aharoni" panose="02010803020104030203" pitchFamily="2" charset="-79"/>
                <a:cs typeface="Calibri" panose="020F0502020204030204" pitchFamily="34" charset="0"/>
              </a:rPr>
              <a:t> dataset consists of 7020 Samples 512x512 divided into 4 classes ( glioma – meningioma – </a:t>
            </a:r>
            <a:r>
              <a:rPr lang="en-GB" sz="1800" dirty="0" err="1">
                <a:solidFill>
                  <a:srgbClr val="000000"/>
                </a:solidFill>
                <a:effectLst/>
                <a:latin typeface="+mj-lt"/>
                <a:ea typeface="Aharoni" panose="02010803020104030203" pitchFamily="2" charset="-79"/>
                <a:cs typeface="Calibri" panose="020F0502020204030204" pitchFamily="34" charset="0"/>
              </a:rPr>
              <a:t>notumor</a:t>
            </a:r>
            <a:r>
              <a:rPr lang="en-GB" sz="1800" dirty="0">
                <a:solidFill>
                  <a:srgbClr val="000000"/>
                </a:solidFill>
                <a:effectLst/>
                <a:latin typeface="+mj-lt"/>
                <a:ea typeface="Aharoni" panose="02010803020104030203" pitchFamily="2" charset="-79"/>
                <a:cs typeface="Calibri" panose="020F0502020204030204" pitchFamily="34" charset="0"/>
              </a:rPr>
              <a:t> – pituitary ) 68% for training and 32% for validation.</a:t>
            </a:r>
            <a:endParaRPr lang="en-US" sz="1800" dirty="0">
              <a:effectLst/>
              <a:latin typeface="+mj-lt"/>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431123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703D1-4DD9-D194-EE05-03724F673146}"/>
              </a:ext>
            </a:extLst>
          </p:cNvPr>
          <p:cNvSpPr>
            <a:spLocks noGrp="1"/>
          </p:cNvSpPr>
          <p:nvPr>
            <p:ph type="title"/>
          </p:nvPr>
        </p:nvSpPr>
        <p:spPr/>
        <p:txBody>
          <a:bodyPr/>
          <a:lstStyle/>
          <a:p>
            <a:pPr algn="ctr"/>
            <a:r>
              <a:rPr lang="en-GB" dirty="0">
                <a:solidFill>
                  <a:srgbClr val="FF0000"/>
                </a:solidFill>
                <a:effectLst/>
                <a:ea typeface="Aharoni" panose="02010803020104030203" pitchFamily="2" charset="-79"/>
                <a:cs typeface="Calibri" panose="020F0502020204030204" pitchFamily="34" charset="0"/>
              </a:rPr>
              <a:t>Implementation Details:</a:t>
            </a:r>
            <a:br>
              <a:rPr lang="en-US" dirty="0">
                <a:effectLst/>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2C857F41-3BC0-3DFE-C08B-DE87A3D3E0EC}"/>
              </a:ext>
            </a:extLst>
          </p:cNvPr>
          <p:cNvSpPr>
            <a:spLocks noGrp="1"/>
          </p:cNvSpPr>
          <p:nvPr>
            <p:ph idx="1"/>
          </p:nvPr>
        </p:nvSpPr>
        <p:spPr/>
        <p:txBody>
          <a:bodyPr>
            <a:normAutofit lnSpcReduction="10000"/>
          </a:bodyPr>
          <a:lstStyle/>
          <a:p>
            <a:pPr marL="342900" marR="0" lvl="0" indent="-342900" rtl="0">
              <a:lnSpc>
                <a:spcPct val="107000"/>
              </a:lnSpc>
              <a:spcBef>
                <a:spcPts val="0"/>
              </a:spcBef>
              <a:spcAft>
                <a:spcPts val="0"/>
              </a:spcAft>
              <a:buFont typeface="Wingdings" panose="05000000000000000000" pitchFamily="2" charset="2"/>
              <a:buChar char=""/>
            </a:pPr>
            <a:r>
              <a:rPr lang="en-GB" sz="1800" dirty="0">
                <a:solidFill>
                  <a:srgbClr val="000000"/>
                </a:solidFill>
                <a:effectLst/>
                <a:latin typeface="+mj-lt"/>
                <a:ea typeface="Aharoni" panose="02010803020104030203" pitchFamily="2" charset="-79"/>
                <a:cs typeface="Calibri" panose="020F0502020204030204" pitchFamily="34" charset="0"/>
              </a:rPr>
              <a:t>We used the </a:t>
            </a:r>
            <a:r>
              <a:rPr lang="en-GB" sz="1800" dirty="0" err="1">
                <a:solidFill>
                  <a:srgbClr val="000000"/>
                </a:solidFill>
                <a:effectLst/>
                <a:latin typeface="+mj-lt"/>
                <a:ea typeface="Aharoni" panose="02010803020104030203" pitchFamily="2" charset="-79"/>
                <a:cs typeface="Calibri" panose="020F0502020204030204" pitchFamily="34" charset="0"/>
              </a:rPr>
              <a:t>Datagenerator</a:t>
            </a:r>
            <a:r>
              <a:rPr lang="en-GB" sz="1800" dirty="0">
                <a:solidFill>
                  <a:srgbClr val="000000"/>
                </a:solidFill>
                <a:effectLst/>
                <a:latin typeface="+mj-lt"/>
                <a:ea typeface="Aharoni" panose="02010803020104030203" pitchFamily="2" charset="-79"/>
                <a:cs typeface="Calibri" panose="020F0502020204030204" pitchFamily="34" charset="0"/>
              </a:rPr>
              <a:t> for the </a:t>
            </a:r>
            <a:r>
              <a:rPr lang="en-GB" sz="1800" dirty="0" err="1">
                <a:solidFill>
                  <a:srgbClr val="000000"/>
                </a:solidFill>
                <a:effectLst/>
                <a:latin typeface="+mj-lt"/>
                <a:ea typeface="Aharoni" panose="02010803020104030203" pitchFamily="2" charset="-79"/>
                <a:cs typeface="Calibri" panose="020F0502020204030204" pitchFamily="34" charset="0"/>
              </a:rPr>
              <a:t>preprocessing</a:t>
            </a:r>
            <a:r>
              <a:rPr lang="en-GB" sz="1800" dirty="0">
                <a:solidFill>
                  <a:srgbClr val="000000"/>
                </a:solidFill>
                <a:effectLst/>
                <a:latin typeface="+mj-lt"/>
                <a:ea typeface="Aharoni" panose="02010803020104030203" pitchFamily="2" charset="-79"/>
                <a:cs typeface="Calibri" panose="020F0502020204030204" pitchFamily="34" charset="0"/>
              </a:rPr>
              <a:t> with Rescaling of 1.0/255. , </a:t>
            </a:r>
            <a:r>
              <a:rPr lang="en-GB" sz="1800" dirty="0" err="1">
                <a:solidFill>
                  <a:srgbClr val="000000"/>
                </a:solidFill>
                <a:effectLst/>
                <a:latin typeface="+mj-lt"/>
                <a:ea typeface="Aharoni" panose="02010803020104030203" pitchFamily="2" charset="-79"/>
                <a:cs typeface="Calibri" panose="020F0502020204030204" pitchFamily="34" charset="0"/>
              </a:rPr>
              <a:t>Color</a:t>
            </a:r>
            <a:r>
              <a:rPr lang="en-GB" sz="1800" dirty="0">
                <a:solidFill>
                  <a:srgbClr val="000000"/>
                </a:solidFill>
                <a:effectLst/>
                <a:latin typeface="+mj-lt"/>
                <a:ea typeface="Aharoni" panose="02010803020104030203" pitchFamily="2" charset="-79"/>
                <a:cs typeface="Calibri" panose="020F0502020204030204" pitchFamily="34" charset="0"/>
              </a:rPr>
              <a:t> mode :grayscale, Target size(128,128).</a:t>
            </a:r>
            <a:endParaRPr lang="en-US" sz="1800" dirty="0">
              <a:effectLst/>
              <a:latin typeface="+mj-lt"/>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Wingdings" panose="05000000000000000000" pitchFamily="2" charset="2"/>
              <a:buChar char=""/>
            </a:pPr>
            <a:r>
              <a:rPr lang="en-GB" sz="1800" dirty="0" err="1">
                <a:solidFill>
                  <a:srgbClr val="000000"/>
                </a:solidFill>
                <a:effectLst/>
                <a:latin typeface="+mj-lt"/>
                <a:ea typeface="Aharoni" panose="02010803020104030203" pitchFamily="2" charset="-79"/>
                <a:cs typeface="Calibri" panose="020F0502020204030204" pitchFamily="34" charset="0"/>
              </a:rPr>
              <a:t>Splitted</a:t>
            </a:r>
            <a:r>
              <a:rPr lang="en-GB" sz="1800" dirty="0">
                <a:solidFill>
                  <a:srgbClr val="000000"/>
                </a:solidFill>
                <a:effectLst/>
                <a:latin typeface="+mj-lt"/>
                <a:ea typeface="Aharoni" panose="02010803020104030203" pitchFamily="2" charset="-79"/>
                <a:cs typeface="Calibri" panose="020F0502020204030204" pitchFamily="34" charset="0"/>
              </a:rPr>
              <a:t> the dataset into 68% Training 32 Validation.</a:t>
            </a:r>
            <a:endParaRPr lang="en-US" sz="1800" dirty="0">
              <a:effectLst/>
              <a:latin typeface="+mj-lt"/>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Wingdings" panose="05000000000000000000" pitchFamily="2" charset="2"/>
              <a:buChar char=""/>
            </a:pPr>
            <a:r>
              <a:rPr lang="en-GB" sz="1800" dirty="0">
                <a:solidFill>
                  <a:srgbClr val="000000"/>
                </a:solidFill>
                <a:effectLst/>
                <a:latin typeface="+mj-lt"/>
                <a:ea typeface="Aharoni" panose="02010803020104030203" pitchFamily="2" charset="-79"/>
                <a:cs typeface="Calibri" panose="020F0502020204030204" pitchFamily="34" charset="0"/>
              </a:rPr>
              <a:t>Built the model with the Sequential method consists of 12 Layers ( 3 Conv2D , 1 </a:t>
            </a:r>
            <a:r>
              <a:rPr lang="en-GB" sz="1800" dirty="0" err="1">
                <a:solidFill>
                  <a:srgbClr val="000000"/>
                </a:solidFill>
                <a:effectLst/>
                <a:latin typeface="+mj-lt"/>
                <a:ea typeface="Aharoni" panose="02010803020104030203" pitchFamily="2" charset="-79"/>
                <a:cs typeface="Calibri" panose="020F0502020204030204" pitchFamily="34" charset="0"/>
              </a:rPr>
              <a:t>BatchNormalization</a:t>
            </a:r>
            <a:r>
              <a:rPr lang="en-GB" sz="1800" dirty="0">
                <a:solidFill>
                  <a:srgbClr val="000000"/>
                </a:solidFill>
                <a:effectLst/>
                <a:latin typeface="+mj-lt"/>
                <a:ea typeface="Aharoni" panose="02010803020104030203" pitchFamily="2" charset="-79"/>
                <a:cs typeface="Calibri" panose="020F0502020204030204" pitchFamily="34" charset="0"/>
              </a:rPr>
              <a:t> , 3 MaxPool2D, 2 Dropout, 1 Flatten , 2 NN )</a:t>
            </a:r>
            <a:endParaRPr lang="en-US" sz="1800" dirty="0">
              <a:effectLst/>
              <a:latin typeface="+mj-lt"/>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Wingdings" panose="05000000000000000000" pitchFamily="2" charset="2"/>
              <a:buChar char=""/>
            </a:pPr>
            <a:r>
              <a:rPr lang="en-GB" sz="1800" dirty="0">
                <a:solidFill>
                  <a:srgbClr val="000000"/>
                </a:solidFill>
                <a:effectLst/>
                <a:latin typeface="+mj-lt"/>
                <a:ea typeface="Aharoni" panose="02010803020104030203" pitchFamily="2" charset="-79"/>
                <a:cs typeface="Calibri" panose="020F0502020204030204" pitchFamily="34" charset="0"/>
              </a:rPr>
              <a:t>Filters (8,16,32)</a:t>
            </a:r>
            <a:endParaRPr lang="en-US" sz="1800" dirty="0">
              <a:effectLst/>
              <a:latin typeface="+mj-lt"/>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Wingdings" panose="05000000000000000000" pitchFamily="2" charset="2"/>
              <a:buChar char=""/>
            </a:pPr>
            <a:r>
              <a:rPr lang="en-GB" sz="1800" dirty="0" err="1">
                <a:solidFill>
                  <a:srgbClr val="000000"/>
                </a:solidFill>
                <a:effectLst/>
                <a:latin typeface="+mj-lt"/>
                <a:ea typeface="Aharoni" panose="02010803020104030203" pitchFamily="2" charset="-79"/>
                <a:cs typeface="Calibri" panose="020F0502020204030204" pitchFamily="34" charset="0"/>
              </a:rPr>
              <a:t>Kernel_size</a:t>
            </a:r>
            <a:r>
              <a:rPr lang="en-GB" sz="1800" dirty="0">
                <a:solidFill>
                  <a:srgbClr val="000000"/>
                </a:solidFill>
                <a:effectLst/>
                <a:latin typeface="+mj-lt"/>
                <a:ea typeface="Aharoni" panose="02010803020104030203" pitchFamily="2" charset="-79"/>
                <a:cs typeface="Calibri" panose="020F0502020204030204" pitchFamily="34" charset="0"/>
              </a:rPr>
              <a:t> (5,3,2)</a:t>
            </a:r>
            <a:endParaRPr lang="en-US" sz="1800" dirty="0">
              <a:effectLst/>
              <a:latin typeface="+mj-lt"/>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Wingdings" panose="05000000000000000000" pitchFamily="2" charset="2"/>
              <a:buChar char=""/>
            </a:pPr>
            <a:r>
              <a:rPr lang="en-GB" sz="1800" dirty="0">
                <a:solidFill>
                  <a:srgbClr val="000000"/>
                </a:solidFill>
                <a:effectLst/>
                <a:latin typeface="+mj-lt"/>
                <a:ea typeface="Aharoni" panose="02010803020104030203" pitchFamily="2" charset="-79"/>
                <a:cs typeface="Calibri" panose="020F0502020204030204" pitchFamily="34" charset="0"/>
              </a:rPr>
              <a:t>Strides (2)</a:t>
            </a:r>
            <a:endParaRPr lang="en-US" sz="1800" dirty="0">
              <a:effectLst/>
              <a:latin typeface="+mj-lt"/>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Wingdings" panose="05000000000000000000" pitchFamily="2" charset="2"/>
              <a:buChar char=""/>
            </a:pPr>
            <a:r>
              <a:rPr lang="en-GB" sz="1800" dirty="0">
                <a:solidFill>
                  <a:srgbClr val="000000"/>
                </a:solidFill>
                <a:effectLst/>
                <a:latin typeface="+mj-lt"/>
                <a:ea typeface="Aharoni" panose="02010803020104030203" pitchFamily="2" charset="-79"/>
                <a:cs typeface="Calibri" panose="020F0502020204030204" pitchFamily="34" charset="0"/>
              </a:rPr>
              <a:t>Pool Size (2,2)</a:t>
            </a:r>
            <a:endParaRPr lang="en-US" sz="1800" dirty="0">
              <a:effectLst/>
              <a:latin typeface="+mj-lt"/>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Wingdings" panose="05000000000000000000" pitchFamily="2" charset="2"/>
              <a:buChar char=""/>
            </a:pPr>
            <a:r>
              <a:rPr lang="en-GB" sz="1800" dirty="0">
                <a:solidFill>
                  <a:srgbClr val="000000"/>
                </a:solidFill>
                <a:effectLst/>
                <a:latin typeface="+mj-lt"/>
                <a:ea typeface="Aharoni" panose="02010803020104030203" pitchFamily="2" charset="-79"/>
                <a:cs typeface="Calibri" panose="020F0502020204030204" pitchFamily="34" charset="0"/>
              </a:rPr>
              <a:t>Dropout (0.25 , 0.5)</a:t>
            </a:r>
            <a:endParaRPr lang="en-US" sz="1800" dirty="0">
              <a:effectLst/>
              <a:latin typeface="+mj-lt"/>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Wingdings" panose="05000000000000000000" pitchFamily="2" charset="2"/>
              <a:buChar char=""/>
            </a:pPr>
            <a:r>
              <a:rPr lang="en-GB" sz="1800" dirty="0">
                <a:solidFill>
                  <a:srgbClr val="000000"/>
                </a:solidFill>
                <a:effectLst/>
                <a:latin typeface="+mj-lt"/>
                <a:ea typeface="Aharoni" panose="02010803020104030203" pitchFamily="2" charset="-79"/>
                <a:cs typeface="Calibri" panose="020F0502020204030204" pitchFamily="34" charset="0"/>
              </a:rPr>
              <a:t>Padding (same)</a:t>
            </a:r>
            <a:endParaRPr lang="en-US" sz="1800" dirty="0">
              <a:effectLst/>
              <a:latin typeface="+mj-lt"/>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79225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DB3E-530A-6969-2C39-5BA5E55D3B16}"/>
              </a:ext>
            </a:extLst>
          </p:cNvPr>
          <p:cNvSpPr>
            <a:spLocks noGrp="1"/>
          </p:cNvSpPr>
          <p:nvPr>
            <p:ph type="title"/>
          </p:nvPr>
        </p:nvSpPr>
        <p:spPr/>
        <p:txBody>
          <a:bodyPr/>
          <a:lstStyle/>
          <a:p>
            <a:pPr algn="ctr"/>
            <a:r>
              <a:rPr lang="en-GB" dirty="0">
                <a:solidFill>
                  <a:srgbClr val="FF0000"/>
                </a:solidFill>
                <a:effectLst/>
                <a:ea typeface="Aharoni" panose="02010803020104030203" pitchFamily="2" charset="-79"/>
                <a:cs typeface="Calibri" panose="020F0502020204030204" pitchFamily="34" charset="0"/>
              </a:rPr>
              <a:t>Implementation Details:</a:t>
            </a:r>
            <a:br>
              <a:rPr lang="en-US" dirty="0">
                <a:effectLst/>
                <a:ea typeface="Calibri" panose="020F0502020204030204" pitchFamily="34" charset="0"/>
                <a:cs typeface="Arial" panose="020B0604020202020204" pitchFamily="34" charset="0"/>
              </a:rPr>
            </a:br>
            <a:endParaRPr lang="en-US" dirty="0"/>
          </a:p>
        </p:txBody>
      </p:sp>
      <p:pic>
        <p:nvPicPr>
          <p:cNvPr id="6" name="Content Placeholder 5" descr="Graphical user interface&#10;&#10;Description automatically generated">
            <a:extLst>
              <a:ext uri="{FF2B5EF4-FFF2-40B4-BE49-F238E27FC236}">
                <a16:creationId xmlns:a16="http://schemas.microsoft.com/office/drawing/2014/main" id="{63F64CA1-FA21-404E-EC19-C681BC9ECE8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016370" y="2603500"/>
            <a:ext cx="7549662" cy="3726962"/>
          </a:xfrm>
          <a:prstGeom prst="rect">
            <a:avLst/>
          </a:prstGeom>
        </p:spPr>
      </p:pic>
    </p:spTree>
    <p:extLst>
      <p:ext uri="{BB962C8B-B14F-4D97-AF65-F5344CB8AC3E}">
        <p14:creationId xmlns:p14="http://schemas.microsoft.com/office/powerpoint/2010/main" val="2779526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77B92-F56B-F83E-FFD0-54B0D46D80C2}"/>
              </a:ext>
            </a:extLst>
          </p:cNvPr>
          <p:cNvSpPr>
            <a:spLocks noGrp="1"/>
          </p:cNvSpPr>
          <p:nvPr>
            <p:ph type="title"/>
          </p:nvPr>
        </p:nvSpPr>
        <p:spPr/>
        <p:txBody>
          <a:bodyPr/>
          <a:lstStyle/>
          <a:p>
            <a:pPr algn="ctr"/>
            <a:r>
              <a:rPr lang="en-GB" dirty="0">
                <a:solidFill>
                  <a:srgbClr val="FF0000"/>
                </a:solidFill>
                <a:effectLst/>
                <a:ea typeface="Aharoni" panose="02010803020104030203" pitchFamily="2" charset="-79"/>
                <a:cs typeface="Calibri" panose="020F0502020204030204" pitchFamily="34" charset="0"/>
              </a:rPr>
              <a:t>Model results and visualization:</a:t>
            </a:r>
            <a:br>
              <a:rPr lang="en-US" dirty="0">
                <a:effectLst/>
                <a:ea typeface="Calibri" panose="020F0502020204030204" pitchFamily="34" charset="0"/>
                <a:cs typeface="Arial" panose="020B0604020202020204" pitchFamily="34" charset="0"/>
              </a:rPr>
            </a:br>
            <a:endParaRPr lang="en-US" dirty="0"/>
          </a:p>
        </p:txBody>
      </p:sp>
      <p:pic>
        <p:nvPicPr>
          <p:cNvPr id="5" name="Content Placeholder 4" descr="Chart, line chart&#10;&#10;Description automatically generated">
            <a:extLst>
              <a:ext uri="{FF2B5EF4-FFF2-40B4-BE49-F238E27FC236}">
                <a16:creationId xmlns:a16="http://schemas.microsoft.com/office/drawing/2014/main" id="{E7AFEC76-7885-FB72-A2F9-0FF286A96F9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01053" y="2438400"/>
            <a:ext cx="5134607" cy="4058653"/>
          </a:xfrm>
          <a:prstGeom prst="rect">
            <a:avLst/>
          </a:prstGeom>
        </p:spPr>
      </p:pic>
      <p:pic>
        <p:nvPicPr>
          <p:cNvPr id="7" name="Picture 6" descr="Chart, line chart&#10;&#10;Description automatically generated">
            <a:extLst>
              <a:ext uri="{FF2B5EF4-FFF2-40B4-BE49-F238E27FC236}">
                <a16:creationId xmlns:a16="http://schemas.microsoft.com/office/drawing/2014/main" id="{D0141B7A-420A-649A-323F-7073B9DF265C}"/>
              </a:ext>
            </a:extLst>
          </p:cNvPr>
          <p:cNvPicPr/>
          <p:nvPr/>
        </p:nvPicPr>
        <p:blipFill>
          <a:blip r:embed="rId3">
            <a:extLst>
              <a:ext uri="{28A0092B-C50C-407E-A947-70E740481C1C}">
                <a14:useLocalDpi xmlns:a14="http://schemas.microsoft.com/office/drawing/2010/main" val="0"/>
              </a:ext>
            </a:extLst>
          </a:blip>
          <a:stretch>
            <a:fillRect/>
          </a:stretch>
        </p:blipFill>
        <p:spPr>
          <a:xfrm>
            <a:off x="5535660" y="2438399"/>
            <a:ext cx="5854235" cy="4058653"/>
          </a:xfrm>
          <a:prstGeom prst="rect">
            <a:avLst/>
          </a:prstGeom>
        </p:spPr>
      </p:pic>
    </p:spTree>
    <p:extLst>
      <p:ext uri="{BB962C8B-B14F-4D97-AF65-F5344CB8AC3E}">
        <p14:creationId xmlns:p14="http://schemas.microsoft.com/office/powerpoint/2010/main" val="3981179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CEE0B-78A8-076E-2B6D-63F073727468}"/>
              </a:ext>
            </a:extLst>
          </p:cNvPr>
          <p:cNvSpPr>
            <a:spLocks noGrp="1"/>
          </p:cNvSpPr>
          <p:nvPr>
            <p:ph type="title"/>
          </p:nvPr>
        </p:nvSpPr>
        <p:spPr/>
        <p:txBody>
          <a:bodyPr/>
          <a:lstStyle/>
          <a:p>
            <a:pPr algn="ctr"/>
            <a:r>
              <a:rPr lang="en-US" dirty="0">
                <a:solidFill>
                  <a:srgbClr val="C00000"/>
                </a:solidFill>
                <a:effectLst/>
                <a:ea typeface="Calibri" panose="020F0502020204030204" pitchFamily="34" charset="0"/>
              </a:rPr>
              <a:t>Confusion Matrix</a:t>
            </a:r>
            <a:endParaRPr lang="en-US" dirty="0">
              <a:solidFill>
                <a:srgbClr val="C00000"/>
              </a:solidFill>
            </a:endParaRPr>
          </a:p>
        </p:txBody>
      </p:sp>
      <p:pic>
        <p:nvPicPr>
          <p:cNvPr id="5" name="Content Placeholder 4" descr="Chart&#10;&#10;Description automatically generated">
            <a:extLst>
              <a:ext uri="{FF2B5EF4-FFF2-40B4-BE49-F238E27FC236}">
                <a16:creationId xmlns:a16="http://schemas.microsoft.com/office/drawing/2014/main" id="{1BDAE91D-57A6-0A53-E292-AD11CCB449B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0" y="2603500"/>
            <a:ext cx="11465169" cy="4055208"/>
          </a:xfrm>
          <a:prstGeom prst="rect">
            <a:avLst/>
          </a:prstGeom>
        </p:spPr>
      </p:pic>
    </p:spTree>
    <p:extLst>
      <p:ext uri="{BB962C8B-B14F-4D97-AF65-F5344CB8AC3E}">
        <p14:creationId xmlns:p14="http://schemas.microsoft.com/office/powerpoint/2010/main" val="37766364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20</TotalTime>
  <Words>466</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Wingdings</vt:lpstr>
      <vt:lpstr>Wingdings 3</vt:lpstr>
      <vt:lpstr>Ion Boardroom</vt:lpstr>
      <vt:lpstr>Team Information </vt:lpstr>
      <vt:lpstr>ABSTRACT</vt:lpstr>
      <vt:lpstr>Published By</vt:lpstr>
      <vt:lpstr>Architecture Used In Paper </vt:lpstr>
      <vt:lpstr>Dataset Used In the Architecture: </vt:lpstr>
      <vt:lpstr>Implementation Details: </vt:lpstr>
      <vt:lpstr>Implementation Details: </vt:lpstr>
      <vt:lpstr>Model results and visualization: </vt:lpstr>
      <vt:lpstr>Confusion Matrix</vt:lpstr>
      <vt:lpstr>Roc Curv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Information </dc:title>
  <dc:creator>Eslam Khaled</dc:creator>
  <cp:lastModifiedBy>Eslam Khaled</cp:lastModifiedBy>
  <cp:revision>1</cp:revision>
  <dcterms:created xsi:type="dcterms:W3CDTF">2022-05-22T10:14:58Z</dcterms:created>
  <dcterms:modified xsi:type="dcterms:W3CDTF">2022-05-22T10:35:22Z</dcterms:modified>
</cp:coreProperties>
</file>