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4"/>
    <p:sldMasterId id="2147483686" r:id="rId5"/>
  </p:sldMasterIdLst>
  <p:notesMasterIdLst>
    <p:notesMasterId r:id="rId25"/>
  </p:notesMasterIdLst>
  <p:sldIdLst>
    <p:sldId id="258" r:id="rId6"/>
    <p:sldId id="257" r:id="rId7"/>
    <p:sldId id="262" r:id="rId8"/>
    <p:sldId id="263" r:id="rId9"/>
    <p:sldId id="288" r:id="rId10"/>
    <p:sldId id="286" r:id="rId11"/>
    <p:sldId id="287" r:id="rId12"/>
    <p:sldId id="264" r:id="rId13"/>
    <p:sldId id="265" r:id="rId14"/>
    <p:sldId id="289" r:id="rId15"/>
    <p:sldId id="266" r:id="rId16"/>
    <p:sldId id="268" r:id="rId17"/>
    <p:sldId id="270" r:id="rId18"/>
    <p:sldId id="290" r:id="rId19"/>
    <p:sldId id="272" r:id="rId20"/>
    <p:sldId id="283" r:id="rId21"/>
    <p:sldId id="273" r:id="rId22"/>
    <p:sldId id="274" r:id="rId23"/>
    <p:sldId id="28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774C-70F7-4ED4-813C-739E51CF8487}" type="datetimeFigureOut">
              <a:rPr lang="en-US" smtClean="0"/>
              <a:t>1/6/2021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A772-5D94-4F12-8B86-44D4FB26368F}" type="slidenum">
              <a:rPr lang="en-US" smtClean="0"/>
              <a:t>‹#›</a:t>
            </a:fld>
            <a:endParaRPr lang="en-US" dirty="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F2E34D-57B0-41D5-A7AF-DF10D1068115}" type="datetime1">
              <a:rPr lang="en-US" smtClean="0"/>
              <a:t>1/6/2021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2400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6E8327-77F4-4A2B-9238-101C8E3404E4}" type="datetime1">
              <a:rPr lang="en-US" smtClean="0"/>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2338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7327A-3B7B-4F18-AD00-4892CF91FF9D}" type="datetime1">
              <a:rPr lang="en-US" smtClean="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5358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398241-E647-4007-AB01-BB30869910EB}" type="datetime1">
              <a:rPr lang="en-US" smtClean="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2155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F5554-C941-4C3B-A197-75ED448862A0}" type="datetime1">
              <a:rPr lang="en-US" smtClean="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1285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6B44A0-C3F8-4023-9352-7CF7C034B2C8}" type="datetime1">
              <a:rPr lang="en-US" smtClean="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02232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C3DC5B-471F-47EA-B884-FE923235A560}" type="datetime1">
              <a:rPr lang="en-US" smtClean="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1199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8C408-3247-4796-93FF-B91D6887AEC0}" type="datetime1">
              <a:rPr lang="en-US" smtClean="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7397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A1D282-CC74-49F4-B876-75084EFB56F1}" type="datetime1">
              <a:rPr lang="en-US" smtClean="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4130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149229-E3F7-4B08-B8B0-567DB9AE2DBD}" type="datetime1">
              <a:rPr lang="en-US" smtClean="0"/>
              <a:t>1/6/2021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75938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6026DC-D31F-40BA-B49D-47D87B9BA087}" type="datetime1">
              <a:rPr lang="en-US" smtClean="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0702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6EAF9-2583-4989-8D87-13F548ED6E0C}" type="datetime1">
              <a:rPr lang="en-US" smtClean="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74568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2464DF-92FB-4D4C-B2DE-15BC5F46772E}" type="datetime1">
              <a:rPr lang="en-US" smtClean="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7914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7F1A99-F4C1-4E12-B7D3-A88A44F4EB10}" type="datetime1">
              <a:rPr lang="en-US" smtClean="0"/>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6378305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2E7458-324C-48F7-80F5-74B19E1CAFEB}" type="datetime1">
              <a:rPr lang="en-US" smtClean="0"/>
              <a:t>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6222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0B054C-5E05-4896-867A-8DB56A20C8AC}" type="datetime1">
              <a:rPr lang="en-US" smtClean="0"/>
              <a:t>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4304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4B787-46DA-4B4F-B781-E768630FCF2A}" type="datetime1">
              <a:rPr lang="en-US" smtClean="0"/>
              <a:t>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7160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E38CE2-82D3-4BA2-B844-E7281181CD7A}" type="datetime1">
              <a:rPr lang="en-US" smtClean="0"/>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3746417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0FF511-91B4-4318-A9F6-BECE1367AD14}" type="datetime1">
              <a:rPr lang="en-US" smtClean="0"/>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54911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A39CD9-90D5-49BD-B792-F7F07D136C39}" type="datetime1">
              <a:rPr lang="en-US" smtClean="0"/>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7010023"/>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5760AF-08CF-488B-8265-5F1D88C1C64E}" type="datetime1">
              <a:rPr lang="en-US" smtClean="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40665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D41802-9AAA-4EB8-B737-B207AD0C712F}" type="datetime1">
              <a:rPr lang="en-US" smtClean="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0029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E3CFB-BB1B-4B2A-ADF6-B1A4609854C4}" type="datetime1">
              <a:rPr lang="en-US" smtClean="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72735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27BB6-0FDA-4EDD-A5D1-79FFF12955B7}" type="datetime1">
              <a:rPr lang="en-US" smtClean="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74225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CB08FB-4F0B-44DE-8994-0595D6ECCDCE}" type="datetime1">
              <a:rPr lang="en-US" smtClean="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7267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9AB015-62A3-4A29-BC49-965FA4BE59CA}" type="datetime1">
              <a:rPr lang="en-US" smtClean="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72312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46181-5447-4050-89D3-AA326DE4DA13}" type="datetime1">
              <a:rPr lang="en-US" smtClean="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6354903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50F08-CAEB-42BA-9362-548763B98147}" type="datetime1">
              <a:rPr lang="en-US" smtClean="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1391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3AEAA8-1A97-412E-935C-2E918F139579}" type="datetime1">
              <a:rPr lang="en-US" smtClean="0"/>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814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8B0DF1-CA1F-4E36-8C65-C52A9896A8FB}" type="datetime1">
              <a:rPr lang="en-US" smtClean="0"/>
              <a:t>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7491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6173FD-197A-4AD6-8D60-38B6A76F0734}" type="datetime1">
              <a:rPr lang="en-US" smtClean="0"/>
              <a:t>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9826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3949-07FA-4C7A-A990-D6D1043EED71}" type="datetime1">
              <a:rPr lang="en-US" smtClean="0"/>
              <a:t>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6661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9E2DE8-6D13-4218-A974-D45AA7B6E4FF}" type="datetime1">
              <a:rPr lang="en-US" smtClean="0"/>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8348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DAB7D7-4BDA-4ABC-B31D-66201C69A314}" type="datetime1">
              <a:rPr lang="en-US" smtClean="0"/>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88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3F0A0B-291C-4112-A023-023C51AB2E85}" type="datetime1">
              <a:rPr lang="en-US" smtClean="0"/>
              <a:t>1/6/2021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836949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AA39CD9-90D5-49BD-B792-F7F07D136C39}" type="datetime1">
              <a:rPr lang="en-US" smtClean="0"/>
              <a:t>1/6/2021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51932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1D04-249B-46E2-9FAF-8DF29CC445DB}"/>
              </a:ext>
            </a:extLst>
          </p:cNvPr>
          <p:cNvSpPr>
            <a:spLocks noGrp="1"/>
          </p:cNvSpPr>
          <p:nvPr>
            <p:ph type="ctrTitle"/>
          </p:nvPr>
        </p:nvSpPr>
        <p:spPr>
          <a:xfrm>
            <a:off x="2607076" y="2423604"/>
            <a:ext cx="9321554" cy="1005396"/>
          </a:xfrm>
        </p:spPr>
        <p:txBody>
          <a:bodyPr>
            <a:normAutofit fontScale="90000"/>
          </a:bodyPr>
          <a:lstStyle/>
          <a:p>
            <a:pPr algn="l"/>
            <a:r>
              <a:rPr lang="en-US" dirty="0">
                <a:solidFill>
                  <a:schemeClr val="accent1"/>
                </a:solidFill>
                <a:latin typeface="Forte" panose="03060902040502070203" pitchFamily="66" charset="0"/>
                <a:cs typeface="Andalus" panose="02020603050405020304" pitchFamily="18" charset="-78"/>
              </a:rPr>
              <a:t>DESIGN OF (15:11) Hamming    Code Encoder &amp; Decoder Using  </a:t>
            </a:r>
            <a:br>
              <a:rPr lang="en-US" dirty="0">
                <a:solidFill>
                  <a:schemeClr val="accent1"/>
                </a:solidFill>
                <a:latin typeface="Forte" panose="03060902040502070203" pitchFamily="66" charset="0"/>
                <a:cs typeface="Andalus" panose="02020603050405020304" pitchFamily="18" charset="-78"/>
              </a:rPr>
            </a:br>
            <a:r>
              <a:rPr lang="en-US" dirty="0">
                <a:solidFill>
                  <a:schemeClr val="accent1"/>
                </a:solidFill>
                <a:latin typeface="Forte" panose="03060902040502070203" pitchFamily="66" charset="0"/>
                <a:cs typeface="Andalus" panose="02020603050405020304" pitchFamily="18" charset="-78"/>
              </a:rPr>
              <a:t>VERILOG HDL </a:t>
            </a:r>
          </a:p>
        </p:txBody>
      </p:sp>
      <p:sp>
        <p:nvSpPr>
          <p:cNvPr id="3" name="Subtitle 2">
            <a:extLst>
              <a:ext uri="{FF2B5EF4-FFF2-40B4-BE49-F238E27FC236}">
                <a16:creationId xmlns:a16="http://schemas.microsoft.com/office/drawing/2014/main" id="{728B1921-F533-4F9E-8BF6-80EC4D451D77}"/>
              </a:ext>
            </a:extLst>
          </p:cNvPr>
          <p:cNvSpPr>
            <a:spLocks noGrp="1"/>
          </p:cNvSpPr>
          <p:nvPr>
            <p:ph type="subTitle" idx="1"/>
          </p:nvPr>
        </p:nvSpPr>
        <p:spPr>
          <a:xfrm>
            <a:off x="6859479" y="4361583"/>
            <a:ext cx="6112077" cy="1186108"/>
          </a:xfrm>
        </p:spPr>
        <p:txBody>
          <a:bodyPr>
            <a:normAutofit/>
          </a:bodyPr>
          <a:lstStyle/>
          <a:p>
            <a:pPr algn="l"/>
            <a:r>
              <a:rPr lang="en-US" sz="3200" dirty="0">
                <a:ln w="3175" cmpd="sng">
                  <a:noFill/>
                </a:ln>
                <a:solidFill>
                  <a:schemeClr val="accent1"/>
                </a:solidFill>
                <a:latin typeface="Forte" panose="03060902040502070203" pitchFamily="66" charset="0"/>
                <a:ea typeface="+mj-ea"/>
                <a:cs typeface="Andalus" panose="02020603050405020304" pitchFamily="18" charset="-78"/>
              </a:rPr>
              <a:t>            Supervised by Dr. Mohamed Hamdy Merzban  </a:t>
            </a:r>
            <a:endParaRPr lang="en-US" dirty="0">
              <a:solidFill>
                <a:srgbClr val="FFFFFF">
                  <a:alpha val="70000"/>
                </a:srgbClr>
              </a:solidFill>
            </a:endParaRPr>
          </a:p>
        </p:txBody>
      </p:sp>
    </p:spTree>
    <p:extLst>
      <p:ext uri="{BB962C8B-B14F-4D97-AF65-F5344CB8AC3E}">
        <p14:creationId xmlns:p14="http://schemas.microsoft.com/office/powerpoint/2010/main" val="201568009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ext uri="{BEBA8EAE-BF5A-486C-A8C5-ECC9F3942E4B}">
                <a14:imgProps xmlns:a14="http://schemas.microsoft.com/office/drawing/2010/main">
                  <a14:imgLayer r:embed="rId3">
                    <a14:imgEffect>
                      <a14:brightnessContrast bright="-40000" contrast="20000"/>
                    </a14:imgEffect>
                  </a14:imgLayer>
                </a14:imgProps>
              </a:ext>
            </a:extLst>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A4B74A-7943-4670-B5CB-6BBE994959F0}"/>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14000" contrast="-20000"/>
                    </a14:imgEffect>
                  </a14:imgLayer>
                </a14:imgProps>
              </a:ext>
            </a:extLst>
          </a:blip>
          <a:stretch>
            <a:fillRect/>
          </a:stretch>
        </p:blipFill>
        <p:spPr>
          <a:xfrm>
            <a:off x="2373878" y="426129"/>
            <a:ext cx="9304061" cy="5530788"/>
          </a:xfrm>
          <a:prstGeom prst="rect">
            <a:avLst/>
          </a:prstGeom>
          <a:noFill/>
          <a:ln w="44450">
            <a:solidFill>
              <a:schemeClr val="bg2">
                <a:lumMod val="25000"/>
              </a:schemeClr>
            </a:solidFill>
          </a:ln>
        </p:spPr>
      </p:pic>
    </p:spTree>
    <p:extLst>
      <p:ext uri="{BB962C8B-B14F-4D97-AF65-F5344CB8AC3E}">
        <p14:creationId xmlns:p14="http://schemas.microsoft.com/office/powerpoint/2010/main" val="3393065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1E713-2FC5-4761-AE0C-0B95A79F0714}"/>
              </a:ext>
            </a:extLst>
          </p:cNvPr>
          <p:cNvSpPr>
            <a:spLocks noGrp="1"/>
          </p:cNvSpPr>
          <p:nvPr>
            <p:ph idx="1"/>
          </p:nvPr>
        </p:nvSpPr>
        <p:spPr>
          <a:xfrm>
            <a:off x="1377778" y="204187"/>
            <a:ext cx="10018713" cy="6542841"/>
          </a:xfrm>
        </p:spPr>
        <p:txBody>
          <a:bodyPr anchor="t"/>
          <a:lstStyle/>
          <a:p>
            <a:pPr lvl="1">
              <a:spcAft>
                <a:spcPts val="1200"/>
              </a:spcAft>
              <a:buClrTx/>
              <a:buFont typeface="Arial" panose="020B0604020202020204" pitchFamily="34" charset="0"/>
              <a:buChar char="•"/>
            </a:pPr>
            <a:r>
              <a:rPr lang="en-US" sz="1400" b="1" u="sng" dirty="0">
                <a:solidFill>
                  <a:schemeClr val="accent3">
                    <a:lumMod val="50000"/>
                  </a:schemeClr>
                </a:solidFill>
                <a:latin typeface="Times New Roman" panose="02020603050405020304" pitchFamily="18" charset="0"/>
                <a:cs typeface="Times New Roman" panose="02020603050405020304" pitchFamily="18" charset="0"/>
              </a:rPr>
              <a:t> Shift Register B :  </a:t>
            </a:r>
            <a:r>
              <a:rPr lang="en-US" sz="1400" b="1" dirty="0">
                <a:solidFill>
                  <a:schemeClr val="accent3">
                    <a:lumMod val="50000"/>
                  </a:schemeClr>
                </a:solidFill>
                <a:latin typeface="Times New Roman" panose="02020603050405020304" pitchFamily="18" charset="0"/>
                <a:cs typeface="Times New Roman" panose="02020603050405020304" pitchFamily="18" charset="0"/>
              </a:rPr>
              <a:t> </a:t>
            </a:r>
          </a:p>
          <a:p>
            <a:pPr lvl="1">
              <a:buClrTx/>
              <a:buSzPct val="90000"/>
              <a:buFont typeface="Wingdings" panose="05000000000000000000" pitchFamily="2" charset="2"/>
              <a:buChar char="ü"/>
            </a:pPr>
            <a:r>
              <a:rPr lang="en-US" sz="1400" b="1" dirty="0">
                <a:latin typeface="Times New Roman" panose="02020603050405020304" pitchFamily="18" charset="0"/>
                <a:cs typeface="Times New Roman" panose="02020603050405020304" pitchFamily="18" charset="0"/>
              </a:rPr>
              <a:t>It converts the 15 output bits from the hamming encoder into serial output bit stream at rate  “15MBits/Sec” .</a:t>
            </a:r>
          </a:p>
          <a:p>
            <a:pPr lvl="1">
              <a:buClrTx/>
              <a:buSzPct val="90000"/>
              <a:buFont typeface="Wingdings" panose="05000000000000000000" pitchFamily="2" charset="2"/>
              <a:buChar char="ü"/>
            </a:pPr>
            <a:r>
              <a:rPr lang="en-US" sz="1400" b="1" dirty="0">
                <a:latin typeface="Times New Roman" panose="02020603050405020304" pitchFamily="18" charset="0"/>
                <a:cs typeface="Times New Roman" panose="02020603050405020304" pitchFamily="18" charset="0"/>
              </a:rPr>
              <a:t>Its shift_enable signal and its write_enable signal are controlled by the control unit  and it works at a clock equals to “15MHZ”.</a:t>
            </a:r>
          </a:p>
          <a:p>
            <a:pPr lvl="1">
              <a:spcAft>
                <a:spcPts val="1200"/>
              </a:spcAft>
              <a:buClrTx/>
              <a:buFont typeface="Arial" panose="020B0604020202020204" pitchFamily="34" charset="0"/>
              <a:buChar char="•"/>
            </a:pPr>
            <a:r>
              <a:rPr lang="en-US" sz="1400" b="1" u="sng" dirty="0">
                <a:solidFill>
                  <a:schemeClr val="accent3">
                    <a:lumMod val="50000"/>
                  </a:schemeClr>
                </a:solidFill>
                <a:latin typeface="Times New Roman" panose="02020603050405020304" pitchFamily="18" charset="0"/>
                <a:cs typeface="Times New Roman" panose="02020603050405020304" pitchFamily="18" charset="0"/>
              </a:rPr>
              <a:t>Control Unit:  </a:t>
            </a:r>
            <a:r>
              <a:rPr lang="en-US" sz="1400" b="1" dirty="0">
                <a:solidFill>
                  <a:schemeClr val="accent3">
                    <a:lumMod val="50000"/>
                  </a:schemeClr>
                </a:solidFill>
                <a:latin typeface="Times New Roman" panose="02020603050405020304" pitchFamily="18" charset="0"/>
                <a:cs typeface="Times New Roman" panose="02020603050405020304" pitchFamily="18" charset="0"/>
              </a:rPr>
              <a:t> </a:t>
            </a:r>
          </a:p>
          <a:p>
            <a:pPr lvl="1">
              <a:buClrTx/>
              <a:buSzPct val="90000"/>
              <a:buFont typeface="Wingdings" panose="05000000000000000000" pitchFamily="2" charset="2"/>
              <a:buChar char="ü"/>
            </a:pPr>
            <a:r>
              <a:rPr lang="en-US" sz="1400" b="1" dirty="0">
                <a:latin typeface="Times New Roman" panose="02020603050405020304" pitchFamily="18" charset="0"/>
                <a:cs typeface="Times New Roman" panose="02020603050405020304" pitchFamily="18" charset="0"/>
              </a:rPr>
              <a:t>It drives the pervious shift register through three control signals ( write enable , shift enable , counter enable signal ) </a:t>
            </a:r>
          </a:p>
          <a:p>
            <a:pPr lvl="1">
              <a:buClrTx/>
              <a:buSzPct val="90000"/>
              <a:buFont typeface="Wingdings" panose="05000000000000000000" pitchFamily="2" charset="2"/>
              <a:buChar char="ü"/>
            </a:pPr>
            <a:r>
              <a:rPr lang="en-US" sz="1400" b="1" dirty="0">
                <a:latin typeface="Times New Roman" panose="02020603050405020304" pitchFamily="18" charset="0"/>
                <a:cs typeface="Times New Roman" panose="02020603050405020304" pitchFamily="18" charset="0"/>
              </a:rPr>
              <a:t>Its inputs are : { 15MHZ clock , the counter output , Device enable signal , Rest signals } .</a:t>
            </a:r>
          </a:p>
          <a:p>
            <a:pPr lvl="1">
              <a:buClrTx/>
              <a:buSzPct val="90000"/>
              <a:buFont typeface="Wingdings" panose="05000000000000000000" pitchFamily="2" charset="2"/>
              <a:buChar char="ü"/>
            </a:pPr>
            <a:r>
              <a:rPr lang="en-US" sz="1400" b="1" dirty="0">
                <a:latin typeface="Times New Roman" panose="02020603050405020304" pitchFamily="18" charset="0"/>
                <a:cs typeface="Times New Roman" panose="02020603050405020304" pitchFamily="18" charset="0"/>
              </a:rPr>
              <a:t>Its outputs are : { write enable signal , counter enable signal , shift enable signals } .</a:t>
            </a:r>
          </a:p>
          <a:p>
            <a:pPr lvl="1">
              <a:buClrTx/>
              <a:buSzPct val="90000"/>
              <a:buFont typeface="Wingdings" panose="05000000000000000000" pitchFamily="2" charset="2"/>
              <a:buChar char="ü"/>
            </a:pPr>
            <a:r>
              <a:rPr lang="en-US" sz="1400" b="1" dirty="0">
                <a:latin typeface="Times New Roman" panose="02020603050405020304" pitchFamily="18" charset="0"/>
                <a:cs typeface="Times New Roman" panose="02020603050405020304" pitchFamily="18" charset="0"/>
              </a:rPr>
              <a:t>There are two states to be controlled </a:t>
            </a:r>
          </a:p>
          <a:p>
            <a:pPr marL="457200" lvl="1" indent="0">
              <a:spcBef>
                <a:spcPts val="300"/>
              </a:spcBef>
              <a:spcAft>
                <a:spcPts val="300"/>
              </a:spcAft>
              <a:buClrTx/>
              <a:buSzPct val="90000"/>
              <a:buNone/>
            </a:pPr>
            <a:r>
              <a:rPr lang="en-US" sz="1400" b="1" i="1" dirty="0">
                <a:latin typeface="Times New Roman" panose="02020603050405020304" pitchFamily="18" charset="0"/>
                <a:cs typeface="Times New Roman" panose="02020603050405020304" pitchFamily="18" charset="0"/>
              </a:rPr>
              <a:t>                </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#WRITE:</a:t>
            </a:r>
          </a:p>
          <a:p>
            <a:pPr marL="457200" lvl="1" indent="0">
              <a:spcBef>
                <a:spcPts val="300"/>
              </a:spcBef>
              <a:spcAft>
                <a:spcPts val="300"/>
              </a:spcAft>
              <a:buClrTx/>
              <a:buSzPct val="90000"/>
              <a:buNone/>
            </a:pPr>
            <a:r>
              <a:rPr lang="en-US" sz="1400" b="1" dirty="0">
                <a:latin typeface="Times New Roman" panose="02020603050405020304" pitchFamily="18" charset="0"/>
                <a:cs typeface="Times New Roman" panose="02020603050405020304" pitchFamily="18" charset="0"/>
              </a:rPr>
              <a:t>                  COUNTER_EN is active</a:t>
            </a:r>
          </a:p>
          <a:p>
            <a:pPr marL="457200" lvl="1" indent="0">
              <a:spcBef>
                <a:spcPts val="300"/>
              </a:spcBef>
              <a:spcAft>
                <a:spcPts val="300"/>
              </a:spcAft>
              <a:buClrTx/>
              <a:buSzPct val="90000"/>
              <a:buNone/>
            </a:pPr>
            <a:r>
              <a:rPr lang="en-US" sz="1400" b="1" dirty="0">
                <a:latin typeface="Times New Roman" panose="02020603050405020304" pitchFamily="18" charset="0"/>
                <a:cs typeface="Times New Roman" panose="02020603050405020304" pitchFamily="18" charset="0"/>
              </a:rPr>
              <a:t>                  WRITE_EN  is active </a:t>
            </a:r>
          </a:p>
          <a:p>
            <a:pPr marL="457200" lvl="1" indent="0">
              <a:spcBef>
                <a:spcPts val="300"/>
              </a:spcBef>
              <a:spcAft>
                <a:spcPts val="300"/>
              </a:spcAft>
              <a:buClrTx/>
              <a:buSzPct val="90000"/>
              <a:buNone/>
            </a:pPr>
            <a:r>
              <a:rPr lang="en-US" sz="1400" b="1" i="1" dirty="0">
                <a:latin typeface="Times New Roman" panose="02020603050405020304" pitchFamily="18" charset="0"/>
                <a:cs typeface="Times New Roman" panose="02020603050405020304" pitchFamily="18" charset="0"/>
              </a:rPr>
              <a:t>                </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#SHIFT:</a:t>
            </a:r>
          </a:p>
          <a:p>
            <a:pPr marL="457200" lvl="1" indent="0">
              <a:spcBef>
                <a:spcPts val="300"/>
              </a:spcBef>
              <a:spcAft>
                <a:spcPts val="300"/>
              </a:spcAft>
              <a:buClrTx/>
              <a:buSzPct val="90000"/>
              <a:buNone/>
            </a:pPr>
            <a:r>
              <a:rPr lang="en-US" sz="1400" b="1" dirty="0">
                <a:latin typeface="Times New Roman" panose="02020603050405020304" pitchFamily="18" charset="0"/>
                <a:cs typeface="Times New Roman" panose="02020603050405020304" pitchFamily="18" charset="0"/>
              </a:rPr>
              <a:t>                  SHIFT_EN is active </a:t>
            </a:r>
          </a:p>
          <a:p>
            <a:pPr marL="457200" lvl="1" indent="0">
              <a:spcBef>
                <a:spcPts val="300"/>
              </a:spcBef>
              <a:spcAft>
                <a:spcPts val="300"/>
              </a:spcAft>
              <a:buClrTx/>
              <a:buSzPct val="90000"/>
              <a:buNone/>
            </a:pPr>
            <a:r>
              <a:rPr lang="en-US" sz="1400" b="1" dirty="0">
                <a:latin typeface="Times New Roman" panose="02020603050405020304" pitchFamily="18" charset="0"/>
                <a:cs typeface="Times New Roman" panose="02020603050405020304" pitchFamily="18" charset="0"/>
              </a:rPr>
              <a:t>                  COUNTER_EN is active </a:t>
            </a:r>
          </a:p>
          <a:p>
            <a:pPr marL="457200" lvl="1" indent="0">
              <a:spcAft>
                <a:spcPts val="1200"/>
              </a:spcAft>
              <a:buClrTx/>
              <a:buNone/>
            </a:pPr>
            <a:endParaRPr lang="en-US" sz="1400" b="1" dirty="0">
              <a:solidFill>
                <a:schemeClr val="accent3">
                  <a:lumMod val="50000"/>
                </a:schemeClr>
              </a:solidFill>
              <a:latin typeface="Times New Roman" panose="02020603050405020304" pitchFamily="18" charset="0"/>
              <a:cs typeface="Times New Roman" panose="02020603050405020304" pitchFamily="18" charset="0"/>
            </a:endParaRPr>
          </a:p>
          <a:p>
            <a:pPr lvl="1">
              <a:buClrTx/>
              <a:buSzPct val="90000"/>
              <a:buFont typeface="Wingdings" panose="05000000000000000000" pitchFamily="2" charset="2"/>
              <a:buChar char="ü"/>
            </a:pPr>
            <a:endParaRPr lang="en-US" dirty="0"/>
          </a:p>
        </p:txBody>
      </p:sp>
      <p:sp>
        <p:nvSpPr>
          <p:cNvPr id="4" name="Oval 3">
            <a:extLst>
              <a:ext uri="{FF2B5EF4-FFF2-40B4-BE49-F238E27FC236}">
                <a16:creationId xmlns:a16="http://schemas.microsoft.com/office/drawing/2014/main" id="{3C44E5C5-B49F-4C66-85FD-B6DFD6DE2753}"/>
              </a:ext>
            </a:extLst>
          </p:cNvPr>
          <p:cNvSpPr/>
          <p:nvPr/>
        </p:nvSpPr>
        <p:spPr>
          <a:xfrm>
            <a:off x="5894773" y="3737497"/>
            <a:ext cx="1313896" cy="750163"/>
          </a:xfrm>
          <a:prstGeom prst="ellipse">
            <a:avLst/>
          </a:prstGeom>
          <a:solidFill>
            <a:schemeClr val="accent1">
              <a:lumMod val="50000"/>
            </a:schemeClr>
          </a:solidFill>
          <a:ln>
            <a:noFill/>
          </a:ln>
          <a:scene3d>
            <a:camera prst="orthographicFront"/>
            <a:lightRig rig="threePt" dir="t"/>
          </a:scene3d>
          <a:sp3d prstMaterial="dkEdge">
            <a:bevelT prst="convex"/>
          </a:sp3d>
        </p:spPr>
        <p:style>
          <a:lnRef idx="0">
            <a:scrgbClr r="0" g="0" b="0"/>
          </a:lnRef>
          <a:fillRef idx="0">
            <a:scrgbClr r="0" g="0" b="0"/>
          </a:fillRef>
          <a:effectRef idx="0">
            <a:scrgbClr r="0" g="0" b="0"/>
          </a:effectRef>
          <a:fontRef idx="minor">
            <a:schemeClr val="lt1"/>
          </a:fontRef>
        </p:style>
        <p:txBody>
          <a:bodyPr rtlCol="0" anchor="ctr"/>
          <a:lstStyle/>
          <a:p>
            <a:pPr algn="ct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WRITE</a:t>
            </a:r>
            <a:endParaRPr lang="en-US" dirty="0"/>
          </a:p>
        </p:txBody>
      </p:sp>
      <p:sp>
        <p:nvSpPr>
          <p:cNvPr id="5" name="Oval 4">
            <a:extLst>
              <a:ext uri="{FF2B5EF4-FFF2-40B4-BE49-F238E27FC236}">
                <a16:creationId xmlns:a16="http://schemas.microsoft.com/office/drawing/2014/main" id="{6AEDA5E8-7407-4F4D-8362-27C3ACDFB448}"/>
              </a:ext>
            </a:extLst>
          </p:cNvPr>
          <p:cNvSpPr/>
          <p:nvPr/>
        </p:nvSpPr>
        <p:spPr>
          <a:xfrm>
            <a:off x="9012314" y="3737497"/>
            <a:ext cx="1313896" cy="750163"/>
          </a:xfrm>
          <a:prstGeom prst="ellipse">
            <a:avLst/>
          </a:prstGeom>
          <a:solidFill>
            <a:schemeClr val="accent1">
              <a:lumMod val="50000"/>
            </a:schemeClr>
          </a:solidFill>
          <a:ln>
            <a:noFill/>
          </a:ln>
          <a:scene3d>
            <a:camera prst="orthographicFront"/>
            <a:lightRig rig="sunrise" dir="t"/>
          </a:scene3d>
          <a:sp3d prstMaterial="dkEdge">
            <a:bevelT prst="convex"/>
          </a:sp3d>
        </p:spPr>
        <p:style>
          <a:lnRef idx="0">
            <a:scrgbClr r="0" g="0" b="0"/>
          </a:lnRef>
          <a:fillRef idx="0">
            <a:scrgbClr r="0" g="0" b="0"/>
          </a:fillRef>
          <a:effectRef idx="0">
            <a:scrgbClr r="0" g="0" b="0"/>
          </a:effectRef>
          <a:fontRef idx="minor">
            <a:schemeClr val="lt1"/>
          </a:fontRef>
        </p:style>
        <p:txBody>
          <a:bodyPr rtlCol="0" anchor="ctr"/>
          <a:lstStyle/>
          <a:p>
            <a:pPr algn="ct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SHIFT</a:t>
            </a:r>
            <a:endParaRPr lang="en-US" dirty="0"/>
          </a:p>
        </p:txBody>
      </p:sp>
      <p:cxnSp>
        <p:nvCxnSpPr>
          <p:cNvPr id="7" name="Straight Arrow Connector 6">
            <a:extLst>
              <a:ext uri="{FF2B5EF4-FFF2-40B4-BE49-F238E27FC236}">
                <a16:creationId xmlns:a16="http://schemas.microsoft.com/office/drawing/2014/main" id="{23E14ADB-A054-4568-8207-FD41FF064632}"/>
              </a:ext>
            </a:extLst>
          </p:cNvPr>
          <p:cNvCxnSpPr>
            <a:cxnSpLocks/>
          </p:cNvCxnSpPr>
          <p:nvPr/>
        </p:nvCxnSpPr>
        <p:spPr>
          <a:xfrm>
            <a:off x="7403977" y="3847356"/>
            <a:ext cx="1487748" cy="0"/>
          </a:xfrm>
          <a:prstGeom prst="straightConnector1">
            <a:avLst/>
          </a:prstGeom>
          <a:ln w="38100">
            <a:solidFill>
              <a:schemeClr val="accent1">
                <a:lumMod val="50000"/>
              </a:schemeClr>
            </a:solidFill>
            <a:tailEnd type="triangle"/>
          </a:ln>
          <a:scene3d>
            <a:camera prst="orthographicFront"/>
            <a:lightRig rig="threePt" dir="t"/>
          </a:scene3d>
          <a:sp3d prstMaterial="dkEdge"/>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id="{DE4E9BC6-4259-4555-BADC-85B93B6007D5}"/>
              </a:ext>
            </a:extLst>
          </p:cNvPr>
          <p:cNvCxnSpPr>
            <a:cxnSpLocks/>
          </p:cNvCxnSpPr>
          <p:nvPr/>
        </p:nvCxnSpPr>
        <p:spPr>
          <a:xfrm flipH="1">
            <a:off x="7329257" y="4226881"/>
            <a:ext cx="1562468" cy="0"/>
          </a:xfrm>
          <a:prstGeom prst="straightConnector1">
            <a:avLst/>
          </a:prstGeom>
          <a:ln w="38100">
            <a:solidFill>
              <a:schemeClr val="accent1">
                <a:lumMod val="50000"/>
              </a:schemeClr>
            </a:solidFill>
            <a:tailEnd type="triangle"/>
          </a:ln>
          <a:scene3d>
            <a:camera prst="orthographicFront"/>
            <a:lightRig rig="threePt" dir="t"/>
          </a:scene3d>
          <a:sp3d prstMaterial="dkEdge"/>
        </p:spPr>
        <p:style>
          <a:lnRef idx="3">
            <a:schemeClr val="accent1"/>
          </a:lnRef>
          <a:fillRef idx="0">
            <a:schemeClr val="accent1"/>
          </a:fillRef>
          <a:effectRef idx="2">
            <a:schemeClr val="accent1"/>
          </a:effectRef>
          <a:fontRef idx="minor">
            <a:schemeClr val="tx1"/>
          </a:fontRef>
        </p:style>
      </p:cxnSp>
      <p:cxnSp>
        <p:nvCxnSpPr>
          <p:cNvPr id="24" name="Connector: Curved 23">
            <a:extLst>
              <a:ext uri="{FF2B5EF4-FFF2-40B4-BE49-F238E27FC236}">
                <a16:creationId xmlns:a16="http://schemas.microsoft.com/office/drawing/2014/main" id="{E74D3820-8FB9-4ED9-9307-30950DACC455}"/>
              </a:ext>
            </a:extLst>
          </p:cNvPr>
          <p:cNvCxnSpPr>
            <a:cxnSpLocks/>
            <a:endCxn id="5" idx="0"/>
          </p:cNvCxnSpPr>
          <p:nvPr/>
        </p:nvCxnSpPr>
        <p:spPr>
          <a:xfrm rot="10800000">
            <a:off x="9669262" y="3737498"/>
            <a:ext cx="656950" cy="375085"/>
          </a:xfrm>
          <a:prstGeom prst="curvedConnector4">
            <a:avLst>
              <a:gd name="adj1" fmla="val -120270"/>
              <a:gd name="adj2" fmla="val 281655"/>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E553BBBA-0169-4878-B0B0-1829CD270000}"/>
              </a:ext>
            </a:extLst>
          </p:cNvPr>
          <p:cNvSpPr txBox="1"/>
          <p:nvPr/>
        </p:nvSpPr>
        <p:spPr>
          <a:xfrm>
            <a:off x="10734675" y="2781300"/>
            <a:ext cx="895350" cy="400110"/>
          </a:xfrm>
          <a:prstGeom prst="rect">
            <a:avLst/>
          </a:prstGeom>
          <a:noFill/>
        </p:spPr>
        <p:txBody>
          <a:bodyPr wrap="square" rtlCol="0">
            <a:spAutoFit/>
          </a:bodyPr>
          <a:lstStyle/>
          <a:p>
            <a:r>
              <a:rPr lang="en-US" sz="2000" b="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&lt;14</a:t>
            </a:r>
          </a:p>
        </p:txBody>
      </p:sp>
      <p:sp>
        <p:nvSpPr>
          <p:cNvPr id="36" name="TextBox 35">
            <a:extLst>
              <a:ext uri="{FF2B5EF4-FFF2-40B4-BE49-F238E27FC236}">
                <a16:creationId xmlns:a16="http://schemas.microsoft.com/office/drawing/2014/main" id="{865FECF7-9668-4436-807B-50EC2A4B2439}"/>
              </a:ext>
            </a:extLst>
          </p:cNvPr>
          <p:cNvSpPr txBox="1"/>
          <p:nvPr/>
        </p:nvSpPr>
        <p:spPr>
          <a:xfrm>
            <a:off x="7701100" y="4226881"/>
            <a:ext cx="895350" cy="400110"/>
          </a:xfrm>
          <a:prstGeom prst="rect">
            <a:avLst/>
          </a:prstGeom>
          <a:noFill/>
        </p:spPr>
        <p:txBody>
          <a:bodyPr wrap="square" rtlCol="0">
            <a:spAutoFit/>
          </a:bodyPr>
          <a:lstStyle/>
          <a:p>
            <a:r>
              <a:rPr lang="en-US" sz="2000" b="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=14</a:t>
            </a:r>
          </a:p>
        </p:txBody>
      </p:sp>
    </p:spTree>
    <p:extLst>
      <p:ext uri="{BB962C8B-B14F-4D97-AF65-F5344CB8AC3E}">
        <p14:creationId xmlns:p14="http://schemas.microsoft.com/office/powerpoint/2010/main" val="3008845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606677-E2A1-4EFD-BFCE-48CF9EC54BB5}"/>
              </a:ext>
            </a:extLst>
          </p:cNvPr>
          <p:cNvSpPr>
            <a:spLocks noGrp="1"/>
          </p:cNvSpPr>
          <p:nvPr>
            <p:ph idx="1"/>
          </p:nvPr>
        </p:nvSpPr>
        <p:spPr>
          <a:xfrm>
            <a:off x="2317072" y="723885"/>
            <a:ext cx="2805344" cy="393577"/>
          </a:xfrm>
        </p:spPr>
        <p:txBody>
          <a:bodyPr anchor="t">
            <a:normAutofit lnSpcReduction="10000"/>
          </a:bodyPr>
          <a:lstStyle/>
          <a:p>
            <a:pPr marL="457200" indent="-457200">
              <a:buClrTx/>
              <a:buSzPct val="70000"/>
              <a:buFont typeface="+mj-lt"/>
              <a:buAutoNum type="arabicPeriod"/>
            </a:pPr>
            <a:r>
              <a:rPr lang="en-US" sz="2000" b="1" u="sng" dirty="0">
                <a:solidFill>
                  <a:schemeClr val="accent1">
                    <a:lumMod val="75000"/>
                  </a:schemeClr>
                </a:solidFill>
                <a:latin typeface="Times New Roman" panose="02020603050405020304" pitchFamily="18" charset="0"/>
                <a:cs typeface="Times New Roman" panose="02020603050405020304" pitchFamily="18" charset="0"/>
              </a:rPr>
              <a:t>Design Schematic</a:t>
            </a:r>
          </a:p>
        </p:txBody>
      </p:sp>
      <p:sp>
        <p:nvSpPr>
          <p:cNvPr id="4" name="Title 1">
            <a:extLst>
              <a:ext uri="{FF2B5EF4-FFF2-40B4-BE49-F238E27FC236}">
                <a16:creationId xmlns:a16="http://schemas.microsoft.com/office/drawing/2014/main" id="{D4169A0B-87BD-479E-8C4C-0C484772FD2C}"/>
              </a:ext>
            </a:extLst>
          </p:cNvPr>
          <p:cNvSpPr txBox="1">
            <a:spLocks/>
          </p:cNvSpPr>
          <p:nvPr/>
        </p:nvSpPr>
        <p:spPr>
          <a:xfrm>
            <a:off x="1710430" y="58590"/>
            <a:ext cx="6098960" cy="710213"/>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marR="0" lvl="0" indent="-571500" algn="ctr" defTabSz="457200" rtl="0" eaLnBrk="1" fontAlgn="auto" latinLnBrk="0" hangingPunct="1">
              <a:lnSpc>
                <a:spcPct val="100000"/>
              </a:lnSpc>
              <a:spcBef>
                <a:spcPct val="0"/>
              </a:spcBef>
              <a:spcAft>
                <a:spcPts val="0"/>
              </a:spcAft>
              <a:buClrTx/>
              <a:buSzTx/>
              <a:buFont typeface="Wingdings" panose="05000000000000000000" pitchFamily="2" charset="2"/>
              <a:buChar char="Ø"/>
              <a:tabLst/>
              <a:defRPr/>
            </a:pPr>
            <a:r>
              <a:rPr kumimoji="0" lang="en-US" sz="3600" b="1" i="0" u="none" strike="noStrike" kern="1200" cap="none" spc="0" normalizeH="0" baseline="0" noProof="0" dirty="0">
                <a:ln w="3175" cmpd="sng">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Hamming Code Decoder  :  </a:t>
            </a:r>
            <a:endParaRPr kumimoji="0" lang="en-US" sz="3600" b="1" i="0" u="none" strike="noStrike" kern="1200" cap="none" spc="0" normalizeH="0" baseline="0" noProof="0" dirty="0">
              <a:ln w="3175" cmpd="sng">
                <a:noFill/>
              </a:ln>
              <a:solidFill>
                <a:prstClr val="black"/>
              </a:solidFill>
              <a:effectLst>
                <a:outerShdw blurRad="38100" dist="38100" dir="2700000" algn="tl">
                  <a:srgbClr val="000000">
                    <a:alpha val="43137"/>
                  </a:srgbClr>
                </a:outerShdw>
              </a:effectLst>
              <a:uLnTx/>
              <a:uFillTx/>
              <a:latin typeface="Corbel" panose="020B0503020204020204"/>
              <a:ea typeface="+mj-ea"/>
              <a:cs typeface="+mj-cs"/>
            </a:endParaRPr>
          </a:p>
        </p:txBody>
      </p:sp>
      <p:sp>
        <p:nvSpPr>
          <p:cNvPr id="6" name="Rectangle 5">
            <a:extLst>
              <a:ext uri="{FF2B5EF4-FFF2-40B4-BE49-F238E27FC236}">
                <a16:creationId xmlns:a16="http://schemas.microsoft.com/office/drawing/2014/main" id="{18605D62-8F3A-45D3-A63C-D85C0ECAE679}"/>
              </a:ext>
            </a:extLst>
          </p:cNvPr>
          <p:cNvSpPr/>
          <p:nvPr/>
        </p:nvSpPr>
        <p:spPr>
          <a:xfrm rot="5400000">
            <a:off x="4286248" y="4910494"/>
            <a:ext cx="1056814" cy="785675"/>
          </a:xfrm>
          <a:prstGeom prst="rect">
            <a:avLst/>
          </a:prstGeom>
          <a:ln/>
        </p:spPr>
        <p:style>
          <a:lnRef idx="0">
            <a:schemeClr val="dk1"/>
          </a:lnRef>
          <a:fillRef idx="3">
            <a:schemeClr val="dk1"/>
          </a:fillRef>
          <a:effectRef idx="3">
            <a:schemeClr val="dk1"/>
          </a:effectRef>
          <a:fontRef idx="minor">
            <a:schemeClr val="lt1"/>
          </a:fontRef>
        </p:style>
        <p:txBody>
          <a:bodyPr vert="vert27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0"/>
                <a:solidFill>
                  <a:srgbClr val="8BB434">
                    <a:lumMod val="60000"/>
                    <a:lumOff val="40000"/>
                  </a:srgbClr>
                </a:solidFill>
                <a:effectLst/>
                <a:uLnTx/>
                <a:uFillTx/>
                <a:latin typeface="Times New Roman" panose="02020603050405020304" pitchFamily="18" charset="0"/>
                <a:ea typeface="+mn-ea"/>
                <a:cs typeface="Times New Roman" panose="02020603050405020304" pitchFamily="18" charset="0"/>
              </a:rPr>
              <a:t>Shift Register C</a:t>
            </a:r>
          </a:p>
        </p:txBody>
      </p:sp>
      <p:sp>
        <p:nvSpPr>
          <p:cNvPr id="7" name="Rectangle 6">
            <a:extLst>
              <a:ext uri="{FF2B5EF4-FFF2-40B4-BE49-F238E27FC236}">
                <a16:creationId xmlns:a16="http://schemas.microsoft.com/office/drawing/2014/main" id="{4D18A6C9-6335-4D73-9CFC-B749AD982009}"/>
              </a:ext>
            </a:extLst>
          </p:cNvPr>
          <p:cNvSpPr/>
          <p:nvPr/>
        </p:nvSpPr>
        <p:spPr>
          <a:xfrm rot="5400000">
            <a:off x="5725172" y="4738862"/>
            <a:ext cx="1056814" cy="1128942"/>
          </a:xfrm>
          <a:prstGeom prst="rect">
            <a:avLst/>
          </a:prstGeom>
          <a:ln/>
        </p:spPr>
        <p:style>
          <a:lnRef idx="0">
            <a:schemeClr val="dk1"/>
          </a:lnRef>
          <a:fillRef idx="3">
            <a:schemeClr val="dk1"/>
          </a:fillRef>
          <a:effectRef idx="3">
            <a:schemeClr val="dk1"/>
          </a:effectRef>
          <a:fontRef idx="minor">
            <a:schemeClr val="lt1"/>
          </a:fontRef>
        </p:style>
        <p:txBody>
          <a:bodyPr vert="vert27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0"/>
                <a:solidFill>
                  <a:srgbClr val="8BB434">
                    <a:lumMod val="60000"/>
                    <a:lumOff val="40000"/>
                  </a:srgbClr>
                </a:solidFill>
                <a:effectLst/>
                <a:uLnTx/>
                <a:uFillTx/>
                <a:latin typeface="Times New Roman" panose="02020603050405020304" pitchFamily="18" charset="0"/>
                <a:ea typeface="+mn-ea"/>
                <a:cs typeface="Times New Roman" panose="02020603050405020304" pitchFamily="18" charset="0"/>
              </a:rPr>
              <a:t>Hamming decoder  (15:11)</a:t>
            </a:r>
          </a:p>
        </p:txBody>
      </p:sp>
      <p:cxnSp>
        <p:nvCxnSpPr>
          <p:cNvPr id="16" name="Straight Arrow Connector 15">
            <a:extLst>
              <a:ext uri="{FF2B5EF4-FFF2-40B4-BE49-F238E27FC236}">
                <a16:creationId xmlns:a16="http://schemas.microsoft.com/office/drawing/2014/main" id="{14595124-2ACB-4C52-801D-B90DECB1CD52}"/>
              </a:ext>
            </a:extLst>
          </p:cNvPr>
          <p:cNvCxnSpPr>
            <a:cxnSpLocks/>
            <a:endCxn id="6" idx="2"/>
          </p:cNvCxnSpPr>
          <p:nvPr/>
        </p:nvCxnSpPr>
        <p:spPr>
          <a:xfrm>
            <a:off x="2601157" y="5303332"/>
            <a:ext cx="1820661"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B9F20A41-7E93-47F5-9656-EF4C355BE49C}"/>
              </a:ext>
            </a:extLst>
          </p:cNvPr>
          <p:cNvCxnSpPr>
            <a:cxnSpLocks/>
            <a:stCxn id="6" idx="0"/>
            <a:endCxn id="7" idx="2"/>
          </p:cNvCxnSpPr>
          <p:nvPr/>
        </p:nvCxnSpPr>
        <p:spPr>
          <a:xfrm>
            <a:off x="5207493" y="5303332"/>
            <a:ext cx="481615" cy="1"/>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38A264BE-9A1C-4A46-A69D-69167167AA23}"/>
              </a:ext>
            </a:extLst>
          </p:cNvPr>
          <p:cNvCxnSpPr>
            <a:cxnSpLocks/>
            <a:endCxn id="40" idx="2"/>
          </p:cNvCxnSpPr>
          <p:nvPr/>
        </p:nvCxnSpPr>
        <p:spPr>
          <a:xfrm>
            <a:off x="6826194" y="5303331"/>
            <a:ext cx="473471" cy="0"/>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20F83668-F967-42A6-9ABB-1E75CC729B96}"/>
              </a:ext>
            </a:extLst>
          </p:cNvPr>
          <p:cNvSpPr/>
          <p:nvPr/>
        </p:nvSpPr>
        <p:spPr>
          <a:xfrm rot="5400000">
            <a:off x="7151188" y="4910493"/>
            <a:ext cx="1082630" cy="785676"/>
          </a:xfrm>
          <a:prstGeom prst="rect">
            <a:avLst/>
          </a:prstGeom>
          <a:ln/>
        </p:spPr>
        <p:style>
          <a:lnRef idx="0">
            <a:schemeClr val="dk1"/>
          </a:lnRef>
          <a:fillRef idx="3">
            <a:schemeClr val="dk1"/>
          </a:fillRef>
          <a:effectRef idx="3">
            <a:schemeClr val="dk1"/>
          </a:effectRef>
          <a:fontRef idx="minor">
            <a:schemeClr val="lt1"/>
          </a:fontRef>
        </p:style>
        <p:txBody>
          <a:bodyPr vert="vert27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0"/>
                <a:solidFill>
                  <a:srgbClr val="8BB434">
                    <a:lumMod val="60000"/>
                    <a:lumOff val="40000"/>
                  </a:srgbClr>
                </a:solidFill>
                <a:effectLst/>
                <a:uLnTx/>
                <a:uFillTx/>
                <a:latin typeface="Times New Roman" panose="02020603050405020304" pitchFamily="18" charset="0"/>
                <a:ea typeface="+mn-ea"/>
                <a:cs typeface="Times New Roman" panose="02020603050405020304" pitchFamily="18" charset="0"/>
              </a:rPr>
              <a:t>Shift Register </a:t>
            </a:r>
            <a:r>
              <a:rPr lang="en-US" sz="1400" b="1" dirty="0">
                <a:ln w="0"/>
                <a:solidFill>
                  <a:srgbClr val="8BB434">
                    <a:lumMod val="60000"/>
                    <a:lumOff val="40000"/>
                  </a:srgbClr>
                </a:solidFill>
                <a:latin typeface="Times New Roman" panose="02020603050405020304" pitchFamily="18" charset="0"/>
                <a:cs typeface="Times New Roman" panose="02020603050405020304" pitchFamily="18" charset="0"/>
              </a:rPr>
              <a:t>D</a:t>
            </a:r>
            <a:endParaRPr kumimoji="0" lang="en-US" sz="1400" b="1" i="0" u="none" strike="noStrike" kern="1200" cap="none" spc="0" normalizeH="0" baseline="0" noProof="0" dirty="0">
              <a:ln w="0"/>
              <a:solidFill>
                <a:srgbClr val="8BB434">
                  <a:lumMod val="60000"/>
                  <a:lumOff val="40000"/>
                </a:srgbClr>
              </a:solidFill>
              <a:effectLst/>
              <a:uLnTx/>
              <a:uFillTx/>
              <a:latin typeface="Times New Roman" panose="02020603050405020304" pitchFamily="18" charset="0"/>
              <a:ea typeface="+mn-ea"/>
              <a:cs typeface="Times New Roman" panose="02020603050405020304" pitchFamily="18" charset="0"/>
            </a:endParaRPr>
          </a:p>
        </p:txBody>
      </p:sp>
      <p:sp>
        <p:nvSpPr>
          <p:cNvPr id="43" name="TextBox 42">
            <a:extLst>
              <a:ext uri="{FF2B5EF4-FFF2-40B4-BE49-F238E27FC236}">
                <a16:creationId xmlns:a16="http://schemas.microsoft.com/office/drawing/2014/main" id="{4BE8B5AD-554D-4378-80E4-D182F42C5EBE}"/>
              </a:ext>
            </a:extLst>
          </p:cNvPr>
          <p:cNvSpPr txBox="1"/>
          <p:nvPr/>
        </p:nvSpPr>
        <p:spPr>
          <a:xfrm>
            <a:off x="10696893" y="5169696"/>
            <a:ext cx="1376039"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Serial output</a:t>
            </a:r>
          </a:p>
        </p:txBody>
      </p:sp>
      <p:cxnSp>
        <p:nvCxnSpPr>
          <p:cNvPr id="66" name="Straight Arrow Connector 65">
            <a:extLst>
              <a:ext uri="{FF2B5EF4-FFF2-40B4-BE49-F238E27FC236}">
                <a16:creationId xmlns:a16="http://schemas.microsoft.com/office/drawing/2014/main" id="{4A3438F8-9D8D-4691-AF7F-A5957FCEAECC}"/>
              </a:ext>
            </a:extLst>
          </p:cNvPr>
          <p:cNvCxnSpPr>
            <a:cxnSpLocks/>
            <a:stCxn id="40" idx="0"/>
            <a:endCxn id="43" idx="1"/>
          </p:cNvCxnSpPr>
          <p:nvPr/>
        </p:nvCxnSpPr>
        <p:spPr>
          <a:xfrm>
            <a:off x="8085341" y="5303331"/>
            <a:ext cx="2611552" cy="20254"/>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2DB5F6F7-B522-452C-9C20-E6656C0AFF00}"/>
              </a:ext>
            </a:extLst>
          </p:cNvPr>
          <p:cNvCxnSpPr/>
          <p:nvPr/>
        </p:nvCxnSpPr>
        <p:spPr>
          <a:xfrm flipH="1">
            <a:off x="5432390" y="5079188"/>
            <a:ext cx="79160" cy="4482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87A0CB1-BFFA-4E66-B6F8-DAB6BC115946}"/>
              </a:ext>
            </a:extLst>
          </p:cNvPr>
          <p:cNvCxnSpPr/>
          <p:nvPr/>
        </p:nvCxnSpPr>
        <p:spPr>
          <a:xfrm flipH="1">
            <a:off x="6916453" y="5079188"/>
            <a:ext cx="79160" cy="4482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E4CFA6FB-331E-45F7-9664-44CF524E98C1}"/>
              </a:ext>
            </a:extLst>
          </p:cNvPr>
          <p:cNvSpPr txBox="1"/>
          <p:nvPr/>
        </p:nvSpPr>
        <p:spPr>
          <a:xfrm>
            <a:off x="1157055" y="5149442"/>
            <a:ext cx="1516590"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Encoder output</a:t>
            </a:r>
          </a:p>
        </p:txBody>
      </p:sp>
      <p:sp>
        <p:nvSpPr>
          <p:cNvPr id="71" name="TextBox 70">
            <a:extLst>
              <a:ext uri="{FF2B5EF4-FFF2-40B4-BE49-F238E27FC236}">
                <a16:creationId xmlns:a16="http://schemas.microsoft.com/office/drawing/2014/main" id="{AA6696E3-7E46-487A-A5BD-211E733069AE}"/>
              </a:ext>
            </a:extLst>
          </p:cNvPr>
          <p:cNvSpPr txBox="1"/>
          <p:nvPr/>
        </p:nvSpPr>
        <p:spPr>
          <a:xfrm flipH="1">
            <a:off x="6916453" y="5008462"/>
            <a:ext cx="377314"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11</a:t>
            </a:r>
          </a:p>
        </p:txBody>
      </p:sp>
      <p:sp>
        <p:nvSpPr>
          <p:cNvPr id="72" name="TextBox 71">
            <a:extLst>
              <a:ext uri="{FF2B5EF4-FFF2-40B4-BE49-F238E27FC236}">
                <a16:creationId xmlns:a16="http://schemas.microsoft.com/office/drawing/2014/main" id="{DEC6BA5E-27D9-4A4F-8A1D-8662D025822E}"/>
              </a:ext>
            </a:extLst>
          </p:cNvPr>
          <p:cNvSpPr txBox="1"/>
          <p:nvPr/>
        </p:nvSpPr>
        <p:spPr>
          <a:xfrm flipH="1">
            <a:off x="5195685" y="5008462"/>
            <a:ext cx="516356"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15</a:t>
            </a:r>
          </a:p>
        </p:txBody>
      </p:sp>
      <p:sp>
        <p:nvSpPr>
          <p:cNvPr id="77" name="Rectangle 76">
            <a:extLst>
              <a:ext uri="{FF2B5EF4-FFF2-40B4-BE49-F238E27FC236}">
                <a16:creationId xmlns:a16="http://schemas.microsoft.com/office/drawing/2014/main" id="{1FC86FA4-9A5F-4B75-8DEF-99E7A0CACC5C}"/>
              </a:ext>
            </a:extLst>
          </p:cNvPr>
          <p:cNvSpPr/>
          <p:nvPr/>
        </p:nvSpPr>
        <p:spPr>
          <a:xfrm rot="5400000">
            <a:off x="3656675" y="3450060"/>
            <a:ext cx="1056814" cy="785675"/>
          </a:xfrm>
          <a:prstGeom prst="rect">
            <a:avLst/>
          </a:prstGeom>
          <a:ln/>
        </p:spPr>
        <p:style>
          <a:lnRef idx="0">
            <a:schemeClr val="dk1"/>
          </a:lnRef>
          <a:fillRef idx="3">
            <a:schemeClr val="dk1"/>
          </a:fillRef>
          <a:effectRef idx="3">
            <a:schemeClr val="dk1"/>
          </a:effectRef>
          <a:fontRef idx="minor">
            <a:schemeClr val="lt1"/>
          </a:fontRef>
        </p:style>
        <p:txBody>
          <a:bodyPr vert="vert27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0"/>
                <a:solidFill>
                  <a:srgbClr val="8BB434">
                    <a:lumMod val="60000"/>
                    <a:lumOff val="40000"/>
                  </a:srgbClr>
                </a:solidFill>
                <a:effectLst/>
                <a:uLnTx/>
                <a:uFillTx/>
                <a:latin typeface="Times New Roman" panose="02020603050405020304" pitchFamily="18" charset="0"/>
                <a:ea typeface="+mn-ea"/>
                <a:cs typeface="Times New Roman" panose="02020603050405020304" pitchFamily="18" charset="0"/>
              </a:rPr>
              <a:t>Clock   Divider</a:t>
            </a:r>
          </a:p>
        </p:txBody>
      </p:sp>
      <p:sp>
        <p:nvSpPr>
          <p:cNvPr id="80" name="Rectangle 79">
            <a:extLst>
              <a:ext uri="{FF2B5EF4-FFF2-40B4-BE49-F238E27FC236}">
                <a16:creationId xmlns:a16="http://schemas.microsoft.com/office/drawing/2014/main" id="{1B496790-163E-4AEA-9D7F-B74248BE78C7}"/>
              </a:ext>
            </a:extLst>
          </p:cNvPr>
          <p:cNvSpPr/>
          <p:nvPr/>
        </p:nvSpPr>
        <p:spPr>
          <a:xfrm>
            <a:off x="3249226" y="1534415"/>
            <a:ext cx="7111015" cy="4848626"/>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cxnSp>
        <p:nvCxnSpPr>
          <p:cNvPr id="81" name="Straight Arrow Connector 80">
            <a:extLst>
              <a:ext uri="{FF2B5EF4-FFF2-40B4-BE49-F238E27FC236}">
                <a16:creationId xmlns:a16="http://schemas.microsoft.com/office/drawing/2014/main" id="{4F75470B-F576-421F-A06C-DCB12E2AEBD6}"/>
              </a:ext>
            </a:extLst>
          </p:cNvPr>
          <p:cNvCxnSpPr>
            <a:cxnSpLocks/>
          </p:cNvCxnSpPr>
          <p:nvPr/>
        </p:nvCxnSpPr>
        <p:spPr>
          <a:xfrm>
            <a:off x="2601158" y="3842897"/>
            <a:ext cx="1191086"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83" name="TextBox 82">
            <a:extLst>
              <a:ext uri="{FF2B5EF4-FFF2-40B4-BE49-F238E27FC236}">
                <a16:creationId xmlns:a16="http://schemas.microsoft.com/office/drawing/2014/main" id="{6C8C0C9E-9BB6-432D-8D20-FC5142F472A0}"/>
              </a:ext>
            </a:extLst>
          </p:cNvPr>
          <p:cNvSpPr txBox="1"/>
          <p:nvPr/>
        </p:nvSpPr>
        <p:spPr>
          <a:xfrm>
            <a:off x="2080319" y="3689008"/>
            <a:ext cx="1278379"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Clk</a:t>
            </a:r>
          </a:p>
        </p:txBody>
      </p:sp>
      <p:sp>
        <p:nvSpPr>
          <p:cNvPr id="87" name="TextBox 86">
            <a:extLst>
              <a:ext uri="{FF2B5EF4-FFF2-40B4-BE49-F238E27FC236}">
                <a16:creationId xmlns:a16="http://schemas.microsoft.com/office/drawing/2014/main" id="{6CA724F5-5F46-4172-BC2E-D3926F93A048}"/>
              </a:ext>
            </a:extLst>
          </p:cNvPr>
          <p:cNvSpPr txBox="1"/>
          <p:nvPr/>
        </p:nvSpPr>
        <p:spPr>
          <a:xfrm>
            <a:off x="4788024" y="4389105"/>
            <a:ext cx="1278379"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Clk_C</a:t>
            </a:r>
          </a:p>
        </p:txBody>
      </p:sp>
      <p:sp>
        <p:nvSpPr>
          <p:cNvPr id="89" name="TextBox 88">
            <a:extLst>
              <a:ext uri="{FF2B5EF4-FFF2-40B4-BE49-F238E27FC236}">
                <a16:creationId xmlns:a16="http://schemas.microsoft.com/office/drawing/2014/main" id="{FF256680-F8D3-4CD2-9C52-B47C330BB37C}"/>
              </a:ext>
            </a:extLst>
          </p:cNvPr>
          <p:cNvSpPr txBox="1"/>
          <p:nvPr/>
        </p:nvSpPr>
        <p:spPr>
          <a:xfrm>
            <a:off x="7177615" y="1704466"/>
            <a:ext cx="1278379"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Clk_D</a:t>
            </a:r>
          </a:p>
        </p:txBody>
      </p:sp>
      <p:cxnSp>
        <p:nvCxnSpPr>
          <p:cNvPr id="91" name="Connector: Elbow 90">
            <a:extLst>
              <a:ext uri="{FF2B5EF4-FFF2-40B4-BE49-F238E27FC236}">
                <a16:creationId xmlns:a16="http://schemas.microsoft.com/office/drawing/2014/main" id="{BB0BDB4D-D05D-46D1-8B03-D86D74CD22B2}"/>
              </a:ext>
            </a:extLst>
          </p:cNvPr>
          <p:cNvCxnSpPr>
            <a:cxnSpLocks/>
            <a:stCxn id="77" idx="0"/>
            <a:endCxn id="6" idx="1"/>
          </p:cNvCxnSpPr>
          <p:nvPr/>
        </p:nvCxnSpPr>
        <p:spPr>
          <a:xfrm>
            <a:off x="4577920" y="3842898"/>
            <a:ext cx="236735" cy="932027"/>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Connector: Elbow 100">
            <a:extLst>
              <a:ext uri="{FF2B5EF4-FFF2-40B4-BE49-F238E27FC236}">
                <a16:creationId xmlns:a16="http://schemas.microsoft.com/office/drawing/2014/main" id="{965F3C10-D94D-431B-9A37-461A64E7433E}"/>
              </a:ext>
            </a:extLst>
          </p:cNvPr>
          <p:cNvCxnSpPr>
            <a:cxnSpLocks/>
          </p:cNvCxnSpPr>
          <p:nvPr/>
        </p:nvCxnSpPr>
        <p:spPr>
          <a:xfrm>
            <a:off x="4569735" y="3544794"/>
            <a:ext cx="2847945" cy="1233370"/>
          </a:xfrm>
          <a:prstGeom prst="bentConnector3">
            <a:avLst>
              <a:gd name="adj1" fmla="val 10018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48D18936-2F61-471B-BC26-CD2CA5B9EC54}"/>
              </a:ext>
            </a:extLst>
          </p:cNvPr>
          <p:cNvSpPr/>
          <p:nvPr/>
        </p:nvSpPr>
        <p:spPr>
          <a:xfrm rot="5400000">
            <a:off x="7306210" y="2212569"/>
            <a:ext cx="772585" cy="1204412"/>
          </a:xfrm>
          <a:prstGeom prst="rect">
            <a:avLst/>
          </a:prstGeom>
          <a:ln/>
        </p:spPr>
        <p:style>
          <a:lnRef idx="0">
            <a:schemeClr val="dk1"/>
          </a:lnRef>
          <a:fillRef idx="3">
            <a:schemeClr val="dk1"/>
          </a:fillRef>
          <a:effectRef idx="3">
            <a:schemeClr val="dk1"/>
          </a:effectRef>
          <a:fontRef idx="minor">
            <a:schemeClr val="lt1"/>
          </a:fontRef>
        </p:style>
        <p:txBody>
          <a:bodyPr vert="vert27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0"/>
                <a:solidFill>
                  <a:srgbClr val="8BB434">
                    <a:lumMod val="60000"/>
                    <a:lumOff val="40000"/>
                  </a:srgbClr>
                </a:solidFill>
                <a:effectLst/>
                <a:uLnTx/>
                <a:uFillTx/>
                <a:latin typeface="Times New Roman" panose="02020603050405020304" pitchFamily="18" charset="0"/>
                <a:ea typeface="+mn-ea"/>
                <a:cs typeface="Times New Roman" panose="02020603050405020304" pitchFamily="18" charset="0"/>
              </a:rPr>
              <a:t>Control Unit</a:t>
            </a:r>
          </a:p>
        </p:txBody>
      </p:sp>
      <p:cxnSp>
        <p:nvCxnSpPr>
          <p:cNvPr id="116" name="Straight Arrow Connector 115">
            <a:extLst>
              <a:ext uri="{FF2B5EF4-FFF2-40B4-BE49-F238E27FC236}">
                <a16:creationId xmlns:a16="http://schemas.microsoft.com/office/drawing/2014/main" id="{EE6100AC-81A4-4855-80FD-453AA9BF9546}"/>
              </a:ext>
            </a:extLst>
          </p:cNvPr>
          <p:cNvCxnSpPr>
            <a:cxnSpLocks/>
          </p:cNvCxnSpPr>
          <p:nvPr/>
        </p:nvCxnSpPr>
        <p:spPr>
          <a:xfrm>
            <a:off x="2459105" y="2781139"/>
            <a:ext cx="4631191"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7" name="TextBox 116">
            <a:extLst>
              <a:ext uri="{FF2B5EF4-FFF2-40B4-BE49-F238E27FC236}">
                <a16:creationId xmlns:a16="http://schemas.microsoft.com/office/drawing/2014/main" id="{ACD7E9E3-03B0-4426-93ED-C1DBCE66583D}"/>
              </a:ext>
            </a:extLst>
          </p:cNvPr>
          <p:cNvSpPr txBox="1"/>
          <p:nvPr/>
        </p:nvSpPr>
        <p:spPr>
          <a:xfrm>
            <a:off x="1612746" y="2519529"/>
            <a:ext cx="1201446"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Device Enable</a:t>
            </a:r>
          </a:p>
        </p:txBody>
      </p:sp>
      <p:cxnSp>
        <p:nvCxnSpPr>
          <p:cNvPr id="140" name="Straight Arrow Connector 139">
            <a:extLst>
              <a:ext uri="{FF2B5EF4-FFF2-40B4-BE49-F238E27FC236}">
                <a16:creationId xmlns:a16="http://schemas.microsoft.com/office/drawing/2014/main" id="{0BE0901E-47DD-4CAC-AA7C-4B61D6C5D66F}"/>
              </a:ext>
            </a:extLst>
          </p:cNvPr>
          <p:cNvCxnSpPr>
            <a:cxnSpLocks/>
          </p:cNvCxnSpPr>
          <p:nvPr/>
        </p:nvCxnSpPr>
        <p:spPr>
          <a:xfrm>
            <a:off x="2613749" y="4188392"/>
            <a:ext cx="1191086"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1" name="TextBox 140">
            <a:extLst>
              <a:ext uri="{FF2B5EF4-FFF2-40B4-BE49-F238E27FC236}">
                <a16:creationId xmlns:a16="http://schemas.microsoft.com/office/drawing/2014/main" id="{8571ECA3-20C7-4C69-B063-2F520E36EF9B}"/>
              </a:ext>
            </a:extLst>
          </p:cNvPr>
          <p:cNvSpPr txBox="1"/>
          <p:nvPr/>
        </p:nvSpPr>
        <p:spPr>
          <a:xfrm>
            <a:off x="2012254" y="4007559"/>
            <a:ext cx="1278379"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REST</a:t>
            </a:r>
          </a:p>
        </p:txBody>
      </p:sp>
      <p:cxnSp>
        <p:nvCxnSpPr>
          <p:cNvPr id="145" name="Connector: Elbow 144">
            <a:extLst>
              <a:ext uri="{FF2B5EF4-FFF2-40B4-BE49-F238E27FC236}">
                <a16:creationId xmlns:a16="http://schemas.microsoft.com/office/drawing/2014/main" id="{85E10881-F0F8-43C7-837E-7100C3ECD443}"/>
              </a:ext>
            </a:extLst>
          </p:cNvPr>
          <p:cNvCxnSpPr>
            <a:cxnSpLocks/>
          </p:cNvCxnSpPr>
          <p:nvPr/>
        </p:nvCxnSpPr>
        <p:spPr>
          <a:xfrm>
            <a:off x="3397145" y="4178184"/>
            <a:ext cx="1024671" cy="875822"/>
          </a:xfrm>
          <a:prstGeom prst="bentConnector3">
            <a:avLst>
              <a:gd name="adj1" fmla="val -25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Connector: Elbow 160">
            <a:extLst>
              <a:ext uri="{FF2B5EF4-FFF2-40B4-BE49-F238E27FC236}">
                <a16:creationId xmlns:a16="http://schemas.microsoft.com/office/drawing/2014/main" id="{19774616-87F5-4DC5-AB5D-1DD243D46EE1}"/>
              </a:ext>
            </a:extLst>
          </p:cNvPr>
          <p:cNvCxnSpPr>
            <a:cxnSpLocks/>
            <a:endCxn id="40" idx="3"/>
          </p:cNvCxnSpPr>
          <p:nvPr/>
        </p:nvCxnSpPr>
        <p:spPr>
          <a:xfrm>
            <a:off x="3397145" y="5058542"/>
            <a:ext cx="4295358" cy="786104"/>
          </a:xfrm>
          <a:prstGeom prst="bentConnector4">
            <a:avLst>
              <a:gd name="adj1" fmla="val -117"/>
              <a:gd name="adj2" fmla="val 12908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Rectangle 171">
            <a:extLst>
              <a:ext uri="{FF2B5EF4-FFF2-40B4-BE49-F238E27FC236}">
                <a16:creationId xmlns:a16="http://schemas.microsoft.com/office/drawing/2014/main" id="{956A777F-7F7E-4C31-8BE0-A59F3426E07B}"/>
              </a:ext>
            </a:extLst>
          </p:cNvPr>
          <p:cNvSpPr/>
          <p:nvPr/>
        </p:nvSpPr>
        <p:spPr>
          <a:xfrm rot="5400000">
            <a:off x="8810998" y="1410531"/>
            <a:ext cx="772585" cy="1204412"/>
          </a:xfrm>
          <a:prstGeom prst="rect">
            <a:avLst/>
          </a:prstGeom>
          <a:ln/>
        </p:spPr>
        <p:style>
          <a:lnRef idx="0">
            <a:schemeClr val="dk1"/>
          </a:lnRef>
          <a:fillRef idx="3">
            <a:schemeClr val="dk1"/>
          </a:fillRef>
          <a:effectRef idx="3">
            <a:schemeClr val="dk1"/>
          </a:effectRef>
          <a:fontRef idx="minor">
            <a:schemeClr val="lt1"/>
          </a:fontRef>
        </p:style>
        <p:txBody>
          <a:bodyPr vert="vert27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0"/>
                <a:solidFill>
                  <a:srgbClr val="8BB434">
                    <a:lumMod val="60000"/>
                    <a:lumOff val="40000"/>
                  </a:srgbClr>
                </a:solidFill>
                <a:effectLst/>
                <a:uLnTx/>
                <a:uFillTx/>
                <a:latin typeface="Times New Roman" panose="02020603050405020304" pitchFamily="18" charset="0"/>
                <a:ea typeface="+mn-ea"/>
                <a:cs typeface="Times New Roman" panose="02020603050405020304" pitchFamily="18" charset="0"/>
              </a:rPr>
              <a:t>Counter</a:t>
            </a:r>
          </a:p>
        </p:txBody>
      </p:sp>
      <p:cxnSp>
        <p:nvCxnSpPr>
          <p:cNvPr id="173" name="Straight Arrow Connector 172">
            <a:extLst>
              <a:ext uri="{FF2B5EF4-FFF2-40B4-BE49-F238E27FC236}">
                <a16:creationId xmlns:a16="http://schemas.microsoft.com/office/drawing/2014/main" id="{0BB0B043-B8DE-4682-A092-2CD45D6E00B3}"/>
              </a:ext>
            </a:extLst>
          </p:cNvPr>
          <p:cNvCxnSpPr>
            <a:cxnSpLocks/>
          </p:cNvCxnSpPr>
          <p:nvPr/>
        </p:nvCxnSpPr>
        <p:spPr>
          <a:xfrm>
            <a:off x="7901126" y="1872416"/>
            <a:ext cx="670279"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75" name="TextBox 174">
            <a:extLst>
              <a:ext uri="{FF2B5EF4-FFF2-40B4-BE49-F238E27FC236}">
                <a16:creationId xmlns:a16="http://schemas.microsoft.com/office/drawing/2014/main" id="{84488B0E-9E13-46A0-A1FC-800AA35FBFBB}"/>
              </a:ext>
            </a:extLst>
          </p:cNvPr>
          <p:cNvSpPr txBox="1"/>
          <p:nvPr/>
        </p:nvSpPr>
        <p:spPr>
          <a:xfrm>
            <a:off x="6742616" y="3529101"/>
            <a:ext cx="1278379"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Clk_D</a:t>
            </a:r>
          </a:p>
        </p:txBody>
      </p:sp>
      <p:cxnSp>
        <p:nvCxnSpPr>
          <p:cNvPr id="176" name="Connector: Elbow 175">
            <a:extLst>
              <a:ext uri="{FF2B5EF4-FFF2-40B4-BE49-F238E27FC236}">
                <a16:creationId xmlns:a16="http://schemas.microsoft.com/office/drawing/2014/main" id="{3A0B4616-55F7-4168-8D04-F47739DBA49F}"/>
              </a:ext>
            </a:extLst>
          </p:cNvPr>
          <p:cNvCxnSpPr>
            <a:cxnSpLocks/>
            <a:endCxn id="107" idx="0"/>
          </p:cNvCxnSpPr>
          <p:nvPr/>
        </p:nvCxnSpPr>
        <p:spPr>
          <a:xfrm rot="10800000" flipV="1">
            <a:off x="8294709" y="1889382"/>
            <a:ext cx="1504788" cy="925394"/>
          </a:xfrm>
          <a:prstGeom prst="bentConnector3">
            <a:avLst>
              <a:gd name="adj1" fmla="val -21975"/>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7AE8DDF6-73BB-4FD3-B1A9-D6E727112D8D}"/>
              </a:ext>
            </a:extLst>
          </p:cNvPr>
          <p:cNvCxnSpPr>
            <a:cxnSpLocks/>
          </p:cNvCxnSpPr>
          <p:nvPr/>
        </p:nvCxnSpPr>
        <p:spPr>
          <a:xfrm>
            <a:off x="7901126" y="2145873"/>
            <a:ext cx="657689"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80" name="TextBox 179">
            <a:extLst>
              <a:ext uri="{FF2B5EF4-FFF2-40B4-BE49-F238E27FC236}">
                <a16:creationId xmlns:a16="http://schemas.microsoft.com/office/drawing/2014/main" id="{281AB2F9-C7C5-4B89-B5D5-113F45D7176C}"/>
              </a:ext>
            </a:extLst>
          </p:cNvPr>
          <p:cNvSpPr txBox="1"/>
          <p:nvPr/>
        </p:nvSpPr>
        <p:spPr>
          <a:xfrm>
            <a:off x="7213884" y="1991192"/>
            <a:ext cx="1278379"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REST</a:t>
            </a:r>
          </a:p>
        </p:txBody>
      </p:sp>
      <p:cxnSp>
        <p:nvCxnSpPr>
          <p:cNvPr id="184" name="Connector: Elbow 183">
            <a:extLst>
              <a:ext uri="{FF2B5EF4-FFF2-40B4-BE49-F238E27FC236}">
                <a16:creationId xmlns:a16="http://schemas.microsoft.com/office/drawing/2014/main" id="{136788C3-B387-4294-A491-CE4A0348040E}"/>
              </a:ext>
            </a:extLst>
          </p:cNvPr>
          <p:cNvCxnSpPr>
            <a:cxnSpLocks/>
          </p:cNvCxnSpPr>
          <p:nvPr/>
        </p:nvCxnSpPr>
        <p:spPr>
          <a:xfrm flipV="1">
            <a:off x="8318388" y="2379392"/>
            <a:ext cx="938859" cy="26293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9" name="TextBox 188">
            <a:extLst>
              <a:ext uri="{FF2B5EF4-FFF2-40B4-BE49-F238E27FC236}">
                <a16:creationId xmlns:a16="http://schemas.microsoft.com/office/drawing/2014/main" id="{254FE185-EBF3-4755-A152-0E066D3F9FF6}"/>
              </a:ext>
            </a:extLst>
          </p:cNvPr>
          <p:cNvSpPr txBox="1"/>
          <p:nvPr/>
        </p:nvSpPr>
        <p:spPr>
          <a:xfrm>
            <a:off x="8218513" y="2380720"/>
            <a:ext cx="1138608" cy="2616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Counter enable</a:t>
            </a:r>
          </a:p>
        </p:txBody>
      </p:sp>
      <p:sp>
        <p:nvSpPr>
          <p:cNvPr id="190" name="TextBox 189">
            <a:extLst>
              <a:ext uri="{FF2B5EF4-FFF2-40B4-BE49-F238E27FC236}">
                <a16:creationId xmlns:a16="http://schemas.microsoft.com/office/drawing/2014/main" id="{14B0B7BA-2A22-4248-B0D7-46B3EF507909}"/>
              </a:ext>
            </a:extLst>
          </p:cNvPr>
          <p:cNvSpPr txBox="1"/>
          <p:nvPr/>
        </p:nvSpPr>
        <p:spPr>
          <a:xfrm>
            <a:off x="8256611" y="2854062"/>
            <a:ext cx="1138608" cy="2616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Counter output</a:t>
            </a:r>
          </a:p>
        </p:txBody>
      </p:sp>
      <p:cxnSp>
        <p:nvCxnSpPr>
          <p:cNvPr id="191" name="Straight Connector 190">
            <a:extLst>
              <a:ext uri="{FF2B5EF4-FFF2-40B4-BE49-F238E27FC236}">
                <a16:creationId xmlns:a16="http://schemas.microsoft.com/office/drawing/2014/main" id="{89102291-3971-43AE-881C-48FD2B5ED752}"/>
              </a:ext>
            </a:extLst>
          </p:cNvPr>
          <p:cNvCxnSpPr/>
          <p:nvPr/>
        </p:nvCxnSpPr>
        <p:spPr>
          <a:xfrm flipH="1">
            <a:off x="9523965" y="2629428"/>
            <a:ext cx="79160" cy="4482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92" name="TextBox 191">
            <a:extLst>
              <a:ext uri="{FF2B5EF4-FFF2-40B4-BE49-F238E27FC236}">
                <a16:creationId xmlns:a16="http://schemas.microsoft.com/office/drawing/2014/main" id="{A733205F-558C-4E1E-B1F6-04C0B1E36B46}"/>
              </a:ext>
            </a:extLst>
          </p:cNvPr>
          <p:cNvSpPr txBox="1"/>
          <p:nvPr/>
        </p:nvSpPr>
        <p:spPr>
          <a:xfrm flipH="1">
            <a:off x="9647137" y="2523964"/>
            <a:ext cx="516356"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4</a:t>
            </a:r>
          </a:p>
        </p:txBody>
      </p:sp>
      <p:cxnSp>
        <p:nvCxnSpPr>
          <p:cNvPr id="210" name="Straight Arrow Connector 209">
            <a:extLst>
              <a:ext uri="{FF2B5EF4-FFF2-40B4-BE49-F238E27FC236}">
                <a16:creationId xmlns:a16="http://schemas.microsoft.com/office/drawing/2014/main" id="{1EFE6131-C200-4060-BB84-B4EFC13A102F}"/>
              </a:ext>
            </a:extLst>
          </p:cNvPr>
          <p:cNvCxnSpPr>
            <a:cxnSpLocks/>
          </p:cNvCxnSpPr>
          <p:nvPr/>
        </p:nvCxnSpPr>
        <p:spPr>
          <a:xfrm>
            <a:off x="7692502" y="3210291"/>
            <a:ext cx="0" cy="155172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12" name="Straight Arrow Connector 211">
            <a:extLst>
              <a:ext uri="{FF2B5EF4-FFF2-40B4-BE49-F238E27FC236}">
                <a16:creationId xmlns:a16="http://schemas.microsoft.com/office/drawing/2014/main" id="{91F41B41-21AC-4D20-AD2D-7BAE7EE3F818}"/>
              </a:ext>
            </a:extLst>
          </p:cNvPr>
          <p:cNvCxnSpPr>
            <a:cxnSpLocks/>
          </p:cNvCxnSpPr>
          <p:nvPr/>
        </p:nvCxnSpPr>
        <p:spPr>
          <a:xfrm>
            <a:off x="7910003" y="3210291"/>
            <a:ext cx="0" cy="155172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13" name="TextBox 212">
            <a:extLst>
              <a:ext uri="{FF2B5EF4-FFF2-40B4-BE49-F238E27FC236}">
                <a16:creationId xmlns:a16="http://schemas.microsoft.com/office/drawing/2014/main" id="{F89FBF5D-6DFB-4D44-8FCB-074531CC190B}"/>
              </a:ext>
            </a:extLst>
          </p:cNvPr>
          <p:cNvSpPr txBox="1"/>
          <p:nvPr/>
        </p:nvSpPr>
        <p:spPr>
          <a:xfrm rot="16200000">
            <a:off x="7004047" y="3906025"/>
            <a:ext cx="1138608" cy="2616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Shift enable</a:t>
            </a:r>
          </a:p>
        </p:txBody>
      </p:sp>
      <p:sp>
        <p:nvSpPr>
          <p:cNvPr id="214" name="TextBox 213">
            <a:extLst>
              <a:ext uri="{FF2B5EF4-FFF2-40B4-BE49-F238E27FC236}">
                <a16:creationId xmlns:a16="http://schemas.microsoft.com/office/drawing/2014/main" id="{955ABA0F-FBCC-4F3A-A47A-7AF0DC6D6901}"/>
              </a:ext>
            </a:extLst>
          </p:cNvPr>
          <p:cNvSpPr txBox="1"/>
          <p:nvPr/>
        </p:nvSpPr>
        <p:spPr>
          <a:xfrm rot="16200000">
            <a:off x="7457518" y="3906025"/>
            <a:ext cx="1138608" cy="2616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Write enable</a:t>
            </a:r>
          </a:p>
        </p:txBody>
      </p:sp>
      <p:cxnSp>
        <p:nvCxnSpPr>
          <p:cNvPr id="224" name="Straight Arrow Connector 223">
            <a:extLst>
              <a:ext uri="{FF2B5EF4-FFF2-40B4-BE49-F238E27FC236}">
                <a16:creationId xmlns:a16="http://schemas.microsoft.com/office/drawing/2014/main" id="{5EAEFD9F-4FCB-441A-8D05-F324BDC0EDAA}"/>
              </a:ext>
            </a:extLst>
          </p:cNvPr>
          <p:cNvCxnSpPr>
            <a:cxnSpLocks/>
          </p:cNvCxnSpPr>
          <p:nvPr/>
        </p:nvCxnSpPr>
        <p:spPr>
          <a:xfrm>
            <a:off x="8020995" y="2145080"/>
            <a:ext cx="5827" cy="30171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27" name="Straight Arrow Connector 226">
            <a:extLst>
              <a:ext uri="{FF2B5EF4-FFF2-40B4-BE49-F238E27FC236}">
                <a16:creationId xmlns:a16="http://schemas.microsoft.com/office/drawing/2014/main" id="{CF921E2E-E764-4C8C-908D-BD6B46709C52}"/>
              </a:ext>
            </a:extLst>
          </p:cNvPr>
          <p:cNvCxnSpPr>
            <a:cxnSpLocks/>
          </p:cNvCxnSpPr>
          <p:nvPr/>
        </p:nvCxnSpPr>
        <p:spPr>
          <a:xfrm flipH="1">
            <a:off x="8170016" y="1895940"/>
            <a:ext cx="7111" cy="54357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14994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F78048-AB5D-45AC-99FC-C67D9E89217D}"/>
              </a:ext>
            </a:extLst>
          </p:cNvPr>
          <p:cNvSpPr>
            <a:spLocks noGrp="1"/>
          </p:cNvSpPr>
          <p:nvPr>
            <p:ph idx="1"/>
          </p:nvPr>
        </p:nvSpPr>
        <p:spPr>
          <a:xfrm>
            <a:off x="1492321" y="880368"/>
            <a:ext cx="10586362" cy="5715741"/>
          </a:xfrm>
        </p:spPr>
        <p:txBody>
          <a:bodyPr anchor="t">
            <a:normAutofit/>
          </a:bodyPr>
          <a:lstStyle/>
          <a:p>
            <a:pPr marL="0" indent="0">
              <a:lnSpc>
                <a:spcPct val="200000"/>
              </a:lnSpc>
              <a:buNone/>
            </a:pPr>
            <a:r>
              <a:rPr lang="en-US" sz="1400" b="1" dirty="0">
                <a:solidFill>
                  <a:schemeClr val="accent3">
                    <a:lumMod val="50000"/>
                  </a:schemeClr>
                </a:solidFill>
                <a:latin typeface="Times New Roman" panose="02020603050405020304" pitchFamily="18" charset="0"/>
                <a:cs typeface="Times New Roman" panose="02020603050405020304" pitchFamily="18" charset="0"/>
              </a:rPr>
              <a:t>The hamming encoder datapath consists of :</a:t>
            </a:r>
          </a:p>
          <a:p>
            <a:pPr lvl="1">
              <a:spcAft>
                <a:spcPts val="1200"/>
              </a:spcAft>
              <a:buClrTx/>
              <a:buFont typeface="Arial" panose="020B0604020202020204" pitchFamily="34" charset="0"/>
              <a:buChar char="•"/>
            </a:pPr>
            <a:r>
              <a:rPr lang="en-US" sz="1000" b="1" u="sng" dirty="0">
                <a:solidFill>
                  <a:schemeClr val="accent3">
                    <a:lumMod val="50000"/>
                  </a:schemeClr>
                </a:solidFill>
                <a:latin typeface="Times New Roman" panose="02020603050405020304" pitchFamily="18" charset="0"/>
                <a:cs typeface="Times New Roman" panose="02020603050405020304" pitchFamily="18" charset="0"/>
              </a:rPr>
              <a:t> </a:t>
            </a:r>
            <a:r>
              <a:rPr lang="en-US" sz="1400" b="1" u="sng" dirty="0">
                <a:solidFill>
                  <a:schemeClr val="accent3">
                    <a:lumMod val="50000"/>
                  </a:schemeClr>
                </a:solidFill>
                <a:latin typeface="Times New Roman" panose="02020603050405020304" pitchFamily="18" charset="0"/>
                <a:cs typeface="Times New Roman" panose="02020603050405020304" pitchFamily="18" charset="0"/>
              </a:rPr>
              <a:t>Shift Register C :  </a:t>
            </a:r>
            <a:r>
              <a:rPr lang="en-US" sz="1400" b="1" dirty="0">
                <a:solidFill>
                  <a:schemeClr val="accent3">
                    <a:lumMod val="50000"/>
                  </a:schemeClr>
                </a:solidFill>
                <a:latin typeface="Times New Roman" panose="02020603050405020304" pitchFamily="18" charset="0"/>
                <a:cs typeface="Times New Roman" panose="02020603050405020304" pitchFamily="18" charset="0"/>
              </a:rPr>
              <a:t> </a:t>
            </a:r>
          </a:p>
          <a:p>
            <a:pPr lvl="1">
              <a:buClrTx/>
              <a:buSzPct val="90000"/>
              <a:buFont typeface="Wingdings" panose="05000000000000000000" pitchFamily="2" charset="2"/>
              <a:buChar char="ü"/>
            </a:pPr>
            <a:r>
              <a:rPr lang="en-US" sz="1400" b="1" dirty="0">
                <a:latin typeface="Times New Roman" panose="02020603050405020304" pitchFamily="18" charset="0"/>
                <a:cs typeface="Times New Roman" panose="02020603050405020304" pitchFamily="18" charset="0"/>
              </a:rPr>
              <a:t>Is the first component of the hamming decoder datapath and its function is to convert the serial input bit streams into parallel words at rate  “15MBits/Sec” .</a:t>
            </a:r>
          </a:p>
          <a:p>
            <a:pPr lvl="1">
              <a:buClrTx/>
              <a:buSzPct val="90000"/>
              <a:buFont typeface="Wingdings" panose="05000000000000000000" pitchFamily="2" charset="2"/>
              <a:buChar char="ü"/>
            </a:pPr>
            <a:r>
              <a:rPr lang="en-US" sz="1400" b="1" dirty="0">
                <a:latin typeface="Times New Roman" panose="02020603050405020304" pitchFamily="18" charset="0"/>
                <a:cs typeface="Times New Roman" panose="02020603050405020304" pitchFamily="18" charset="0"/>
              </a:rPr>
              <a:t>Its shift_enable signal is always active and its write_enable signal is always low and  it works at a clock equals to “15MHZ”  .</a:t>
            </a:r>
          </a:p>
          <a:p>
            <a:pPr lvl="1">
              <a:spcAft>
                <a:spcPts val="1200"/>
              </a:spcAft>
              <a:buClrTx/>
              <a:buFont typeface="Arial" panose="020B0604020202020204" pitchFamily="34" charset="0"/>
              <a:buChar char="•"/>
            </a:pPr>
            <a:r>
              <a:rPr lang="en-US" sz="1000" b="1" u="sng" dirty="0">
                <a:solidFill>
                  <a:schemeClr val="accent3">
                    <a:lumMod val="50000"/>
                  </a:schemeClr>
                </a:solidFill>
                <a:latin typeface="Times New Roman" panose="02020603050405020304" pitchFamily="18" charset="0"/>
                <a:cs typeface="Times New Roman" panose="02020603050405020304" pitchFamily="18" charset="0"/>
              </a:rPr>
              <a:t> </a:t>
            </a:r>
            <a:r>
              <a:rPr lang="en-US" sz="1400" b="1" u="sng" dirty="0">
                <a:solidFill>
                  <a:schemeClr val="accent3">
                    <a:lumMod val="50000"/>
                  </a:schemeClr>
                </a:solidFill>
                <a:latin typeface="Times New Roman" panose="02020603050405020304" pitchFamily="18" charset="0"/>
                <a:cs typeface="Times New Roman" panose="02020603050405020304" pitchFamily="18" charset="0"/>
              </a:rPr>
              <a:t>Hamming </a:t>
            </a:r>
            <a:r>
              <a:rPr lang="en-US" sz="1400" b="1" u="sng" dirty="0" err="1">
                <a:solidFill>
                  <a:schemeClr val="accent3">
                    <a:lumMod val="50000"/>
                  </a:schemeClr>
                </a:solidFill>
                <a:latin typeface="Times New Roman" panose="02020603050405020304" pitchFamily="18" charset="0"/>
                <a:cs typeface="Times New Roman" panose="02020603050405020304" pitchFamily="18" charset="0"/>
              </a:rPr>
              <a:t>dncoder</a:t>
            </a:r>
            <a:r>
              <a:rPr lang="en-US" sz="1400" b="1" u="sng" dirty="0">
                <a:solidFill>
                  <a:schemeClr val="accent3">
                    <a:lumMod val="50000"/>
                  </a:schemeClr>
                </a:solidFill>
                <a:latin typeface="Times New Roman" panose="02020603050405020304" pitchFamily="18" charset="0"/>
                <a:cs typeface="Times New Roman" panose="02020603050405020304" pitchFamily="18" charset="0"/>
              </a:rPr>
              <a:t> :  </a:t>
            </a:r>
            <a:r>
              <a:rPr lang="en-US" sz="1400" b="1" dirty="0">
                <a:solidFill>
                  <a:schemeClr val="accent3">
                    <a:lumMod val="50000"/>
                  </a:schemeClr>
                </a:solidFill>
                <a:latin typeface="Times New Roman" panose="02020603050405020304" pitchFamily="18" charset="0"/>
                <a:cs typeface="Times New Roman" panose="02020603050405020304" pitchFamily="18" charset="0"/>
              </a:rPr>
              <a:t> </a:t>
            </a:r>
          </a:p>
          <a:p>
            <a:pPr lvl="1">
              <a:buClrTx/>
              <a:buSzPct val="90000"/>
              <a:buFont typeface="Wingdings" panose="05000000000000000000" pitchFamily="2" charset="2"/>
              <a:buChar char="ü"/>
            </a:pPr>
            <a:r>
              <a:rPr lang="en-US" sz="1400" b="1" dirty="0">
                <a:latin typeface="Times New Roman" panose="02020603050405020304" pitchFamily="18" charset="0"/>
                <a:cs typeface="Times New Roman" panose="02020603050405020304" pitchFamily="18" charset="0"/>
              </a:rPr>
              <a:t>It is a combinational logic circuit that takes an input codeword of 15bits  from the serial parallel converter, corrects them if there is an error in one bite in the codeword bits  then removes the parity bits to produce  the original message which consist of 11 bits corrected. </a:t>
            </a:r>
          </a:p>
          <a:p>
            <a:pPr lvl="1">
              <a:buClrTx/>
              <a:buSzPct val="90000"/>
              <a:buFont typeface="Wingdings" panose="05000000000000000000" pitchFamily="2" charset="2"/>
              <a:buChar char="ü"/>
            </a:pPr>
            <a:r>
              <a:rPr lang="en-US" sz="1400" b="1" dirty="0">
                <a:latin typeface="Times New Roman" panose="02020603050405020304" pitchFamily="18" charset="0"/>
                <a:cs typeface="Times New Roman" panose="02020603050405020304" pitchFamily="18" charset="0"/>
              </a:rPr>
              <a:t>The following logic circuit diagram shows how it works:</a:t>
            </a:r>
          </a:p>
        </p:txBody>
      </p:sp>
      <p:sp>
        <p:nvSpPr>
          <p:cNvPr id="4" name="Content Placeholder 2">
            <a:extLst>
              <a:ext uri="{FF2B5EF4-FFF2-40B4-BE49-F238E27FC236}">
                <a16:creationId xmlns:a16="http://schemas.microsoft.com/office/drawing/2014/main" id="{FF3EDE2F-C9AE-4F37-A0CA-3919A8621315}"/>
              </a:ext>
            </a:extLst>
          </p:cNvPr>
          <p:cNvSpPr txBox="1">
            <a:spLocks/>
          </p:cNvSpPr>
          <p:nvPr/>
        </p:nvSpPr>
        <p:spPr>
          <a:xfrm>
            <a:off x="1908697" y="448676"/>
            <a:ext cx="3497803" cy="618123"/>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marR="0" lvl="0" indent="0" algn="l" defTabSz="457200" rtl="0" eaLnBrk="1" fontAlgn="auto" latinLnBrk="0" hangingPunct="1">
              <a:lnSpc>
                <a:spcPct val="100000"/>
              </a:lnSpc>
              <a:spcBef>
                <a:spcPct val="20000"/>
              </a:spcBef>
              <a:spcAft>
                <a:spcPts val="600"/>
              </a:spcAft>
              <a:buClrTx/>
              <a:buSzPct val="70000"/>
              <a:buFont typeface="Arial"/>
              <a:buNone/>
              <a:tabLst/>
              <a:defRPr/>
            </a:pPr>
            <a:r>
              <a:rPr kumimoji="0" lang="en-US" sz="1600" b="1" i="0" u="none" strike="noStrike" kern="1200" cap="none" spc="0" normalizeH="0" baseline="0" noProof="0" dirty="0">
                <a:ln>
                  <a:noFill/>
                </a:ln>
                <a:solidFill>
                  <a:srgbClr val="8BB434">
                    <a:lumMod val="75000"/>
                  </a:srgbClr>
                </a:solidFill>
                <a:effectLst/>
                <a:uLnTx/>
                <a:uFillTx/>
                <a:latin typeface="Times New Roman" panose="02020603050405020304" pitchFamily="18" charset="0"/>
                <a:ea typeface="+mn-ea"/>
                <a:cs typeface="Times New Roman" panose="02020603050405020304" pitchFamily="18" charset="0"/>
              </a:rPr>
              <a:t>2.     </a:t>
            </a:r>
            <a:r>
              <a:rPr kumimoji="0" lang="en-US" sz="1800" b="1" i="0" u="sng" strike="noStrike" kern="1200" cap="none" spc="0" normalizeH="0" baseline="0" noProof="0" dirty="0">
                <a:ln>
                  <a:noFill/>
                </a:ln>
                <a:solidFill>
                  <a:srgbClr val="8BB434">
                    <a:lumMod val="75000"/>
                  </a:srgbClr>
                </a:solidFill>
                <a:effectLst/>
                <a:uLnTx/>
                <a:uFillTx/>
                <a:latin typeface="Times New Roman" panose="02020603050405020304" pitchFamily="18" charset="0"/>
                <a:ea typeface="+mn-ea"/>
                <a:cs typeface="Times New Roman" panose="02020603050405020304" pitchFamily="18" charset="0"/>
              </a:rPr>
              <a:t>Principle of operation</a:t>
            </a:r>
          </a:p>
        </p:txBody>
      </p:sp>
      <p:sp>
        <p:nvSpPr>
          <p:cNvPr id="2" name="Rectangle 1">
            <a:extLst>
              <a:ext uri="{FF2B5EF4-FFF2-40B4-BE49-F238E27FC236}">
                <a16:creationId xmlns:a16="http://schemas.microsoft.com/office/drawing/2014/main" id="{3E401097-6E00-4D9F-927B-C29273C6C587}"/>
              </a:ext>
            </a:extLst>
          </p:cNvPr>
          <p:cNvSpPr/>
          <p:nvPr/>
        </p:nvSpPr>
        <p:spPr>
          <a:xfrm>
            <a:off x="5580332" y="5627712"/>
            <a:ext cx="1353842" cy="618123"/>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b="1" dirty="0">
                <a:solidFill>
                  <a:schemeClr val="accent1">
                    <a:lumMod val="75000"/>
                  </a:schemeClr>
                </a:solidFill>
                <a:latin typeface="Times New Roman" panose="02020603050405020304" pitchFamily="18" charset="0"/>
                <a:cs typeface="Times New Roman" panose="02020603050405020304" pitchFamily="18" charset="0"/>
              </a:rPr>
              <a:t>decoder</a:t>
            </a:r>
          </a:p>
        </p:txBody>
      </p:sp>
      <p:sp>
        <p:nvSpPr>
          <p:cNvPr id="6" name="Arrow: Right 5">
            <a:extLst>
              <a:ext uri="{FF2B5EF4-FFF2-40B4-BE49-F238E27FC236}">
                <a16:creationId xmlns:a16="http://schemas.microsoft.com/office/drawing/2014/main" id="{85FBCB4C-FF99-4F88-BA8B-077FBE8EAFCB}"/>
              </a:ext>
            </a:extLst>
          </p:cNvPr>
          <p:cNvSpPr/>
          <p:nvPr/>
        </p:nvSpPr>
        <p:spPr>
          <a:xfrm>
            <a:off x="3217172" y="5772537"/>
            <a:ext cx="348448" cy="328474"/>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84F9E59B-6068-4D1D-843F-3CCD1F6A274F}"/>
              </a:ext>
            </a:extLst>
          </p:cNvPr>
          <p:cNvSpPr/>
          <p:nvPr/>
        </p:nvSpPr>
        <p:spPr>
          <a:xfrm>
            <a:off x="5032416" y="5841506"/>
            <a:ext cx="435005" cy="328474"/>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F73D3E4-48BB-419A-B411-A543FC34E3F0}"/>
              </a:ext>
            </a:extLst>
          </p:cNvPr>
          <p:cNvSpPr txBox="1"/>
          <p:nvPr/>
        </p:nvSpPr>
        <p:spPr>
          <a:xfrm>
            <a:off x="1873185" y="5772537"/>
            <a:ext cx="1899821" cy="276999"/>
          </a:xfrm>
          <a:prstGeom prst="rect">
            <a:avLst/>
          </a:prstGeom>
          <a:noFill/>
        </p:spPr>
        <p:txBody>
          <a:bodyPr wrap="square" rtlCol="0">
            <a:spAutoFit/>
          </a:bodyPr>
          <a:lstStyle/>
          <a:p>
            <a:r>
              <a:rPr lang="en-US" sz="1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15 bits codeword</a:t>
            </a:r>
          </a:p>
        </p:txBody>
      </p:sp>
      <p:sp>
        <p:nvSpPr>
          <p:cNvPr id="9" name="Rectangle 8">
            <a:extLst>
              <a:ext uri="{FF2B5EF4-FFF2-40B4-BE49-F238E27FC236}">
                <a16:creationId xmlns:a16="http://schemas.microsoft.com/office/drawing/2014/main" id="{023D02E0-7063-46DB-9E28-A0D1BF54D5FE}"/>
              </a:ext>
            </a:extLst>
          </p:cNvPr>
          <p:cNvSpPr/>
          <p:nvPr/>
        </p:nvSpPr>
        <p:spPr>
          <a:xfrm>
            <a:off x="3685040" y="5326602"/>
            <a:ext cx="1224567" cy="1358283"/>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b="1" dirty="0">
                <a:solidFill>
                  <a:schemeClr val="accent1">
                    <a:lumMod val="75000"/>
                  </a:schemeClr>
                </a:solidFill>
                <a:latin typeface="Times New Roman" panose="02020603050405020304" pitchFamily="18" charset="0"/>
                <a:cs typeface="Times New Roman" panose="02020603050405020304" pitchFamily="18" charset="0"/>
              </a:rPr>
              <a:t>Check Bit Generator</a:t>
            </a:r>
          </a:p>
        </p:txBody>
      </p:sp>
      <p:sp>
        <p:nvSpPr>
          <p:cNvPr id="10" name="Rectangle 9">
            <a:extLst>
              <a:ext uri="{FF2B5EF4-FFF2-40B4-BE49-F238E27FC236}">
                <a16:creationId xmlns:a16="http://schemas.microsoft.com/office/drawing/2014/main" id="{0C744A27-C39A-46D9-AC84-6F8660692DC8}"/>
              </a:ext>
            </a:extLst>
          </p:cNvPr>
          <p:cNvSpPr/>
          <p:nvPr/>
        </p:nvSpPr>
        <p:spPr>
          <a:xfrm>
            <a:off x="7555639" y="4270160"/>
            <a:ext cx="1031287" cy="2426564"/>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b="1" dirty="0">
                <a:solidFill>
                  <a:schemeClr val="accent1">
                    <a:lumMod val="75000"/>
                  </a:schemeClr>
                </a:solidFill>
                <a:latin typeface="Times New Roman" panose="02020603050405020304" pitchFamily="18" charset="0"/>
                <a:cs typeface="Times New Roman" panose="02020603050405020304" pitchFamily="18" charset="0"/>
              </a:rPr>
              <a:t>XOR GATE</a:t>
            </a:r>
          </a:p>
        </p:txBody>
      </p:sp>
      <p:sp>
        <p:nvSpPr>
          <p:cNvPr id="11" name="Arrow: Right 10">
            <a:extLst>
              <a:ext uri="{FF2B5EF4-FFF2-40B4-BE49-F238E27FC236}">
                <a16:creationId xmlns:a16="http://schemas.microsoft.com/office/drawing/2014/main" id="{82776955-1211-436F-8ED0-1068F2AF6A0E}"/>
              </a:ext>
            </a:extLst>
          </p:cNvPr>
          <p:cNvSpPr/>
          <p:nvPr/>
        </p:nvSpPr>
        <p:spPr>
          <a:xfrm>
            <a:off x="7047086" y="5861313"/>
            <a:ext cx="435005" cy="328474"/>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F80D2601-5087-4AA8-8957-D855D27B91B1}"/>
              </a:ext>
            </a:extLst>
          </p:cNvPr>
          <p:cNvSpPr/>
          <p:nvPr/>
        </p:nvSpPr>
        <p:spPr>
          <a:xfrm>
            <a:off x="7127419" y="4522265"/>
            <a:ext cx="348448" cy="328474"/>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4803668-FC08-4D2F-8657-CFF0A886A452}"/>
              </a:ext>
            </a:extLst>
          </p:cNvPr>
          <p:cNvSpPr txBox="1"/>
          <p:nvPr/>
        </p:nvSpPr>
        <p:spPr>
          <a:xfrm>
            <a:off x="5655818" y="4522265"/>
            <a:ext cx="1899821" cy="276999"/>
          </a:xfrm>
          <a:prstGeom prst="rect">
            <a:avLst/>
          </a:prstGeom>
          <a:noFill/>
        </p:spPr>
        <p:txBody>
          <a:bodyPr wrap="square" rtlCol="0">
            <a:spAutoFit/>
          </a:bodyPr>
          <a:lstStyle/>
          <a:p>
            <a:r>
              <a:rPr lang="en-US" sz="1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15 bits codeword</a:t>
            </a:r>
          </a:p>
        </p:txBody>
      </p:sp>
      <p:sp>
        <p:nvSpPr>
          <p:cNvPr id="14" name="Arrow: Right 13">
            <a:extLst>
              <a:ext uri="{FF2B5EF4-FFF2-40B4-BE49-F238E27FC236}">
                <a16:creationId xmlns:a16="http://schemas.microsoft.com/office/drawing/2014/main" id="{C5A3E1F2-CFB7-4A71-8B83-04DE550202F8}"/>
              </a:ext>
            </a:extLst>
          </p:cNvPr>
          <p:cNvSpPr/>
          <p:nvPr/>
        </p:nvSpPr>
        <p:spPr>
          <a:xfrm>
            <a:off x="8773386" y="5326602"/>
            <a:ext cx="435005" cy="328474"/>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199825D-6719-4109-915A-7B6F8D76451E}"/>
              </a:ext>
            </a:extLst>
          </p:cNvPr>
          <p:cNvSpPr txBox="1"/>
          <p:nvPr/>
        </p:nvSpPr>
        <p:spPr>
          <a:xfrm>
            <a:off x="8614696" y="4729968"/>
            <a:ext cx="946554" cy="646331"/>
          </a:xfrm>
          <a:prstGeom prst="rect">
            <a:avLst/>
          </a:prstGeom>
          <a:noFill/>
        </p:spPr>
        <p:txBody>
          <a:bodyPr wrap="square" rtlCol="0">
            <a:spAutoFit/>
          </a:bodyPr>
          <a:lstStyle/>
          <a:p>
            <a:r>
              <a:rPr lang="en-US" sz="1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15 bits         corrected data</a:t>
            </a:r>
          </a:p>
        </p:txBody>
      </p:sp>
      <p:sp>
        <p:nvSpPr>
          <p:cNvPr id="16" name="Rectangle 15">
            <a:extLst>
              <a:ext uri="{FF2B5EF4-FFF2-40B4-BE49-F238E27FC236}">
                <a16:creationId xmlns:a16="http://schemas.microsoft.com/office/drawing/2014/main" id="{5D5373B2-7C31-4A0E-B3EC-D552B00B7ED0}"/>
              </a:ext>
            </a:extLst>
          </p:cNvPr>
          <p:cNvSpPr/>
          <p:nvPr/>
        </p:nvSpPr>
        <p:spPr>
          <a:xfrm>
            <a:off x="9455460" y="4213933"/>
            <a:ext cx="1031287" cy="2426564"/>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b="1" dirty="0">
                <a:solidFill>
                  <a:schemeClr val="accent1">
                    <a:lumMod val="75000"/>
                  </a:schemeClr>
                </a:solidFill>
                <a:latin typeface="Times New Roman" panose="02020603050405020304" pitchFamily="18" charset="0"/>
                <a:cs typeface="Times New Roman" panose="02020603050405020304" pitchFamily="18" charset="0"/>
              </a:rPr>
              <a:t>Parity remover</a:t>
            </a:r>
          </a:p>
        </p:txBody>
      </p:sp>
      <p:sp>
        <p:nvSpPr>
          <p:cNvPr id="17" name="Arrow: Right 16">
            <a:extLst>
              <a:ext uri="{FF2B5EF4-FFF2-40B4-BE49-F238E27FC236}">
                <a16:creationId xmlns:a16="http://schemas.microsoft.com/office/drawing/2014/main" id="{E79729FF-8975-4CB2-A45E-3A2BAAE04ED2}"/>
              </a:ext>
            </a:extLst>
          </p:cNvPr>
          <p:cNvSpPr/>
          <p:nvPr/>
        </p:nvSpPr>
        <p:spPr>
          <a:xfrm>
            <a:off x="10687075" y="5262978"/>
            <a:ext cx="435005" cy="328474"/>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AA88011-E061-441C-9352-D39A0EF44762}"/>
              </a:ext>
            </a:extLst>
          </p:cNvPr>
          <p:cNvSpPr txBox="1"/>
          <p:nvPr/>
        </p:nvSpPr>
        <p:spPr>
          <a:xfrm>
            <a:off x="10578141" y="4572259"/>
            <a:ext cx="946554" cy="646331"/>
          </a:xfrm>
          <a:prstGeom prst="rect">
            <a:avLst/>
          </a:prstGeom>
          <a:noFill/>
        </p:spPr>
        <p:txBody>
          <a:bodyPr wrap="square" rtlCol="0">
            <a:spAutoFit/>
          </a:bodyPr>
          <a:lstStyle/>
          <a:p>
            <a:r>
              <a:rPr lang="en-US" sz="1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 bits         original message</a:t>
            </a:r>
          </a:p>
        </p:txBody>
      </p:sp>
    </p:spTree>
    <p:extLst>
      <p:ext uri="{BB962C8B-B14F-4D97-AF65-F5344CB8AC3E}">
        <p14:creationId xmlns:p14="http://schemas.microsoft.com/office/powerpoint/2010/main" val="156490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D4A8188-1846-4D35-A171-74A80263BB53}"/>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9000" contrast="-18000"/>
                    </a14:imgEffect>
                  </a14:imgLayer>
                </a14:imgProps>
              </a:ext>
            </a:extLst>
          </a:blip>
          <a:stretch>
            <a:fillRect/>
          </a:stretch>
        </p:blipFill>
        <p:spPr>
          <a:xfrm>
            <a:off x="1986352" y="320867"/>
            <a:ext cx="9477680" cy="5218799"/>
          </a:xfrm>
          <a:prstGeom prst="rect">
            <a:avLst/>
          </a:prstGeom>
          <a:noFill/>
          <a:ln w="44450">
            <a:solidFill>
              <a:schemeClr val="bg2">
                <a:lumMod val="25000"/>
              </a:schemeClr>
            </a:solidFill>
          </a:ln>
        </p:spPr>
      </p:pic>
    </p:spTree>
    <p:extLst>
      <p:ext uri="{BB962C8B-B14F-4D97-AF65-F5344CB8AC3E}">
        <p14:creationId xmlns:p14="http://schemas.microsoft.com/office/powerpoint/2010/main" val="69173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1E713-2FC5-4761-AE0C-0B95A79F0714}"/>
              </a:ext>
            </a:extLst>
          </p:cNvPr>
          <p:cNvSpPr>
            <a:spLocks noGrp="1"/>
          </p:cNvSpPr>
          <p:nvPr>
            <p:ph idx="1"/>
          </p:nvPr>
        </p:nvSpPr>
        <p:spPr>
          <a:xfrm>
            <a:off x="1377778" y="204187"/>
            <a:ext cx="10018713" cy="6542841"/>
          </a:xfrm>
        </p:spPr>
        <p:txBody>
          <a:bodyPr anchor="t"/>
          <a:lstStyle/>
          <a:p>
            <a:pPr lvl="1">
              <a:spcAft>
                <a:spcPts val="1200"/>
              </a:spcAft>
              <a:buClrTx/>
              <a:buFont typeface="Arial" panose="020B0604020202020204" pitchFamily="34" charset="0"/>
              <a:buChar char="•"/>
            </a:pPr>
            <a:r>
              <a:rPr lang="en-US" sz="1400" b="1" u="sng" dirty="0">
                <a:solidFill>
                  <a:schemeClr val="accent3">
                    <a:lumMod val="50000"/>
                  </a:schemeClr>
                </a:solidFill>
                <a:latin typeface="Times New Roman" panose="02020603050405020304" pitchFamily="18" charset="0"/>
                <a:cs typeface="Times New Roman" panose="02020603050405020304" pitchFamily="18" charset="0"/>
              </a:rPr>
              <a:t> Shift Register D :  </a:t>
            </a:r>
            <a:r>
              <a:rPr lang="en-US" sz="1400" b="1" dirty="0">
                <a:solidFill>
                  <a:schemeClr val="accent3">
                    <a:lumMod val="50000"/>
                  </a:schemeClr>
                </a:solidFill>
                <a:latin typeface="Times New Roman" panose="02020603050405020304" pitchFamily="18" charset="0"/>
                <a:cs typeface="Times New Roman" panose="02020603050405020304" pitchFamily="18" charset="0"/>
              </a:rPr>
              <a:t> </a:t>
            </a:r>
          </a:p>
          <a:p>
            <a:pPr lvl="1">
              <a:buClrTx/>
              <a:buSzPct val="90000"/>
              <a:buFont typeface="Wingdings" panose="05000000000000000000" pitchFamily="2" charset="2"/>
              <a:buChar char="ü"/>
            </a:pPr>
            <a:r>
              <a:rPr lang="en-US" sz="1400" b="1" dirty="0">
                <a:latin typeface="Times New Roman" panose="02020603050405020304" pitchFamily="18" charset="0"/>
                <a:cs typeface="Times New Roman" panose="02020603050405020304" pitchFamily="18" charset="0"/>
              </a:rPr>
              <a:t>It converts the 11 output bits from the hamming encoder into serial output bit stream at rate  “11MBits/Sec” .</a:t>
            </a:r>
          </a:p>
          <a:p>
            <a:pPr lvl="1">
              <a:buClrTx/>
              <a:buSzPct val="90000"/>
              <a:buFont typeface="Wingdings" panose="05000000000000000000" pitchFamily="2" charset="2"/>
              <a:buChar char="ü"/>
            </a:pPr>
            <a:r>
              <a:rPr lang="en-US" sz="1400" b="1" dirty="0">
                <a:latin typeface="Times New Roman" panose="02020603050405020304" pitchFamily="18" charset="0"/>
                <a:cs typeface="Times New Roman" panose="02020603050405020304" pitchFamily="18" charset="0"/>
              </a:rPr>
              <a:t>Its shift_enable signal and its write_enable signal are controlled by the control unit  and it works at a clock equals to “11MHZ”.</a:t>
            </a:r>
          </a:p>
          <a:p>
            <a:pPr lvl="1">
              <a:spcAft>
                <a:spcPts val="1200"/>
              </a:spcAft>
              <a:buClrTx/>
              <a:buFont typeface="Arial" panose="020B0604020202020204" pitchFamily="34" charset="0"/>
              <a:buChar char="•"/>
            </a:pPr>
            <a:r>
              <a:rPr lang="en-US" sz="1400" b="1" u="sng" dirty="0">
                <a:solidFill>
                  <a:schemeClr val="accent3">
                    <a:lumMod val="50000"/>
                  </a:schemeClr>
                </a:solidFill>
                <a:latin typeface="Times New Roman" panose="02020603050405020304" pitchFamily="18" charset="0"/>
                <a:cs typeface="Times New Roman" panose="02020603050405020304" pitchFamily="18" charset="0"/>
              </a:rPr>
              <a:t>Control Unit:  </a:t>
            </a:r>
            <a:r>
              <a:rPr lang="en-US" sz="1400" b="1" dirty="0">
                <a:solidFill>
                  <a:schemeClr val="accent3">
                    <a:lumMod val="50000"/>
                  </a:schemeClr>
                </a:solidFill>
                <a:latin typeface="Times New Roman" panose="02020603050405020304" pitchFamily="18" charset="0"/>
                <a:cs typeface="Times New Roman" panose="02020603050405020304" pitchFamily="18" charset="0"/>
              </a:rPr>
              <a:t> </a:t>
            </a:r>
          </a:p>
          <a:p>
            <a:pPr lvl="1">
              <a:buClrTx/>
              <a:buSzPct val="90000"/>
              <a:buFont typeface="Wingdings" panose="05000000000000000000" pitchFamily="2" charset="2"/>
              <a:buChar char="ü"/>
            </a:pPr>
            <a:r>
              <a:rPr lang="en-US" sz="1400" b="1" dirty="0">
                <a:latin typeface="Times New Roman" panose="02020603050405020304" pitchFamily="18" charset="0"/>
                <a:cs typeface="Times New Roman" panose="02020603050405020304" pitchFamily="18" charset="0"/>
              </a:rPr>
              <a:t>It drives the pervious shift register through three control signals ( write enable , shift enable , counter enable signal ) </a:t>
            </a:r>
          </a:p>
          <a:p>
            <a:pPr lvl="1">
              <a:buClrTx/>
              <a:buSzPct val="90000"/>
              <a:buFont typeface="Wingdings" panose="05000000000000000000" pitchFamily="2" charset="2"/>
              <a:buChar char="ü"/>
            </a:pPr>
            <a:r>
              <a:rPr lang="en-US" sz="1400" b="1" dirty="0">
                <a:latin typeface="Times New Roman" panose="02020603050405020304" pitchFamily="18" charset="0"/>
                <a:cs typeface="Times New Roman" panose="02020603050405020304" pitchFamily="18" charset="0"/>
              </a:rPr>
              <a:t>Its inputs are : { 11MHZ clock , the counter output , Device enable signal , Rest signals } .</a:t>
            </a:r>
          </a:p>
          <a:p>
            <a:pPr lvl="1">
              <a:buClrTx/>
              <a:buSzPct val="90000"/>
              <a:buFont typeface="Wingdings" panose="05000000000000000000" pitchFamily="2" charset="2"/>
              <a:buChar char="ü"/>
            </a:pPr>
            <a:r>
              <a:rPr lang="en-US" sz="1400" b="1" dirty="0">
                <a:latin typeface="Times New Roman" panose="02020603050405020304" pitchFamily="18" charset="0"/>
                <a:cs typeface="Times New Roman" panose="02020603050405020304" pitchFamily="18" charset="0"/>
              </a:rPr>
              <a:t>Its outputs are : { write enable signal , counter enable signal , shift enable signals } .</a:t>
            </a:r>
          </a:p>
          <a:p>
            <a:pPr lvl="1">
              <a:buClrTx/>
              <a:buSzPct val="90000"/>
              <a:buFont typeface="Wingdings" panose="05000000000000000000" pitchFamily="2" charset="2"/>
              <a:buChar char="ü"/>
            </a:pPr>
            <a:r>
              <a:rPr lang="en-US" sz="1400" b="1" dirty="0">
                <a:latin typeface="Times New Roman" panose="02020603050405020304" pitchFamily="18" charset="0"/>
                <a:cs typeface="Times New Roman" panose="02020603050405020304" pitchFamily="18" charset="0"/>
              </a:rPr>
              <a:t>There are two states to be controlled </a:t>
            </a:r>
          </a:p>
          <a:p>
            <a:pPr marL="457200" lvl="1" indent="0">
              <a:spcBef>
                <a:spcPts val="300"/>
              </a:spcBef>
              <a:spcAft>
                <a:spcPts val="300"/>
              </a:spcAft>
              <a:buClrTx/>
              <a:buSzPct val="90000"/>
              <a:buNone/>
            </a:pPr>
            <a:r>
              <a:rPr lang="en-US" sz="1400" b="1" i="1" dirty="0">
                <a:latin typeface="Times New Roman" panose="02020603050405020304" pitchFamily="18" charset="0"/>
                <a:cs typeface="Times New Roman" panose="02020603050405020304" pitchFamily="18" charset="0"/>
              </a:rPr>
              <a:t>                </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#WRITE:</a:t>
            </a:r>
          </a:p>
          <a:p>
            <a:pPr marL="457200" lvl="1" indent="0">
              <a:spcBef>
                <a:spcPts val="300"/>
              </a:spcBef>
              <a:spcAft>
                <a:spcPts val="300"/>
              </a:spcAft>
              <a:buClrTx/>
              <a:buSzPct val="90000"/>
              <a:buNone/>
            </a:pPr>
            <a:r>
              <a:rPr lang="en-US" sz="1400" b="1" dirty="0">
                <a:latin typeface="Times New Roman" panose="02020603050405020304" pitchFamily="18" charset="0"/>
                <a:cs typeface="Times New Roman" panose="02020603050405020304" pitchFamily="18" charset="0"/>
              </a:rPr>
              <a:t>                  COUNTER_EN is active</a:t>
            </a:r>
          </a:p>
          <a:p>
            <a:pPr marL="457200" lvl="1" indent="0">
              <a:spcBef>
                <a:spcPts val="300"/>
              </a:spcBef>
              <a:spcAft>
                <a:spcPts val="300"/>
              </a:spcAft>
              <a:buClrTx/>
              <a:buSzPct val="90000"/>
              <a:buNone/>
            </a:pPr>
            <a:r>
              <a:rPr lang="en-US" sz="1400" b="1" dirty="0">
                <a:latin typeface="Times New Roman" panose="02020603050405020304" pitchFamily="18" charset="0"/>
                <a:cs typeface="Times New Roman" panose="02020603050405020304" pitchFamily="18" charset="0"/>
              </a:rPr>
              <a:t>                  WRITE_EN  is active </a:t>
            </a:r>
          </a:p>
          <a:p>
            <a:pPr marL="457200" lvl="1" indent="0">
              <a:spcBef>
                <a:spcPts val="300"/>
              </a:spcBef>
              <a:spcAft>
                <a:spcPts val="300"/>
              </a:spcAft>
              <a:buClrTx/>
              <a:buSzPct val="90000"/>
              <a:buNone/>
            </a:pPr>
            <a:r>
              <a:rPr lang="en-US" sz="1400" b="1" i="1" dirty="0">
                <a:latin typeface="Times New Roman" panose="02020603050405020304" pitchFamily="18" charset="0"/>
                <a:cs typeface="Times New Roman" panose="02020603050405020304" pitchFamily="18" charset="0"/>
              </a:rPr>
              <a:t>                </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#SHIFT:</a:t>
            </a:r>
          </a:p>
          <a:p>
            <a:pPr marL="457200" lvl="1" indent="0">
              <a:spcBef>
                <a:spcPts val="300"/>
              </a:spcBef>
              <a:spcAft>
                <a:spcPts val="300"/>
              </a:spcAft>
              <a:buClrTx/>
              <a:buSzPct val="90000"/>
              <a:buNone/>
            </a:pPr>
            <a:r>
              <a:rPr lang="en-US" sz="1400" b="1" dirty="0">
                <a:latin typeface="Times New Roman" panose="02020603050405020304" pitchFamily="18" charset="0"/>
                <a:cs typeface="Times New Roman" panose="02020603050405020304" pitchFamily="18" charset="0"/>
              </a:rPr>
              <a:t>                  SHIFT_EN is active </a:t>
            </a:r>
          </a:p>
          <a:p>
            <a:pPr marL="457200" lvl="1" indent="0">
              <a:spcBef>
                <a:spcPts val="300"/>
              </a:spcBef>
              <a:spcAft>
                <a:spcPts val="300"/>
              </a:spcAft>
              <a:buClrTx/>
              <a:buSzPct val="90000"/>
              <a:buNone/>
            </a:pPr>
            <a:r>
              <a:rPr lang="en-US" sz="1400" b="1" dirty="0">
                <a:latin typeface="Times New Roman" panose="02020603050405020304" pitchFamily="18" charset="0"/>
                <a:cs typeface="Times New Roman" panose="02020603050405020304" pitchFamily="18" charset="0"/>
              </a:rPr>
              <a:t>                  COUNTER_EN is active </a:t>
            </a:r>
          </a:p>
          <a:p>
            <a:pPr marL="457200" lvl="1" indent="0">
              <a:spcAft>
                <a:spcPts val="1200"/>
              </a:spcAft>
              <a:buClrTx/>
              <a:buNone/>
            </a:pPr>
            <a:endParaRPr lang="en-US" sz="1400" b="1" dirty="0">
              <a:solidFill>
                <a:schemeClr val="accent3">
                  <a:lumMod val="50000"/>
                </a:schemeClr>
              </a:solidFill>
              <a:latin typeface="Times New Roman" panose="02020603050405020304" pitchFamily="18" charset="0"/>
              <a:cs typeface="Times New Roman" panose="02020603050405020304" pitchFamily="18" charset="0"/>
            </a:endParaRPr>
          </a:p>
          <a:p>
            <a:pPr lvl="1">
              <a:buClrTx/>
              <a:buSzPct val="90000"/>
              <a:buFont typeface="Wingdings" panose="05000000000000000000" pitchFamily="2" charset="2"/>
              <a:buChar char="ü"/>
            </a:pPr>
            <a:endParaRPr lang="en-US" dirty="0"/>
          </a:p>
        </p:txBody>
      </p:sp>
      <p:sp>
        <p:nvSpPr>
          <p:cNvPr id="4" name="Oval 3">
            <a:extLst>
              <a:ext uri="{FF2B5EF4-FFF2-40B4-BE49-F238E27FC236}">
                <a16:creationId xmlns:a16="http://schemas.microsoft.com/office/drawing/2014/main" id="{3C44E5C5-B49F-4C66-85FD-B6DFD6DE2753}"/>
              </a:ext>
            </a:extLst>
          </p:cNvPr>
          <p:cNvSpPr/>
          <p:nvPr/>
        </p:nvSpPr>
        <p:spPr>
          <a:xfrm>
            <a:off x="5894773" y="3737497"/>
            <a:ext cx="1313896" cy="750163"/>
          </a:xfrm>
          <a:prstGeom prst="ellipse">
            <a:avLst/>
          </a:prstGeom>
          <a:solidFill>
            <a:schemeClr val="accent1">
              <a:lumMod val="50000"/>
            </a:schemeClr>
          </a:solidFill>
          <a:ln>
            <a:noFill/>
          </a:ln>
          <a:scene3d>
            <a:camera prst="orthographicFront"/>
            <a:lightRig rig="threePt" dir="t"/>
          </a:scene3d>
          <a:sp3d prstMaterial="dkEdge">
            <a:bevelT prst="convex"/>
          </a:sp3d>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WRITE</a:t>
            </a:r>
            <a:endPar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sp>
        <p:nvSpPr>
          <p:cNvPr id="5" name="Oval 4">
            <a:extLst>
              <a:ext uri="{FF2B5EF4-FFF2-40B4-BE49-F238E27FC236}">
                <a16:creationId xmlns:a16="http://schemas.microsoft.com/office/drawing/2014/main" id="{6AEDA5E8-7407-4F4D-8362-27C3ACDFB448}"/>
              </a:ext>
            </a:extLst>
          </p:cNvPr>
          <p:cNvSpPr/>
          <p:nvPr/>
        </p:nvSpPr>
        <p:spPr>
          <a:xfrm>
            <a:off x="9012314" y="3737497"/>
            <a:ext cx="1313896" cy="750163"/>
          </a:xfrm>
          <a:prstGeom prst="ellipse">
            <a:avLst/>
          </a:prstGeom>
          <a:solidFill>
            <a:schemeClr val="accent1">
              <a:lumMod val="50000"/>
            </a:schemeClr>
          </a:solidFill>
          <a:ln>
            <a:noFill/>
          </a:ln>
          <a:scene3d>
            <a:camera prst="orthographicFront"/>
            <a:lightRig rig="sunrise" dir="t"/>
          </a:scene3d>
          <a:sp3d prstMaterial="dkEdge">
            <a:bevelT prst="convex"/>
          </a:sp3d>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SHIFT</a:t>
            </a:r>
            <a:endPar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cxnSp>
        <p:nvCxnSpPr>
          <p:cNvPr id="7" name="Straight Arrow Connector 6">
            <a:extLst>
              <a:ext uri="{FF2B5EF4-FFF2-40B4-BE49-F238E27FC236}">
                <a16:creationId xmlns:a16="http://schemas.microsoft.com/office/drawing/2014/main" id="{23E14ADB-A054-4568-8207-FD41FF064632}"/>
              </a:ext>
            </a:extLst>
          </p:cNvPr>
          <p:cNvCxnSpPr>
            <a:cxnSpLocks/>
          </p:cNvCxnSpPr>
          <p:nvPr/>
        </p:nvCxnSpPr>
        <p:spPr>
          <a:xfrm>
            <a:off x="7403977" y="3847356"/>
            <a:ext cx="1487748" cy="0"/>
          </a:xfrm>
          <a:prstGeom prst="straightConnector1">
            <a:avLst/>
          </a:prstGeom>
          <a:ln w="38100">
            <a:solidFill>
              <a:schemeClr val="accent1">
                <a:lumMod val="50000"/>
              </a:schemeClr>
            </a:solidFill>
            <a:tailEnd type="triangle"/>
          </a:ln>
          <a:scene3d>
            <a:camera prst="orthographicFront"/>
            <a:lightRig rig="threePt" dir="t"/>
          </a:scene3d>
          <a:sp3d prstMaterial="dkEdge"/>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id="{DE4E9BC6-4259-4555-BADC-85B93B6007D5}"/>
              </a:ext>
            </a:extLst>
          </p:cNvPr>
          <p:cNvCxnSpPr>
            <a:cxnSpLocks/>
          </p:cNvCxnSpPr>
          <p:nvPr/>
        </p:nvCxnSpPr>
        <p:spPr>
          <a:xfrm flipH="1">
            <a:off x="7329257" y="4226881"/>
            <a:ext cx="1562468" cy="0"/>
          </a:xfrm>
          <a:prstGeom prst="straightConnector1">
            <a:avLst/>
          </a:prstGeom>
          <a:ln w="38100">
            <a:solidFill>
              <a:schemeClr val="accent1">
                <a:lumMod val="50000"/>
              </a:schemeClr>
            </a:solidFill>
            <a:tailEnd type="triangle"/>
          </a:ln>
          <a:scene3d>
            <a:camera prst="orthographicFront"/>
            <a:lightRig rig="threePt" dir="t"/>
          </a:scene3d>
          <a:sp3d prstMaterial="dkEdge"/>
        </p:spPr>
        <p:style>
          <a:lnRef idx="3">
            <a:schemeClr val="accent1"/>
          </a:lnRef>
          <a:fillRef idx="0">
            <a:schemeClr val="accent1"/>
          </a:fillRef>
          <a:effectRef idx="2">
            <a:schemeClr val="accent1"/>
          </a:effectRef>
          <a:fontRef idx="minor">
            <a:schemeClr val="tx1"/>
          </a:fontRef>
        </p:style>
      </p:cxnSp>
      <p:cxnSp>
        <p:nvCxnSpPr>
          <p:cNvPr id="24" name="Connector: Curved 23">
            <a:extLst>
              <a:ext uri="{FF2B5EF4-FFF2-40B4-BE49-F238E27FC236}">
                <a16:creationId xmlns:a16="http://schemas.microsoft.com/office/drawing/2014/main" id="{E74D3820-8FB9-4ED9-9307-30950DACC455}"/>
              </a:ext>
            </a:extLst>
          </p:cNvPr>
          <p:cNvCxnSpPr>
            <a:cxnSpLocks/>
            <a:endCxn id="5" idx="0"/>
          </p:cNvCxnSpPr>
          <p:nvPr/>
        </p:nvCxnSpPr>
        <p:spPr>
          <a:xfrm rot="10800000">
            <a:off x="9669262" y="3737498"/>
            <a:ext cx="656950" cy="375085"/>
          </a:xfrm>
          <a:prstGeom prst="curvedConnector4">
            <a:avLst>
              <a:gd name="adj1" fmla="val -120270"/>
              <a:gd name="adj2" fmla="val 281655"/>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E553BBBA-0169-4878-B0B0-1829CD270000}"/>
              </a:ext>
            </a:extLst>
          </p:cNvPr>
          <p:cNvSpPr txBox="1"/>
          <p:nvPr/>
        </p:nvSpPr>
        <p:spPr>
          <a:xfrm>
            <a:off x="10734675" y="2781300"/>
            <a:ext cx="895350"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8BB434">
                    <a:lumMod val="50000"/>
                  </a:srgb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&lt;10</a:t>
            </a:r>
          </a:p>
        </p:txBody>
      </p:sp>
      <p:sp>
        <p:nvSpPr>
          <p:cNvPr id="36" name="TextBox 35">
            <a:extLst>
              <a:ext uri="{FF2B5EF4-FFF2-40B4-BE49-F238E27FC236}">
                <a16:creationId xmlns:a16="http://schemas.microsoft.com/office/drawing/2014/main" id="{865FECF7-9668-4436-807B-50EC2A4B2439}"/>
              </a:ext>
            </a:extLst>
          </p:cNvPr>
          <p:cNvSpPr txBox="1"/>
          <p:nvPr/>
        </p:nvSpPr>
        <p:spPr>
          <a:xfrm>
            <a:off x="7701100" y="4226881"/>
            <a:ext cx="895350"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8BB434">
                    <a:lumMod val="50000"/>
                  </a:srgb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=10</a:t>
            </a:r>
          </a:p>
        </p:txBody>
      </p:sp>
    </p:spTree>
    <p:extLst>
      <p:ext uri="{BB962C8B-B14F-4D97-AF65-F5344CB8AC3E}">
        <p14:creationId xmlns:p14="http://schemas.microsoft.com/office/powerpoint/2010/main" val="423185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BA1D1BD-3F76-4F0B-8A81-7C3652864C04}"/>
              </a:ext>
            </a:extLst>
          </p:cNvPr>
          <p:cNvSpPr txBox="1">
            <a:spLocks/>
          </p:cNvSpPr>
          <p:nvPr/>
        </p:nvSpPr>
        <p:spPr>
          <a:xfrm>
            <a:off x="1231036" y="58590"/>
            <a:ext cx="6098960" cy="710213"/>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marR="0" lvl="0" indent="-571500" algn="ctr" defTabSz="457200" rtl="0" eaLnBrk="1" fontAlgn="auto" latinLnBrk="0" hangingPunct="1">
              <a:lnSpc>
                <a:spcPct val="100000"/>
              </a:lnSpc>
              <a:spcBef>
                <a:spcPct val="0"/>
              </a:spcBef>
              <a:spcAft>
                <a:spcPts val="0"/>
              </a:spcAft>
              <a:buClrTx/>
              <a:buSzTx/>
              <a:buFont typeface="Wingdings" panose="05000000000000000000" pitchFamily="2" charset="2"/>
              <a:buChar char="Ø"/>
              <a:tabLst/>
              <a:defRPr/>
            </a:pPr>
            <a:r>
              <a:rPr kumimoji="0" lang="en-US" sz="3600" b="1" i="0" u="none" strike="noStrike" kern="1200" cap="none" spc="0" normalizeH="0" baseline="0" noProof="0" dirty="0">
                <a:ln w="3175" cmpd="sng">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Simulation Results:  </a:t>
            </a:r>
            <a:endParaRPr kumimoji="0" lang="en-US" sz="3600" b="1" i="0" u="none" strike="noStrike" kern="1200" cap="none" spc="0" normalizeH="0" baseline="0" noProof="0" dirty="0">
              <a:ln w="3175" cmpd="sng">
                <a:noFill/>
              </a:ln>
              <a:solidFill>
                <a:prstClr val="black"/>
              </a:solidFill>
              <a:effectLst>
                <a:outerShdw blurRad="38100" dist="38100" dir="2700000" algn="tl">
                  <a:srgbClr val="000000">
                    <a:alpha val="43137"/>
                  </a:srgbClr>
                </a:outerShdw>
              </a:effectLst>
              <a:uLnTx/>
              <a:uFillTx/>
              <a:latin typeface="Corbel" panose="020B0503020204020204"/>
              <a:ea typeface="+mj-ea"/>
              <a:cs typeface="+mj-cs"/>
            </a:endParaRPr>
          </a:p>
        </p:txBody>
      </p:sp>
      <p:pic>
        <p:nvPicPr>
          <p:cNvPr id="5" name="Picture 4">
            <a:extLst>
              <a:ext uri="{FF2B5EF4-FFF2-40B4-BE49-F238E27FC236}">
                <a16:creationId xmlns:a16="http://schemas.microsoft.com/office/drawing/2014/main" id="{04D4AD90-281F-43C6-96AA-BAD8724B2955}"/>
              </a:ext>
            </a:extLst>
          </p:cNvPr>
          <p:cNvPicPr>
            <a:picLocks noChangeAspect="1"/>
          </p:cNvPicPr>
          <p:nvPr/>
        </p:nvPicPr>
        <p:blipFill rotWithShape="1">
          <a:blip r:embed="rId2"/>
          <a:srcRect l="874" t="3844" r="243" b="1008"/>
          <a:stretch/>
        </p:blipFill>
        <p:spPr>
          <a:xfrm>
            <a:off x="1941839" y="1682229"/>
            <a:ext cx="9670850" cy="4301321"/>
          </a:xfrm>
          <a:prstGeom prst="rect">
            <a:avLst/>
          </a:prstGeom>
          <a:ln w="44450">
            <a:solidFill>
              <a:schemeClr val="bg2">
                <a:lumMod val="25000"/>
              </a:schemeClr>
            </a:solidFill>
          </a:ln>
        </p:spPr>
      </p:pic>
      <p:sp>
        <p:nvSpPr>
          <p:cNvPr id="6" name="TextBox 5">
            <a:extLst>
              <a:ext uri="{FF2B5EF4-FFF2-40B4-BE49-F238E27FC236}">
                <a16:creationId xmlns:a16="http://schemas.microsoft.com/office/drawing/2014/main" id="{F37FAB8A-DF90-452E-923B-9B61A1725EC4}"/>
              </a:ext>
            </a:extLst>
          </p:cNvPr>
          <p:cNvSpPr txBox="1"/>
          <p:nvPr/>
        </p:nvSpPr>
        <p:spPr>
          <a:xfrm>
            <a:off x="4280516" y="1107035"/>
            <a:ext cx="4730319" cy="369332"/>
          </a:xfrm>
          <a:prstGeom prst="rect">
            <a:avLst/>
          </a:prstGeom>
          <a:noFill/>
        </p:spPr>
        <p:txBody>
          <a:bodyPr wrap="square" rtlCol="0">
            <a:spAutoFit/>
          </a:bodyPr>
          <a:lstStyle/>
          <a:p>
            <a:r>
              <a:rPr lang="en-US" b="1" u="sng" dirty="0">
                <a:solidFill>
                  <a:schemeClr val="accent3"/>
                </a:solidFill>
                <a:latin typeface="Times New Roman" panose="02020603050405020304" pitchFamily="18" charset="0"/>
                <a:cs typeface="Times New Roman" panose="02020603050405020304" pitchFamily="18" charset="0"/>
              </a:rPr>
              <a:t>HAMMING_ENCODER_TESTBENCH</a:t>
            </a:r>
          </a:p>
        </p:txBody>
      </p:sp>
    </p:spTree>
    <p:extLst>
      <p:ext uri="{BB962C8B-B14F-4D97-AF65-F5344CB8AC3E}">
        <p14:creationId xmlns:p14="http://schemas.microsoft.com/office/powerpoint/2010/main" val="2136355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FC8928-7016-4536-B302-87D98632E44D}"/>
              </a:ext>
            </a:extLst>
          </p:cNvPr>
          <p:cNvPicPr>
            <a:picLocks noChangeAspect="1"/>
          </p:cNvPicPr>
          <p:nvPr/>
        </p:nvPicPr>
        <p:blipFill rotWithShape="1">
          <a:blip r:embed="rId2"/>
          <a:srcRect l="229" t="-186" r="-116" b="3094"/>
          <a:stretch/>
        </p:blipFill>
        <p:spPr>
          <a:xfrm>
            <a:off x="2260613" y="1526959"/>
            <a:ext cx="9471062" cy="4465468"/>
          </a:xfrm>
          <a:prstGeom prst="rect">
            <a:avLst/>
          </a:prstGeom>
          <a:ln w="44450">
            <a:solidFill>
              <a:schemeClr val="bg2">
                <a:lumMod val="25000"/>
              </a:schemeClr>
            </a:solidFill>
          </a:ln>
        </p:spPr>
      </p:pic>
      <p:sp>
        <p:nvSpPr>
          <p:cNvPr id="8" name="TextBox 7">
            <a:extLst>
              <a:ext uri="{FF2B5EF4-FFF2-40B4-BE49-F238E27FC236}">
                <a16:creationId xmlns:a16="http://schemas.microsoft.com/office/drawing/2014/main" id="{57F739AF-EE12-433A-87E4-21045B348D47}"/>
              </a:ext>
            </a:extLst>
          </p:cNvPr>
          <p:cNvSpPr txBox="1"/>
          <p:nvPr/>
        </p:nvSpPr>
        <p:spPr>
          <a:xfrm>
            <a:off x="4784880" y="962715"/>
            <a:ext cx="4730319" cy="369332"/>
          </a:xfrm>
          <a:prstGeom prst="rect">
            <a:avLst/>
          </a:prstGeom>
          <a:noFill/>
        </p:spPr>
        <p:txBody>
          <a:bodyPr wrap="square" rtlCol="0">
            <a:spAutoFit/>
          </a:bodyPr>
          <a:lstStyle/>
          <a:p>
            <a:r>
              <a:rPr lang="en-US" b="1" u="sng" dirty="0">
                <a:solidFill>
                  <a:schemeClr val="accent3"/>
                </a:solidFill>
                <a:latin typeface="Times New Roman" panose="02020603050405020304" pitchFamily="18" charset="0"/>
                <a:cs typeface="Times New Roman" panose="02020603050405020304" pitchFamily="18" charset="0"/>
              </a:rPr>
              <a:t>HAMMING_DECODER_TESTBENCH</a:t>
            </a:r>
          </a:p>
        </p:txBody>
      </p:sp>
    </p:spTree>
    <p:extLst>
      <p:ext uri="{BB962C8B-B14F-4D97-AF65-F5344CB8AC3E}">
        <p14:creationId xmlns:p14="http://schemas.microsoft.com/office/powerpoint/2010/main" val="2302635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21D9B48-2A74-4DFA-A478-50651889775C}"/>
              </a:ext>
            </a:extLst>
          </p:cNvPr>
          <p:cNvSpPr txBox="1"/>
          <p:nvPr/>
        </p:nvSpPr>
        <p:spPr>
          <a:xfrm>
            <a:off x="3959438" y="1131390"/>
            <a:ext cx="7100397" cy="369332"/>
          </a:xfrm>
          <a:prstGeom prst="rect">
            <a:avLst/>
          </a:prstGeom>
          <a:noFill/>
        </p:spPr>
        <p:txBody>
          <a:bodyPr wrap="square" rtlCol="0">
            <a:spAutoFit/>
          </a:bodyPr>
          <a:lstStyle/>
          <a:p>
            <a:r>
              <a:rPr lang="en-US" b="1" u="sng" dirty="0">
                <a:solidFill>
                  <a:schemeClr val="accent3"/>
                </a:solidFill>
                <a:latin typeface="Times New Roman" panose="02020603050405020304" pitchFamily="18" charset="0"/>
                <a:cs typeface="Times New Roman" panose="02020603050405020304" pitchFamily="18" charset="0"/>
              </a:rPr>
              <a:t>HAMMING_ENCODER &amp; DECODER_TESTBENCH</a:t>
            </a:r>
          </a:p>
        </p:txBody>
      </p:sp>
      <p:pic>
        <p:nvPicPr>
          <p:cNvPr id="6" name="Picture 5">
            <a:extLst>
              <a:ext uri="{FF2B5EF4-FFF2-40B4-BE49-F238E27FC236}">
                <a16:creationId xmlns:a16="http://schemas.microsoft.com/office/drawing/2014/main" id="{717F22AA-C2B2-4760-B52F-AF46B4C0D818}"/>
              </a:ext>
            </a:extLst>
          </p:cNvPr>
          <p:cNvPicPr>
            <a:picLocks noChangeAspect="1"/>
          </p:cNvPicPr>
          <p:nvPr/>
        </p:nvPicPr>
        <p:blipFill rotWithShape="1">
          <a:blip r:embed="rId2"/>
          <a:srcRect t="571" b="305"/>
          <a:stretch/>
        </p:blipFill>
        <p:spPr>
          <a:xfrm>
            <a:off x="2223728" y="1775532"/>
            <a:ext cx="9329077" cy="4181384"/>
          </a:xfrm>
          <a:prstGeom prst="rect">
            <a:avLst/>
          </a:prstGeom>
          <a:ln w="44450">
            <a:solidFill>
              <a:schemeClr val="bg2">
                <a:lumMod val="25000"/>
              </a:schemeClr>
            </a:solidFill>
          </a:ln>
        </p:spPr>
      </p:pic>
    </p:spTree>
    <p:extLst>
      <p:ext uri="{BB962C8B-B14F-4D97-AF65-F5344CB8AC3E}">
        <p14:creationId xmlns:p14="http://schemas.microsoft.com/office/powerpoint/2010/main" val="1184234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1D04-249B-46E2-9FAF-8DF29CC445DB}"/>
              </a:ext>
            </a:extLst>
          </p:cNvPr>
          <p:cNvSpPr>
            <a:spLocks noGrp="1"/>
          </p:cNvSpPr>
          <p:nvPr>
            <p:ph type="title"/>
          </p:nvPr>
        </p:nvSpPr>
        <p:spPr>
          <a:xfrm>
            <a:off x="1539486" y="347068"/>
            <a:ext cx="10424159" cy="5325862"/>
          </a:xfrm>
        </p:spPr>
        <p:txBody>
          <a:bodyPr>
            <a:normAutofit/>
          </a:bodyPr>
          <a:lstStyle/>
          <a:p>
            <a:pPr algn="l"/>
            <a:r>
              <a:rPr lang="en-US" sz="15000" dirty="0">
                <a:solidFill>
                  <a:schemeClr val="accent1"/>
                </a:solidFill>
                <a:latin typeface="Forte" panose="03060902040502070203" pitchFamily="66" charset="0"/>
                <a:cs typeface="Andalus" panose="02020603050405020304" pitchFamily="18" charset="-78"/>
              </a:rPr>
              <a:t>Thank YÖU /</a:t>
            </a:r>
          </a:p>
        </p:txBody>
      </p:sp>
    </p:spTree>
    <p:extLst>
      <p:ext uri="{BB962C8B-B14F-4D97-AF65-F5344CB8AC3E}">
        <p14:creationId xmlns:p14="http://schemas.microsoft.com/office/powerpoint/2010/main" val="76695476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888199" y="463859"/>
            <a:ext cx="7411825" cy="1569127"/>
          </a:xfrm>
        </p:spPr>
        <p:txBody>
          <a:bodyPr>
            <a:normAutofit/>
          </a:bodyPr>
          <a:lstStyle/>
          <a:p>
            <a:pPr algn="l">
              <a:spcBef>
                <a:spcPct val="20000"/>
              </a:spcBef>
              <a:spcAft>
                <a:spcPts val="600"/>
              </a:spcAft>
              <a:buClr>
                <a:schemeClr val="accent1">
                  <a:lumMod val="75000"/>
                </a:schemeClr>
              </a:buClr>
              <a:buSzPct val="145000"/>
            </a:pPr>
            <a:r>
              <a:rPr lang="en-US" sz="3200" dirty="0">
                <a:solidFill>
                  <a:schemeClr val="accent1"/>
                </a:solidFill>
                <a:effectLst>
                  <a:outerShdw blurRad="38100" dist="38100" dir="2700000" algn="tl">
                    <a:srgbClr val="000000">
                      <a:alpha val="43137"/>
                    </a:srgbClr>
                  </a:outerShdw>
                </a:effectLst>
                <a:latin typeface="Forte" panose="03060902040502070203" pitchFamily="66" charset="0"/>
                <a:cs typeface="Andalus" panose="02020603050405020304" pitchFamily="18" charset="-78"/>
              </a:rPr>
              <a:t> </a:t>
            </a:r>
            <a:r>
              <a:rPr lang="en-US" sz="3200"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 Members :</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3073143" y="2069403"/>
            <a:ext cx="8245886" cy="3221688"/>
          </a:xfrm>
        </p:spPr>
        <p:txBody>
          <a:bodyPr anchor="t">
            <a:normAutofit lnSpcReduction="10000"/>
          </a:bodyPr>
          <a:lstStyle/>
          <a:p>
            <a:pPr marL="0" indent="0">
              <a:buNone/>
            </a:pPr>
            <a:r>
              <a:rPr lang="en-US" sz="3200" dirty="0">
                <a:ln w="3175" cmpd="sng">
                  <a:noFill/>
                </a:ln>
                <a:solidFill>
                  <a:schemeClr val="accent1"/>
                </a:solidFill>
                <a:effectLst>
                  <a:outerShdw blurRad="38100" dist="38100" dir="2700000" algn="tl">
                    <a:srgbClr val="000000">
                      <a:alpha val="43137"/>
                    </a:srgbClr>
                  </a:outerShdw>
                </a:effectLst>
                <a:latin typeface="Forte" panose="03060902040502070203" pitchFamily="66" charset="0"/>
                <a:ea typeface="+mj-ea"/>
                <a:cs typeface="Andalus" panose="02020603050405020304" pitchFamily="18" charset="-78"/>
              </a:rPr>
              <a:t>•  </a:t>
            </a:r>
            <a:r>
              <a:rPr lang="en-US" sz="3200" b="1" dirty="0">
                <a:ln w="3175" cmpd="sng">
                  <a:noFill/>
                </a:ln>
                <a:solidFill>
                  <a:schemeClr val="accent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Eslam Hussein Mohamed  </a:t>
            </a:r>
            <a:r>
              <a:rPr lang="en-US" sz="3200" b="1" dirty="0">
                <a:ln w="3175" cmpd="sng">
                  <a:noFill/>
                </a:ln>
                <a:solidFill>
                  <a:schemeClr val="tx2"/>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(ECE)</a:t>
            </a:r>
          </a:p>
          <a:p>
            <a:pPr marL="0" indent="0">
              <a:buNone/>
            </a:pPr>
            <a:r>
              <a:rPr lang="en-US" sz="3200" b="1" dirty="0">
                <a:ln w="3175" cmpd="sng">
                  <a:noFill/>
                </a:ln>
                <a:solidFill>
                  <a:schemeClr val="accent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  Abdelrahman Hassan Ahmed </a:t>
            </a:r>
            <a:r>
              <a:rPr lang="en-US" sz="3200" b="1" dirty="0">
                <a:ln w="3175" cmpd="sng">
                  <a:noFill/>
                </a:ln>
                <a:solidFill>
                  <a:schemeClr val="tx2"/>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(ECE)</a:t>
            </a:r>
          </a:p>
          <a:p>
            <a:pPr marL="0" indent="0">
              <a:buNone/>
            </a:pPr>
            <a:r>
              <a:rPr lang="en-US" sz="3200" b="1" dirty="0">
                <a:ln w="3175" cmpd="sng">
                  <a:noFill/>
                </a:ln>
                <a:solidFill>
                  <a:schemeClr val="accent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  Mohamed Gamal Mohamed </a:t>
            </a:r>
            <a:r>
              <a:rPr lang="en-US" sz="3200" b="1" dirty="0">
                <a:ln w="3175" cmpd="sng">
                  <a:noFill/>
                </a:ln>
                <a:solidFill>
                  <a:schemeClr val="tx2"/>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(ECE)</a:t>
            </a:r>
          </a:p>
          <a:p>
            <a:pPr marL="0" indent="0">
              <a:buNone/>
            </a:pPr>
            <a:r>
              <a:rPr lang="en-US" sz="3200" b="1" dirty="0">
                <a:ln w="3175" cmpd="sng">
                  <a:noFill/>
                </a:ln>
                <a:solidFill>
                  <a:schemeClr val="accent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  Abdelrahman Badr Abdeltwab </a:t>
            </a:r>
            <a:r>
              <a:rPr lang="en-US" sz="3200" b="1" dirty="0">
                <a:ln w="3175" cmpd="sng">
                  <a:noFill/>
                </a:ln>
                <a:solidFill>
                  <a:schemeClr val="tx2"/>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(ECE)</a:t>
            </a:r>
          </a:p>
          <a:p>
            <a:pPr marL="0" indent="0">
              <a:buNone/>
            </a:pPr>
            <a:r>
              <a:rPr lang="en-US" sz="3200" b="1" dirty="0">
                <a:ln w="3175" cmpd="sng">
                  <a:noFill/>
                </a:ln>
                <a:solidFill>
                  <a:schemeClr val="accent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  El </a:t>
            </a:r>
            <a:r>
              <a:rPr lang="en-US" sz="3200" b="1">
                <a:ln w="3175" cmpd="sng">
                  <a:noFill/>
                </a:ln>
                <a:solidFill>
                  <a:schemeClr val="accent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shafai</a:t>
            </a:r>
            <a:r>
              <a:rPr lang="en-US" sz="3200" b="1" dirty="0">
                <a:ln w="3175" cmpd="sng">
                  <a:noFill/>
                </a:ln>
                <a:solidFill>
                  <a:schemeClr val="accent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  Amer Ali  </a:t>
            </a:r>
            <a:r>
              <a:rPr lang="en-US" sz="3200" b="1" dirty="0">
                <a:ln w="3175" cmpd="sng">
                  <a:noFill/>
                </a:ln>
                <a:solidFill>
                  <a:schemeClr val="tx2"/>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(CSE)</a:t>
            </a:r>
          </a:p>
          <a:p>
            <a:pPr marL="0" indent="0">
              <a:buNone/>
            </a:pPr>
            <a:endParaRPr lang="en-US" sz="3200" b="1" dirty="0">
              <a:ln w="3175" cmpd="sng">
                <a:noFill/>
              </a:ln>
              <a:solidFill>
                <a:schemeClr val="tx2"/>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a:p>
            <a:pPr marL="0" indent="0">
              <a:buNone/>
            </a:pPr>
            <a:endParaRPr lang="en-US" sz="3200" b="1" dirty="0">
              <a:ln w="3175" cmpd="sng">
                <a:noFill/>
              </a:ln>
              <a:solidFill>
                <a:schemeClr val="accent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a:p>
            <a:pPr marL="0" indent="0">
              <a:buNone/>
            </a:pPr>
            <a:endParaRPr lang="en-US" sz="3200" dirty="0">
              <a:ln w="3175" cmpd="sng">
                <a:noFill/>
              </a:ln>
              <a:solidFill>
                <a:schemeClr val="accent1"/>
              </a:solidFill>
              <a:latin typeface="Forte" panose="03060902040502070203" pitchFamily="66" charset="0"/>
              <a:ea typeface="+mj-ea"/>
              <a:cs typeface="Andalus" panose="02020603050405020304" pitchFamily="18" charset="-78"/>
            </a:endParaRPr>
          </a:p>
          <a:p>
            <a:pPr marL="0" indent="0">
              <a:buNone/>
            </a:pPr>
            <a:endParaRPr lang="en-US" sz="3200" dirty="0">
              <a:ln w="3175" cmpd="sng">
                <a:noFill/>
              </a:ln>
              <a:solidFill>
                <a:schemeClr val="accent1"/>
              </a:solidFill>
              <a:latin typeface="Forte" panose="03060902040502070203" pitchFamily="66" charset="0"/>
              <a:ea typeface="+mj-ea"/>
              <a:cs typeface="Andalus" panose="02020603050405020304" pitchFamily="18" charset="-78"/>
            </a:endParaRPr>
          </a:p>
          <a:p>
            <a:endParaRPr lang="en-US" sz="3200" dirty="0">
              <a:ln w="3175" cmpd="sng">
                <a:noFill/>
              </a:ln>
              <a:solidFill>
                <a:schemeClr val="accent1"/>
              </a:solidFill>
              <a:latin typeface="Forte" panose="03060902040502070203" pitchFamily="66" charset="0"/>
              <a:ea typeface="+mj-ea"/>
              <a:cs typeface="Andalus" panose="02020603050405020304" pitchFamily="18" charset="-78"/>
            </a:endParaRPr>
          </a:p>
        </p:txBody>
      </p:sp>
    </p:spTree>
    <p:extLst>
      <p:ext uri="{BB962C8B-B14F-4D97-AF65-F5344CB8AC3E}">
        <p14:creationId xmlns:p14="http://schemas.microsoft.com/office/powerpoint/2010/main" val="99068455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9A981A-A2A4-4FDD-B477-518985CE425E}"/>
              </a:ext>
            </a:extLst>
          </p:cNvPr>
          <p:cNvSpPr>
            <a:spLocks noGrp="1"/>
          </p:cNvSpPr>
          <p:nvPr>
            <p:ph type="title"/>
          </p:nvPr>
        </p:nvSpPr>
        <p:spPr>
          <a:xfrm>
            <a:off x="1803907" y="472736"/>
            <a:ext cx="10018713" cy="1752599"/>
          </a:xfrm>
        </p:spPr>
        <p:txBody>
          <a:bodyPr>
            <a:normAutofit/>
          </a:bodyPr>
          <a:lstStyle/>
          <a:p>
            <a:pPr algn="l">
              <a:spcBef>
                <a:spcPct val="20000"/>
              </a:spcBef>
              <a:spcAft>
                <a:spcPts val="600"/>
              </a:spcAft>
              <a:buClr>
                <a:schemeClr val="accent1">
                  <a:lumMod val="75000"/>
                </a:schemeClr>
              </a:buClr>
              <a:buSzPct val="145000"/>
            </a:pPr>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Outlines :</a:t>
            </a:r>
          </a:p>
        </p:txBody>
      </p:sp>
      <p:sp>
        <p:nvSpPr>
          <p:cNvPr id="5" name="Content Placeholder 4">
            <a:extLst>
              <a:ext uri="{FF2B5EF4-FFF2-40B4-BE49-F238E27FC236}">
                <a16:creationId xmlns:a16="http://schemas.microsoft.com/office/drawing/2014/main" id="{437D9E2F-9E91-40A8-97C6-EA9B4B07CB2A}"/>
              </a:ext>
            </a:extLst>
          </p:cNvPr>
          <p:cNvSpPr>
            <a:spLocks noGrp="1"/>
          </p:cNvSpPr>
          <p:nvPr>
            <p:ph idx="1"/>
          </p:nvPr>
        </p:nvSpPr>
        <p:spPr>
          <a:xfrm>
            <a:off x="2949128" y="1890943"/>
            <a:ext cx="7579790" cy="4350059"/>
          </a:xfrm>
        </p:spPr>
        <p:txBody>
          <a:bodyPr anchor="t">
            <a:normAutofit/>
          </a:bodyPr>
          <a:lstStyle/>
          <a:p>
            <a:pPr>
              <a:buClr>
                <a:schemeClr val="tx1">
                  <a:lumMod val="75000"/>
                  <a:lumOff val="25000"/>
                </a:schemeClr>
              </a:buClr>
              <a:buSzPct val="50000"/>
              <a:buFont typeface="Wingdings" panose="05000000000000000000" pitchFamily="2" charset="2"/>
              <a:buChar char="Ø"/>
            </a:pPr>
            <a:r>
              <a:rPr lang="en-US" b="1" dirty="0">
                <a:solidFill>
                  <a:schemeClr val="tx1">
                    <a:lumMod val="65000"/>
                    <a:lumOff val="35000"/>
                  </a:schemeClr>
                </a:solidFill>
                <a:latin typeface="Times New Roman" panose="02020603050405020304" pitchFamily="18" charset="0"/>
                <a:cs typeface="Times New Roman" panose="02020603050405020304" pitchFamily="18" charset="0"/>
              </a:rPr>
              <a:t>Introduction .</a:t>
            </a:r>
          </a:p>
          <a:p>
            <a:pPr>
              <a:buClr>
                <a:schemeClr val="tx1">
                  <a:lumMod val="75000"/>
                  <a:lumOff val="25000"/>
                </a:schemeClr>
              </a:buClr>
              <a:buSzPct val="50000"/>
              <a:buFont typeface="Wingdings" panose="05000000000000000000" pitchFamily="2" charset="2"/>
              <a:buChar char="Ø"/>
            </a:pPr>
            <a:r>
              <a:rPr lang="en-US" b="1" dirty="0">
                <a:solidFill>
                  <a:schemeClr val="tx1">
                    <a:lumMod val="65000"/>
                    <a:lumOff val="35000"/>
                  </a:schemeClr>
                </a:solidFill>
                <a:latin typeface="Times New Roman" panose="02020603050405020304" pitchFamily="18" charset="0"/>
                <a:cs typeface="Times New Roman" panose="02020603050405020304" pitchFamily="18" charset="0"/>
              </a:rPr>
              <a:t>Parity Concept .</a:t>
            </a:r>
          </a:p>
          <a:p>
            <a:pPr>
              <a:buClr>
                <a:schemeClr val="tx1">
                  <a:lumMod val="75000"/>
                  <a:lumOff val="25000"/>
                </a:schemeClr>
              </a:buClr>
              <a:buSzPct val="50000"/>
              <a:buFont typeface="Wingdings" panose="05000000000000000000" pitchFamily="2" charset="2"/>
              <a:buChar char="Ø"/>
            </a:pPr>
            <a:r>
              <a:rPr lang="en-US" b="1" dirty="0">
                <a:solidFill>
                  <a:schemeClr val="tx1">
                    <a:lumMod val="65000"/>
                    <a:lumOff val="35000"/>
                  </a:schemeClr>
                </a:solidFill>
                <a:latin typeface="Times New Roman" panose="02020603050405020304" pitchFamily="18" charset="0"/>
                <a:cs typeface="Times New Roman" panose="02020603050405020304" pitchFamily="18" charset="0"/>
              </a:rPr>
              <a:t>Algorithm of Hamming.</a:t>
            </a:r>
          </a:p>
          <a:p>
            <a:pPr>
              <a:buClr>
                <a:schemeClr val="tx1">
                  <a:lumMod val="75000"/>
                  <a:lumOff val="25000"/>
                </a:schemeClr>
              </a:buClr>
              <a:buSzPct val="50000"/>
              <a:buFont typeface="Wingdings" panose="05000000000000000000" pitchFamily="2" charset="2"/>
              <a:buChar char="Ø"/>
            </a:pPr>
            <a:r>
              <a:rPr lang="en-US" b="1" dirty="0">
                <a:solidFill>
                  <a:schemeClr val="tx1">
                    <a:lumMod val="65000"/>
                    <a:lumOff val="35000"/>
                  </a:schemeClr>
                </a:solidFill>
                <a:latin typeface="Times New Roman" panose="02020603050405020304" pitchFamily="18" charset="0"/>
                <a:cs typeface="Times New Roman" panose="02020603050405020304" pitchFamily="18" charset="0"/>
              </a:rPr>
              <a:t>Hamming Code Encoder .</a:t>
            </a:r>
          </a:p>
          <a:p>
            <a:pPr>
              <a:buClr>
                <a:schemeClr val="tx1">
                  <a:lumMod val="75000"/>
                  <a:lumOff val="25000"/>
                </a:schemeClr>
              </a:buClr>
              <a:buSzPct val="50000"/>
              <a:buFont typeface="Wingdings" panose="05000000000000000000" pitchFamily="2" charset="2"/>
              <a:buChar char="Ø"/>
            </a:pPr>
            <a:r>
              <a:rPr lang="en-US" b="1" dirty="0">
                <a:solidFill>
                  <a:schemeClr val="tx1">
                    <a:lumMod val="65000"/>
                    <a:lumOff val="35000"/>
                  </a:schemeClr>
                </a:solidFill>
                <a:latin typeface="Times New Roman" panose="02020603050405020304" pitchFamily="18" charset="0"/>
                <a:cs typeface="Times New Roman" panose="02020603050405020304" pitchFamily="18" charset="0"/>
              </a:rPr>
              <a:t>Hamming Code Decoder .</a:t>
            </a:r>
          </a:p>
          <a:p>
            <a:pPr>
              <a:buClr>
                <a:schemeClr val="tx1">
                  <a:lumMod val="75000"/>
                  <a:lumOff val="25000"/>
                </a:schemeClr>
              </a:buClr>
              <a:buSzPct val="50000"/>
              <a:buFont typeface="Wingdings" panose="05000000000000000000" pitchFamily="2" charset="2"/>
              <a:buChar char="Ø"/>
            </a:pPr>
            <a:r>
              <a:rPr lang="en-US" b="1" dirty="0">
                <a:solidFill>
                  <a:schemeClr val="tx1">
                    <a:lumMod val="65000"/>
                    <a:lumOff val="35000"/>
                  </a:schemeClr>
                </a:solidFill>
                <a:latin typeface="Times New Roman" panose="02020603050405020304" pitchFamily="18" charset="0"/>
                <a:cs typeface="Times New Roman" panose="02020603050405020304" pitchFamily="18" charset="0"/>
              </a:rPr>
              <a:t>Simulation Results .</a:t>
            </a:r>
          </a:p>
          <a:p>
            <a:pPr marL="0" indent="0">
              <a:buClr>
                <a:schemeClr val="tx1">
                  <a:lumMod val="75000"/>
                  <a:lumOff val="25000"/>
                </a:schemeClr>
              </a:buClr>
              <a:buSzPct val="50000"/>
              <a:buNone/>
            </a:pPr>
            <a:endParaRPr lang="en-US"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7129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AC3EA-0925-4AED-8796-E4C00C22E5E6}"/>
              </a:ext>
            </a:extLst>
          </p:cNvPr>
          <p:cNvSpPr>
            <a:spLocks noGrp="1"/>
          </p:cNvSpPr>
          <p:nvPr>
            <p:ph type="title"/>
          </p:nvPr>
        </p:nvSpPr>
        <p:spPr>
          <a:xfrm>
            <a:off x="1704512" y="328474"/>
            <a:ext cx="4651899" cy="514905"/>
          </a:xfrm>
        </p:spPr>
        <p:txBody>
          <a:bodyPr>
            <a:normAutofit fontScale="90000"/>
          </a:bodyPr>
          <a:lstStyle/>
          <a:p>
            <a:pPr marL="571500" indent="-571500">
              <a:buFont typeface="Wingdings" panose="05000000000000000000" pitchFamily="2" charset="2"/>
              <a:buChar char="Ø"/>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 :  </a:t>
            </a:r>
            <a:endParaRPr lang="en-US" dirty="0">
              <a:effectLst>
                <a:outerShdw blurRad="38100" dist="38100" dir="2700000" algn="tl">
                  <a:srgbClr val="000000">
                    <a:alpha val="43137"/>
                  </a:srgbClr>
                </a:outerShdw>
              </a:effectLst>
            </a:endParaRPr>
          </a:p>
        </p:txBody>
      </p:sp>
      <p:sp>
        <p:nvSpPr>
          <p:cNvPr id="5" name="Content Placeholder 2">
            <a:extLst>
              <a:ext uri="{FF2B5EF4-FFF2-40B4-BE49-F238E27FC236}">
                <a16:creationId xmlns:a16="http://schemas.microsoft.com/office/drawing/2014/main" id="{BB40F975-42D8-4986-ADF2-AFF6133E7EE7}"/>
              </a:ext>
            </a:extLst>
          </p:cNvPr>
          <p:cNvSpPr>
            <a:spLocks noGrp="1"/>
          </p:cNvSpPr>
          <p:nvPr>
            <p:ph idx="1"/>
          </p:nvPr>
        </p:nvSpPr>
        <p:spPr>
          <a:xfrm>
            <a:off x="2006353" y="1297619"/>
            <a:ext cx="9501196" cy="5165325"/>
          </a:xfrm>
        </p:spPr>
        <p:txBody>
          <a:bodyPr anchor="t">
            <a:normAutofit/>
          </a:bodyPr>
          <a:lstStyle/>
          <a:p>
            <a:pPr lvl="1">
              <a:lnSpc>
                <a:spcPct val="150000"/>
              </a:lnSpc>
              <a:buClrTx/>
              <a:buSzPct val="90000"/>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Coding theory is concerned with reliability of communication over noisy channels.</a:t>
            </a:r>
          </a:p>
          <a:p>
            <a:pPr lvl="1">
              <a:lnSpc>
                <a:spcPct val="150000"/>
              </a:lnSpc>
              <a:buClrTx/>
              <a:buSzPct val="90000"/>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 Error correcting codes are used in a wide range of communication systems from deep space communication.</a:t>
            </a:r>
          </a:p>
          <a:p>
            <a:pPr lvl="1">
              <a:lnSpc>
                <a:spcPct val="150000"/>
              </a:lnSpc>
              <a:buClrTx/>
              <a:buSzPct val="90000"/>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 Hamming code is a set of error-correction codes that can be used to detect and correct a one bit error that can occur when computer data is moved or stored. </a:t>
            </a:r>
          </a:p>
          <a:p>
            <a:pPr lvl="1">
              <a:lnSpc>
                <a:spcPct val="150000"/>
              </a:lnSpc>
              <a:buClrTx/>
              <a:buSzPct val="90000"/>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Hamming code is named for R. W. Hamming of Bell Labs.</a:t>
            </a:r>
          </a:p>
          <a:p>
            <a:pPr lvl="1">
              <a:lnSpc>
                <a:spcPct val="150000"/>
              </a:lnSpc>
              <a:buClrTx/>
              <a:buSzPct val="90000"/>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Like other error-correction code, Hamming code makes use of the concept of parity bits, which are bits that are added to data so that the validity of the data can be checked when it is read or after it has been received in a data transmission. Using more than one parity bit, an error-correction code can not only identify a single bit error in the data unit, but also its location in the data unit.</a:t>
            </a:r>
          </a:p>
          <a:p>
            <a:pPr marL="457200" lvl="1" indent="0">
              <a:buClrTx/>
              <a:buNone/>
            </a:pPr>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6555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32F708-11EE-4DA4-B3AC-FD8686A0BC9A}"/>
              </a:ext>
            </a:extLst>
          </p:cNvPr>
          <p:cNvSpPr txBox="1"/>
          <p:nvPr/>
        </p:nvSpPr>
        <p:spPr>
          <a:xfrm>
            <a:off x="1902040" y="334677"/>
            <a:ext cx="6094520" cy="369332"/>
          </a:xfrm>
          <a:prstGeom prst="rect">
            <a:avLst/>
          </a:prstGeom>
          <a:noFill/>
        </p:spPr>
        <p:txBody>
          <a:bodyPr wrap="square">
            <a:spAutoFit/>
          </a:bodyPr>
          <a:lstStyle/>
          <a:p>
            <a:pPr>
              <a:buClrTx/>
              <a:buSzPct val="70000"/>
            </a:pPr>
            <a:r>
              <a:rPr lang="en-US" sz="1800" b="1" u="sng" dirty="0">
                <a:solidFill>
                  <a:schemeClr val="accent1">
                    <a:lumMod val="75000"/>
                  </a:schemeClr>
                </a:solidFill>
                <a:latin typeface="Times New Roman" panose="02020603050405020304" pitchFamily="18" charset="0"/>
                <a:cs typeface="Times New Roman" panose="02020603050405020304" pitchFamily="18" charset="0"/>
              </a:rPr>
              <a:t>Communication System Block diagram</a:t>
            </a:r>
          </a:p>
        </p:txBody>
      </p:sp>
      <p:sp>
        <p:nvSpPr>
          <p:cNvPr id="7" name="Arrow: Right 6">
            <a:extLst>
              <a:ext uri="{FF2B5EF4-FFF2-40B4-BE49-F238E27FC236}">
                <a16:creationId xmlns:a16="http://schemas.microsoft.com/office/drawing/2014/main" id="{C98EA8F3-3C9E-4186-9A46-EBBD3DDF11FA}"/>
              </a:ext>
            </a:extLst>
          </p:cNvPr>
          <p:cNvSpPr/>
          <p:nvPr/>
        </p:nvSpPr>
        <p:spPr>
          <a:xfrm>
            <a:off x="3036654" y="1948312"/>
            <a:ext cx="348448" cy="328474"/>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A34BF93-C3C7-4CFC-9B4E-5142BBF6D870}"/>
              </a:ext>
            </a:extLst>
          </p:cNvPr>
          <p:cNvSpPr txBox="1"/>
          <p:nvPr/>
        </p:nvSpPr>
        <p:spPr>
          <a:xfrm>
            <a:off x="1334783" y="1948481"/>
            <a:ext cx="1615314" cy="276999"/>
          </a:xfrm>
          <a:prstGeom prst="rect">
            <a:avLst/>
          </a:prstGeom>
          <a:noFill/>
        </p:spPr>
        <p:txBody>
          <a:bodyPr wrap="square" rtlCol="0">
            <a:spAutoFit/>
          </a:bodyPr>
          <a:lstStyle/>
          <a:p>
            <a:r>
              <a:rPr lang="en-US" sz="1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Serial  input data</a:t>
            </a:r>
          </a:p>
        </p:txBody>
      </p:sp>
      <p:sp>
        <p:nvSpPr>
          <p:cNvPr id="10" name="Rectangle 9">
            <a:extLst>
              <a:ext uri="{FF2B5EF4-FFF2-40B4-BE49-F238E27FC236}">
                <a16:creationId xmlns:a16="http://schemas.microsoft.com/office/drawing/2014/main" id="{B1F4456D-F613-4776-9207-F97846488E8B}"/>
              </a:ext>
            </a:extLst>
          </p:cNvPr>
          <p:cNvSpPr/>
          <p:nvPr/>
        </p:nvSpPr>
        <p:spPr>
          <a:xfrm>
            <a:off x="3385102" y="1646639"/>
            <a:ext cx="5421796" cy="932156"/>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b="1" dirty="0">
                <a:solidFill>
                  <a:schemeClr val="accent1">
                    <a:lumMod val="75000"/>
                  </a:schemeClr>
                </a:solidFill>
                <a:latin typeface="Times New Roman" panose="02020603050405020304" pitchFamily="18" charset="0"/>
                <a:cs typeface="Times New Roman" panose="02020603050405020304" pitchFamily="18" charset="0"/>
              </a:rPr>
              <a:t>Hamming encoder</a:t>
            </a:r>
          </a:p>
        </p:txBody>
      </p:sp>
      <p:sp>
        <p:nvSpPr>
          <p:cNvPr id="14" name="Arrow: Right 13">
            <a:extLst>
              <a:ext uri="{FF2B5EF4-FFF2-40B4-BE49-F238E27FC236}">
                <a16:creationId xmlns:a16="http://schemas.microsoft.com/office/drawing/2014/main" id="{CC5FB1A6-7FD6-4281-B1B9-58A5B6951CFC}"/>
              </a:ext>
            </a:extLst>
          </p:cNvPr>
          <p:cNvSpPr/>
          <p:nvPr/>
        </p:nvSpPr>
        <p:spPr>
          <a:xfrm>
            <a:off x="8806898" y="5147167"/>
            <a:ext cx="435005" cy="328474"/>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0EB8F97-2F9E-49E0-9608-7E731226D99B}"/>
              </a:ext>
            </a:extLst>
          </p:cNvPr>
          <p:cNvSpPr/>
          <p:nvPr/>
        </p:nvSpPr>
        <p:spPr>
          <a:xfrm>
            <a:off x="3385102" y="4845326"/>
            <a:ext cx="5421796" cy="932156"/>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b="1" dirty="0">
                <a:solidFill>
                  <a:schemeClr val="accent1">
                    <a:lumMod val="75000"/>
                  </a:schemeClr>
                </a:solidFill>
                <a:latin typeface="Times New Roman" panose="02020603050405020304" pitchFamily="18" charset="0"/>
                <a:cs typeface="Times New Roman" panose="02020603050405020304" pitchFamily="18" charset="0"/>
              </a:rPr>
              <a:t>Hamming decoder</a:t>
            </a:r>
          </a:p>
        </p:txBody>
      </p:sp>
      <p:sp>
        <p:nvSpPr>
          <p:cNvPr id="17" name="TextBox 16">
            <a:extLst>
              <a:ext uri="{FF2B5EF4-FFF2-40B4-BE49-F238E27FC236}">
                <a16:creationId xmlns:a16="http://schemas.microsoft.com/office/drawing/2014/main" id="{9CD07F98-74D3-46D3-9918-DBA981D1EB3A}"/>
              </a:ext>
            </a:extLst>
          </p:cNvPr>
          <p:cNvSpPr txBox="1"/>
          <p:nvPr/>
        </p:nvSpPr>
        <p:spPr>
          <a:xfrm>
            <a:off x="9315604" y="5146999"/>
            <a:ext cx="1741467" cy="276999"/>
          </a:xfrm>
          <a:prstGeom prst="rect">
            <a:avLst/>
          </a:prstGeom>
          <a:noFill/>
        </p:spPr>
        <p:txBody>
          <a:bodyPr wrap="square" rtlCol="0">
            <a:spAutoFit/>
          </a:bodyPr>
          <a:lstStyle/>
          <a:p>
            <a:r>
              <a:rPr lang="en-US" sz="1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Serial  output data</a:t>
            </a:r>
          </a:p>
        </p:txBody>
      </p:sp>
      <p:sp>
        <p:nvSpPr>
          <p:cNvPr id="25" name="Flowchart: Off-page Connector 24">
            <a:extLst>
              <a:ext uri="{FF2B5EF4-FFF2-40B4-BE49-F238E27FC236}">
                <a16:creationId xmlns:a16="http://schemas.microsoft.com/office/drawing/2014/main" id="{B492922D-713A-45B1-8667-07F6653D35FE}"/>
              </a:ext>
            </a:extLst>
          </p:cNvPr>
          <p:cNvSpPr/>
          <p:nvPr/>
        </p:nvSpPr>
        <p:spPr>
          <a:xfrm>
            <a:off x="9537546" y="1526959"/>
            <a:ext cx="328474" cy="390449"/>
          </a:xfrm>
          <a:prstGeom prst="flowChartOffpageConnector">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cxnSp>
        <p:nvCxnSpPr>
          <p:cNvPr id="29" name="Connector: Elbow 28">
            <a:extLst>
              <a:ext uri="{FF2B5EF4-FFF2-40B4-BE49-F238E27FC236}">
                <a16:creationId xmlns:a16="http://schemas.microsoft.com/office/drawing/2014/main" id="{2D8BBAEF-7680-4D78-864F-0F1EBAB49C17}"/>
              </a:ext>
            </a:extLst>
          </p:cNvPr>
          <p:cNvCxnSpPr>
            <a:cxnSpLocks/>
            <a:stCxn id="10" idx="3"/>
            <a:endCxn id="25" idx="2"/>
          </p:cNvCxnSpPr>
          <p:nvPr/>
        </p:nvCxnSpPr>
        <p:spPr>
          <a:xfrm flipV="1">
            <a:off x="8806898" y="1917408"/>
            <a:ext cx="894885" cy="19530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32" name="Flowchart: Off-page Connector 31">
            <a:extLst>
              <a:ext uri="{FF2B5EF4-FFF2-40B4-BE49-F238E27FC236}">
                <a16:creationId xmlns:a16="http://schemas.microsoft.com/office/drawing/2014/main" id="{1225DE99-22CE-40F6-82F5-4D003091A29D}"/>
              </a:ext>
            </a:extLst>
          </p:cNvPr>
          <p:cNvSpPr/>
          <p:nvPr/>
        </p:nvSpPr>
        <p:spPr>
          <a:xfrm>
            <a:off x="2592770" y="4358936"/>
            <a:ext cx="328474" cy="404271"/>
          </a:xfrm>
          <a:prstGeom prst="flowChartOffpageConnector">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cxnSp>
        <p:nvCxnSpPr>
          <p:cNvPr id="33" name="Connector: Elbow 32">
            <a:extLst>
              <a:ext uri="{FF2B5EF4-FFF2-40B4-BE49-F238E27FC236}">
                <a16:creationId xmlns:a16="http://schemas.microsoft.com/office/drawing/2014/main" id="{AA15B55F-36F7-41D2-845B-2104E572A9F3}"/>
              </a:ext>
            </a:extLst>
          </p:cNvPr>
          <p:cNvCxnSpPr>
            <a:cxnSpLocks/>
            <a:stCxn id="32" idx="2"/>
            <a:endCxn id="16" idx="1"/>
          </p:cNvCxnSpPr>
          <p:nvPr/>
        </p:nvCxnSpPr>
        <p:spPr>
          <a:xfrm rot="16200000" flipH="1">
            <a:off x="2796956" y="4723257"/>
            <a:ext cx="548197" cy="628095"/>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83E4DE5D-7DCA-4055-AA51-1A86229BDCED}"/>
              </a:ext>
            </a:extLst>
          </p:cNvPr>
          <p:cNvSpPr txBox="1"/>
          <p:nvPr/>
        </p:nvSpPr>
        <p:spPr>
          <a:xfrm>
            <a:off x="2325980" y="1126471"/>
            <a:ext cx="2876365"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At Transmitter</a:t>
            </a:r>
          </a:p>
        </p:txBody>
      </p:sp>
      <p:sp>
        <p:nvSpPr>
          <p:cNvPr id="41" name="TextBox 40">
            <a:extLst>
              <a:ext uri="{FF2B5EF4-FFF2-40B4-BE49-F238E27FC236}">
                <a16:creationId xmlns:a16="http://schemas.microsoft.com/office/drawing/2014/main" id="{6284442C-9324-4F8B-8DE8-858034F4ABDD}"/>
              </a:ext>
            </a:extLst>
          </p:cNvPr>
          <p:cNvSpPr txBox="1"/>
          <p:nvPr/>
        </p:nvSpPr>
        <p:spPr>
          <a:xfrm>
            <a:off x="2349775" y="3648417"/>
            <a:ext cx="2876365"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At Receiver</a:t>
            </a:r>
          </a:p>
        </p:txBody>
      </p:sp>
    </p:spTree>
    <p:extLst>
      <p:ext uri="{BB962C8B-B14F-4D97-AF65-F5344CB8AC3E}">
        <p14:creationId xmlns:p14="http://schemas.microsoft.com/office/powerpoint/2010/main" val="1221795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D765526-2039-44C2-8DED-C5A321078D27}"/>
              </a:ext>
            </a:extLst>
          </p:cNvPr>
          <p:cNvSpPr>
            <a:spLocks noGrp="1"/>
          </p:cNvSpPr>
          <p:nvPr>
            <p:ph type="title"/>
          </p:nvPr>
        </p:nvSpPr>
        <p:spPr>
          <a:xfrm>
            <a:off x="1429305" y="168676"/>
            <a:ext cx="4927106" cy="807868"/>
          </a:xfrm>
        </p:spPr>
        <p:txBody>
          <a:bodyPr>
            <a:normAutofit/>
          </a:bodyPr>
          <a:lstStyle/>
          <a:p>
            <a:pPr marL="571500" indent="-571500">
              <a:buFont typeface="Wingdings" panose="05000000000000000000" pitchFamily="2" charset="2"/>
              <a:buChar char="Ø"/>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Parity Concept :  </a:t>
            </a:r>
            <a:endParaRPr lang="en-US" dirty="0">
              <a:effectLst>
                <a:outerShdw blurRad="38100" dist="38100" dir="2700000" algn="tl">
                  <a:srgbClr val="000000">
                    <a:alpha val="43137"/>
                  </a:srgbClr>
                </a:outerShdw>
              </a:effectLst>
            </a:endParaRPr>
          </a:p>
        </p:txBody>
      </p:sp>
      <p:sp>
        <p:nvSpPr>
          <p:cNvPr id="9" name="Content Placeholder 2">
            <a:extLst>
              <a:ext uri="{FF2B5EF4-FFF2-40B4-BE49-F238E27FC236}">
                <a16:creationId xmlns:a16="http://schemas.microsoft.com/office/drawing/2014/main" id="{E1CAE4DA-1639-43D4-A96D-15E5EE3B00EE}"/>
              </a:ext>
            </a:extLst>
          </p:cNvPr>
          <p:cNvSpPr>
            <a:spLocks noGrp="1"/>
          </p:cNvSpPr>
          <p:nvPr>
            <p:ph idx="1"/>
          </p:nvPr>
        </p:nvSpPr>
        <p:spPr>
          <a:xfrm>
            <a:off x="2006353" y="1297620"/>
            <a:ext cx="9501196" cy="4801340"/>
          </a:xfrm>
        </p:spPr>
        <p:txBody>
          <a:bodyPr anchor="t">
            <a:normAutofit/>
          </a:bodyPr>
          <a:lstStyle/>
          <a:p>
            <a:pPr lvl="1">
              <a:lnSpc>
                <a:spcPct val="150000"/>
              </a:lnSpc>
              <a:buClrTx/>
              <a:buSzPct val="90000"/>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Parity bit is a bit appended to a data of binary bits to ensure that the total number of 1’s in the data is even or odd. Parity bits are used for error detection. There are two types of parity bits:</a:t>
            </a:r>
          </a:p>
          <a:p>
            <a:pPr marL="457200" lvl="1" indent="0">
              <a:lnSpc>
                <a:spcPct val="150000"/>
              </a:lnSpc>
              <a:buClrTx/>
              <a:buSzPct val="90000"/>
              <a:buNone/>
            </a:pPr>
            <a:r>
              <a:rPr lang="en-US" sz="1600" b="1" dirty="0">
                <a:latin typeface="Times New Roman" panose="02020603050405020304" pitchFamily="18" charset="0"/>
                <a:cs typeface="Times New Roman" panose="02020603050405020304" pitchFamily="18" charset="0"/>
              </a:rPr>
              <a:t>                    </a:t>
            </a:r>
            <a:r>
              <a:rPr lang="en-US" sz="1600" b="1" u="sng" dirty="0">
                <a:latin typeface="Times New Roman" panose="02020603050405020304" pitchFamily="18" charset="0"/>
                <a:cs typeface="Times New Roman" panose="02020603050405020304" pitchFamily="18" charset="0"/>
              </a:rPr>
              <a:t>Even parity bit:</a:t>
            </a:r>
          </a:p>
          <a:p>
            <a:pPr marL="457200" lvl="1" indent="0">
              <a:buClrTx/>
              <a:buSzPct val="90000"/>
              <a:buNone/>
            </a:pPr>
            <a:r>
              <a:rPr lang="en-US" sz="1600" b="1" dirty="0">
                <a:latin typeface="Times New Roman" panose="02020603050405020304" pitchFamily="18" charset="0"/>
                <a:cs typeface="Times New Roman" panose="02020603050405020304" pitchFamily="18" charset="0"/>
              </a:rPr>
              <a:t>In the case of even parity, for a given set of bits, the number of 1’s are counted. If that count is odd, the parity bit value is set to 1, making the total count of occurrences of 1’s an even number. If the total number of 1’s in a given set of bits is already even, the parity bit’s value is 0.</a:t>
            </a:r>
          </a:p>
          <a:p>
            <a:pPr marL="457200" lvl="1" indent="0">
              <a:lnSpc>
                <a:spcPct val="150000"/>
              </a:lnSpc>
              <a:buClrTx/>
              <a:buSzPct val="90000"/>
              <a:buNone/>
            </a:pPr>
            <a:r>
              <a:rPr lang="en-US" sz="1600" b="1" dirty="0">
                <a:latin typeface="Times New Roman" panose="02020603050405020304" pitchFamily="18" charset="0"/>
                <a:cs typeface="Times New Roman" panose="02020603050405020304" pitchFamily="18" charset="0"/>
              </a:rPr>
              <a:t>                   </a:t>
            </a:r>
            <a:r>
              <a:rPr lang="en-US" sz="1600" b="1" u="sng" dirty="0">
                <a:latin typeface="Times New Roman" panose="02020603050405020304" pitchFamily="18" charset="0"/>
                <a:cs typeface="Times New Roman" panose="02020603050405020304" pitchFamily="18" charset="0"/>
              </a:rPr>
              <a:t>Odd Parity bit :</a:t>
            </a:r>
          </a:p>
          <a:p>
            <a:pPr marL="457200" lvl="1" indent="0">
              <a:buClrTx/>
              <a:buSzPct val="90000"/>
              <a:buNone/>
            </a:pPr>
            <a:r>
              <a:rPr lang="en-US" sz="1600" b="1" dirty="0">
                <a:latin typeface="Times New Roman" panose="02020603050405020304" pitchFamily="18" charset="0"/>
                <a:cs typeface="Times New Roman" panose="02020603050405020304" pitchFamily="18" charset="0"/>
              </a:rPr>
              <a:t>In the case of odd parity, for a given set of bits, the number of 1’s are counted. If that count is even, the parity bit value is set to 1, making the total count of occurrences of 1’s an odd number. If the total number of 1’s in a given set of bits is already odd, the parity bit’s value is 0.</a:t>
            </a:r>
          </a:p>
          <a:p>
            <a:pPr lvl="1">
              <a:buClrTx/>
              <a:buSzPct val="90000"/>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Parity may detect an error but can’t correct that error so it can’t be used as an  error detection&amp;  correction method instead we use hamming code algorithm. </a:t>
            </a:r>
          </a:p>
          <a:p>
            <a:pPr lvl="1">
              <a:lnSpc>
                <a:spcPct val="150000"/>
              </a:lnSpc>
              <a:buClrTx/>
              <a:buSzPct val="90000"/>
              <a:buFont typeface="Wingdings" panose="05000000000000000000" pitchFamily="2" charset="2"/>
              <a:buChar char="ü"/>
            </a:pPr>
            <a:endParaRPr lang="en-US" sz="1600" b="1" dirty="0">
              <a:latin typeface="Times New Roman" panose="02020603050405020304" pitchFamily="18" charset="0"/>
              <a:cs typeface="Times New Roman" panose="02020603050405020304" pitchFamily="18" charset="0"/>
            </a:endParaRPr>
          </a:p>
          <a:p>
            <a:pPr marL="457200" lvl="1" indent="0">
              <a:buClrTx/>
              <a:buNone/>
            </a:pPr>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355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0ACD0F-A864-4296-AF55-93D89A06E547}"/>
              </a:ext>
            </a:extLst>
          </p:cNvPr>
          <p:cNvSpPr>
            <a:spLocks noGrp="1"/>
          </p:cNvSpPr>
          <p:nvPr>
            <p:ph type="title"/>
          </p:nvPr>
        </p:nvSpPr>
        <p:spPr>
          <a:xfrm>
            <a:off x="399496" y="458310"/>
            <a:ext cx="8948690" cy="583707"/>
          </a:xfrm>
        </p:spPr>
        <p:txBody>
          <a:bodyPr>
            <a:normAutofit fontScale="90000"/>
          </a:bodyPr>
          <a:lstStyle/>
          <a:p>
            <a:pPr marL="571500" indent="-571500">
              <a:buFont typeface="Wingdings" panose="05000000000000000000" pitchFamily="2" charset="2"/>
              <a:buChar char="Ø"/>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Algorithm of Hamming</a:t>
            </a:r>
            <a:endParaRPr lang="en-US" dirty="0">
              <a:effectLst>
                <a:outerShdw blurRad="38100" dist="38100" dir="2700000" algn="tl">
                  <a:srgbClr val="000000">
                    <a:alpha val="43137"/>
                  </a:srgbClr>
                </a:outerShdw>
              </a:effectLst>
            </a:endParaRPr>
          </a:p>
        </p:txBody>
      </p:sp>
      <p:sp>
        <p:nvSpPr>
          <p:cNvPr id="5" name="Content Placeholder 2">
            <a:extLst>
              <a:ext uri="{FF2B5EF4-FFF2-40B4-BE49-F238E27FC236}">
                <a16:creationId xmlns:a16="http://schemas.microsoft.com/office/drawing/2014/main" id="{AF46A338-55C4-409F-811B-637E84D7A557}"/>
              </a:ext>
            </a:extLst>
          </p:cNvPr>
          <p:cNvSpPr>
            <a:spLocks noGrp="1"/>
          </p:cNvSpPr>
          <p:nvPr>
            <p:ph idx="1"/>
          </p:nvPr>
        </p:nvSpPr>
        <p:spPr>
          <a:xfrm>
            <a:off x="2006353" y="1297619"/>
            <a:ext cx="9863092" cy="4810217"/>
          </a:xfrm>
        </p:spPr>
        <p:txBody>
          <a:bodyPr anchor="t">
            <a:normAutofit/>
          </a:bodyPr>
          <a:lstStyle/>
          <a:p>
            <a:pPr lvl="1">
              <a:lnSpc>
                <a:spcPct val="150000"/>
              </a:lnSpc>
              <a:buClrTx/>
              <a:buSzPct val="90000"/>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Write the bit positions starting from 1 to 15 in binary form .</a:t>
            </a:r>
          </a:p>
          <a:p>
            <a:pPr lvl="1">
              <a:lnSpc>
                <a:spcPct val="150000"/>
              </a:lnSpc>
              <a:buClrTx/>
              <a:buSzPct val="90000"/>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All the bit positions in 15 bit codeword that are a power of 2 are marked as parity bits (1, 2, 4, 8).</a:t>
            </a:r>
          </a:p>
          <a:p>
            <a:pPr lvl="1">
              <a:lnSpc>
                <a:spcPct val="150000"/>
              </a:lnSpc>
              <a:buClrTx/>
              <a:buSzPct val="90000"/>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All the other bit positions are marked as data bits.</a:t>
            </a:r>
          </a:p>
          <a:p>
            <a:pPr lvl="1">
              <a:lnSpc>
                <a:spcPct val="150000"/>
              </a:lnSpc>
              <a:buClrTx/>
              <a:buSzPct val="90000"/>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Each data bit is included in a unique set of parity bits, as determined its bit position in binary form. </a:t>
            </a:r>
          </a:p>
          <a:p>
            <a:pPr lvl="2">
              <a:buClrTx/>
            </a:pPr>
            <a:r>
              <a:rPr lang="en-US" sz="1200" b="1" dirty="0">
                <a:latin typeface="Times New Roman" panose="02020603050405020304" pitchFamily="18" charset="0"/>
                <a:cs typeface="Times New Roman" panose="02020603050405020304" pitchFamily="18" charset="0"/>
              </a:rPr>
              <a:t>Parity bit 1 covers the bits positions (1, 2, 4 , 5, 7, 9, 11).</a:t>
            </a:r>
          </a:p>
          <a:p>
            <a:pPr lvl="2">
              <a:buClrTx/>
            </a:pPr>
            <a:r>
              <a:rPr lang="en-US" sz="1200" b="1" dirty="0">
                <a:latin typeface="Times New Roman" panose="02020603050405020304" pitchFamily="18" charset="0"/>
                <a:cs typeface="Times New Roman" panose="02020603050405020304" pitchFamily="18" charset="0"/>
              </a:rPr>
              <a:t>Parity bit 2 covers the bits positions (1, 3, 4 , 6, 7, 10 11).</a:t>
            </a:r>
          </a:p>
          <a:p>
            <a:pPr lvl="2">
              <a:buClrTx/>
            </a:pPr>
            <a:r>
              <a:rPr lang="en-US" sz="1200" b="1" dirty="0">
                <a:latin typeface="Times New Roman" panose="02020603050405020304" pitchFamily="18" charset="0"/>
                <a:cs typeface="Times New Roman" panose="02020603050405020304" pitchFamily="18" charset="0"/>
              </a:rPr>
              <a:t>Parity bit 3 covers the bits positions (2, 3, 4 , 8, 9, 10, 11).</a:t>
            </a:r>
          </a:p>
          <a:p>
            <a:pPr lvl="2">
              <a:buClrTx/>
            </a:pPr>
            <a:r>
              <a:rPr lang="en-US" sz="1200" b="1" dirty="0">
                <a:latin typeface="Times New Roman" panose="02020603050405020304" pitchFamily="18" charset="0"/>
                <a:cs typeface="Times New Roman" panose="02020603050405020304" pitchFamily="18" charset="0"/>
              </a:rPr>
              <a:t>Parity bit 4 covers the bits positions (5, 6, 7 , 8, 9, 10, 11).</a:t>
            </a:r>
          </a:p>
          <a:p>
            <a:pPr lvl="1">
              <a:lnSpc>
                <a:spcPct val="150000"/>
              </a:lnSpc>
              <a:buClrTx/>
              <a:buSzPct val="90000"/>
              <a:buFont typeface="Wingdings" panose="05000000000000000000" pitchFamily="2" charset="2"/>
              <a:buChar char="ü"/>
            </a:pPr>
            <a:r>
              <a:rPr lang="en-US" sz="1400" b="1" dirty="0">
                <a:latin typeface="Times New Roman" panose="02020603050405020304" pitchFamily="18" charset="0"/>
                <a:cs typeface="Times New Roman" panose="02020603050405020304" pitchFamily="18" charset="0"/>
              </a:rPr>
              <a:t>Each parity bit covers all bits where the bitwise XOR bit positions  specified in previously.</a:t>
            </a:r>
            <a:endParaRPr lang="en-US" sz="1200" b="1" dirty="0">
              <a:latin typeface="Times New Roman" panose="02020603050405020304" pitchFamily="18" charset="0"/>
              <a:cs typeface="Times New Roman" panose="02020603050405020304" pitchFamily="18" charset="0"/>
            </a:endParaRPr>
          </a:p>
          <a:p>
            <a:pPr marL="914400" lvl="2" indent="0">
              <a:buClrTx/>
              <a:buNone/>
            </a:pPr>
            <a:endParaRPr lang="en-US"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4372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606677-E2A1-4EFD-BFCE-48CF9EC54BB5}"/>
              </a:ext>
            </a:extLst>
          </p:cNvPr>
          <p:cNvSpPr>
            <a:spLocks noGrp="1"/>
          </p:cNvSpPr>
          <p:nvPr>
            <p:ph idx="1"/>
          </p:nvPr>
        </p:nvSpPr>
        <p:spPr>
          <a:xfrm>
            <a:off x="2317072" y="723885"/>
            <a:ext cx="2805344" cy="393577"/>
          </a:xfrm>
        </p:spPr>
        <p:txBody>
          <a:bodyPr anchor="t">
            <a:normAutofit lnSpcReduction="10000"/>
          </a:bodyPr>
          <a:lstStyle/>
          <a:p>
            <a:pPr marL="457200" indent="-457200">
              <a:buClrTx/>
              <a:buSzPct val="70000"/>
              <a:buFont typeface="+mj-lt"/>
              <a:buAutoNum type="arabicPeriod"/>
            </a:pPr>
            <a:r>
              <a:rPr lang="en-US" sz="2000" b="1" u="sng" dirty="0">
                <a:solidFill>
                  <a:schemeClr val="accent1">
                    <a:lumMod val="75000"/>
                  </a:schemeClr>
                </a:solidFill>
                <a:latin typeface="Times New Roman" panose="02020603050405020304" pitchFamily="18" charset="0"/>
                <a:cs typeface="Times New Roman" panose="02020603050405020304" pitchFamily="18" charset="0"/>
              </a:rPr>
              <a:t>Design Schematic</a:t>
            </a:r>
          </a:p>
        </p:txBody>
      </p:sp>
      <p:sp>
        <p:nvSpPr>
          <p:cNvPr id="4" name="Title 1">
            <a:extLst>
              <a:ext uri="{FF2B5EF4-FFF2-40B4-BE49-F238E27FC236}">
                <a16:creationId xmlns:a16="http://schemas.microsoft.com/office/drawing/2014/main" id="{D4169A0B-87BD-479E-8C4C-0C484772FD2C}"/>
              </a:ext>
            </a:extLst>
          </p:cNvPr>
          <p:cNvSpPr txBox="1">
            <a:spLocks/>
          </p:cNvSpPr>
          <p:nvPr/>
        </p:nvSpPr>
        <p:spPr>
          <a:xfrm>
            <a:off x="1710430" y="58590"/>
            <a:ext cx="6098960" cy="710213"/>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anose="05000000000000000000" pitchFamily="2" charset="2"/>
              <a:buChar char="Ø"/>
            </a:pP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Hamming Code Encoder  :  </a:t>
            </a:r>
            <a:endParaRPr lang="en-US" sz="3600" b="1" dirty="0">
              <a:effectLst>
                <a:outerShdw blurRad="38100" dist="38100" dir="2700000" algn="tl">
                  <a:srgbClr val="000000">
                    <a:alpha val="43137"/>
                  </a:srgbClr>
                </a:outerShdw>
              </a:effectLst>
            </a:endParaRPr>
          </a:p>
        </p:txBody>
      </p:sp>
      <p:sp>
        <p:nvSpPr>
          <p:cNvPr id="6" name="Rectangle 5">
            <a:extLst>
              <a:ext uri="{FF2B5EF4-FFF2-40B4-BE49-F238E27FC236}">
                <a16:creationId xmlns:a16="http://schemas.microsoft.com/office/drawing/2014/main" id="{18605D62-8F3A-45D3-A63C-D85C0ECAE679}"/>
              </a:ext>
            </a:extLst>
          </p:cNvPr>
          <p:cNvSpPr/>
          <p:nvPr/>
        </p:nvSpPr>
        <p:spPr>
          <a:xfrm rot="5400000">
            <a:off x="4286248" y="4910494"/>
            <a:ext cx="1056814" cy="785675"/>
          </a:xfrm>
          <a:prstGeom prst="rect">
            <a:avLst/>
          </a:prstGeom>
          <a:ln/>
        </p:spPr>
        <p:style>
          <a:lnRef idx="0">
            <a:schemeClr val="dk1"/>
          </a:lnRef>
          <a:fillRef idx="3">
            <a:schemeClr val="dk1"/>
          </a:fillRef>
          <a:effectRef idx="3">
            <a:schemeClr val="dk1"/>
          </a:effectRef>
          <a:fontRef idx="minor">
            <a:schemeClr val="lt1"/>
          </a:fontRef>
        </p:style>
        <p:txBody>
          <a:bodyPr vert="vert270" rtlCol="0" anchor="ctr"/>
          <a:lstStyle/>
          <a:p>
            <a:pPr algn="ctr"/>
            <a:r>
              <a:rPr lang="en-US" sz="1400" b="1" dirty="0">
                <a:ln w="0"/>
                <a:solidFill>
                  <a:schemeClr val="accent1">
                    <a:lumMod val="60000"/>
                    <a:lumOff val="40000"/>
                  </a:schemeClr>
                </a:solidFill>
                <a:latin typeface="Times New Roman" panose="02020603050405020304" pitchFamily="18" charset="0"/>
                <a:cs typeface="Times New Roman" panose="02020603050405020304" pitchFamily="18" charset="0"/>
              </a:rPr>
              <a:t>Shift Register A</a:t>
            </a:r>
          </a:p>
        </p:txBody>
      </p:sp>
      <p:sp>
        <p:nvSpPr>
          <p:cNvPr id="7" name="Rectangle 6">
            <a:extLst>
              <a:ext uri="{FF2B5EF4-FFF2-40B4-BE49-F238E27FC236}">
                <a16:creationId xmlns:a16="http://schemas.microsoft.com/office/drawing/2014/main" id="{4D18A6C9-6335-4D73-9CFC-B749AD982009}"/>
              </a:ext>
            </a:extLst>
          </p:cNvPr>
          <p:cNvSpPr/>
          <p:nvPr/>
        </p:nvSpPr>
        <p:spPr>
          <a:xfrm rot="5400000">
            <a:off x="5725172" y="4738862"/>
            <a:ext cx="1056814" cy="1128942"/>
          </a:xfrm>
          <a:prstGeom prst="rect">
            <a:avLst/>
          </a:prstGeom>
          <a:ln/>
        </p:spPr>
        <p:style>
          <a:lnRef idx="0">
            <a:schemeClr val="dk1"/>
          </a:lnRef>
          <a:fillRef idx="3">
            <a:schemeClr val="dk1"/>
          </a:fillRef>
          <a:effectRef idx="3">
            <a:schemeClr val="dk1"/>
          </a:effectRef>
          <a:fontRef idx="minor">
            <a:schemeClr val="lt1"/>
          </a:fontRef>
        </p:style>
        <p:txBody>
          <a:bodyPr vert="vert270" rtlCol="0" anchor="ctr"/>
          <a:lstStyle/>
          <a:p>
            <a:pPr algn="ctr"/>
            <a:r>
              <a:rPr lang="en-US" sz="1400" b="1" dirty="0">
                <a:ln w="0"/>
                <a:solidFill>
                  <a:schemeClr val="accent1">
                    <a:lumMod val="60000"/>
                    <a:lumOff val="40000"/>
                  </a:schemeClr>
                </a:solidFill>
                <a:latin typeface="Times New Roman" panose="02020603050405020304" pitchFamily="18" charset="0"/>
                <a:cs typeface="Times New Roman" panose="02020603050405020304" pitchFamily="18" charset="0"/>
              </a:rPr>
              <a:t>Hamming encoder  (11:15)</a:t>
            </a:r>
          </a:p>
        </p:txBody>
      </p:sp>
      <p:cxnSp>
        <p:nvCxnSpPr>
          <p:cNvPr id="16" name="Straight Arrow Connector 15">
            <a:extLst>
              <a:ext uri="{FF2B5EF4-FFF2-40B4-BE49-F238E27FC236}">
                <a16:creationId xmlns:a16="http://schemas.microsoft.com/office/drawing/2014/main" id="{14595124-2ACB-4C52-801D-B90DECB1CD52}"/>
              </a:ext>
            </a:extLst>
          </p:cNvPr>
          <p:cNvCxnSpPr>
            <a:cxnSpLocks/>
            <a:endCxn id="6" idx="2"/>
          </p:cNvCxnSpPr>
          <p:nvPr/>
        </p:nvCxnSpPr>
        <p:spPr>
          <a:xfrm>
            <a:off x="2601157" y="5303332"/>
            <a:ext cx="1820661"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B9F20A41-7E93-47F5-9656-EF4C355BE49C}"/>
              </a:ext>
            </a:extLst>
          </p:cNvPr>
          <p:cNvCxnSpPr>
            <a:cxnSpLocks/>
            <a:stCxn id="6" idx="0"/>
            <a:endCxn id="7" idx="2"/>
          </p:cNvCxnSpPr>
          <p:nvPr/>
        </p:nvCxnSpPr>
        <p:spPr>
          <a:xfrm>
            <a:off x="5207493" y="5303332"/>
            <a:ext cx="481615" cy="1"/>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38A264BE-9A1C-4A46-A69D-69167167AA23}"/>
              </a:ext>
            </a:extLst>
          </p:cNvPr>
          <p:cNvCxnSpPr>
            <a:cxnSpLocks/>
            <a:endCxn id="40" idx="2"/>
          </p:cNvCxnSpPr>
          <p:nvPr/>
        </p:nvCxnSpPr>
        <p:spPr>
          <a:xfrm>
            <a:off x="6826194" y="5303331"/>
            <a:ext cx="473471" cy="0"/>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20F83668-F967-42A6-9ABB-1E75CC729B96}"/>
              </a:ext>
            </a:extLst>
          </p:cNvPr>
          <p:cNvSpPr/>
          <p:nvPr/>
        </p:nvSpPr>
        <p:spPr>
          <a:xfrm rot="5400000">
            <a:off x="7151188" y="4910493"/>
            <a:ext cx="1082630" cy="785676"/>
          </a:xfrm>
          <a:prstGeom prst="rect">
            <a:avLst/>
          </a:prstGeom>
          <a:ln/>
        </p:spPr>
        <p:style>
          <a:lnRef idx="0">
            <a:schemeClr val="dk1"/>
          </a:lnRef>
          <a:fillRef idx="3">
            <a:schemeClr val="dk1"/>
          </a:fillRef>
          <a:effectRef idx="3">
            <a:schemeClr val="dk1"/>
          </a:effectRef>
          <a:fontRef idx="minor">
            <a:schemeClr val="lt1"/>
          </a:fontRef>
        </p:style>
        <p:txBody>
          <a:bodyPr vert="vert270" rtlCol="0" anchor="ctr"/>
          <a:lstStyle/>
          <a:p>
            <a:pPr algn="ctr"/>
            <a:r>
              <a:rPr lang="en-US" sz="1400" b="1" dirty="0">
                <a:ln w="0"/>
                <a:solidFill>
                  <a:schemeClr val="accent1">
                    <a:lumMod val="60000"/>
                    <a:lumOff val="40000"/>
                  </a:schemeClr>
                </a:solidFill>
                <a:latin typeface="Times New Roman" panose="02020603050405020304" pitchFamily="18" charset="0"/>
                <a:cs typeface="Times New Roman" panose="02020603050405020304" pitchFamily="18" charset="0"/>
              </a:rPr>
              <a:t>Shift Register B</a:t>
            </a:r>
          </a:p>
        </p:txBody>
      </p:sp>
      <p:sp>
        <p:nvSpPr>
          <p:cNvPr id="43" name="TextBox 42">
            <a:extLst>
              <a:ext uri="{FF2B5EF4-FFF2-40B4-BE49-F238E27FC236}">
                <a16:creationId xmlns:a16="http://schemas.microsoft.com/office/drawing/2014/main" id="{4BE8B5AD-554D-4378-80E4-D182F42C5EBE}"/>
              </a:ext>
            </a:extLst>
          </p:cNvPr>
          <p:cNvSpPr txBox="1"/>
          <p:nvPr/>
        </p:nvSpPr>
        <p:spPr>
          <a:xfrm>
            <a:off x="10696893" y="5169696"/>
            <a:ext cx="1376039"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Serial output</a:t>
            </a:r>
          </a:p>
        </p:txBody>
      </p:sp>
      <p:cxnSp>
        <p:nvCxnSpPr>
          <p:cNvPr id="66" name="Straight Arrow Connector 65">
            <a:extLst>
              <a:ext uri="{FF2B5EF4-FFF2-40B4-BE49-F238E27FC236}">
                <a16:creationId xmlns:a16="http://schemas.microsoft.com/office/drawing/2014/main" id="{4A3438F8-9D8D-4691-AF7F-A5957FCEAECC}"/>
              </a:ext>
            </a:extLst>
          </p:cNvPr>
          <p:cNvCxnSpPr>
            <a:cxnSpLocks/>
            <a:stCxn id="40" idx="0"/>
            <a:endCxn id="43" idx="1"/>
          </p:cNvCxnSpPr>
          <p:nvPr/>
        </p:nvCxnSpPr>
        <p:spPr>
          <a:xfrm>
            <a:off x="8085341" y="5303331"/>
            <a:ext cx="2611552" cy="20254"/>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2DB5F6F7-B522-452C-9C20-E6656C0AFF00}"/>
              </a:ext>
            </a:extLst>
          </p:cNvPr>
          <p:cNvCxnSpPr/>
          <p:nvPr/>
        </p:nvCxnSpPr>
        <p:spPr>
          <a:xfrm flipH="1">
            <a:off x="5432390" y="5079188"/>
            <a:ext cx="79160" cy="4482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87A0CB1-BFFA-4E66-B6F8-DAB6BC115946}"/>
              </a:ext>
            </a:extLst>
          </p:cNvPr>
          <p:cNvCxnSpPr/>
          <p:nvPr/>
        </p:nvCxnSpPr>
        <p:spPr>
          <a:xfrm flipH="1">
            <a:off x="6916453" y="5079188"/>
            <a:ext cx="79160" cy="4482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E4CFA6FB-331E-45F7-9664-44CF524E98C1}"/>
              </a:ext>
            </a:extLst>
          </p:cNvPr>
          <p:cNvSpPr txBox="1"/>
          <p:nvPr/>
        </p:nvSpPr>
        <p:spPr>
          <a:xfrm>
            <a:off x="1395265" y="5149442"/>
            <a:ext cx="1278379"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Serial input</a:t>
            </a:r>
          </a:p>
        </p:txBody>
      </p:sp>
      <p:sp>
        <p:nvSpPr>
          <p:cNvPr id="71" name="TextBox 70">
            <a:extLst>
              <a:ext uri="{FF2B5EF4-FFF2-40B4-BE49-F238E27FC236}">
                <a16:creationId xmlns:a16="http://schemas.microsoft.com/office/drawing/2014/main" id="{AA6696E3-7E46-487A-A5BD-211E733069AE}"/>
              </a:ext>
            </a:extLst>
          </p:cNvPr>
          <p:cNvSpPr txBox="1"/>
          <p:nvPr/>
        </p:nvSpPr>
        <p:spPr>
          <a:xfrm flipH="1">
            <a:off x="6916453" y="5008462"/>
            <a:ext cx="377314"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15</a:t>
            </a:r>
          </a:p>
        </p:txBody>
      </p:sp>
      <p:sp>
        <p:nvSpPr>
          <p:cNvPr id="72" name="TextBox 71">
            <a:extLst>
              <a:ext uri="{FF2B5EF4-FFF2-40B4-BE49-F238E27FC236}">
                <a16:creationId xmlns:a16="http://schemas.microsoft.com/office/drawing/2014/main" id="{DEC6BA5E-27D9-4A4F-8A1D-8662D025822E}"/>
              </a:ext>
            </a:extLst>
          </p:cNvPr>
          <p:cNvSpPr txBox="1"/>
          <p:nvPr/>
        </p:nvSpPr>
        <p:spPr>
          <a:xfrm flipH="1">
            <a:off x="5195685" y="5008462"/>
            <a:ext cx="516356"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11</a:t>
            </a:r>
          </a:p>
        </p:txBody>
      </p:sp>
      <p:sp>
        <p:nvSpPr>
          <p:cNvPr id="77" name="Rectangle 76">
            <a:extLst>
              <a:ext uri="{FF2B5EF4-FFF2-40B4-BE49-F238E27FC236}">
                <a16:creationId xmlns:a16="http://schemas.microsoft.com/office/drawing/2014/main" id="{1FC86FA4-9A5F-4B75-8DEF-99E7A0CACC5C}"/>
              </a:ext>
            </a:extLst>
          </p:cNvPr>
          <p:cNvSpPr/>
          <p:nvPr/>
        </p:nvSpPr>
        <p:spPr>
          <a:xfrm rot="5400000">
            <a:off x="3656675" y="3450060"/>
            <a:ext cx="1056814" cy="785675"/>
          </a:xfrm>
          <a:prstGeom prst="rect">
            <a:avLst/>
          </a:prstGeom>
          <a:ln/>
        </p:spPr>
        <p:style>
          <a:lnRef idx="0">
            <a:schemeClr val="dk1"/>
          </a:lnRef>
          <a:fillRef idx="3">
            <a:schemeClr val="dk1"/>
          </a:fillRef>
          <a:effectRef idx="3">
            <a:schemeClr val="dk1"/>
          </a:effectRef>
          <a:fontRef idx="minor">
            <a:schemeClr val="lt1"/>
          </a:fontRef>
        </p:style>
        <p:txBody>
          <a:bodyPr vert="vert270" rtlCol="0" anchor="ctr"/>
          <a:lstStyle/>
          <a:p>
            <a:pPr algn="ctr"/>
            <a:r>
              <a:rPr lang="en-US" sz="1400" b="1" dirty="0">
                <a:ln w="0"/>
                <a:solidFill>
                  <a:schemeClr val="accent1">
                    <a:lumMod val="60000"/>
                    <a:lumOff val="40000"/>
                  </a:schemeClr>
                </a:solidFill>
                <a:latin typeface="Times New Roman" panose="02020603050405020304" pitchFamily="18" charset="0"/>
                <a:cs typeface="Times New Roman" panose="02020603050405020304" pitchFamily="18" charset="0"/>
              </a:rPr>
              <a:t>Clock   Divider</a:t>
            </a:r>
          </a:p>
        </p:txBody>
      </p:sp>
      <p:sp>
        <p:nvSpPr>
          <p:cNvPr id="80" name="Rectangle 79">
            <a:extLst>
              <a:ext uri="{FF2B5EF4-FFF2-40B4-BE49-F238E27FC236}">
                <a16:creationId xmlns:a16="http://schemas.microsoft.com/office/drawing/2014/main" id="{1B496790-163E-4AEA-9D7F-B74248BE78C7}"/>
              </a:ext>
            </a:extLst>
          </p:cNvPr>
          <p:cNvSpPr/>
          <p:nvPr/>
        </p:nvSpPr>
        <p:spPr>
          <a:xfrm>
            <a:off x="3249226" y="1534415"/>
            <a:ext cx="7111015" cy="4848626"/>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Arrow Connector 80">
            <a:extLst>
              <a:ext uri="{FF2B5EF4-FFF2-40B4-BE49-F238E27FC236}">
                <a16:creationId xmlns:a16="http://schemas.microsoft.com/office/drawing/2014/main" id="{4F75470B-F576-421F-A06C-DCB12E2AEBD6}"/>
              </a:ext>
            </a:extLst>
          </p:cNvPr>
          <p:cNvCxnSpPr>
            <a:cxnSpLocks/>
          </p:cNvCxnSpPr>
          <p:nvPr/>
        </p:nvCxnSpPr>
        <p:spPr>
          <a:xfrm>
            <a:off x="2601158" y="3842897"/>
            <a:ext cx="1191086"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83" name="TextBox 82">
            <a:extLst>
              <a:ext uri="{FF2B5EF4-FFF2-40B4-BE49-F238E27FC236}">
                <a16:creationId xmlns:a16="http://schemas.microsoft.com/office/drawing/2014/main" id="{6C8C0C9E-9BB6-432D-8D20-FC5142F472A0}"/>
              </a:ext>
            </a:extLst>
          </p:cNvPr>
          <p:cNvSpPr txBox="1"/>
          <p:nvPr/>
        </p:nvSpPr>
        <p:spPr>
          <a:xfrm>
            <a:off x="2080319" y="3689008"/>
            <a:ext cx="1278379"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Clk</a:t>
            </a:r>
          </a:p>
        </p:txBody>
      </p:sp>
      <p:sp>
        <p:nvSpPr>
          <p:cNvPr id="87" name="TextBox 86">
            <a:extLst>
              <a:ext uri="{FF2B5EF4-FFF2-40B4-BE49-F238E27FC236}">
                <a16:creationId xmlns:a16="http://schemas.microsoft.com/office/drawing/2014/main" id="{6CA724F5-5F46-4172-BC2E-D3926F93A048}"/>
              </a:ext>
            </a:extLst>
          </p:cNvPr>
          <p:cNvSpPr txBox="1"/>
          <p:nvPr/>
        </p:nvSpPr>
        <p:spPr>
          <a:xfrm>
            <a:off x="4788024" y="4389105"/>
            <a:ext cx="1278379"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Clk_A</a:t>
            </a:r>
          </a:p>
        </p:txBody>
      </p:sp>
      <p:sp>
        <p:nvSpPr>
          <p:cNvPr id="89" name="TextBox 88">
            <a:extLst>
              <a:ext uri="{FF2B5EF4-FFF2-40B4-BE49-F238E27FC236}">
                <a16:creationId xmlns:a16="http://schemas.microsoft.com/office/drawing/2014/main" id="{FF256680-F8D3-4CD2-9C52-B47C330BB37C}"/>
              </a:ext>
            </a:extLst>
          </p:cNvPr>
          <p:cNvSpPr txBox="1"/>
          <p:nvPr/>
        </p:nvSpPr>
        <p:spPr>
          <a:xfrm>
            <a:off x="7177615" y="1704466"/>
            <a:ext cx="1278379"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Clk_B</a:t>
            </a:r>
          </a:p>
        </p:txBody>
      </p:sp>
      <p:cxnSp>
        <p:nvCxnSpPr>
          <p:cNvPr id="91" name="Connector: Elbow 90">
            <a:extLst>
              <a:ext uri="{FF2B5EF4-FFF2-40B4-BE49-F238E27FC236}">
                <a16:creationId xmlns:a16="http://schemas.microsoft.com/office/drawing/2014/main" id="{BB0BDB4D-D05D-46D1-8B03-D86D74CD22B2}"/>
              </a:ext>
            </a:extLst>
          </p:cNvPr>
          <p:cNvCxnSpPr>
            <a:cxnSpLocks/>
            <a:stCxn id="77" idx="0"/>
            <a:endCxn id="6" idx="1"/>
          </p:cNvCxnSpPr>
          <p:nvPr/>
        </p:nvCxnSpPr>
        <p:spPr>
          <a:xfrm>
            <a:off x="4577920" y="3842898"/>
            <a:ext cx="236735" cy="932027"/>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Connector: Elbow 100">
            <a:extLst>
              <a:ext uri="{FF2B5EF4-FFF2-40B4-BE49-F238E27FC236}">
                <a16:creationId xmlns:a16="http://schemas.microsoft.com/office/drawing/2014/main" id="{965F3C10-D94D-431B-9A37-461A64E7433E}"/>
              </a:ext>
            </a:extLst>
          </p:cNvPr>
          <p:cNvCxnSpPr>
            <a:cxnSpLocks/>
          </p:cNvCxnSpPr>
          <p:nvPr/>
        </p:nvCxnSpPr>
        <p:spPr>
          <a:xfrm>
            <a:off x="4569735" y="3544794"/>
            <a:ext cx="2847945" cy="1233370"/>
          </a:xfrm>
          <a:prstGeom prst="bentConnector3">
            <a:avLst>
              <a:gd name="adj1" fmla="val 10018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48D18936-2F61-471B-BC26-CD2CA5B9EC54}"/>
              </a:ext>
            </a:extLst>
          </p:cNvPr>
          <p:cNvSpPr/>
          <p:nvPr/>
        </p:nvSpPr>
        <p:spPr>
          <a:xfrm rot="5400000">
            <a:off x="7306210" y="2212569"/>
            <a:ext cx="772585" cy="1204412"/>
          </a:xfrm>
          <a:prstGeom prst="rect">
            <a:avLst/>
          </a:prstGeom>
          <a:ln/>
        </p:spPr>
        <p:style>
          <a:lnRef idx="0">
            <a:schemeClr val="dk1"/>
          </a:lnRef>
          <a:fillRef idx="3">
            <a:schemeClr val="dk1"/>
          </a:fillRef>
          <a:effectRef idx="3">
            <a:schemeClr val="dk1"/>
          </a:effectRef>
          <a:fontRef idx="minor">
            <a:schemeClr val="lt1"/>
          </a:fontRef>
        </p:style>
        <p:txBody>
          <a:bodyPr vert="vert270" rtlCol="0" anchor="ctr"/>
          <a:lstStyle/>
          <a:p>
            <a:pPr algn="ctr"/>
            <a:r>
              <a:rPr lang="en-US" sz="1400" b="1" dirty="0">
                <a:ln w="0"/>
                <a:solidFill>
                  <a:schemeClr val="accent1">
                    <a:lumMod val="60000"/>
                    <a:lumOff val="40000"/>
                  </a:schemeClr>
                </a:solidFill>
                <a:latin typeface="Times New Roman" panose="02020603050405020304" pitchFamily="18" charset="0"/>
                <a:cs typeface="Times New Roman" panose="02020603050405020304" pitchFamily="18" charset="0"/>
              </a:rPr>
              <a:t>Control Unit</a:t>
            </a:r>
          </a:p>
        </p:txBody>
      </p:sp>
      <p:cxnSp>
        <p:nvCxnSpPr>
          <p:cNvPr id="116" name="Straight Arrow Connector 115">
            <a:extLst>
              <a:ext uri="{FF2B5EF4-FFF2-40B4-BE49-F238E27FC236}">
                <a16:creationId xmlns:a16="http://schemas.microsoft.com/office/drawing/2014/main" id="{EE6100AC-81A4-4855-80FD-453AA9BF9546}"/>
              </a:ext>
            </a:extLst>
          </p:cNvPr>
          <p:cNvCxnSpPr>
            <a:cxnSpLocks/>
          </p:cNvCxnSpPr>
          <p:nvPr/>
        </p:nvCxnSpPr>
        <p:spPr>
          <a:xfrm>
            <a:off x="2459105" y="2781139"/>
            <a:ext cx="4631191"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7" name="TextBox 116">
            <a:extLst>
              <a:ext uri="{FF2B5EF4-FFF2-40B4-BE49-F238E27FC236}">
                <a16:creationId xmlns:a16="http://schemas.microsoft.com/office/drawing/2014/main" id="{ACD7E9E3-03B0-4426-93ED-C1DBCE66583D}"/>
              </a:ext>
            </a:extLst>
          </p:cNvPr>
          <p:cNvSpPr txBox="1"/>
          <p:nvPr/>
        </p:nvSpPr>
        <p:spPr>
          <a:xfrm>
            <a:off x="1612746" y="2519529"/>
            <a:ext cx="1201446" cy="523220"/>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Device Enable</a:t>
            </a:r>
          </a:p>
        </p:txBody>
      </p:sp>
      <p:cxnSp>
        <p:nvCxnSpPr>
          <p:cNvPr id="140" name="Straight Arrow Connector 139">
            <a:extLst>
              <a:ext uri="{FF2B5EF4-FFF2-40B4-BE49-F238E27FC236}">
                <a16:creationId xmlns:a16="http://schemas.microsoft.com/office/drawing/2014/main" id="{0BE0901E-47DD-4CAC-AA7C-4B61D6C5D66F}"/>
              </a:ext>
            </a:extLst>
          </p:cNvPr>
          <p:cNvCxnSpPr>
            <a:cxnSpLocks/>
          </p:cNvCxnSpPr>
          <p:nvPr/>
        </p:nvCxnSpPr>
        <p:spPr>
          <a:xfrm>
            <a:off x="2613749" y="4188392"/>
            <a:ext cx="1191086"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1" name="TextBox 140">
            <a:extLst>
              <a:ext uri="{FF2B5EF4-FFF2-40B4-BE49-F238E27FC236}">
                <a16:creationId xmlns:a16="http://schemas.microsoft.com/office/drawing/2014/main" id="{8571ECA3-20C7-4C69-B063-2F520E36EF9B}"/>
              </a:ext>
            </a:extLst>
          </p:cNvPr>
          <p:cNvSpPr txBox="1"/>
          <p:nvPr/>
        </p:nvSpPr>
        <p:spPr>
          <a:xfrm>
            <a:off x="2012254" y="4007559"/>
            <a:ext cx="1278379"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REST</a:t>
            </a:r>
          </a:p>
        </p:txBody>
      </p:sp>
      <p:cxnSp>
        <p:nvCxnSpPr>
          <p:cNvPr id="145" name="Connector: Elbow 144">
            <a:extLst>
              <a:ext uri="{FF2B5EF4-FFF2-40B4-BE49-F238E27FC236}">
                <a16:creationId xmlns:a16="http://schemas.microsoft.com/office/drawing/2014/main" id="{85E10881-F0F8-43C7-837E-7100C3ECD443}"/>
              </a:ext>
            </a:extLst>
          </p:cNvPr>
          <p:cNvCxnSpPr>
            <a:cxnSpLocks/>
          </p:cNvCxnSpPr>
          <p:nvPr/>
        </p:nvCxnSpPr>
        <p:spPr>
          <a:xfrm>
            <a:off x="3397145" y="4178184"/>
            <a:ext cx="1024671" cy="875822"/>
          </a:xfrm>
          <a:prstGeom prst="bentConnector3">
            <a:avLst>
              <a:gd name="adj1" fmla="val -25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Connector: Elbow 160">
            <a:extLst>
              <a:ext uri="{FF2B5EF4-FFF2-40B4-BE49-F238E27FC236}">
                <a16:creationId xmlns:a16="http://schemas.microsoft.com/office/drawing/2014/main" id="{19774616-87F5-4DC5-AB5D-1DD243D46EE1}"/>
              </a:ext>
            </a:extLst>
          </p:cNvPr>
          <p:cNvCxnSpPr>
            <a:cxnSpLocks/>
            <a:endCxn id="40" idx="3"/>
          </p:cNvCxnSpPr>
          <p:nvPr/>
        </p:nvCxnSpPr>
        <p:spPr>
          <a:xfrm>
            <a:off x="3397145" y="5058542"/>
            <a:ext cx="4295358" cy="786104"/>
          </a:xfrm>
          <a:prstGeom prst="bentConnector4">
            <a:avLst>
              <a:gd name="adj1" fmla="val -117"/>
              <a:gd name="adj2" fmla="val 12908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Rectangle 171">
            <a:extLst>
              <a:ext uri="{FF2B5EF4-FFF2-40B4-BE49-F238E27FC236}">
                <a16:creationId xmlns:a16="http://schemas.microsoft.com/office/drawing/2014/main" id="{956A777F-7F7E-4C31-8BE0-A59F3426E07B}"/>
              </a:ext>
            </a:extLst>
          </p:cNvPr>
          <p:cNvSpPr/>
          <p:nvPr/>
        </p:nvSpPr>
        <p:spPr>
          <a:xfrm rot="5400000">
            <a:off x="8810998" y="1410531"/>
            <a:ext cx="772585" cy="1204412"/>
          </a:xfrm>
          <a:prstGeom prst="rect">
            <a:avLst/>
          </a:prstGeom>
          <a:ln/>
        </p:spPr>
        <p:style>
          <a:lnRef idx="0">
            <a:schemeClr val="dk1"/>
          </a:lnRef>
          <a:fillRef idx="3">
            <a:schemeClr val="dk1"/>
          </a:fillRef>
          <a:effectRef idx="3">
            <a:schemeClr val="dk1"/>
          </a:effectRef>
          <a:fontRef idx="minor">
            <a:schemeClr val="lt1"/>
          </a:fontRef>
        </p:style>
        <p:txBody>
          <a:bodyPr vert="vert270" rtlCol="0" anchor="ctr"/>
          <a:lstStyle/>
          <a:p>
            <a:pPr algn="ctr"/>
            <a:r>
              <a:rPr lang="en-US" sz="1400" b="1" dirty="0">
                <a:ln w="0"/>
                <a:solidFill>
                  <a:schemeClr val="accent1">
                    <a:lumMod val="60000"/>
                    <a:lumOff val="40000"/>
                  </a:schemeClr>
                </a:solidFill>
                <a:latin typeface="Times New Roman" panose="02020603050405020304" pitchFamily="18" charset="0"/>
                <a:cs typeface="Times New Roman" panose="02020603050405020304" pitchFamily="18" charset="0"/>
              </a:rPr>
              <a:t>Counter</a:t>
            </a:r>
          </a:p>
        </p:txBody>
      </p:sp>
      <p:cxnSp>
        <p:nvCxnSpPr>
          <p:cNvPr id="173" name="Straight Arrow Connector 172">
            <a:extLst>
              <a:ext uri="{FF2B5EF4-FFF2-40B4-BE49-F238E27FC236}">
                <a16:creationId xmlns:a16="http://schemas.microsoft.com/office/drawing/2014/main" id="{0BB0B043-B8DE-4682-A092-2CD45D6E00B3}"/>
              </a:ext>
            </a:extLst>
          </p:cNvPr>
          <p:cNvCxnSpPr>
            <a:cxnSpLocks/>
          </p:cNvCxnSpPr>
          <p:nvPr/>
        </p:nvCxnSpPr>
        <p:spPr>
          <a:xfrm>
            <a:off x="7901126" y="1872416"/>
            <a:ext cx="670279"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75" name="TextBox 174">
            <a:extLst>
              <a:ext uri="{FF2B5EF4-FFF2-40B4-BE49-F238E27FC236}">
                <a16:creationId xmlns:a16="http://schemas.microsoft.com/office/drawing/2014/main" id="{84488B0E-9E13-46A0-A1FC-800AA35FBFBB}"/>
              </a:ext>
            </a:extLst>
          </p:cNvPr>
          <p:cNvSpPr txBox="1"/>
          <p:nvPr/>
        </p:nvSpPr>
        <p:spPr>
          <a:xfrm>
            <a:off x="6742616" y="3529101"/>
            <a:ext cx="1278379"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Clk_B</a:t>
            </a:r>
          </a:p>
        </p:txBody>
      </p:sp>
      <p:cxnSp>
        <p:nvCxnSpPr>
          <p:cNvPr id="176" name="Connector: Elbow 175">
            <a:extLst>
              <a:ext uri="{FF2B5EF4-FFF2-40B4-BE49-F238E27FC236}">
                <a16:creationId xmlns:a16="http://schemas.microsoft.com/office/drawing/2014/main" id="{3A0B4616-55F7-4168-8D04-F47739DBA49F}"/>
              </a:ext>
            </a:extLst>
          </p:cNvPr>
          <p:cNvCxnSpPr>
            <a:cxnSpLocks/>
            <a:endCxn id="107" idx="0"/>
          </p:cNvCxnSpPr>
          <p:nvPr/>
        </p:nvCxnSpPr>
        <p:spPr>
          <a:xfrm rot="10800000" flipV="1">
            <a:off x="8294709" y="1889382"/>
            <a:ext cx="1504788" cy="925394"/>
          </a:xfrm>
          <a:prstGeom prst="bentConnector3">
            <a:avLst>
              <a:gd name="adj1" fmla="val -21975"/>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7AE8DDF6-73BB-4FD3-B1A9-D6E727112D8D}"/>
              </a:ext>
            </a:extLst>
          </p:cNvPr>
          <p:cNvCxnSpPr>
            <a:cxnSpLocks/>
          </p:cNvCxnSpPr>
          <p:nvPr/>
        </p:nvCxnSpPr>
        <p:spPr>
          <a:xfrm>
            <a:off x="7901126" y="2145873"/>
            <a:ext cx="657689"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80" name="TextBox 179">
            <a:extLst>
              <a:ext uri="{FF2B5EF4-FFF2-40B4-BE49-F238E27FC236}">
                <a16:creationId xmlns:a16="http://schemas.microsoft.com/office/drawing/2014/main" id="{281AB2F9-C7C5-4B89-B5D5-113F45D7176C}"/>
              </a:ext>
            </a:extLst>
          </p:cNvPr>
          <p:cNvSpPr txBox="1"/>
          <p:nvPr/>
        </p:nvSpPr>
        <p:spPr>
          <a:xfrm>
            <a:off x="7213884" y="1991192"/>
            <a:ext cx="1278379"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REST</a:t>
            </a:r>
          </a:p>
        </p:txBody>
      </p:sp>
      <p:cxnSp>
        <p:nvCxnSpPr>
          <p:cNvPr id="184" name="Connector: Elbow 183">
            <a:extLst>
              <a:ext uri="{FF2B5EF4-FFF2-40B4-BE49-F238E27FC236}">
                <a16:creationId xmlns:a16="http://schemas.microsoft.com/office/drawing/2014/main" id="{136788C3-B387-4294-A491-CE4A0348040E}"/>
              </a:ext>
            </a:extLst>
          </p:cNvPr>
          <p:cNvCxnSpPr>
            <a:cxnSpLocks/>
          </p:cNvCxnSpPr>
          <p:nvPr/>
        </p:nvCxnSpPr>
        <p:spPr>
          <a:xfrm flipV="1">
            <a:off x="8318388" y="2379392"/>
            <a:ext cx="938859" cy="26293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9" name="TextBox 188">
            <a:extLst>
              <a:ext uri="{FF2B5EF4-FFF2-40B4-BE49-F238E27FC236}">
                <a16:creationId xmlns:a16="http://schemas.microsoft.com/office/drawing/2014/main" id="{254FE185-EBF3-4755-A152-0E066D3F9FF6}"/>
              </a:ext>
            </a:extLst>
          </p:cNvPr>
          <p:cNvSpPr txBox="1"/>
          <p:nvPr/>
        </p:nvSpPr>
        <p:spPr>
          <a:xfrm>
            <a:off x="8218513" y="2380720"/>
            <a:ext cx="1138608" cy="261610"/>
          </a:xfrm>
          <a:prstGeom prst="rect">
            <a:avLst/>
          </a:prstGeom>
          <a:noFill/>
        </p:spPr>
        <p:txBody>
          <a:bodyPr wrap="square" rtlCol="0">
            <a:spAutoFit/>
          </a:bodyPr>
          <a:lstStyle/>
          <a:p>
            <a:r>
              <a:rPr lang="en-US" sz="1100" b="1" dirty="0">
                <a:latin typeface="Times New Roman" panose="02020603050405020304" pitchFamily="18" charset="0"/>
                <a:cs typeface="Times New Roman" panose="02020603050405020304" pitchFamily="18" charset="0"/>
              </a:rPr>
              <a:t>Counter enable</a:t>
            </a:r>
          </a:p>
        </p:txBody>
      </p:sp>
      <p:sp>
        <p:nvSpPr>
          <p:cNvPr id="190" name="TextBox 189">
            <a:extLst>
              <a:ext uri="{FF2B5EF4-FFF2-40B4-BE49-F238E27FC236}">
                <a16:creationId xmlns:a16="http://schemas.microsoft.com/office/drawing/2014/main" id="{14B0B7BA-2A22-4248-B0D7-46B3EF507909}"/>
              </a:ext>
            </a:extLst>
          </p:cNvPr>
          <p:cNvSpPr txBox="1"/>
          <p:nvPr/>
        </p:nvSpPr>
        <p:spPr>
          <a:xfrm>
            <a:off x="8256611" y="2854062"/>
            <a:ext cx="1138608" cy="261610"/>
          </a:xfrm>
          <a:prstGeom prst="rect">
            <a:avLst/>
          </a:prstGeom>
          <a:noFill/>
        </p:spPr>
        <p:txBody>
          <a:bodyPr wrap="square" rtlCol="0">
            <a:spAutoFit/>
          </a:bodyPr>
          <a:lstStyle/>
          <a:p>
            <a:r>
              <a:rPr lang="en-US" sz="1100" b="1" dirty="0">
                <a:latin typeface="Times New Roman" panose="02020603050405020304" pitchFamily="18" charset="0"/>
                <a:cs typeface="Times New Roman" panose="02020603050405020304" pitchFamily="18" charset="0"/>
              </a:rPr>
              <a:t>Counter output</a:t>
            </a:r>
          </a:p>
        </p:txBody>
      </p:sp>
      <p:cxnSp>
        <p:nvCxnSpPr>
          <p:cNvPr id="191" name="Straight Connector 190">
            <a:extLst>
              <a:ext uri="{FF2B5EF4-FFF2-40B4-BE49-F238E27FC236}">
                <a16:creationId xmlns:a16="http://schemas.microsoft.com/office/drawing/2014/main" id="{89102291-3971-43AE-881C-48FD2B5ED752}"/>
              </a:ext>
            </a:extLst>
          </p:cNvPr>
          <p:cNvCxnSpPr/>
          <p:nvPr/>
        </p:nvCxnSpPr>
        <p:spPr>
          <a:xfrm flipH="1">
            <a:off x="9523965" y="2629428"/>
            <a:ext cx="79160" cy="4482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92" name="TextBox 191">
            <a:extLst>
              <a:ext uri="{FF2B5EF4-FFF2-40B4-BE49-F238E27FC236}">
                <a16:creationId xmlns:a16="http://schemas.microsoft.com/office/drawing/2014/main" id="{A733205F-558C-4E1E-B1F6-04C0B1E36B46}"/>
              </a:ext>
            </a:extLst>
          </p:cNvPr>
          <p:cNvSpPr txBox="1"/>
          <p:nvPr/>
        </p:nvSpPr>
        <p:spPr>
          <a:xfrm flipH="1">
            <a:off x="9647137" y="2523964"/>
            <a:ext cx="516356"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4</a:t>
            </a:r>
          </a:p>
        </p:txBody>
      </p:sp>
      <p:cxnSp>
        <p:nvCxnSpPr>
          <p:cNvPr id="210" name="Straight Arrow Connector 209">
            <a:extLst>
              <a:ext uri="{FF2B5EF4-FFF2-40B4-BE49-F238E27FC236}">
                <a16:creationId xmlns:a16="http://schemas.microsoft.com/office/drawing/2014/main" id="{1EFE6131-C200-4060-BB84-B4EFC13A102F}"/>
              </a:ext>
            </a:extLst>
          </p:cNvPr>
          <p:cNvCxnSpPr>
            <a:cxnSpLocks/>
          </p:cNvCxnSpPr>
          <p:nvPr/>
        </p:nvCxnSpPr>
        <p:spPr>
          <a:xfrm>
            <a:off x="7692502" y="3210291"/>
            <a:ext cx="0" cy="155172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12" name="Straight Arrow Connector 211">
            <a:extLst>
              <a:ext uri="{FF2B5EF4-FFF2-40B4-BE49-F238E27FC236}">
                <a16:creationId xmlns:a16="http://schemas.microsoft.com/office/drawing/2014/main" id="{91F41B41-21AC-4D20-AD2D-7BAE7EE3F818}"/>
              </a:ext>
            </a:extLst>
          </p:cNvPr>
          <p:cNvCxnSpPr>
            <a:cxnSpLocks/>
          </p:cNvCxnSpPr>
          <p:nvPr/>
        </p:nvCxnSpPr>
        <p:spPr>
          <a:xfrm>
            <a:off x="7910003" y="3210291"/>
            <a:ext cx="0" cy="155172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13" name="TextBox 212">
            <a:extLst>
              <a:ext uri="{FF2B5EF4-FFF2-40B4-BE49-F238E27FC236}">
                <a16:creationId xmlns:a16="http://schemas.microsoft.com/office/drawing/2014/main" id="{F89FBF5D-6DFB-4D44-8FCB-074531CC190B}"/>
              </a:ext>
            </a:extLst>
          </p:cNvPr>
          <p:cNvSpPr txBox="1"/>
          <p:nvPr/>
        </p:nvSpPr>
        <p:spPr>
          <a:xfrm rot="16200000">
            <a:off x="7004047" y="3906025"/>
            <a:ext cx="1138608" cy="261610"/>
          </a:xfrm>
          <a:prstGeom prst="rect">
            <a:avLst/>
          </a:prstGeom>
          <a:noFill/>
        </p:spPr>
        <p:txBody>
          <a:bodyPr wrap="square" rtlCol="0">
            <a:spAutoFit/>
          </a:bodyPr>
          <a:lstStyle/>
          <a:p>
            <a:r>
              <a:rPr lang="en-US" sz="1100" b="1" dirty="0">
                <a:latin typeface="Times New Roman" panose="02020603050405020304" pitchFamily="18" charset="0"/>
                <a:cs typeface="Times New Roman" panose="02020603050405020304" pitchFamily="18" charset="0"/>
              </a:rPr>
              <a:t>Shift enable</a:t>
            </a:r>
          </a:p>
        </p:txBody>
      </p:sp>
      <p:sp>
        <p:nvSpPr>
          <p:cNvPr id="214" name="TextBox 213">
            <a:extLst>
              <a:ext uri="{FF2B5EF4-FFF2-40B4-BE49-F238E27FC236}">
                <a16:creationId xmlns:a16="http://schemas.microsoft.com/office/drawing/2014/main" id="{955ABA0F-FBCC-4F3A-A47A-7AF0DC6D6901}"/>
              </a:ext>
            </a:extLst>
          </p:cNvPr>
          <p:cNvSpPr txBox="1"/>
          <p:nvPr/>
        </p:nvSpPr>
        <p:spPr>
          <a:xfrm rot="16200000">
            <a:off x="7457518" y="3906025"/>
            <a:ext cx="1138608" cy="261610"/>
          </a:xfrm>
          <a:prstGeom prst="rect">
            <a:avLst/>
          </a:prstGeom>
          <a:noFill/>
        </p:spPr>
        <p:txBody>
          <a:bodyPr wrap="square" rtlCol="0">
            <a:spAutoFit/>
          </a:bodyPr>
          <a:lstStyle/>
          <a:p>
            <a:r>
              <a:rPr lang="en-US" sz="1100" b="1" dirty="0">
                <a:latin typeface="Times New Roman" panose="02020603050405020304" pitchFamily="18" charset="0"/>
                <a:cs typeface="Times New Roman" panose="02020603050405020304" pitchFamily="18" charset="0"/>
              </a:rPr>
              <a:t>Write enable</a:t>
            </a:r>
          </a:p>
        </p:txBody>
      </p:sp>
      <p:cxnSp>
        <p:nvCxnSpPr>
          <p:cNvPr id="224" name="Straight Arrow Connector 223">
            <a:extLst>
              <a:ext uri="{FF2B5EF4-FFF2-40B4-BE49-F238E27FC236}">
                <a16:creationId xmlns:a16="http://schemas.microsoft.com/office/drawing/2014/main" id="{5EAEFD9F-4FCB-441A-8D05-F324BDC0EDAA}"/>
              </a:ext>
            </a:extLst>
          </p:cNvPr>
          <p:cNvCxnSpPr>
            <a:cxnSpLocks/>
          </p:cNvCxnSpPr>
          <p:nvPr/>
        </p:nvCxnSpPr>
        <p:spPr>
          <a:xfrm>
            <a:off x="8020995" y="2145080"/>
            <a:ext cx="5827" cy="30171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27" name="Straight Arrow Connector 226">
            <a:extLst>
              <a:ext uri="{FF2B5EF4-FFF2-40B4-BE49-F238E27FC236}">
                <a16:creationId xmlns:a16="http://schemas.microsoft.com/office/drawing/2014/main" id="{CF921E2E-E764-4C8C-908D-BD6B46709C52}"/>
              </a:ext>
            </a:extLst>
          </p:cNvPr>
          <p:cNvCxnSpPr>
            <a:cxnSpLocks/>
          </p:cNvCxnSpPr>
          <p:nvPr/>
        </p:nvCxnSpPr>
        <p:spPr>
          <a:xfrm flipH="1">
            <a:off x="8170016" y="1895940"/>
            <a:ext cx="7111" cy="54357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2009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F78048-AB5D-45AC-99FC-C67D9E89217D}"/>
              </a:ext>
            </a:extLst>
          </p:cNvPr>
          <p:cNvSpPr>
            <a:spLocks noGrp="1"/>
          </p:cNvSpPr>
          <p:nvPr>
            <p:ph idx="1"/>
          </p:nvPr>
        </p:nvSpPr>
        <p:spPr>
          <a:xfrm>
            <a:off x="1492321" y="880368"/>
            <a:ext cx="10586362" cy="5715741"/>
          </a:xfrm>
        </p:spPr>
        <p:txBody>
          <a:bodyPr anchor="t">
            <a:normAutofit/>
          </a:bodyPr>
          <a:lstStyle/>
          <a:p>
            <a:pPr marL="0" indent="0">
              <a:lnSpc>
                <a:spcPct val="200000"/>
              </a:lnSpc>
              <a:buNone/>
            </a:pPr>
            <a:r>
              <a:rPr lang="en-US" sz="1400" b="1" dirty="0">
                <a:solidFill>
                  <a:schemeClr val="accent3">
                    <a:lumMod val="50000"/>
                  </a:schemeClr>
                </a:solidFill>
                <a:latin typeface="Times New Roman" panose="02020603050405020304" pitchFamily="18" charset="0"/>
                <a:cs typeface="Times New Roman" panose="02020603050405020304" pitchFamily="18" charset="0"/>
              </a:rPr>
              <a:t>The hamming encoder datapath consists of :</a:t>
            </a:r>
          </a:p>
          <a:p>
            <a:pPr lvl="1">
              <a:spcAft>
                <a:spcPts val="1200"/>
              </a:spcAft>
              <a:buClrTx/>
              <a:buFont typeface="Arial" panose="020B0604020202020204" pitchFamily="34" charset="0"/>
              <a:buChar char="•"/>
            </a:pPr>
            <a:r>
              <a:rPr lang="en-US" sz="1000" b="1" u="sng" dirty="0">
                <a:solidFill>
                  <a:schemeClr val="accent3">
                    <a:lumMod val="50000"/>
                  </a:schemeClr>
                </a:solidFill>
                <a:latin typeface="Times New Roman" panose="02020603050405020304" pitchFamily="18" charset="0"/>
                <a:cs typeface="Times New Roman" panose="02020603050405020304" pitchFamily="18" charset="0"/>
              </a:rPr>
              <a:t> </a:t>
            </a:r>
            <a:r>
              <a:rPr lang="en-US" sz="1400" b="1" u="sng" dirty="0">
                <a:solidFill>
                  <a:schemeClr val="accent3">
                    <a:lumMod val="50000"/>
                  </a:schemeClr>
                </a:solidFill>
                <a:latin typeface="Times New Roman" panose="02020603050405020304" pitchFamily="18" charset="0"/>
                <a:cs typeface="Times New Roman" panose="02020603050405020304" pitchFamily="18" charset="0"/>
              </a:rPr>
              <a:t>Shift Register A :  </a:t>
            </a:r>
            <a:r>
              <a:rPr lang="en-US" sz="1400" b="1" dirty="0">
                <a:solidFill>
                  <a:schemeClr val="accent3">
                    <a:lumMod val="50000"/>
                  </a:schemeClr>
                </a:solidFill>
                <a:latin typeface="Times New Roman" panose="02020603050405020304" pitchFamily="18" charset="0"/>
                <a:cs typeface="Times New Roman" panose="02020603050405020304" pitchFamily="18" charset="0"/>
              </a:rPr>
              <a:t> </a:t>
            </a:r>
          </a:p>
          <a:p>
            <a:pPr lvl="1">
              <a:buClrTx/>
              <a:buSzPct val="90000"/>
              <a:buFont typeface="Wingdings" panose="05000000000000000000" pitchFamily="2" charset="2"/>
              <a:buChar char="ü"/>
            </a:pPr>
            <a:r>
              <a:rPr lang="en-US" sz="1400" b="1" dirty="0">
                <a:latin typeface="Times New Roman" panose="02020603050405020304" pitchFamily="18" charset="0"/>
                <a:cs typeface="Times New Roman" panose="02020603050405020304" pitchFamily="18" charset="0"/>
              </a:rPr>
              <a:t>Is the first component of the hamming encoder datapath and its function is to convert the serial input bit streams into parallel words at rate  “11MBits/Sec” .</a:t>
            </a:r>
          </a:p>
          <a:p>
            <a:pPr lvl="1">
              <a:buClrTx/>
              <a:buSzPct val="90000"/>
              <a:buFont typeface="Wingdings" panose="05000000000000000000" pitchFamily="2" charset="2"/>
              <a:buChar char="ü"/>
            </a:pPr>
            <a:r>
              <a:rPr lang="en-US" sz="1400" b="1" dirty="0">
                <a:latin typeface="Times New Roman" panose="02020603050405020304" pitchFamily="18" charset="0"/>
                <a:cs typeface="Times New Roman" panose="02020603050405020304" pitchFamily="18" charset="0"/>
              </a:rPr>
              <a:t>Its shift_enable signal is always active and its write_enable signal is always low and  it works at a clock equals to “11MHZ”  .</a:t>
            </a:r>
          </a:p>
          <a:p>
            <a:pPr lvl="1">
              <a:spcAft>
                <a:spcPts val="1200"/>
              </a:spcAft>
              <a:buClrTx/>
              <a:buFont typeface="Arial" panose="020B0604020202020204" pitchFamily="34" charset="0"/>
              <a:buChar char="•"/>
            </a:pPr>
            <a:r>
              <a:rPr lang="en-US" sz="1000" b="1" u="sng" dirty="0">
                <a:solidFill>
                  <a:schemeClr val="accent3">
                    <a:lumMod val="50000"/>
                  </a:schemeClr>
                </a:solidFill>
                <a:latin typeface="Times New Roman" panose="02020603050405020304" pitchFamily="18" charset="0"/>
                <a:cs typeface="Times New Roman" panose="02020603050405020304" pitchFamily="18" charset="0"/>
              </a:rPr>
              <a:t> </a:t>
            </a:r>
            <a:r>
              <a:rPr lang="en-US" sz="1400" b="1" u="sng" dirty="0">
                <a:solidFill>
                  <a:schemeClr val="accent3">
                    <a:lumMod val="50000"/>
                  </a:schemeClr>
                </a:solidFill>
                <a:latin typeface="Times New Roman" panose="02020603050405020304" pitchFamily="18" charset="0"/>
                <a:cs typeface="Times New Roman" panose="02020603050405020304" pitchFamily="18" charset="0"/>
              </a:rPr>
              <a:t>Hamming encoder :  </a:t>
            </a:r>
            <a:r>
              <a:rPr lang="en-US" sz="1400" b="1" dirty="0">
                <a:solidFill>
                  <a:schemeClr val="accent3">
                    <a:lumMod val="50000"/>
                  </a:schemeClr>
                </a:solidFill>
                <a:latin typeface="Times New Roman" panose="02020603050405020304" pitchFamily="18" charset="0"/>
                <a:cs typeface="Times New Roman" panose="02020603050405020304" pitchFamily="18" charset="0"/>
              </a:rPr>
              <a:t> </a:t>
            </a:r>
          </a:p>
          <a:p>
            <a:pPr lvl="1">
              <a:buClrTx/>
              <a:buSzPct val="90000"/>
              <a:buFont typeface="Wingdings" panose="05000000000000000000" pitchFamily="2" charset="2"/>
              <a:buChar char="ü"/>
            </a:pPr>
            <a:r>
              <a:rPr lang="en-US" sz="1400" b="1" dirty="0">
                <a:latin typeface="Times New Roman" panose="02020603050405020304" pitchFamily="18" charset="0"/>
                <a:cs typeface="Times New Roman" panose="02020603050405020304" pitchFamily="18" charset="0"/>
              </a:rPr>
              <a:t>It is a combinational logic circuit that takes an input message of 11bits  from the serial parallel converter, adds four parity bits then arrange the 15 output bits into a codeword based on hamming matrix.</a:t>
            </a:r>
          </a:p>
          <a:p>
            <a:pPr lvl="1">
              <a:buClrTx/>
              <a:buSzPct val="90000"/>
              <a:buFont typeface="Wingdings" panose="05000000000000000000" pitchFamily="2" charset="2"/>
              <a:buChar char="ü"/>
            </a:pPr>
            <a:endParaRPr lang="en-US" sz="1400" b="1" dirty="0">
              <a:latin typeface="Times New Roman" panose="02020603050405020304" pitchFamily="18" charset="0"/>
              <a:cs typeface="Times New Roman" panose="02020603050405020304" pitchFamily="18" charset="0"/>
            </a:endParaRPr>
          </a:p>
          <a:p>
            <a:pPr lvl="1">
              <a:buClrTx/>
              <a:buSzPct val="90000"/>
              <a:buFont typeface="Wingdings" panose="05000000000000000000" pitchFamily="2" charset="2"/>
              <a:buChar char="ü"/>
            </a:pPr>
            <a:endParaRPr lang="en-US" sz="1400" b="1" dirty="0">
              <a:latin typeface="Times New Roman" panose="02020603050405020304" pitchFamily="18" charset="0"/>
              <a:cs typeface="Times New Roman" panose="02020603050405020304" pitchFamily="18" charset="0"/>
            </a:endParaRPr>
          </a:p>
          <a:p>
            <a:pPr marL="457200" lvl="1" indent="0">
              <a:buClrTx/>
              <a:buNone/>
            </a:pPr>
            <a:endParaRPr lang="en-US" sz="1400" b="1"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FF3EDE2F-C9AE-4F37-A0CA-3919A8621315}"/>
              </a:ext>
            </a:extLst>
          </p:cNvPr>
          <p:cNvSpPr txBox="1">
            <a:spLocks/>
          </p:cNvSpPr>
          <p:nvPr/>
        </p:nvSpPr>
        <p:spPr>
          <a:xfrm>
            <a:off x="1908697" y="448676"/>
            <a:ext cx="3497803" cy="618123"/>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ClrTx/>
              <a:buSzPct val="70000"/>
              <a:buNone/>
            </a:pPr>
            <a:r>
              <a:rPr lang="en-US" sz="1600" b="1" dirty="0">
                <a:solidFill>
                  <a:schemeClr val="accent1">
                    <a:lumMod val="75000"/>
                  </a:schemeClr>
                </a:solidFill>
                <a:latin typeface="Times New Roman" panose="02020603050405020304" pitchFamily="18" charset="0"/>
                <a:cs typeface="Times New Roman" panose="02020603050405020304" pitchFamily="18" charset="0"/>
              </a:rPr>
              <a:t>2.     </a:t>
            </a:r>
            <a:r>
              <a:rPr lang="en-US" sz="1800" b="1" u="sng" dirty="0">
                <a:solidFill>
                  <a:schemeClr val="accent1">
                    <a:lumMod val="75000"/>
                  </a:schemeClr>
                </a:solidFill>
                <a:latin typeface="Times New Roman" panose="02020603050405020304" pitchFamily="18" charset="0"/>
                <a:cs typeface="Times New Roman" panose="02020603050405020304" pitchFamily="18" charset="0"/>
              </a:rPr>
              <a:t>Principle of operation</a:t>
            </a:r>
          </a:p>
        </p:txBody>
      </p:sp>
    </p:spTree>
    <p:extLst>
      <p:ext uri="{BB962C8B-B14F-4D97-AF65-F5344CB8AC3E}">
        <p14:creationId xmlns:p14="http://schemas.microsoft.com/office/powerpoint/2010/main" val="17987273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2.xml><?xml version="1.0" encoding="utf-8"?>
<a:theme xmlns:a="http://schemas.openxmlformats.org/drawingml/2006/main" name="1_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74D9356-C5D4-462A-AF24-388F3DAD03F6}">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C6FC429BC16E54E87BB7DA70DF99581" ma:contentTypeVersion="2" ma:contentTypeDescription="Create a new document." ma:contentTypeScope="" ma:versionID="f9ff526f554d28509e5de668a85c2361">
  <xsd:schema xmlns:xsd="http://www.w3.org/2001/XMLSchema" xmlns:xs="http://www.w3.org/2001/XMLSchema" xmlns:p="http://schemas.microsoft.com/office/2006/metadata/properties" xmlns:ns3="69093c56-03a2-4dc2-9e40-2838b8e2c806" targetNamespace="http://schemas.microsoft.com/office/2006/metadata/properties" ma:root="true" ma:fieldsID="079b8b1e399d900beba4b87f73099d24" ns3:_="">
    <xsd:import namespace="69093c56-03a2-4dc2-9e40-2838b8e2c806"/>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9093c56-03a2-4dc2-9e40-2838b8e2c8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023227-530E-4024-91EF-312A851A758C}">
  <ds:schemaRefs>
    <ds:schemaRef ds:uri="http://purl.org/dc/elements/1.1/"/>
    <ds:schemaRef ds:uri="http://schemas.microsoft.com/office/2006/metadata/properties"/>
    <ds:schemaRef ds:uri="69093c56-03a2-4dc2-9e40-2838b8e2c806"/>
    <ds:schemaRef ds:uri="http://purl.org/dc/terms/"/>
    <ds:schemaRef ds:uri="http://schemas.openxmlformats.org/package/2006/metadata/core-propertie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33315AA3-EAE3-44ED-8368-BAC2FFFB4817}">
  <ds:schemaRefs>
    <ds:schemaRef ds:uri="http://schemas.microsoft.com/sharepoint/v3/contenttype/forms"/>
  </ds:schemaRefs>
</ds:datastoreItem>
</file>

<file path=customXml/itemProps3.xml><?xml version="1.0" encoding="utf-8"?>
<ds:datastoreItem xmlns:ds="http://schemas.openxmlformats.org/officeDocument/2006/customXml" ds:itemID="{454650B2-0E2F-4681-9CFB-DF9C40A3CD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9093c56-03a2-4dc2-9e40-2838b8e2c8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592</TotalTime>
  <Words>1401</Words>
  <Application>Microsoft Office PowerPoint</Application>
  <PresentationFormat>Widescreen</PresentationFormat>
  <Paragraphs>161</Paragraphs>
  <Slides>19</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Calibri</vt:lpstr>
      <vt:lpstr>Corbel</vt:lpstr>
      <vt:lpstr>Forte</vt:lpstr>
      <vt:lpstr>Times New Roman</vt:lpstr>
      <vt:lpstr>Wingdings</vt:lpstr>
      <vt:lpstr>Parallax</vt:lpstr>
      <vt:lpstr>1_Parallax</vt:lpstr>
      <vt:lpstr>DESIGN OF (15:11) Hamming    Code Encoder &amp; Decoder Using   VERILOG HDL </vt:lpstr>
      <vt:lpstr> Team Members :</vt:lpstr>
      <vt:lpstr>Outlines :</vt:lpstr>
      <vt:lpstr>Introduction :  </vt:lpstr>
      <vt:lpstr>PowerPoint Presentation</vt:lpstr>
      <vt:lpstr>Parity Concept :  </vt:lpstr>
      <vt:lpstr>Algorithm of Hamming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YÖU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(15:11) Hamming    Code Encoder &amp; Decoder Using   VERILOG HDL</dc:title>
  <dc:creator>eslam hussein</dc:creator>
  <cp:lastModifiedBy>eslam hussein</cp:lastModifiedBy>
  <cp:revision>84</cp:revision>
  <dcterms:created xsi:type="dcterms:W3CDTF">2021-01-05T00:51:26Z</dcterms:created>
  <dcterms:modified xsi:type="dcterms:W3CDTF">2021-01-05T23:37:44Z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0x0101009C6FC429BC16E54E87BB7DA70DF99581</vt:lpwstr>
  </property>
</Properties>
</file>