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3" r:id="rId5"/>
    <p:sldId id="324" r:id="rId6"/>
    <p:sldId id="325" r:id="rId7"/>
    <p:sldId id="326" r:id="rId8"/>
    <p:sldId id="327" r:id="rId9"/>
    <p:sldId id="328" r:id="rId10"/>
    <p:sldId id="332" r:id="rId11"/>
    <p:sldId id="329" r:id="rId12"/>
    <p:sldId id="335" r:id="rId13"/>
    <p:sldId id="336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1F"/>
    <a:srgbClr val="F5821E"/>
    <a:srgbClr val="20B9EC"/>
    <a:srgbClr val="51B255"/>
    <a:srgbClr val="58585A"/>
    <a:srgbClr val="6C6C6C"/>
    <a:srgbClr val="F59D21"/>
    <a:srgbClr val="0E8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26E4B-D600-F40E-821C-5941F16133B5}" v="192" dt="2022-11-01T07:11:12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5" autoAdjust="0"/>
    <p:restoredTop sz="93333" autoAdjust="0"/>
  </p:normalViewPr>
  <p:slideViewPr>
    <p:cSldViewPr snapToGrid="0">
      <p:cViewPr varScale="1">
        <p:scale>
          <a:sx n="82" d="100"/>
          <a:sy n="82" d="100"/>
        </p:scale>
        <p:origin x="192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878"/>
    </p:cViewPr>
  </p:sorterViewPr>
  <p:notesViewPr>
    <p:cSldViewPr snapToGrid="0">
      <p:cViewPr varScale="1">
        <p:scale>
          <a:sx n="111" d="100"/>
          <a:sy n="111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FF54-310F-4821-A32D-BC1284A3685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F332-79C1-45C2-B1F0-DBF24393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05CD-46AF-452D-9610-5607E27DD3D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3DF4-EEE5-45BB-9F7A-E7BC0224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7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8BD-2637-8041-8473-7C756BEECE52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C27BC2-049F-B147-A028-6793C48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1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1856097" y="1912763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5527780" y="1912762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9199463" y="1881068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1856097" y="4069815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4"/>
          <p:cNvSpPr>
            <a:spLocks noGrp="1" noChangeAspect="1"/>
          </p:cNvSpPr>
          <p:nvPr>
            <p:ph type="pic" sz="quarter" idx="19"/>
          </p:nvPr>
        </p:nvSpPr>
        <p:spPr>
          <a:xfrm>
            <a:off x="5527780" y="4047560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4"/>
          <p:cNvSpPr>
            <a:spLocks noGrp="1" noChangeAspect="1"/>
          </p:cNvSpPr>
          <p:nvPr>
            <p:ph type="pic" sz="quarter" idx="21"/>
          </p:nvPr>
        </p:nvSpPr>
        <p:spPr>
          <a:xfrm>
            <a:off x="9199463" y="4055924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B5CAE-6575-0E42-8940-57C2BD2351BB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10B9A43-6304-3E42-A313-40BA181A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3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5" r:id="rId3"/>
    <p:sldLayoutId id="214748371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8118" y="-90435"/>
            <a:ext cx="12200118" cy="7236907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57545" y="4910983"/>
            <a:ext cx="63944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Containers and Virtualization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89" y="6135500"/>
            <a:ext cx="93459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Hagar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Abdelsamad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                       18/10/2022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0094" y="236086"/>
            <a:ext cx="1611732" cy="4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756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851" y="565759"/>
            <a:ext cx="17447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/>
                <a:cs typeface="Calibri"/>
              </a:rPr>
              <a:t>Live Demo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1065975" y="6310145"/>
            <a:ext cx="460497" cy="32176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3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BD81EF4-C804-404A-F458-4B14CA91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1392078"/>
            <a:ext cx="8410572" cy="47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589" y="0"/>
            <a:ext cx="12193589" cy="6858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81DC8-1C4D-7142-8871-8E4A4999B1FB}"/>
              </a:ext>
            </a:extLst>
          </p:cNvPr>
          <p:cNvSpPr txBox="1"/>
          <p:nvPr/>
        </p:nvSpPr>
        <p:spPr>
          <a:xfrm>
            <a:off x="4758814" y="1331263"/>
            <a:ext cx="712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BF42F-0AF5-0C48-8195-D6B19B4FF6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7664" y="6247229"/>
            <a:ext cx="1388344" cy="4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27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491319"/>
            <a:ext cx="386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4" name="Oval 3"/>
          <p:cNvSpPr/>
          <p:nvPr/>
        </p:nvSpPr>
        <p:spPr>
          <a:xfrm>
            <a:off x="754966" y="1561334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44654" y="215488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64275" y="2758272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64275" y="331509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0841" y="1583933"/>
            <a:ext cx="91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What are Testing Challenges ?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3689" y="2156794"/>
            <a:ext cx="830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Docker and Container?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3686" y="2786889"/>
            <a:ext cx="57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Vs Machine virtualization    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C4B4B-FCCB-35A6-54BB-4E2C793B9A68}"/>
              </a:ext>
            </a:extLst>
          </p:cNvPr>
          <p:cNvSpPr/>
          <p:nvPr/>
        </p:nvSpPr>
        <p:spPr>
          <a:xfrm>
            <a:off x="764275" y="3912226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4610B-328C-AD42-DCB6-ADFC8C2FF059}"/>
              </a:ext>
            </a:extLst>
          </p:cNvPr>
          <p:cNvSpPr txBox="1"/>
          <p:nvPr/>
        </p:nvSpPr>
        <p:spPr>
          <a:xfrm>
            <a:off x="1243686" y="3307307"/>
            <a:ext cx="564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of Docker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DE00C-14BE-728A-E3F6-D03676670D8D}"/>
              </a:ext>
            </a:extLst>
          </p:cNvPr>
          <p:cNvSpPr txBox="1"/>
          <p:nvPr/>
        </p:nvSpPr>
        <p:spPr>
          <a:xfrm>
            <a:off x="1243686" y="3912226"/>
            <a:ext cx="38209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Docker Components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4AA979-D724-4B0A-05A6-75A8C01097EC}"/>
              </a:ext>
            </a:extLst>
          </p:cNvPr>
          <p:cNvSpPr/>
          <p:nvPr/>
        </p:nvSpPr>
        <p:spPr>
          <a:xfrm>
            <a:off x="764275" y="4524766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latin typeface="Roboto"/>
                <a:ea typeface="Roboto"/>
                <a:cs typeface="Roboto"/>
              </a:rPr>
              <a:t>6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6F093-3374-2543-12BB-4A18B3CE5BCF}"/>
              </a:ext>
            </a:extLst>
          </p:cNvPr>
          <p:cNvSpPr txBox="1"/>
          <p:nvPr/>
        </p:nvSpPr>
        <p:spPr>
          <a:xfrm>
            <a:off x="1243686" y="4521826"/>
            <a:ext cx="22398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Live Demo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851" y="565759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Testing Challenges ?</a:t>
            </a:r>
          </a:p>
        </p:txBody>
      </p:sp>
      <p:sp>
        <p:nvSpPr>
          <p:cNvPr id="4" name="Oval 3"/>
          <p:cNvSpPr/>
          <p:nvPr/>
        </p:nvSpPr>
        <p:spPr>
          <a:xfrm>
            <a:off x="684851" y="1520558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84851" y="2102263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17" y="3268835"/>
            <a:ext cx="932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Agents are costly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1065975" y="6310145"/>
            <a:ext cx="460497" cy="32176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DA957-8CD0-4885-AFED-64BE3FE909E9}"/>
              </a:ext>
            </a:extLst>
          </p:cNvPr>
          <p:cNvSpPr txBox="1"/>
          <p:nvPr/>
        </p:nvSpPr>
        <p:spPr>
          <a:xfrm>
            <a:off x="1133334" y="1556327"/>
            <a:ext cx="3419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Tests start growing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4EBD1-D91E-4ED8-893E-1D43FB2281F3}"/>
              </a:ext>
            </a:extLst>
          </p:cNvPr>
          <p:cNvSpPr/>
          <p:nvPr/>
        </p:nvSpPr>
        <p:spPr>
          <a:xfrm>
            <a:off x="666850" y="322438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479626-B409-43D9-88CD-62A40210A6BE}"/>
              </a:ext>
            </a:extLst>
          </p:cNvPr>
          <p:cNvSpPr/>
          <p:nvPr/>
        </p:nvSpPr>
        <p:spPr>
          <a:xfrm>
            <a:off x="684851" y="2660547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8F182-AD72-493C-80A1-7B82C1F6A85D}"/>
              </a:ext>
            </a:extLst>
          </p:cNvPr>
          <p:cNvSpPr txBox="1"/>
          <p:nvPr/>
        </p:nvSpPr>
        <p:spPr>
          <a:xfrm>
            <a:off x="1133334" y="2133478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Parallelization (reduce time)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0B486-FE9B-42B9-A719-5B35F8289664}"/>
              </a:ext>
            </a:extLst>
          </p:cNvPr>
          <p:cNvSpPr txBox="1"/>
          <p:nvPr/>
        </p:nvSpPr>
        <p:spPr>
          <a:xfrm>
            <a:off x="1111417" y="2689164"/>
            <a:ext cx="3441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VM’s are heavy and costly to maintain</a:t>
            </a:r>
          </a:p>
        </p:txBody>
      </p:sp>
    </p:spTree>
    <p:extLst>
      <p:ext uri="{BB962C8B-B14F-4D97-AF65-F5344CB8AC3E}">
        <p14:creationId xmlns:p14="http://schemas.microsoft.com/office/powerpoint/2010/main" val="35847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/>
      <p:bldP spid="9" grpId="0"/>
      <p:bldP spid="10" grpId="0" animBg="1"/>
      <p:bldP spid="14" grpId="0" animBg="1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25610" y="1445431"/>
            <a:ext cx="8355057" cy="1815882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 is an open-source standalone application that helps its users in developing, deploying, monitoring, and running applications in a Docker Container with all their dependencies.</a:t>
            </a:r>
            <a:b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installed on your OS (windows, Linux, Mac,...)</a:t>
            </a:r>
            <a:b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application running in a container is isolated from the rest of the system and from other containers.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1134" y="226090"/>
            <a:ext cx="1121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Docker and Container?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38BF872-E21F-D0E5-EE51-F65C1EEAFE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78" y="3569284"/>
            <a:ext cx="3876946" cy="2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67F19-6346-1E49-9CE7-E12A3D3E24E1}"/>
              </a:ext>
            </a:extLst>
          </p:cNvPr>
          <p:cNvSpPr txBox="1"/>
          <p:nvPr/>
        </p:nvSpPr>
        <p:spPr>
          <a:xfrm>
            <a:off x="786633" y="914790"/>
            <a:ext cx="112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831F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000678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25611" y="1445433"/>
            <a:ext cx="10219037" cy="2062103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 are the building blocks of the software that allow you to package</a:t>
            </a:r>
            <a:b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only the things you need for your application or service without creating a whole</a:t>
            </a:r>
          </a:p>
          <a:p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operating system.</a:t>
            </a:r>
            <a:b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means they are faster and more lightweight.</a:t>
            </a:r>
            <a:b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Containers also give you control over your environment because you can specify exactly </a:t>
            </a:r>
            <a:b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you want each container to look like by using blueprints called Images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169" y="200923"/>
            <a:ext cx="1121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Docker and Container?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633" y="914790"/>
            <a:ext cx="112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831F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is Container?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3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64169" y="200923"/>
            <a:ext cx="1121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 Vs Machine virtualization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633" y="914790"/>
            <a:ext cx="112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831F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Containers Vs Virtualization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8" name="Picture 4" descr="Virtualization in Docker vs Hypervisor">
            <a:extLst>
              <a:ext uri="{FF2B5EF4-FFF2-40B4-BE49-F238E27FC236}">
                <a16:creationId xmlns:a16="http://schemas.microsoft.com/office/drawing/2014/main" id="{58074006-1E0D-0EE4-7DF9-5DEE3FA4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21" y="1482810"/>
            <a:ext cx="8649148" cy="462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140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851" y="565759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Containers have the following benefits: </a:t>
            </a:r>
          </a:p>
        </p:txBody>
      </p:sp>
      <p:sp>
        <p:nvSpPr>
          <p:cNvPr id="4" name="Oval 3"/>
          <p:cNvSpPr/>
          <p:nvPr/>
        </p:nvSpPr>
        <p:spPr>
          <a:xfrm>
            <a:off x="684851" y="1520558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84851" y="2102263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17" y="3268835"/>
            <a:ext cx="932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Occupies less space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1065975" y="6310145"/>
            <a:ext cx="460497" cy="32176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DA957-8CD0-4885-AFED-64BE3FE909E9}"/>
              </a:ext>
            </a:extLst>
          </p:cNvPr>
          <p:cNvSpPr txBox="1"/>
          <p:nvPr/>
        </p:nvSpPr>
        <p:spPr>
          <a:xfrm>
            <a:off x="1133334" y="1556327"/>
            <a:ext cx="5860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Light-weight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4EBD1-D91E-4ED8-893E-1D43FB2281F3}"/>
              </a:ext>
            </a:extLst>
          </p:cNvPr>
          <p:cNvSpPr/>
          <p:nvPr/>
        </p:nvSpPr>
        <p:spPr>
          <a:xfrm>
            <a:off x="666850" y="322438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B7F19-9DB8-4B4B-8F19-3B35FCA3CB9C}"/>
              </a:ext>
            </a:extLst>
          </p:cNvPr>
          <p:cNvSpPr/>
          <p:nvPr/>
        </p:nvSpPr>
        <p:spPr>
          <a:xfrm>
            <a:off x="666850" y="3788217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479626-B409-43D9-88CD-62A40210A6BE}"/>
              </a:ext>
            </a:extLst>
          </p:cNvPr>
          <p:cNvSpPr/>
          <p:nvPr/>
        </p:nvSpPr>
        <p:spPr>
          <a:xfrm>
            <a:off x="684851" y="2660547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8F182-AD72-493C-80A1-7B82C1F6A85D}"/>
              </a:ext>
            </a:extLst>
          </p:cNvPr>
          <p:cNvSpPr txBox="1"/>
          <p:nvPr/>
        </p:nvSpPr>
        <p:spPr>
          <a:xfrm>
            <a:off x="1133334" y="2133478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Applications run in isolation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0B486-FE9B-42B9-A719-5B35F8289664}"/>
              </a:ext>
            </a:extLst>
          </p:cNvPr>
          <p:cNvSpPr txBox="1"/>
          <p:nvPr/>
        </p:nvSpPr>
        <p:spPr>
          <a:xfrm>
            <a:off x="1111417" y="2689164"/>
            <a:ext cx="3441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Easily portable and highly secure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338831-E7FE-42FD-A60B-73201E11C56F}"/>
              </a:ext>
            </a:extLst>
          </p:cNvPr>
          <p:cNvSpPr txBox="1"/>
          <p:nvPr/>
        </p:nvSpPr>
        <p:spPr>
          <a:xfrm>
            <a:off x="1133334" y="3848506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Short boot-up time</a:t>
            </a:r>
          </a:p>
        </p:txBody>
      </p:sp>
    </p:spTree>
    <p:extLst>
      <p:ext uri="{BB962C8B-B14F-4D97-AF65-F5344CB8AC3E}">
        <p14:creationId xmlns:p14="http://schemas.microsoft.com/office/powerpoint/2010/main" val="392095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/>
      <p:bldP spid="9" grpId="0"/>
      <p:bldP spid="10" grpId="0" animBg="1"/>
      <p:bldP spid="13" grpId="0" animBg="1"/>
      <p:bldP spid="14" grpId="0" animBg="1"/>
      <p:bldP spid="18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64169" y="200923"/>
            <a:ext cx="1121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 Vs Machine virtualization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633" y="914790"/>
            <a:ext cx="112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831F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Containers Vs Virtualization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3F63554-C103-B729-48B1-B09146443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7" y="1531548"/>
            <a:ext cx="9876589" cy="41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84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851" y="565759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of Docker</a:t>
            </a:r>
          </a:p>
        </p:txBody>
      </p:sp>
      <p:sp>
        <p:nvSpPr>
          <p:cNvPr id="4" name="Oval 3"/>
          <p:cNvSpPr/>
          <p:nvPr/>
        </p:nvSpPr>
        <p:spPr>
          <a:xfrm>
            <a:off x="684851" y="1520558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84851" y="2102263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0467" y="2106785"/>
            <a:ext cx="173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Docker container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1065975" y="6310145"/>
            <a:ext cx="460497" cy="32176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DA957-8CD0-4885-AFED-64BE3FE909E9}"/>
              </a:ext>
            </a:extLst>
          </p:cNvPr>
          <p:cNvSpPr txBox="1"/>
          <p:nvPr/>
        </p:nvSpPr>
        <p:spPr>
          <a:xfrm>
            <a:off x="1114284" y="3299402"/>
            <a:ext cx="1564633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Docker client 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4EBD1-D91E-4ED8-893E-1D43FB2281F3}"/>
              </a:ext>
            </a:extLst>
          </p:cNvPr>
          <p:cNvSpPr/>
          <p:nvPr/>
        </p:nvSpPr>
        <p:spPr>
          <a:xfrm>
            <a:off x="666850" y="322438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479626-B409-43D9-88CD-62A40210A6BE}"/>
              </a:ext>
            </a:extLst>
          </p:cNvPr>
          <p:cNvSpPr/>
          <p:nvPr/>
        </p:nvSpPr>
        <p:spPr>
          <a:xfrm>
            <a:off x="684851" y="2660547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8F182-AD72-493C-80A1-7B82C1F6A85D}"/>
              </a:ext>
            </a:extLst>
          </p:cNvPr>
          <p:cNvSpPr txBox="1"/>
          <p:nvPr/>
        </p:nvSpPr>
        <p:spPr>
          <a:xfrm>
            <a:off x="1133334" y="1523878"/>
            <a:ext cx="1482007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Docker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0B486-FE9B-42B9-A719-5B35F8289664}"/>
              </a:ext>
            </a:extLst>
          </p:cNvPr>
          <p:cNvSpPr txBox="1"/>
          <p:nvPr/>
        </p:nvSpPr>
        <p:spPr>
          <a:xfrm>
            <a:off x="1111417" y="2689164"/>
            <a:ext cx="1661066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Docker Registry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C21193-9C70-C326-C6FE-41AF30865EC0}"/>
              </a:ext>
            </a:extLst>
          </p:cNvPr>
          <p:cNvSpPr/>
          <p:nvPr/>
        </p:nvSpPr>
        <p:spPr>
          <a:xfrm>
            <a:off x="665801" y="3851172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latin typeface="Roboto"/>
                <a:ea typeface="Roboto"/>
                <a:cs typeface="Roboto"/>
              </a:rPr>
              <a:t>5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78B68-66A7-FEF7-0A37-12E5D2D4B9F0}"/>
              </a:ext>
            </a:extLst>
          </p:cNvPr>
          <p:cNvSpPr txBox="1"/>
          <p:nvPr/>
        </p:nvSpPr>
        <p:spPr>
          <a:xfrm>
            <a:off x="1130467" y="3897485"/>
            <a:ext cx="170333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Docker Daemon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4E3DF3-A8CB-230C-9AC5-7B732498AE5D}"/>
              </a:ext>
            </a:extLst>
          </p:cNvPr>
          <p:cNvSpPr/>
          <p:nvPr/>
        </p:nvSpPr>
        <p:spPr>
          <a:xfrm>
            <a:off x="685900" y="446263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8BE26-1A75-FB36-3127-1C16F4DC260B}"/>
              </a:ext>
            </a:extLst>
          </p:cNvPr>
          <p:cNvSpPr txBox="1"/>
          <p:nvPr/>
        </p:nvSpPr>
        <p:spPr>
          <a:xfrm>
            <a:off x="1159042" y="4459460"/>
            <a:ext cx="167476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Namespace</a:t>
            </a:r>
            <a:endParaRPr lang="en-US" sz="16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8" descr="Diagram&#10;&#10;Description automatically generated">
            <a:extLst>
              <a:ext uri="{FF2B5EF4-FFF2-40B4-BE49-F238E27FC236}">
                <a16:creationId xmlns:a16="http://schemas.microsoft.com/office/drawing/2014/main" id="{5CC556EE-D9F9-5599-FA6C-96B637E5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000461"/>
            <a:ext cx="6105525" cy="30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/>
      <p:bldP spid="9" grpId="0"/>
      <p:bldP spid="10" grpId="0" animBg="1"/>
      <p:bldP spid="14" grpId="0" animBg="1"/>
      <p:bldP spid="18" grpId="0"/>
      <p:bldP spid="20" grpId="0"/>
      <p:bldP spid="5" grpId="0" animBg="1"/>
      <p:bldP spid="8" grpId="0"/>
      <p:bldP spid="12" grpId="0" animBg="1"/>
      <p:bldP spid="16" grpId="0"/>
    </p:bldLst>
  </p:timing>
</p:sld>
</file>

<file path=ppt/theme/theme1.xml><?xml version="1.0" encoding="utf-8"?>
<a:theme xmlns:a="http://schemas.openxmlformats.org/drawingml/2006/main" name="Higher Educ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B63CB9CED0684E8D63E2595E69DB62" ma:contentTypeVersion="14" ma:contentTypeDescription="Create a new document." ma:contentTypeScope="" ma:versionID="84e6bb836fabcac988da6e8220c30e60">
  <xsd:schema xmlns:xsd="http://www.w3.org/2001/XMLSchema" xmlns:xs="http://www.w3.org/2001/XMLSchema" xmlns:p="http://schemas.microsoft.com/office/2006/metadata/properties" xmlns:ns2="088601a7-6de4-484b-b762-3034eba6fe9a" xmlns:ns3="965c5346-9015-486c-be64-48ce80c91c1b" targetNamespace="http://schemas.microsoft.com/office/2006/metadata/properties" ma:root="true" ma:fieldsID="37f3cdd2e5ee789b144ee4bb5fc54760" ns2:_="" ns3:_="">
    <xsd:import namespace="088601a7-6de4-484b-b762-3034eba6fe9a"/>
    <xsd:import namespace="965c5346-9015-486c-be64-48ce80c91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tatus" minOccurs="0"/>
                <xsd:element ref="ns2:Status2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601a7-6de4-484b-b762-3034eba6fe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Status" ma:index="18" nillable="true" ma:displayName="Status" ma:format="Dropdown" ma:internalName="Status">
      <xsd:simpleType>
        <xsd:union memberTypes="dms:Text">
          <xsd:simpleType>
            <xsd:restriction base="dms:Choice">
              <xsd:enumeration value="Confirmed"/>
              <xsd:enumeration value="Declined"/>
              <xsd:enumeration value="Not Sure"/>
            </xsd:restriction>
          </xsd:simpleType>
        </xsd:union>
      </xsd:simpleType>
    </xsd:element>
    <xsd:element name="Status2" ma:index="19" nillable="true" ma:displayName="Status2" ma:default="1" ma:format="Dropdown" ma:internalName="Status2">
      <xsd:simpleType>
        <xsd:restriction base="dms:Boolea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c5346-9015-486c-be64-48ce80c91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088601a7-6de4-484b-b762-3034eba6fe9a" xsi:nil="true"/>
    <Status2 xmlns="088601a7-6de4-484b-b762-3034eba6fe9a">true</Status2>
  </documentManagement>
</p:properties>
</file>

<file path=customXml/itemProps1.xml><?xml version="1.0" encoding="utf-8"?>
<ds:datastoreItem xmlns:ds="http://schemas.openxmlformats.org/officeDocument/2006/customXml" ds:itemID="{E28D606F-3DE6-4653-B9E8-58D1B763F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8601a7-6de4-484b-b762-3034eba6fe9a"/>
    <ds:schemaRef ds:uri="965c5346-9015-486c-be64-48ce80c91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CB27FA-63D3-42FF-B585-783DCD391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679838-7C23-4E22-9B06-E268C43BB9D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65c5346-9015-486c-be64-48ce80c91c1b"/>
    <ds:schemaRef ds:uri="088601a7-6de4-484b-b762-3034eba6fe9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15950</TotalTime>
  <Words>324</Words>
  <Application>Microsoft Office PowerPoint</Application>
  <PresentationFormat>Widescreen</PresentationFormat>
  <Paragraphs>71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Higher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Salah</dc:creator>
  <cp:lastModifiedBy>Hagar Abdelsamad</cp:lastModifiedBy>
  <cp:revision>236</cp:revision>
  <dcterms:created xsi:type="dcterms:W3CDTF">2016-10-24T09:09:49Z</dcterms:created>
  <dcterms:modified xsi:type="dcterms:W3CDTF">2023-12-17T10:06:39Z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0x010100AEB63CB9CED0684E8D63E2595E69DB62</vt:lpwstr>
  </property>
</Properties>
</file>