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66" r:id="rId6"/>
    <p:sldId id="267" r:id="rId7"/>
    <p:sldId id="257" r:id="rId8"/>
    <p:sldId id="259" r:id="rId9"/>
    <p:sldId id="258" r:id="rId10"/>
    <p:sldId id="261" r:id="rId11"/>
    <p:sldId id="262" r:id="rId12"/>
    <p:sldId id="263" r:id="rId13"/>
    <p:sldId id="264" r:id="rId14"/>
    <p:sldId id="265" r:id="rId15"/>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D2"/>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2E5F3-A607-473B-9308-98208C2CDCEC}" v="2" dt="2022-08-09T08:34:58.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6" autoAdjust="0"/>
  </p:normalViewPr>
  <p:slideViewPr>
    <p:cSldViewPr snapToGrid="0">
      <p:cViewPr varScale="1">
        <p:scale>
          <a:sx n="74" d="100"/>
          <a:sy n="74" d="100"/>
        </p:scale>
        <p:origin x="1531"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66338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99833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38262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51814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AC39B-AEF8-47A6-997C-02F38BF17500}"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68735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AC39B-AEF8-47A6-997C-02F38BF17500}"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53166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AC39B-AEF8-47A6-997C-02F38BF17500}"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81577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AC39B-AEF8-47A6-997C-02F38BF17500}"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07218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AC39B-AEF8-47A6-997C-02F38BF17500}"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97381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E82AC39B-AEF8-47A6-997C-02F38BF17500}"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32697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E82AC39B-AEF8-47A6-997C-02F38BF17500}"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207639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E82AC39B-AEF8-47A6-997C-02F38BF17500}" type="datetimeFigureOut">
              <a:rPr lang="en-US" smtClean="0"/>
              <a:t>12/17/2023</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E07A91BD-2D30-4D1B-B388-0538F34CA7E2}" type="slidenum">
              <a:rPr lang="en-US" smtClean="0"/>
              <a:t>‹#›</a:t>
            </a:fld>
            <a:endParaRPr lang="en-US"/>
          </a:p>
        </p:txBody>
      </p:sp>
    </p:spTree>
    <p:extLst>
      <p:ext uri="{BB962C8B-B14F-4D97-AF65-F5344CB8AC3E}">
        <p14:creationId xmlns:p14="http://schemas.microsoft.com/office/powerpoint/2010/main" val="24644380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white-box-testing.html" TargetMode="External"/><Relationship Id="rId2" Type="http://schemas.openxmlformats.org/officeDocument/2006/relationships/hyperlink" Target="https://www.guru99.com/what-everybody-ought-to-know-about-test-planing.html" TargetMode="External"/><Relationship Id="rId1" Type="http://schemas.openxmlformats.org/officeDocument/2006/relationships/slideLayout" Target="../slideLayouts/slideLayout7.xml"/><Relationship Id="rId5" Type="http://schemas.openxmlformats.org/officeDocument/2006/relationships/hyperlink" Target="https://www.guru99.com/learn-penetration-testing.html" TargetMode="External"/><Relationship Id="rId4" Type="http://schemas.openxmlformats.org/officeDocument/2006/relationships/hyperlink" Target="https://www.guru99.com/black-box-test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indusface.com/web-application-scanning.php?utm_source=PPC&amp;utm_medium=Referral&amp;utm_campaign=STH-Security-Testing-Guide" TargetMode="External"/><Relationship Id="rId1" Type="http://schemas.openxmlformats.org/officeDocument/2006/relationships/slideLayout" Target="../slideLayouts/slideLayout7.xml"/><Relationship Id="rId6" Type="http://schemas.openxmlformats.org/officeDocument/2006/relationships/hyperlink" Target="https://owasp.org/www-project-web-testing-environment/" TargetMode="External"/><Relationship Id="rId5" Type="http://schemas.openxmlformats.org/officeDocument/2006/relationships/image" Target="../media/image7.png"/><Relationship Id="rId4" Type="http://schemas.openxmlformats.org/officeDocument/2006/relationships/hyperlink" Target="https://www.netsparker.com/netsparker-web-application-security-issues/?utm_medium=3rdparty&amp;amp;utm_source=softwaretestinghelp&amp;amp;utm_campaign=web-app-sec&amp;amp;utm_content=bann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softwaretestinghelp.com/sql-injection-%E2%80%93-how-to-test-application-for-sql-injection-attacks/" TargetMode="External"/><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tango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145276"/>
            <a:ext cx="10058400" cy="3453136"/>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highlight>
                <a:srgbClr val="FF0000"/>
              </a:highlight>
            </a:endParaRPr>
          </a:p>
        </p:txBody>
      </p:sp>
      <p:sp>
        <p:nvSpPr>
          <p:cNvPr id="44" name="CasellaDiTesto 3">
            <a:extLst>
              <a:ext uri="{FF2B5EF4-FFF2-40B4-BE49-F238E27FC236}">
                <a16:creationId xmlns:a16="http://schemas.microsoft.com/office/drawing/2014/main" id="{3887613D-DAF5-4362-A1F9-C1557151D8B6}"/>
              </a:ext>
            </a:extLst>
          </p:cNvPr>
          <p:cNvSpPr txBox="1"/>
          <p:nvPr/>
        </p:nvSpPr>
        <p:spPr>
          <a:xfrm>
            <a:off x="322880" y="749319"/>
            <a:ext cx="4950761" cy="733534"/>
          </a:xfrm>
          <a:prstGeom prst="rect">
            <a:avLst/>
          </a:prstGeom>
          <a:noFill/>
        </p:spPr>
        <p:txBody>
          <a:bodyPr wrap="square" rtlCol="0">
            <a:spAutoFit/>
          </a:bodyPr>
          <a:lstStyle/>
          <a:p>
            <a:pPr>
              <a:lnSpc>
                <a:spcPts val="5000"/>
              </a:lnSpc>
            </a:pPr>
            <a:r>
              <a:rPr lang="it-IT" sz="4800" kern="1500" spc="-83" dirty="0">
                <a:solidFill>
                  <a:schemeClr val="bg1"/>
                </a:solidFill>
                <a:latin typeface="Segoe UI Semibold" panose="020B0702040204020203" pitchFamily="34" charset="0"/>
                <a:cs typeface="Segoe UI Semibold" panose="020B0702040204020203" pitchFamily="34" charset="0"/>
              </a:rPr>
              <a:t>Security testing</a:t>
            </a:r>
          </a:p>
        </p:txBody>
      </p:sp>
      <p:grpSp>
        <p:nvGrpSpPr>
          <p:cNvPr id="2" name="Group 4" descr="Illustration of a globe with a safety shield in the middle">
            <a:extLst>
              <a:ext uri="{FF2B5EF4-FFF2-40B4-BE49-F238E27FC236}">
                <a16:creationId xmlns:a16="http://schemas.microsoft.com/office/drawing/2014/main" id="{91C883F8-1DAB-44BA-9BC9-592D31242B78}"/>
              </a:ext>
              <a:ext uri="{C183D7F6-B498-43B3-948B-1728B52AA6E4}">
                <adec:decorative xmlns:adec="http://schemas.microsoft.com/office/drawing/2017/decorative" val="0"/>
              </a:ext>
            </a:extLst>
          </p:cNvPr>
          <p:cNvGrpSpPr>
            <a:grpSpLocks noChangeAspect="1"/>
          </p:cNvGrpSpPr>
          <p:nvPr/>
        </p:nvGrpSpPr>
        <p:grpSpPr bwMode="auto">
          <a:xfrm>
            <a:off x="6894513" y="395288"/>
            <a:ext cx="2667000" cy="2736850"/>
            <a:chOff x="4343" y="249"/>
            <a:chExt cx="1680" cy="1724"/>
          </a:xfrm>
        </p:grpSpPr>
        <p:sp>
          <p:nvSpPr>
            <p:cNvPr id="3" name="AutoShape 3">
              <a:extLst>
                <a:ext uri="{FF2B5EF4-FFF2-40B4-BE49-F238E27FC236}">
                  <a16:creationId xmlns:a16="http://schemas.microsoft.com/office/drawing/2014/main" id="{53D2F275-14FC-4A49-9038-1B6B94736BDD}"/>
                </a:ext>
              </a:extLst>
            </p:cNvPr>
            <p:cNvSpPr>
              <a:spLocks noChangeAspect="1" noChangeArrowheads="1" noTextEdit="1"/>
            </p:cNvSpPr>
            <p:nvPr/>
          </p:nvSpPr>
          <p:spPr bwMode="auto">
            <a:xfrm>
              <a:off x="4343" y="249"/>
              <a:ext cx="1680" cy="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5">
              <a:extLst>
                <a:ext uri="{FF2B5EF4-FFF2-40B4-BE49-F238E27FC236}">
                  <a16:creationId xmlns:a16="http://schemas.microsoft.com/office/drawing/2014/main" id="{79514856-5085-47DA-AC4C-FBB2CBD3156A}"/>
                </a:ext>
              </a:extLst>
            </p:cNvPr>
            <p:cNvSpPr>
              <a:spLocks/>
            </p:cNvSpPr>
            <p:nvPr/>
          </p:nvSpPr>
          <p:spPr bwMode="auto">
            <a:xfrm>
              <a:off x="5650" y="867"/>
              <a:ext cx="373" cy="493"/>
            </a:xfrm>
            <a:custGeom>
              <a:avLst/>
              <a:gdLst>
                <a:gd name="T0" fmla="*/ 0 w 79"/>
                <a:gd name="T1" fmla="*/ 0 h 102"/>
                <a:gd name="T2" fmla="*/ 2 w 79"/>
                <a:gd name="T3" fmla="*/ 25 h 102"/>
                <a:gd name="T4" fmla="*/ 3 w 79"/>
                <a:gd name="T5" fmla="*/ 51 h 102"/>
                <a:gd name="T6" fmla="*/ 2 w 79"/>
                <a:gd name="T7" fmla="*/ 76 h 102"/>
                <a:gd name="T8" fmla="*/ 0 w 79"/>
                <a:gd name="T9" fmla="*/ 102 h 102"/>
                <a:gd name="T10" fmla="*/ 72 w 79"/>
                <a:gd name="T11" fmla="*/ 102 h 102"/>
                <a:gd name="T12" fmla="*/ 79 w 79"/>
                <a:gd name="T13" fmla="*/ 51 h 102"/>
                <a:gd name="T14" fmla="*/ 72 w 79"/>
                <a:gd name="T15" fmla="*/ 0 h 102"/>
                <a:gd name="T16" fmla="*/ 0 w 79"/>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2">
                  <a:moveTo>
                    <a:pt x="0" y="0"/>
                  </a:moveTo>
                  <a:cubicBezTo>
                    <a:pt x="1" y="8"/>
                    <a:pt x="2" y="17"/>
                    <a:pt x="2" y="25"/>
                  </a:cubicBezTo>
                  <a:cubicBezTo>
                    <a:pt x="3" y="34"/>
                    <a:pt x="3" y="42"/>
                    <a:pt x="3" y="51"/>
                  </a:cubicBezTo>
                  <a:cubicBezTo>
                    <a:pt x="3" y="59"/>
                    <a:pt x="3" y="68"/>
                    <a:pt x="2" y="76"/>
                  </a:cubicBezTo>
                  <a:cubicBezTo>
                    <a:pt x="2" y="85"/>
                    <a:pt x="1" y="93"/>
                    <a:pt x="0" y="102"/>
                  </a:cubicBezTo>
                  <a:cubicBezTo>
                    <a:pt x="72" y="102"/>
                    <a:pt x="72" y="102"/>
                    <a:pt x="72" y="102"/>
                  </a:cubicBezTo>
                  <a:cubicBezTo>
                    <a:pt x="77" y="85"/>
                    <a:pt x="79" y="68"/>
                    <a:pt x="79" y="51"/>
                  </a:cubicBezTo>
                  <a:cubicBezTo>
                    <a:pt x="79" y="33"/>
                    <a:pt x="77" y="16"/>
                    <a:pt x="72" y="0"/>
                  </a:cubicBez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4C9AEDC0-2499-4FA1-94E6-8D50662C69DB}"/>
                </a:ext>
              </a:extLst>
            </p:cNvPr>
            <p:cNvSpPr>
              <a:spLocks/>
            </p:cNvSpPr>
            <p:nvPr/>
          </p:nvSpPr>
          <p:spPr bwMode="auto">
            <a:xfrm>
              <a:off x="5457" y="297"/>
              <a:ext cx="486" cy="445"/>
            </a:xfrm>
            <a:custGeom>
              <a:avLst/>
              <a:gdLst>
                <a:gd name="T0" fmla="*/ 24 w 103"/>
                <a:gd name="T1" fmla="*/ 44 h 92"/>
                <a:gd name="T2" fmla="*/ 31 w 103"/>
                <a:gd name="T3" fmla="*/ 68 h 92"/>
                <a:gd name="T4" fmla="*/ 37 w 103"/>
                <a:gd name="T5" fmla="*/ 92 h 92"/>
                <a:gd name="T6" fmla="*/ 103 w 103"/>
                <a:gd name="T7" fmla="*/ 92 h 92"/>
                <a:gd name="T8" fmla="*/ 85 w 103"/>
                <a:gd name="T9" fmla="*/ 62 h 92"/>
                <a:gd name="T10" fmla="*/ 61 w 103"/>
                <a:gd name="T11" fmla="*/ 36 h 92"/>
                <a:gd name="T12" fmla="*/ 32 w 103"/>
                <a:gd name="T13" fmla="*/ 15 h 92"/>
                <a:gd name="T14" fmla="*/ 0 w 103"/>
                <a:gd name="T15" fmla="*/ 0 h 92"/>
                <a:gd name="T16" fmla="*/ 13 w 103"/>
                <a:gd name="T17" fmla="*/ 21 h 92"/>
                <a:gd name="T18" fmla="*/ 24 w 103"/>
                <a:gd name="T19" fmla="*/ 4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24" y="44"/>
                  </a:moveTo>
                  <a:cubicBezTo>
                    <a:pt x="27" y="52"/>
                    <a:pt x="29" y="60"/>
                    <a:pt x="31" y="68"/>
                  </a:cubicBezTo>
                  <a:cubicBezTo>
                    <a:pt x="33" y="76"/>
                    <a:pt x="35" y="84"/>
                    <a:pt x="37" y="92"/>
                  </a:cubicBezTo>
                  <a:cubicBezTo>
                    <a:pt x="103" y="92"/>
                    <a:pt x="103" y="92"/>
                    <a:pt x="103" y="92"/>
                  </a:cubicBezTo>
                  <a:cubicBezTo>
                    <a:pt x="98" y="82"/>
                    <a:pt x="92" y="71"/>
                    <a:pt x="85" y="62"/>
                  </a:cubicBezTo>
                  <a:cubicBezTo>
                    <a:pt x="78" y="52"/>
                    <a:pt x="70" y="44"/>
                    <a:pt x="61" y="36"/>
                  </a:cubicBezTo>
                  <a:cubicBezTo>
                    <a:pt x="52" y="28"/>
                    <a:pt x="43" y="21"/>
                    <a:pt x="32" y="15"/>
                  </a:cubicBezTo>
                  <a:cubicBezTo>
                    <a:pt x="22" y="9"/>
                    <a:pt x="12" y="4"/>
                    <a:pt x="0" y="0"/>
                  </a:cubicBezTo>
                  <a:cubicBezTo>
                    <a:pt x="5" y="7"/>
                    <a:pt x="10" y="14"/>
                    <a:pt x="13" y="21"/>
                  </a:cubicBezTo>
                  <a:cubicBezTo>
                    <a:pt x="17" y="29"/>
                    <a:pt x="21" y="36"/>
                    <a:pt x="24" y="4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CD288E87-E8E1-489D-903C-192A0154433D}"/>
                </a:ext>
              </a:extLst>
            </p:cNvPr>
            <p:cNvSpPr>
              <a:spLocks/>
            </p:cNvSpPr>
            <p:nvPr/>
          </p:nvSpPr>
          <p:spPr bwMode="auto">
            <a:xfrm>
              <a:off x="5457" y="1480"/>
              <a:ext cx="486" cy="445"/>
            </a:xfrm>
            <a:custGeom>
              <a:avLst/>
              <a:gdLst>
                <a:gd name="T0" fmla="*/ 85 w 103"/>
                <a:gd name="T1" fmla="*/ 31 h 92"/>
                <a:gd name="T2" fmla="*/ 61 w 103"/>
                <a:gd name="T3" fmla="*/ 57 h 92"/>
                <a:gd name="T4" fmla="*/ 32 w 103"/>
                <a:gd name="T5" fmla="*/ 77 h 92"/>
                <a:gd name="T6" fmla="*/ 0 w 103"/>
                <a:gd name="T7" fmla="*/ 92 h 92"/>
                <a:gd name="T8" fmla="*/ 13 w 103"/>
                <a:gd name="T9" fmla="*/ 71 h 92"/>
                <a:gd name="T10" fmla="*/ 24 w 103"/>
                <a:gd name="T11" fmla="*/ 48 h 92"/>
                <a:gd name="T12" fmla="*/ 31 w 103"/>
                <a:gd name="T13" fmla="*/ 24 h 92"/>
                <a:gd name="T14" fmla="*/ 37 w 103"/>
                <a:gd name="T15" fmla="*/ 0 h 92"/>
                <a:gd name="T16" fmla="*/ 103 w 103"/>
                <a:gd name="T17" fmla="*/ 0 h 92"/>
                <a:gd name="T18" fmla="*/ 85 w 103"/>
                <a:gd name="T19" fmla="*/ 3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85" y="31"/>
                  </a:moveTo>
                  <a:cubicBezTo>
                    <a:pt x="78" y="40"/>
                    <a:pt x="70" y="49"/>
                    <a:pt x="61" y="57"/>
                  </a:cubicBezTo>
                  <a:cubicBezTo>
                    <a:pt x="52" y="64"/>
                    <a:pt x="43" y="71"/>
                    <a:pt x="32" y="77"/>
                  </a:cubicBezTo>
                  <a:cubicBezTo>
                    <a:pt x="22" y="84"/>
                    <a:pt x="12" y="88"/>
                    <a:pt x="0" y="92"/>
                  </a:cubicBezTo>
                  <a:cubicBezTo>
                    <a:pt x="5" y="86"/>
                    <a:pt x="10" y="79"/>
                    <a:pt x="13" y="71"/>
                  </a:cubicBezTo>
                  <a:cubicBezTo>
                    <a:pt x="17" y="64"/>
                    <a:pt x="21" y="56"/>
                    <a:pt x="24" y="48"/>
                  </a:cubicBezTo>
                  <a:cubicBezTo>
                    <a:pt x="27" y="40"/>
                    <a:pt x="29" y="32"/>
                    <a:pt x="31" y="24"/>
                  </a:cubicBezTo>
                  <a:cubicBezTo>
                    <a:pt x="33" y="16"/>
                    <a:pt x="35" y="8"/>
                    <a:pt x="37" y="0"/>
                  </a:cubicBezTo>
                  <a:cubicBezTo>
                    <a:pt x="103" y="0"/>
                    <a:pt x="103" y="0"/>
                    <a:pt x="103" y="0"/>
                  </a:cubicBezTo>
                  <a:cubicBezTo>
                    <a:pt x="98" y="11"/>
                    <a:pt x="92" y="21"/>
                    <a:pt x="85" y="31"/>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A543781C-C853-45D8-A1A0-75A4BA3F11D3}"/>
                </a:ext>
              </a:extLst>
            </p:cNvPr>
            <p:cNvSpPr>
              <a:spLocks/>
            </p:cNvSpPr>
            <p:nvPr/>
          </p:nvSpPr>
          <p:spPr bwMode="auto">
            <a:xfrm>
              <a:off x="4857" y="1480"/>
              <a:ext cx="652" cy="493"/>
            </a:xfrm>
            <a:custGeom>
              <a:avLst/>
              <a:gdLst>
                <a:gd name="T0" fmla="*/ 138 w 138"/>
                <a:gd name="T1" fmla="*/ 0 h 102"/>
                <a:gd name="T2" fmla="*/ 0 w 138"/>
                <a:gd name="T3" fmla="*/ 0 h 102"/>
                <a:gd name="T4" fmla="*/ 5 w 138"/>
                <a:gd name="T5" fmla="*/ 18 h 102"/>
                <a:gd name="T6" fmla="*/ 12 w 138"/>
                <a:gd name="T7" fmla="*/ 40 h 102"/>
                <a:gd name="T8" fmla="*/ 22 w 138"/>
                <a:gd name="T9" fmla="*/ 63 h 102"/>
                <a:gd name="T10" fmla="*/ 35 w 138"/>
                <a:gd name="T11" fmla="*/ 83 h 102"/>
                <a:gd name="T12" fmla="*/ 51 w 138"/>
                <a:gd name="T13" fmla="*/ 97 h 102"/>
                <a:gd name="T14" fmla="*/ 69 w 138"/>
                <a:gd name="T15" fmla="*/ 102 h 102"/>
                <a:gd name="T16" fmla="*/ 87 w 138"/>
                <a:gd name="T17" fmla="*/ 97 h 102"/>
                <a:gd name="T18" fmla="*/ 103 w 138"/>
                <a:gd name="T19" fmla="*/ 83 h 102"/>
                <a:gd name="T20" fmla="*/ 116 w 138"/>
                <a:gd name="T21" fmla="*/ 63 h 102"/>
                <a:gd name="T22" fmla="*/ 126 w 138"/>
                <a:gd name="T23" fmla="*/ 40 h 102"/>
                <a:gd name="T24" fmla="*/ 133 w 138"/>
                <a:gd name="T25" fmla="*/ 18 h 102"/>
                <a:gd name="T26" fmla="*/ 138 w 138"/>
                <a:gd name="T2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102">
                  <a:moveTo>
                    <a:pt x="138" y="0"/>
                  </a:moveTo>
                  <a:cubicBezTo>
                    <a:pt x="0" y="0"/>
                    <a:pt x="0" y="0"/>
                    <a:pt x="0" y="0"/>
                  </a:cubicBezTo>
                  <a:cubicBezTo>
                    <a:pt x="2" y="5"/>
                    <a:pt x="3" y="11"/>
                    <a:pt x="5" y="18"/>
                  </a:cubicBezTo>
                  <a:cubicBezTo>
                    <a:pt x="7" y="26"/>
                    <a:pt x="9" y="33"/>
                    <a:pt x="12" y="40"/>
                  </a:cubicBezTo>
                  <a:cubicBezTo>
                    <a:pt x="15" y="48"/>
                    <a:pt x="19" y="55"/>
                    <a:pt x="22" y="63"/>
                  </a:cubicBezTo>
                  <a:cubicBezTo>
                    <a:pt x="26" y="70"/>
                    <a:pt x="31" y="77"/>
                    <a:pt x="35" y="83"/>
                  </a:cubicBezTo>
                  <a:cubicBezTo>
                    <a:pt x="40" y="88"/>
                    <a:pt x="45" y="93"/>
                    <a:pt x="51" y="97"/>
                  </a:cubicBezTo>
                  <a:cubicBezTo>
                    <a:pt x="57" y="100"/>
                    <a:pt x="63" y="102"/>
                    <a:pt x="69" y="102"/>
                  </a:cubicBezTo>
                  <a:cubicBezTo>
                    <a:pt x="76" y="102"/>
                    <a:pt x="82" y="100"/>
                    <a:pt x="87" y="97"/>
                  </a:cubicBezTo>
                  <a:cubicBezTo>
                    <a:pt x="93" y="93"/>
                    <a:pt x="98" y="88"/>
                    <a:pt x="103" y="83"/>
                  </a:cubicBezTo>
                  <a:cubicBezTo>
                    <a:pt x="108" y="77"/>
                    <a:pt x="112" y="70"/>
                    <a:pt x="116" y="63"/>
                  </a:cubicBezTo>
                  <a:cubicBezTo>
                    <a:pt x="120" y="55"/>
                    <a:pt x="123" y="48"/>
                    <a:pt x="126" y="40"/>
                  </a:cubicBezTo>
                  <a:cubicBezTo>
                    <a:pt x="129" y="33"/>
                    <a:pt x="131" y="26"/>
                    <a:pt x="133" y="18"/>
                  </a:cubicBezTo>
                  <a:cubicBezTo>
                    <a:pt x="135" y="11"/>
                    <a:pt x="137" y="5"/>
                    <a:pt x="1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id="{2A00F691-7773-4839-AED4-51107C60F7BB}"/>
                </a:ext>
              </a:extLst>
            </p:cNvPr>
            <p:cNvSpPr>
              <a:spLocks/>
            </p:cNvSpPr>
            <p:nvPr/>
          </p:nvSpPr>
          <p:spPr bwMode="auto">
            <a:xfrm>
              <a:off x="4824" y="867"/>
              <a:ext cx="722" cy="493"/>
            </a:xfrm>
            <a:custGeom>
              <a:avLst/>
              <a:gdLst>
                <a:gd name="T0" fmla="*/ 3 w 153"/>
                <a:gd name="T1" fmla="*/ 0 h 102"/>
                <a:gd name="T2" fmla="*/ 1 w 153"/>
                <a:gd name="T3" fmla="*/ 25 h 102"/>
                <a:gd name="T4" fmla="*/ 0 w 153"/>
                <a:gd name="T5" fmla="*/ 51 h 102"/>
                <a:gd name="T6" fmla="*/ 1 w 153"/>
                <a:gd name="T7" fmla="*/ 76 h 102"/>
                <a:gd name="T8" fmla="*/ 3 w 153"/>
                <a:gd name="T9" fmla="*/ 102 h 102"/>
                <a:gd name="T10" fmla="*/ 149 w 153"/>
                <a:gd name="T11" fmla="*/ 102 h 102"/>
                <a:gd name="T12" fmla="*/ 152 w 153"/>
                <a:gd name="T13" fmla="*/ 76 h 102"/>
                <a:gd name="T14" fmla="*/ 153 w 153"/>
                <a:gd name="T15" fmla="*/ 51 h 102"/>
                <a:gd name="T16" fmla="*/ 152 w 153"/>
                <a:gd name="T17" fmla="*/ 25 h 102"/>
                <a:gd name="T18" fmla="*/ 149 w 153"/>
                <a:gd name="T19" fmla="*/ 0 h 102"/>
                <a:gd name="T20" fmla="*/ 3 w 153"/>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02">
                  <a:moveTo>
                    <a:pt x="3" y="0"/>
                  </a:moveTo>
                  <a:cubicBezTo>
                    <a:pt x="2" y="8"/>
                    <a:pt x="1" y="17"/>
                    <a:pt x="1" y="25"/>
                  </a:cubicBezTo>
                  <a:cubicBezTo>
                    <a:pt x="0" y="34"/>
                    <a:pt x="0" y="42"/>
                    <a:pt x="0" y="51"/>
                  </a:cubicBezTo>
                  <a:cubicBezTo>
                    <a:pt x="0" y="59"/>
                    <a:pt x="0" y="68"/>
                    <a:pt x="1" y="76"/>
                  </a:cubicBezTo>
                  <a:cubicBezTo>
                    <a:pt x="1" y="85"/>
                    <a:pt x="2" y="93"/>
                    <a:pt x="3" y="102"/>
                  </a:cubicBezTo>
                  <a:cubicBezTo>
                    <a:pt x="149" y="102"/>
                    <a:pt x="149" y="102"/>
                    <a:pt x="149" y="102"/>
                  </a:cubicBezTo>
                  <a:cubicBezTo>
                    <a:pt x="150" y="93"/>
                    <a:pt x="151" y="85"/>
                    <a:pt x="152" y="76"/>
                  </a:cubicBezTo>
                  <a:cubicBezTo>
                    <a:pt x="152" y="68"/>
                    <a:pt x="153" y="59"/>
                    <a:pt x="153" y="51"/>
                  </a:cubicBezTo>
                  <a:cubicBezTo>
                    <a:pt x="153" y="42"/>
                    <a:pt x="152" y="34"/>
                    <a:pt x="152" y="25"/>
                  </a:cubicBezTo>
                  <a:cubicBezTo>
                    <a:pt x="151" y="17"/>
                    <a:pt x="150" y="8"/>
                    <a:pt x="149"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AD46C6BE-1634-4EA3-AB50-5520E45C9273}"/>
                </a:ext>
              </a:extLst>
            </p:cNvPr>
            <p:cNvSpPr>
              <a:spLocks/>
            </p:cNvSpPr>
            <p:nvPr/>
          </p:nvSpPr>
          <p:spPr bwMode="auto">
            <a:xfrm>
              <a:off x="4857" y="249"/>
              <a:ext cx="652" cy="493"/>
            </a:xfrm>
            <a:custGeom>
              <a:avLst/>
              <a:gdLst>
                <a:gd name="T0" fmla="*/ 22 w 138"/>
                <a:gd name="T1" fmla="*/ 40 h 102"/>
                <a:gd name="T2" fmla="*/ 35 w 138"/>
                <a:gd name="T3" fmla="*/ 20 h 102"/>
                <a:gd name="T4" fmla="*/ 51 w 138"/>
                <a:gd name="T5" fmla="*/ 6 h 102"/>
                <a:gd name="T6" fmla="*/ 69 w 138"/>
                <a:gd name="T7" fmla="*/ 0 h 102"/>
                <a:gd name="T8" fmla="*/ 87 w 138"/>
                <a:gd name="T9" fmla="*/ 6 h 102"/>
                <a:gd name="T10" fmla="*/ 103 w 138"/>
                <a:gd name="T11" fmla="*/ 20 h 102"/>
                <a:gd name="T12" fmla="*/ 116 w 138"/>
                <a:gd name="T13" fmla="*/ 40 h 102"/>
                <a:gd name="T14" fmla="*/ 126 w 138"/>
                <a:gd name="T15" fmla="*/ 62 h 102"/>
                <a:gd name="T16" fmla="*/ 133 w 138"/>
                <a:gd name="T17" fmla="*/ 84 h 102"/>
                <a:gd name="T18" fmla="*/ 138 w 138"/>
                <a:gd name="T19" fmla="*/ 102 h 102"/>
                <a:gd name="T20" fmla="*/ 0 w 138"/>
                <a:gd name="T21" fmla="*/ 102 h 102"/>
                <a:gd name="T22" fmla="*/ 5 w 138"/>
                <a:gd name="T23" fmla="*/ 84 h 102"/>
                <a:gd name="T24" fmla="*/ 12 w 138"/>
                <a:gd name="T25" fmla="*/ 62 h 102"/>
                <a:gd name="T26" fmla="*/ 22 w 138"/>
                <a:gd name="T27" fmla="*/ 4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102">
                  <a:moveTo>
                    <a:pt x="22" y="40"/>
                  </a:moveTo>
                  <a:cubicBezTo>
                    <a:pt x="26" y="32"/>
                    <a:pt x="31" y="26"/>
                    <a:pt x="35" y="20"/>
                  </a:cubicBezTo>
                  <a:cubicBezTo>
                    <a:pt x="40" y="14"/>
                    <a:pt x="45" y="9"/>
                    <a:pt x="51" y="6"/>
                  </a:cubicBezTo>
                  <a:cubicBezTo>
                    <a:pt x="57" y="2"/>
                    <a:pt x="63" y="0"/>
                    <a:pt x="69" y="0"/>
                  </a:cubicBezTo>
                  <a:cubicBezTo>
                    <a:pt x="76" y="0"/>
                    <a:pt x="82" y="2"/>
                    <a:pt x="87" y="6"/>
                  </a:cubicBezTo>
                  <a:cubicBezTo>
                    <a:pt x="93" y="9"/>
                    <a:pt x="98" y="14"/>
                    <a:pt x="103" y="20"/>
                  </a:cubicBezTo>
                  <a:cubicBezTo>
                    <a:pt x="108" y="26"/>
                    <a:pt x="112" y="32"/>
                    <a:pt x="116" y="40"/>
                  </a:cubicBezTo>
                  <a:cubicBezTo>
                    <a:pt x="120" y="47"/>
                    <a:pt x="123" y="55"/>
                    <a:pt x="126" y="62"/>
                  </a:cubicBezTo>
                  <a:cubicBezTo>
                    <a:pt x="129" y="70"/>
                    <a:pt x="131" y="77"/>
                    <a:pt x="133" y="84"/>
                  </a:cubicBezTo>
                  <a:cubicBezTo>
                    <a:pt x="135" y="91"/>
                    <a:pt x="137" y="97"/>
                    <a:pt x="138" y="102"/>
                  </a:cubicBezTo>
                  <a:cubicBezTo>
                    <a:pt x="0" y="102"/>
                    <a:pt x="0" y="102"/>
                    <a:pt x="0" y="102"/>
                  </a:cubicBezTo>
                  <a:cubicBezTo>
                    <a:pt x="2" y="97"/>
                    <a:pt x="3" y="91"/>
                    <a:pt x="5" y="84"/>
                  </a:cubicBezTo>
                  <a:cubicBezTo>
                    <a:pt x="7" y="77"/>
                    <a:pt x="9" y="70"/>
                    <a:pt x="12" y="62"/>
                  </a:cubicBezTo>
                  <a:cubicBezTo>
                    <a:pt x="15" y="55"/>
                    <a:pt x="19" y="47"/>
                    <a:pt x="2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a:extLst>
                <a:ext uri="{FF2B5EF4-FFF2-40B4-BE49-F238E27FC236}">
                  <a16:creationId xmlns:a16="http://schemas.microsoft.com/office/drawing/2014/main" id="{54FD4C35-BEA9-4036-AC64-AD2FCBAF9F1C}"/>
                </a:ext>
              </a:extLst>
            </p:cNvPr>
            <p:cNvSpPr>
              <a:spLocks/>
            </p:cNvSpPr>
            <p:nvPr/>
          </p:nvSpPr>
          <p:spPr bwMode="auto">
            <a:xfrm>
              <a:off x="5037" y="954"/>
              <a:ext cx="311" cy="338"/>
            </a:xfrm>
            <a:custGeom>
              <a:avLst/>
              <a:gdLst>
                <a:gd name="T0" fmla="*/ 31 w 66"/>
                <a:gd name="T1" fmla="*/ 69 h 70"/>
                <a:gd name="T2" fmla="*/ 24 w 66"/>
                <a:gd name="T3" fmla="*/ 64 h 70"/>
                <a:gd name="T4" fmla="*/ 16 w 66"/>
                <a:gd name="T5" fmla="*/ 58 h 70"/>
                <a:gd name="T6" fmla="*/ 10 w 66"/>
                <a:gd name="T7" fmla="*/ 52 h 70"/>
                <a:gd name="T8" fmla="*/ 5 w 66"/>
                <a:gd name="T9" fmla="*/ 44 h 70"/>
                <a:gd name="T10" fmla="*/ 1 w 66"/>
                <a:gd name="T11" fmla="*/ 35 h 70"/>
                <a:gd name="T12" fmla="*/ 0 w 66"/>
                <a:gd name="T13" fmla="*/ 26 h 70"/>
                <a:gd name="T14" fmla="*/ 0 w 66"/>
                <a:gd name="T15" fmla="*/ 9 h 70"/>
                <a:gd name="T16" fmla="*/ 2 w 66"/>
                <a:gd name="T17" fmla="*/ 9 h 70"/>
                <a:gd name="T18" fmla="*/ 12 w 66"/>
                <a:gd name="T19" fmla="*/ 7 h 70"/>
                <a:gd name="T20" fmla="*/ 21 w 66"/>
                <a:gd name="T21" fmla="*/ 3 h 70"/>
                <a:gd name="T22" fmla="*/ 26 w 66"/>
                <a:gd name="T23" fmla="*/ 0 h 70"/>
                <a:gd name="T24" fmla="*/ 33 w 66"/>
                <a:gd name="T25" fmla="*/ 0 h 70"/>
                <a:gd name="T26" fmla="*/ 39 w 66"/>
                <a:gd name="T27" fmla="*/ 0 h 70"/>
                <a:gd name="T28" fmla="*/ 44 w 66"/>
                <a:gd name="T29" fmla="*/ 3 h 70"/>
                <a:gd name="T30" fmla="*/ 53 w 66"/>
                <a:gd name="T31" fmla="*/ 7 h 70"/>
                <a:gd name="T32" fmla="*/ 63 w 66"/>
                <a:gd name="T33" fmla="*/ 9 h 70"/>
                <a:gd name="T34" fmla="*/ 66 w 66"/>
                <a:gd name="T35" fmla="*/ 9 h 70"/>
                <a:gd name="T36" fmla="*/ 66 w 66"/>
                <a:gd name="T37" fmla="*/ 26 h 70"/>
                <a:gd name="T38" fmla="*/ 64 w 66"/>
                <a:gd name="T39" fmla="*/ 35 h 70"/>
                <a:gd name="T40" fmla="*/ 61 w 66"/>
                <a:gd name="T41" fmla="*/ 44 h 70"/>
                <a:gd name="T42" fmla="*/ 55 w 66"/>
                <a:gd name="T43" fmla="*/ 52 h 70"/>
                <a:gd name="T44" fmla="*/ 49 w 66"/>
                <a:gd name="T45" fmla="*/ 58 h 70"/>
                <a:gd name="T46" fmla="*/ 41 w 66"/>
                <a:gd name="T47" fmla="*/ 64 h 70"/>
                <a:gd name="T48" fmla="*/ 34 w 66"/>
                <a:gd name="T49" fmla="*/ 69 h 70"/>
                <a:gd name="T50" fmla="*/ 33 w 66"/>
                <a:gd name="T51" fmla="*/ 70 h 70"/>
                <a:gd name="T52" fmla="*/ 31 w 66"/>
                <a:gd name="T53"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70">
                  <a:moveTo>
                    <a:pt x="31" y="69"/>
                  </a:moveTo>
                  <a:cubicBezTo>
                    <a:pt x="29" y="68"/>
                    <a:pt x="26" y="66"/>
                    <a:pt x="24" y="64"/>
                  </a:cubicBezTo>
                  <a:cubicBezTo>
                    <a:pt x="21" y="62"/>
                    <a:pt x="19" y="60"/>
                    <a:pt x="16" y="58"/>
                  </a:cubicBezTo>
                  <a:cubicBezTo>
                    <a:pt x="14" y="56"/>
                    <a:pt x="12" y="54"/>
                    <a:pt x="10" y="52"/>
                  </a:cubicBezTo>
                  <a:cubicBezTo>
                    <a:pt x="8" y="49"/>
                    <a:pt x="6" y="47"/>
                    <a:pt x="5" y="44"/>
                  </a:cubicBezTo>
                  <a:cubicBezTo>
                    <a:pt x="3" y="41"/>
                    <a:pt x="2" y="38"/>
                    <a:pt x="1" y="35"/>
                  </a:cubicBezTo>
                  <a:cubicBezTo>
                    <a:pt x="0" y="32"/>
                    <a:pt x="0" y="29"/>
                    <a:pt x="0" y="26"/>
                  </a:cubicBezTo>
                  <a:cubicBezTo>
                    <a:pt x="0" y="9"/>
                    <a:pt x="0" y="9"/>
                    <a:pt x="0" y="9"/>
                  </a:cubicBezTo>
                  <a:cubicBezTo>
                    <a:pt x="2" y="9"/>
                    <a:pt x="2" y="9"/>
                    <a:pt x="2" y="9"/>
                  </a:cubicBezTo>
                  <a:cubicBezTo>
                    <a:pt x="5" y="9"/>
                    <a:pt x="9" y="8"/>
                    <a:pt x="12" y="7"/>
                  </a:cubicBezTo>
                  <a:cubicBezTo>
                    <a:pt x="15" y="6"/>
                    <a:pt x="18" y="5"/>
                    <a:pt x="21" y="3"/>
                  </a:cubicBezTo>
                  <a:cubicBezTo>
                    <a:pt x="23" y="2"/>
                    <a:pt x="25" y="1"/>
                    <a:pt x="26" y="0"/>
                  </a:cubicBezTo>
                  <a:cubicBezTo>
                    <a:pt x="28" y="0"/>
                    <a:pt x="30" y="0"/>
                    <a:pt x="33" y="0"/>
                  </a:cubicBezTo>
                  <a:cubicBezTo>
                    <a:pt x="35" y="0"/>
                    <a:pt x="37" y="0"/>
                    <a:pt x="39" y="0"/>
                  </a:cubicBezTo>
                  <a:cubicBezTo>
                    <a:pt x="41" y="1"/>
                    <a:pt x="43" y="2"/>
                    <a:pt x="44" y="3"/>
                  </a:cubicBezTo>
                  <a:cubicBezTo>
                    <a:pt x="47" y="5"/>
                    <a:pt x="50" y="6"/>
                    <a:pt x="53" y="7"/>
                  </a:cubicBezTo>
                  <a:cubicBezTo>
                    <a:pt x="57" y="8"/>
                    <a:pt x="60" y="9"/>
                    <a:pt x="63" y="9"/>
                  </a:cubicBezTo>
                  <a:cubicBezTo>
                    <a:pt x="66" y="9"/>
                    <a:pt x="66" y="9"/>
                    <a:pt x="66" y="9"/>
                  </a:cubicBezTo>
                  <a:cubicBezTo>
                    <a:pt x="66" y="26"/>
                    <a:pt x="66" y="26"/>
                    <a:pt x="66" y="26"/>
                  </a:cubicBezTo>
                  <a:cubicBezTo>
                    <a:pt x="66" y="29"/>
                    <a:pt x="65" y="32"/>
                    <a:pt x="64" y="35"/>
                  </a:cubicBezTo>
                  <a:cubicBezTo>
                    <a:pt x="63" y="38"/>
                    <a:pt x="62" y="41"/>
                    <a:pt x="61" y="44"/>
                  </a:cubicBezTo>
                  <a:cubicBezTo>
                    <a:pt x="59" y="47"/>
                    <a:pt x="57" y="49"/>
                    <a:pt x="55" y="52"/>
                  </a:cubicBezTo>
                  <a:cubicBezTo>
                    <a:pt x="53" y="54"/>
                    <a:pt x="51" y="56"/>
                    <a:pt x="49" y="58"/>
                  </a:cubicBezTo>
                  <a:cubicBezTo>
                    <a:pt x="47" y="60"/>
                    <a:pt x="44" y="62"/>
                    <a:pt x="41" y="64"/>
                  </a:cubicBezTo>
                  <a:cubicBezTo>
                    <a:pt x="39" y="66"/>
                    <a:pt x="36" y="68"/>
                    <a:pt x="34" y="69"/>
                  </a:cubicBezTo>
                  <a:cubicBezTo>
                    <a:pt x="33" y="70"/>
                    <a:pt x="33" y="70"/>
                    <a:pt x="33" y="70"/>
                  </a:cubicBezTo>
                  <a:lnTo>
                    <a:pt x="31" y="6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5FEE9293-48D6-4437-9D4E-0430F00385F8}"/>
                </a:ext>
              </a:extLst>
            </p:cNvPr>
            <p:cNvSpPr>
              <a:spLocks/>
            </p:cNvSpPr>
            <p:nvPr/>
          </p:nvSpPr>
          <p:spPr bwMode="auto">
            <a:xfrm>
              <a:off x="4423" y="297"/>
              <a:ext cx="486" cy="445"/>
            </a:xfrm>
            <a:custGeom>
              <a:avLst/>
              <a:gdLst>
                <a:gd name="T0" fmla="*/ 18 w 103"/>
                <a:gd name="T1" fmla="*/ 62 h 92"/>
                <a:gd name="T2" fmla="*/ 42 w 103"/>
                <a:gd name="T3" fmla="*/ 36 h 92"/>
                <a:gd name="T4" fmla="*/ 71 w 103"/>
                <a:gd name="T5" fmla="*/ 15 h 92"/>
                <a:gd name="T6" fmla="*/ 103 w 103"/>
                <a:gd name="T7" fmla="*/ 0 h 92"/>
                <a:gd name="T8" fmla="*/ 90 w 103"/>
                <a:gd name="T9" fmla="*/ 21 h 92"/>
                <a:gd name="T10" fmla="*/ 80 w 103"/>
                <a:gd name="T11" fmla="*/ 44 h 92"/>
                <a:gd name="T12" fmla="*/ 72 w 103"/>
                <a:gd name="T13" fmla="*/ 68 h 92"/>
                <a:gd name="T14" fmla="*/ 66 w 103"/>
                <a:gd name="T15" fmla="*/ 92 h 92"/>
                <a:gd name="T16" fmla="*/ 0 w 103"/>
                <a:gd name="T17" fmla="*/ 92 h 92"/>
                <a:gd name="T18" fmla="*/ 18 w 103"/>
                <a:gd name="T19" fmla="*/ 6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18" y="62"/>
                  </a:moveTo>
                  <a:cubicBezTo>
                    <a:pt x="26" y="52"/>
                    <a:pt x="34" y="44"/>
                    <a:pt x="42" y="36"/>
                  </a:cubicBezTo>
                  <a:cubicBezTo>
                    <a:pt x="51" y="28"/>
                    <a:pt x="61" y="21"/>
                    <a:pt x="71" y="15"/>
                  </a:cubicBezTo>
                  <a:cubicBezTo>
                    <a:pt x="81" y="9"/>
                    <a:pt x="92" y="4"/>
                    <a:pt x="103" y="0"/>
                  </a:cubicBezTo>
                  <a:cubicBezTo>
                    <a:pt x="98" y="7"/>
                    <a:pt x="94" y="14"/>
                    <a:pt x="90" y="21"/>
                  </a:cubicBezTo>
                  <a:cubicBezTo>
                    <a:pt x="86" y="29"/>
                    <a:pt x="83" y="36"/>
                    <a:pt x="80" y="44"/>
                  </a:cubicBezTo>
                  <a:cubicBezTo>
                    <a:pt x="77" y="52"/>
                    <a:pt x="74" y="60"/>
                    <a:pt x="72" y="68"/>
                  </a:cubicBezTo>
                  <a:cubicBezTo>
                    <a:pt x="70" y="76"/>
                    <a:pt x="68" y="84"/>
                    <a:pt x="66" y="92"/>
                  </a:cubicBezTo>
                  <a:cubicBezTo>
                    <a:pt x="0" y="92"/>
                    <a:pt x="0" y="92"/>
                    <a:pt x="0" y="92"/>
                  </a:cubicBezTo>
                  <a:cubicBezTo>
                    <a:pt x="5" y="82"/>
                    <a:pt x="11" y="71"/>
                    <a:pt x="18" y="6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960D5AE4-AC6A-47E4-8965-910030AFC993}"/>
                </a:ext>
              </a:extLst>
            </p:cNvPr>
            <p:cNvSpPr>
              <a:spLocks/>
            </p:cNvSpPr>
            <p:nvPr/>
          </p:nvSpPr>
          <p:spPr bwMode="auto">
            <a:xfrm>
              <a:off x="4343" y="867"/>
              <a:ext cx="373" cy="493"/>
            </a:xfrm>
            <a:custGeom>
              <a:avLst/>
              <a:gdLst>
                <a:gd name="T0" fmla="*/ 0 w 79"/>
                <a:gd name="T1" fmla="*/ 51 h 102"/>
                <a:gd name="T2" fmla="*/ 7 w 79"/>
                <a:gd name="T3" fmla="*/ 0 h 102"/>
                <a:gd name="T4" fmla="*/ 79 w 79"/>
                <a:gd name="T5" fmla="*/ 0 h 102"/>
                <a:gd name="T6" fmla="*/ 77 w 79"/>
                <a:gd name="T7" fmla="*/ 25 h 102"/>
                <a:gd name="T8" fmla="*/ 76 w 79"/>
                <a:gd name="T9" fmla="*/ 51 h 102"/>
                <a:gd name="T10" fmla="*/ 77 w 79"/>
                <a:gd name="T11" fmla="*/ 76 h 102"/>
                <a:gd name="T12" fmla="*/ 79 w 79"/>
                <a:gd name="T13" fmla="*/ 102 h 102"/>
                <a:gd name="T14" fmla="*/ 7 w 79"/>
                <a:gd name="T15" fmla="*/ 102 h 102"/>
                <a:gd name="T16" fmla="*/ 0 w 79"/>
                <a:gd name="T17"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2">
                  <a:moveTo>
                    <a:pt x="0" y="51"/>
                  </a:moveTo>
                  <a:cubicBezTo>
                    <a:pt x="0" y="33"/>
                    <a:pt x="2" y="16"/>
                    <a:pt x="7" y="0"/>
                  </a:cubicBezTo>
                  <a:cubicBezTo>
                    <a:pt x="79" y="0"/>
                    <a:pt x="79" y="0"/>
                    <a:pt x="79" y="0"/>
                  </a:cubicBezTo>
                  <a:cubicBezTo>
                    <a:pt x="78" y="8"/>
                    <a:pt x="78" y="17"/>
                    <a:pt x="77" y="25"/>
                  </a:cubicBezTo>
                  <a:cubicBezTo>
                    <a:pt x="76" y="34"/>
                    <a:pt x="76" y="42"/>
                    <a:pt x="76" y="51"/>
                  </a:cubicBezTo>
                  <a:cubicBezTo>
                    <a:pt x="76" y="59"/>
                    <a:pt x="76" y="68"/>
                    <a:pt x="77" y="76"/>
                  </a:cubicBezTo>
                  <a:cubicBezTo>
                    <a:pt x="78" y="85"/>
                    <a:pt x="78" y="93"/>
                    <a:pt x="79" y="102"/>
                  </a:cubicBezTo>
                  <a:cubicBezTo>
                    <a:pt x="7" y="102"/>
                    <a:pt x="7" y="102"/>
                    <a:pt x="7" y="102"/>
                  </a:cubicBezTo>
                  <a:cubicBezTo>
                    <a:pt x="2" y="85"/>
                    <a:pt x="0" y="68"/>
                    <a:pt x="0" y="51"/>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A29C625D-BEC9-4720-9902-6F0A325FA77C}"/>
                </a:ext>
              </a:extLst>
            </p:cNvPr>
            <p:cNvSpPr>
              <a:spLocks/>
            </p:cNvSpPr>
            <p:nvPr/>
          </p:nvSpPr>
          <p:spPr bwMode="auto">
            <a:xfrm>
              <a:off x="4423" y="1480"/>
              <a:ext cx="486" cy="445"/>
            </a:xfrm>
            <a:custGeom>
              <a:avLst/>
              <a:gdLst>
                <a:gd name="T0" fmla="*/ 71 w 103"/>
                <a:gd name="T1" fmla="*/ 77 h 92"/>
                <a:gd name="T2" fmla="*/ 42 w 103"/>
                <a:gd name="T3" fmla="*/ 56 h 92"/>
                <a:gd name="T4" fmla="*/ 18 w 103"/>
                <a:gd name="T5" fmla="*/ 31 h 92"/>
                <a:gd name="T6" fmla="*/ 0 w 103"/>
                <a:gd name="T7" fmla="*/ 0 h 92"/>
                <a:gd name="T8" fmla="*/ 66 w 103"/>
                <a:gd name="T9" fmla="*/ 0 h 92"/>
                <a:gd name="T10" fmla="*/ 72 w 103"/>
                <a:gd name="T11" fmla="*/ 24 h 92"/>
                <a:gd name="T12" fmla="*/ 80 w 103"/>
                <a:gd name="T13" fmla="*/ 48 h 92"/>
                <a:gd name="T14" fmla="*/ 90 w 103"/>
                <a:gd name="T15" fmla="*/ 71 h 92"/>
                <a:gd name="T16" fmla="*/ 103 w 103"/>
                <a:gd name="T17" fmla="*/ 92 h 92"/>
                <a:gd name="T18" fmla="*/ 71 w 103"/>
                <a:gd name="T19" fmla="*/ 7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71" y="77"/>
                  </a:moveTo>
                  <a:cubicBezTo>
                    <a:pt x="61" y="71"/>
                    <a:pt x="51" y="64"/>
                    <a:pt x="42" y="56"/>
                  </a:cubicBezTo>
                  <a:cubicBezTo>
                    <a:pt x="34" y="49"/>
                    <a:pt x="26" y="40"/>
                    <a:pt x="18" y="31"/>
                  </a:cubicBezTo>
                  <a:cubicBezTo>
                    <a:pt x="11" y="21"/>
                    <a:pt x="5" y="11"/>
                    <a:pt x="0" y="0"/>
                  </a:cubicBezTo>
                  <a:cubicBezTo>
                    <a:pt x="66" y="0"/>
                    <a:pt x="66" y="0"/>
                    <a:pt x="66" y="0"/>
                  </a:cubicBezTo>
                  <a:cubicBezTo>
                    <a:pt x="68" y="8"/>
                    <a:pt x="70" y="16"/>
                    <a:pt x="72" y="24"/>
                  </a:cubicBezTo>
                  <a:cubicBezTo>
                    <a:pt x="74" y="32"/>
                    <a:pt x="77" y="40"/>
                    <a:pt x="80" y="48"/>
                  </a:cubicBezTo>
                  <a:cubicBezTo>
                    <a:pt x="83" y="56"/>
                    <a:pt x="86" y="64"/>
                    <a:pt x="90" y="71"/>
                  </a:cubicBezTo>
                  <a:cubicBezTo>
                    <a:pt x="94" y="79"/>
                    <a:pt x="98" y="86"/>
                    <a:pt x="103" y="92"/>
                  </a:cubicBezTo>
                  <a:cubicBezTo>
                    <a:pt x="92" y="88"/>
                    <a:pt x="81" y="83"/>
                    <a:pt x="71" y="77"/>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CasellaDiTesto 30">
            <a:extLst>
              <a:ext uri="{FF2B5EF4-FFF2-40B4-BE49-F238E27FC236}">
                <a16:creationId xmlns:a16="http://schemas.microsoft.com/office/drawing/2014/main" id="{200F6693-B23F-484F-872C-C27F145F3055}"/>
              </a:ext>
            </a:extLst>
          </p:cNvPr>
          <p:cNvSpPr txBox="1"/>
          <p:nvPr/>
        </p:nvSpPr>
        <p:spPr>
          <a:xfrm>
            <a:off x="320477" y="1957935"/>
            <a:ext cx="6316459" cy="1600438"/>
          </a:xfrm>
          <a:prstGeom prst="rect">
            <a:avLst/>
          </a:prstGeom>
          <a:noFill/>
        </p:spPr>
        <p:txBody>
          <a:bodyPr wrap="square" rtlCol="0">
            <a:spAutoFit/>
          </a:bodyPr>
          <a:lstStyle/>
          <a:p>
            <a:pPr algn="l"/>
            <a:r>
              <a:rPr lang="en-US" sz="1400" b="1" i="0" dirty="0">
                <a:solidFill>
                  <a:srgbClr val="3A3A3A"/>
                </a:solidFill>
                <a:effectLst/>
                <a:latin typeface="Work Sans" pitchFamily="2" charset="0"/>
              </a:rPr>
              <a:t>Web-based Payroll systems, Shopping Malls, Banking, and Stock Trade applications are not only being used by organizations but are also being sold as products today.</a:t>
            </a:r>
          </a:p>
          <a:p>
            <a:pPr algn="l"/>
            <a:r>
              <a:rPr lang="en-US" sz="1400" b="1" i="0" dirty="0">
                <a:solidFill>
                  <a:srgbClr val="3A3A3A"/>
                </a:solidFill>
                <a:effectLst/>
                <a:latin typeface="Work Sans" pitchFamily="2" charset="0"/>
              </a:rPr>
              <a:t>This means that online applications have gained the trust of customers and users regarding their vital feature named SECURITY. No doubt, that security factor is of primary value for desktop </a:t>
            </a:r>
            <a:r>
              <a:rPr lang="en-US" sz="1400" b="1" i="0">
                <a:solidFill>
                  <a:srgbClr val="3A3A3A"/>
                </a:solidFill>
                <a:effectLst/>
                <a:latin typeface="Work Sans" pitchFamily="2" charset="0"/>
              </a:rPr>
              <a:t>applications too</a:t>
            </a:r>
            <a:endParaRPr lang="en-US" sz="1400" b="1" i="0" dirty="0">
              <a:solidFill>
                <a:srgbClr val="3A3A3A"/>
              </a:solidFill>
              <a:effectLst/>
              <a:latin typeface="Work Sans" pitchFamily="2" charset="0"/>
            </a:endParaRPr>
          </a:p>
        </p:txBody>
      </p:sp>
      <p:sp>
        <p:nvSpPr>
          <p:cNvPr id="54" name="CasellaDiTesto 15">
            <a:extLst>
              <a:ext uri="{FF2B5EF4-FFF2-40B4-BE49-F238E27FC236}">
                <a16:creationId xmlns:a16="http://schemas.microsoft.com/office/drawing/2014/main" id="{AB38EF5A-1266-4C7E-8264-0032ACA01708}"/>
              </a:ext>
            </a:extLst>
          </p:cNvPr>
          <p:cNvSpPr txBox="1">
            <a:spLocks noGrp="1"/>
          </p:cNvSpPr>
          <p:nvPr>
            <p:ph type="title" idx="4294967295"/>
          </p:nvPr>
        </p:nvSpPr>
        <p:spPr>
          <a:xfrm>
            <a:off x="322880" y="3683874"/>
            <a:ext cx="5526771" cy="45531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1800" b="1" i="0" dirty="0">
                <a:solidFill>
                  <a:srgbClr val="000000"/>
                </a:solidFill>
                <a:effectLst/>
                <a:latin typeface="Work Sans" pitchFamily="2" charset="0"/>
              </a:rPr>
              <a:t>Examples of Security flaws in an application</a:t>
            </a:r>
            <a:endParaRPr kumimoji="0" lang="it-IT" sz="1800" b="1"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1" name="CasellaDiTesto 27">
            <a:extLst>
              <a:ext uri="{FF2B5EF4-FFF2-40B4-BE49-F238E27FC236}">
                <a16:creationId xmlns:a16="http://schemas.microsoft.com/office/drawing/2014/main" id="{90B673D8-1965-409B-AAAA-0CA5854A3F81}"/>
              </a:ext>
            </a:extLst>
          </p:cNvPr>
          <p:cNvSpPr txBox="1"/>
          <p:nvPr/>
        </p:nvSpPr>
        <p:spPr>
          <a:xfrm>
            <a:off x="377282" y="4469834"/>
            <a:ext cx="781172" cy="307777"/>
          </a:xfrm>
          <a:prstGeom prst="rect">
            <a:avLst/>
          </a:prstGeom>
          <a:noFill/>
        </p:spPr>
        <p:txBody>
          <a:bodyPr wrap="square" rtlCol="0">
            <a:spAutoFit/>
          </a:bodyPr>
          <a:lstStyle/>
          <a:p>
            <a:pPr algn="ctr"/>
            <a:r>
              <a:rPr lang="it-IT" sz="1400" dirty="0">
                <a:solidFill>
                  <a:srgbClr val="0078D4"/>
                </a:solidFill>
                <a:latin typeface="Segoe UI Semibold" panose="020B0702040204020203" pitchFamily="34" charset="0"/>
                <a:cs typeface="Segoe UI Semibold" panose="020B0702040204020203" pitchFamily="34" charset="0"/>
              </a:rPr>
              <a:t>35%</a:t>
            </a:r>
          </a:p>
        </p:txBody>
      </p:sp>
      <p:grpSp>
        <p:nvGrpSpPr>
          <p:cNvPr id="14" name="Group 13" descr="Illustration of a safety shield with an exclamation mark in the middle">
            <a:extLst>
              <a:ext uri="{FF2B5EF4-FFF2-40B4-BE49-F238E27FC236}">
                <a16:creationId xmlns:a16="http://schemas.microsoft.com/office/drawing/2014/main" id="{09DB7205-5F47-4D0B-BDE7-B6FF719AA470}"/>
              </a:ext>
              <a:ext uri="{C183D7F6-B498-43B3-948B-1728B52AA6E4}">
                <adec:decorative xmlns:adec="http://schemas.microsoft.com/office/drawing/2017/decorative" val="0"/>
              </a:ext>
            </a:extLst>
          </p:cNvPr>
          <p:cNvGrpSpPr/>
          <p:nvPr/>
        </p:nvGrpSpPr>
        <p:grpSpPr>
          <a:xfrm>
            <a:off x="585308" y="4733090"/>
            <a:ext cx="371476" cy="396245"/>
            <a:chOff x="585308" y="4733090"/>
            <a:chExt cx="371476" cy="396245"/>
          </a:xfrm>
        </p:grpSpPr>
        <p:sp>
          <p:nvSpPr>
            <p:cNvPr id="25" name="Freeform: Shape 24">
              <a:extLst>
                <a:ext uri="{FF2B5EF4-FFF2-40B4-BE49-F238E27FC236}">
                  <a16:creationId xmlns:a16="http://schemas.microsoft.com/office/drawing/2014/main" id="{C865D4B9-EB04-46FB-8C66-55995574E295}"/>
                </a:ext>
                <a:ext uri="{C183D7F6-B498-43B3-948B-1728B52AA6E4}">
                  <adec:decorative xmlns:adec="http://schemas.microsoft.com/office/drawing/2017/decorative" val="1"/>
                </a:ext>
              </a:extLst>
            </p:cNvPr>
            <p:cNvSpPr/>
            <p:nvPr/>
          </p:nvSpPr>
          <p:spPr>
            <a:xfrm>
              <a:off x="585308" y="4733090"/>
              <a:ext cx="371476" cy="396245"/>
            </a:xfrm>
            <a:custGeom>
              <a:avLst/>
              <a:gdLst>
                <a:gd name="connsiteX0" fmla="*/ 179300 w 371476"/>
                <a:gd name="connsiteY0" fmla="*/ 392036 h 396245"/>
                <a:gd name="connsiteX1" fmla="*/ 136208 w 371476"/>
                <a:gd name="connsiteY1" fmla="*/ 364423 h 396245"/>
                <a:gd name="connsiteX2" fmla="*/ 94727 w 371476"/>
                <a:gd name="connsiteY2" fmla="*/ 331238 h 396245"/>
                <a:gd name="connsiteX3" fmla="*/ 57580 w 371476"/>
                <a:gd name="connsiteY3" fmla="*/ 293100 h 396245"/>
                <a:gd name="connsiteX4" fmla="*/ 27490 w 371476"/>
                <a:gd name="connsiteY4" fmla="*/ 249389 h 396245"/>
                <a:gd name="connsiteX5" fmla="*/ 7430 w 371476"/>
                <a:gd name="connsiteY5" fmla="*/ 200478 h 396245"/>
                <a:gd name="connsiteX6" fmla="*/ 1 w 371476"/>
                <a:gd name="connsiteY6" fmla="*/ 146119 h 396245"/>
                <a:gd name="connsiteX7" fmla="*/ 1 w 371476"/>
                <a:gd name="connsiteY7" fmla="*/ 53374 h 396245"/>
                <a:gd name="connsiteX8" fmla="*/ 12383 w 371476"/>
                <a:gd name="connsiteY8" fmla="*/ 53374 h 396245"/>
                <a:gd name="connsiteX9" fmla="*/ 68848 w 371476"/>
                <a:gd name="connsiteY9" fmla="*/ 43344 h 396245"/>
                <a:gd name="connsiteX10" fmla="*/ 119864 w 371476"/>
                <a:gd name="connsiteY10" fmla="*/ 19694 h 396245"/>
                <a:gd name="connsiteX11" fmla="*/ 151315 w 371476"/>
                <a:gd name="connsiteY11" fmla="*/ 4835 h 396245"/>
                <a:gd name="connsiteX12" fmla="*/ 185738 w 371476"/>
                <a:gd name="connsiteY12" fmla="*/ 6 h 396245"/>
                <a:gd name="connsiteX13" fmla="*/ 220409 w 371476"/>
                <a:gd name="connsiteY13" fmla="*/ 4835 h 396245"/>
                <a:gd name="connsiteX14" fmla="*/ 252109 w 371476"/>
                <a:gd name="connsiteY14" fmla="*/ 19818 h 396245"/>
                <a:gd name="connsiteX15" fmla="*/ 303125 w 371476"/>
                <a:gd name="connsiteY15" fmla="*/ 43344 h 396245"/>
                <a:gd name="connsiteX16" fmla="*/ 359093 w 371476"/>
                <a:gd name="connsiteY16" fmla="*/ 52755 h 396245"/>
                <a:gd name="connsiteX17" fmla="*/ 371476 w 371476"/>
                <a:gd name="connsiteY17" fmla="*/ 52755 h 396245"/>
                <a:gd name="connsiteX18" fmla="*/ 371476 w 371476"/>
                <a:gd name="connsiteY18" fmla="*/ 146119 h 396245"/>
                <a:gd name="connsiteX19" fmla="*/ 364046 w 371476"/>
                <a:gd name="connsiteY19" fmla="*/ 200478 h 396245"/>
                <a:gd name="connsiteX20" fmla="*/ 343863 w 371476"/>
                <a:gd name="connsiteY20" fmla="*/ 249389 h 396245"/>
                <a:gd name="connsiteX21" fmla="*/ 313774 w 371476"/>
                <a:gd name="connsiteY21" fmla="*/ 293100 h 396245"/>
                <a:gd name="connsiteX22" fmla="*/ 276626 w 371476"/>
                <a:gd name="connsiteY22" fmla="*/ 331238 h 396245"/>
                <a:gd name="connsiteX23" fmla="*/ 235145 w 371476"/>
                <a:gd name="connsiteY23" fmla="*/ 364423 h 396245"/>
                <a:gd name="connsiteX24" fmla="*/ 191930 w 371476"/>
                <a:gd name="connsiteY24" fmla="*/ 392036 h 396245"/>
                <a:gd name="connsiteX25" fmla="*/ 185738 w 371476"/>
                <a:gd name="connsiteY25" fmla="*/ 396246 h 39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1476" h="396245">
                  <a:moveTo>
                    <a:pt x="179300" y="392036"/>
                  </a:moveTo>
                  <a:cubicBezTo>
                    <a:pt x="164936" y="383863"/>
                    <a:pt x="150324" y="374329"/>
                    <a:pt x="136208" y="364423"/>
                  </a:cubicBezTo>
                  <a:cubicBezTo>
                    <a:pt x="121729" y="354202"/>
                    <a:pt x="107877" y="343120"/>
                    <a:pt x="94727" y="331238"/>
                  </a:cubicBezTo>
                  <a:cubicBezTo>
                    <a:pt x="81507" y="319369"/>
                    <a:pt x="69097" y="306627"/>
                    <a:pt x="57580" y="293100"/>
                  </a:cubicBezTo>
                  <a:cubicBezTo>
                    <a:pt x="46176" y="279525"/>
                    <a:pt x="36100" y="264887"/>
                    <a:pt x="27490" y="249389"/>
                  </a:cubicBezTo>
                  <a:cubicBezTo>
                    <a:pt x="18987" y="233891"/>
                    <a:pt x="12258" y="217483"/>
                    <a:pt x="7430" y="200478"/>
                  </a:cubicBezTo>
                  <a:cubicBezTo>
                    <a:pt x="2445" y="182791"/>
                    <a:pt x="-56" y="164496"/>
                    <a:pt x="1" y="146119"/>
                  </a:cubicBezTo>
                  <a:lnTo>
                    <a:pt x="1" y="53374"/>
                  </a:lnTo>
                  <a:lnTo>
                    <a:pt x="12383" y="53374"/>
                  </a:lnTo>
                  <a:cubicBezTo>
                    <a:pt x="31524" y="52183"/>
                    <a:pt x="50468" y="48818"/>
                    <a:pt x="68848" y="43344"/>
                  </a:cubicBezTo>
                  <a:cubicBezTo>
                    <a:pt x="86891" y="37927"/>
                    <a:pt x="104069" y="29963"/>
                    <a:pt x="119864" y="19694"/>
                  </a:cubicBezTo>
                  <a:cubicBezTo>
                    <a:pt x="129616" y="13322"/>
                    <a:pt x="140199" y="8322"/>
                    <a:pt x="151315" y="4835"/>
                  </a:cubicBezTo>
                  <a:cubicBezTo>
                    <a:pt x="162492" y="1551"/>
                    <a:pt x="174089" y="-76"/>
                    <a:pt x="185738" y="6"/>
                  </a:cubicBezTo>
                  <a:cubicBezTo>
                    <a:pt x="197471" y="-110"/>
                    <a:pt x="209155" y="1518"/>
                    <a:pt x="220409" y="4835"/>
                  </a:cubicBezTo>
                  <a:cubicBezTo>
                    <a:pt x="231633" y="8300"/>
                    <a:pt x="242307" y="13345"/>
                    <a:pt x="252109" y="19818"/>
                  </a:cubicBezTo>
                  <a:cubicBezTo>
                    <a:pt x="267933" y="30001"/>
                    <a:pt x="285106" y="37920"/>
                    <a:pt x="303125" y="43344"/>
                  </a:cubicBezTo>
                  <a:cubicBezTo>
                    <a:pt x="321369" y="48573"/>
                    <a:pt x="340143" y="51730"/>
                    <a:pt x="359093" y="52755"/>
                  </a:cubicBezTo>
                  <a:lnTo>
                    <a:pt x="371476" y="52755"/>
                  </a:lnTo>
                  <a:lnTo>
                    <a:pt x="371476" y="146119"/>
                  </a:lnTo>
                  <a:cubicBezTo>
                    <a:pt x="371533" y="164496"/>
                    <a:pt x="369032" y="182791"/>
                    <a:pt x="364046" y="200478"/>
                  </a:cubicBezTo>
                  <a:cubicBezTo>
                    <a:pt x="359179" y="217490"/>
                    <a:pt x="352408" y="233896"/>
                    <a:pt x="343863" y="249389"/>
                  </a:cubicBezTo>
                  <a:cubicBezTo>
                    <a:pt x="335297" y="264915"/>
                    <a:pt x="325219" y="279556"/>
                    <a:pt x="313774" y="293100"/>
                  </a:cubicBezTo>
                  <a:cubicBezTo>
                    <a:pt x="302257" y="306627"/>
                    <a:pt x="289846" y="319369"/>
                    <a:pt x="276626" y="331238"/>
                  </a:cubicBezTo>
                  <a:cubicBezTo>
                    <a:pt x="263539" y="343193"/>
                    <a:pt x="249682" y="354279"/>
                    <a:pt x="235145" y="364423"/>
                  </a:cubicBezTo>
                  <a:cubicBezTo>
                    <a:pt x="220781" y="374329"/>
                    <a:pt x="206293" y="383739"/>
                    <a:pt x="191930" y="392036"/>
                  </a:cubicBezTo>
                  <a:lnTo>
                    <a:pt x="185738" y="396246"/>
                  </a:lnTo>
                  <a:close/>
                </a:path>
              </a:pathLst>
            </a:custGeom>
            <a:solidFill>
              <a:srgbClr val="D2D2D2"/>
            </a:solidFill>
            <a:ln w="1238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8C31353-5944-4785-BAE3-A4814F2755FD}"/>
                </a:ext>
              </a:extLst>
            </p:cNvPr>
            <p:cNvSpPr/>
            <p:nvPr/>
          </p:nvSpPr>
          <p:spPr>
            <a:xfrm>
              <a:off x="751358" y="4827574"/>
              <a:ext cx="39871" cy="132616"/>
            </a:xfrm>
            <a:custGeom>
              <a:avLst/>
              <a:gdLst>
                <a:gd name="connsiteX0" fmla="*/ 39872 w 39871"/>
                <a:gd name="connsiteY0" fmla="*/ 0 h 132616"/>
                <a:gd name="connsiteX1" fmla="*/ 39872 w 39871"/>
                <a:gd name="connsiteY1" fmla="*/ 132617 h 132616"/>
                <a:gd name="connsiteX2" fmla="*/ 0 w 39871"/>
                <a:gd name="connsiteY2" fmla="*/ 132617 h 132616"/>
                <a:gd name="connsiteX3" fmla="*/ 0 w 39871"/>
                <a:gd name="connsiteY3" fmla="*/ 0 h 132616"/>
                <a:gd name="connsiteX4" fmla="*/ 39872 w 39871"/>
                <a:gd name="connsiteY4" fmla="*/ 0 h 132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71" h="132616">
                  <a:moveTo>
                    <a:pt x="39872" y="0"/>
                  </a:moveTo>
                  <a:lnTo>
                    <a:pt x="39872" y="132617"/>
                  </a:lnTo>
                  <a:lnTo>
                    <a:pt x="0" y="132617"/>
                  </a:lnTo>
                  <a:lnTo>
                    <a:pt x="0" y="0"/>
                  </a:lnTo>
                  <a:lnTo>
                    <a:pt x="39872" y="0"/>
                  </a:lnTo>
                </a:path>
              </a:pathLst>
            </a:custGeom>
            <a:solidFill>
              <a:srgbClr val="0078D4"/>
            </a:solidFill>
            <a:ln w="1238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6A48D3B-DE66-4E24-A0F2-F7EDF9B12706}"/>
                </a:ext>
              </a:extLst>
            </p:cNvPr>
            <p:cNvSpPr/>
            <p:nvPr/>
          </p:nvSpPr>
          <p:spPr>
            <a:xfrm>
              <a:off x="751234" y="4988051"/>
              <a:ext cx="40119" cy="27736"/>
            </a:xfrm>
            <a:custGeom>
              <a:avLst/>
              <a:gdLst>
                <a:gd name="connsiteX0" fmla="*/ 0 w 40119"/>
                <a:gd name="connsiteY0" fmla="*/ 0 h 27736"/>
                <a:gd name="connsiteX1" fmla="*/ 40119 w 40119"/>
                <a:gd name="connsiteY1" fmla="*/ 0 h 27736"/>
                <a:gd name="connsiteX2" fmla="*/ 40119 w 40119"/>
                <a:gd name="connsiteY2" fmla="*/ 27737 h 27736"/>
                <a:gd name="connsiteX3" fmla="*/ 0 w 40119"/>
                <a:gd name="connsiteY3" fmla="*/ 27737 h 27736"/>
              </a:gdLst>
              <a:ahLst/>
              <a:cxnLst>
                <a:cxn ang="0">
                  <a:pos x="connsiteX0" y="connsiteY0"/>
                </a:cxn>
                <a:cxn ang="0">
                  <a:pos x="connsiteX1" y="connsiteY1"/>
                </a:cxn>
                <a:cxn ang="0">
                  <a:pos x="connsiteX2" y="connsiteY2"/>
                </a:cxn>
                <a:cxn ang="0">
                  <a:pos x="connsiteX3" y="connsiteY3"/>
                </a:cxn>
              </a:cxnLst>
              <a:rect l="l" t="t" r="r" b="b"/>
              <a:pathLst>
                <a:path w="40119" h="27736">
                  <a:moveTo>
                    <a:pt x="0" y="0"/>
                  </a:moveTo>
                  <a:lnTo>
                    <a:pt x="40119" y="0"/>
                  </a:lnTo>
                  <a:lnTo>
                    <a:pt x="40119" y="27737"/>
                  </a:lnTo>
                  <a:lnTo>
                    <a:pt x="0" y="27737"/>
                  </a:lnTo>
                  <a:close/>
                </a:path>
              </a:pathLst>
            </a:custGeom>
            <a:solidFill>
              <a:srgbClr val="0078D4"/>
            </a:solidFill>
            <a:ln w="12383" cap="flat">
              <a:noFill/>
              <a:prstDash val="solid"/>
              <a:miter/>
            </a:ln>
          </p:spPr>
          <p:txBody>
            <a:bodyPr rtlCol="0" anchor="ctr"/>
            <a:lstStyle/>
            <a:p>
              <a:endParaRPr lang="en-US"/>
            </a:p>
          </p:txBody>
        </p:sp>
      </p:grpSp>
      <p:sp>
        <p:nvSpPr>
          <p:cNvPr id="56" name="CasellaDiTesto 24">
            <a:extLst>
              <a:ext uri="{FF2B5EF4-FFF2-40B4-BE49-F238E27FC236}">
                <a16:creationId xmlns:a16="http://schemas.microsoft.com/office/drawing/2014/main" id="{AE12625D-DAA2-44A7-BEE4-8740C4747BDE}"/>
              </a:ext>
            </a:extLst>
          </p:cNvPr>
          <p:cNvSpPr txBox="1"/>
          <p:nvPr/>
        </p:nvSpPr>
        <p:spPr>
          <a:xfrm>
            <a:off x="1307313" y="4474352"/>
            <a:ext cx="4417626" cy="738664"/>
          </a:xfrm>
          <a:prstGeom prst="rect">
            <a:avLst/>
          </a:prstGeom>
          <a:noFill/>
        </p:spPr>
        <p:txBody>
          <a:bodyPr wrap="square" rtlCol="0">
            <a:spAutoFit/>
          </a:bodyPr>
          <a:lstStyle/>
          <a:p>
            <a:pPr algn="l">
              <a:buFont typeface="Arial" panose="020B0604020202020204" pitchFamily="34" charset="0"/>
              <a:buChar char="•"/>
            </a:pPr>
            <a:r>
              <a:rPr lang="en-US" sz="1400" b="0" i="0" dirty="0">
                <a:solidFill>
                  <a:srgbClr val="3A3A3A"/>
                </a:solidFill>
                <a:effectLst/>
                <a:latin typeface="Work Sans" pitchFamily="2" charset="0"/>
              </a:rPr>
              <a:t> A Student Management System is insecure if the Admission branch can edit the data of the ‘Exam’ branch.</a:t>
            </a:r>
          </a:p>
        </p:txBody>
      </p:sp>
      <p:sp>
        <p:nvSpPr>
          <p:cNvPr id="52" name="CasellaDiTesto 28">
            <a:extLst>
              <a:ext uri="{FF2B5EF4-FFF2-40B4-BE49-F238E27FC236}">
                <a16:creationId xmlns:a16="http://schemas.microsoft.com/office/drawing/2014/main" id="{35699D51-F54A-4782-9649-004DD2FDA1CB}"/>
              </a:ext>
            </a:extLst>
          </p:cNvPr>
          <p:cNvSpPr txBox="1"/>
          <p:nvPr/>
        </p:nvSpPr>
        <p:spPr>
          <a:xfrm>
            <a:off x="378311" y="5436658"/>
            <a:ext cx="781172" cy="307777"/>
          </a:xfrm>
          <a:prstGeom prst="rect">
            <a:avLst/>
          </a:prstGeom>
          <a:noFill/>
        </p:spPr>
        <p:txBody>
          <a:bodyPr wrap="square" rtlCol="0">
            <a:spAutoFit/>
          </a:bodyPr>
          <a:lstStyle/>
          <a:p>
            <a:pPr algn="ctr"/>
            <a:r>
              <a:rPr lang="it-IT" sz="1400" dirty="0">
                <a:solidFill>
                  <a:srgbClr val="0078D4"/>
                </a:solidFill>
                <a:latin typeface="Segoe UI Semibold" panose="020B0702040204020203" pitchFamily="34" charset="0"/>
                <a:cs typeface="Segoe UI Semibold" panose="020B0702040204020203" pitchFamily="34" charset="0"/>
              </a:rPr>
              <a:t>23%</a:t>
            </a:r>
          </a:p>
        </p:txBody>
      </p:sp>
      <p:grpSp>
        <p:nvGrpSpPr>
          <p:cNvPr id="29" name="Graphic 27" descr="Illustration of a down arrow pushing into the top of an envelope">
            <a:extLst>
              <a:ext uri="{FF2B5EF4-FFF2-40B4-BE49-F238E27FC236}">
                <a16:creationId xmlns:a16="http://schemas.microsoft.com/office/drawing/2014/main" id="{55775BBB-E04A-47B7-B749-1029A09A63E8}"/>
              </a:ext>
              <a:ext uri="{C183D7F6-B498-43B3-948B-1728B52AA6E4}">
                <adec:decorative xmlns:adec="http://schemas.microsoft.com/office/drawing/2017/decorative" val="0"/>
              </a:ext>
            </a:extLst>
          </p:cNvPr>
          <p:cNvGrpSpPr/>
          <p:nvPr/>
        </p:nvGrpSpPr>
        <p:grpSpPr>
          <a:xfrm>
            <a:off x="509690" y="5692491"/>
            <a:ext cx="521744" cy="417884"/>
            <a:chOff x="509690" y="5692491"/>
            <a:chExt cx="521744" cy="417884"/>
          </a:xfrm>
          <a:solidFill>
            <a:schemeClr val="accent1"/>
          </a:solidFill>
        </p:grpSpPr>
        <p:sp>
          <p:nvSpPr>
            <p:cNvPr id="30" name="Freeform: Shape 29">
              <a:extLst>
                <a:ext uri="{FF2B5EF4-FFF2-40B4-BE49-F238E27FC236}">
                  <a16:creationId xmlns:a16="http://schemas.microsoft.com/office/drawing/2014/main" id="{A1749C5D-79E0-41F5-8D4E-98EE44533380}"/>
                </a:ext>
              </a:extLst>
            </p:cNvPr>
            <p:cNvSpPr/>
            <p:nvPr/>
          </p:nvSpPr>
          <p:spPr>
            <a:xfrm>
              <a:off x="509690" y="5821296"/>
              <a:ext cx="521744" cy="289078"/>
            </a:xfrm>
            <a:custGeom>
              <a:avLst/>
              <a:gdLst>
                <a:gd name="connsiteX0" fmla="*/ 493211 w 521744"/>
                <a:gd name="connsiteY0" fmla="*/ 14185 h 289078"/>
                <a:gd name="connsiteX1" fmla="*/ 260872 w 521744"/>
                <a:gd name="connsiteY1" fmla="*/ 130436 h 289078"/>
                <a:gd name="connsiteX2" fmla="*/ 28533 w 521744"/>
                <a:gd name="connsiteY2" fmla="*/ 14185 h 289078"/>
                <a:gd name="connsiteX3" fmla="*/ 0 w 521744"/>
                <a:gd name="connsiteY3" fmla="*/ 0 h 289078"/>
                <a:gd name="connsiteX4" fmla="*/ 0 w 521744"/>
                <a:gd name="connsiteY4" fmla="*/ 289079 h 289078"/>
                <a:gd name="connsiteX5" fmla="*/ 521744 w 521744"/>
                <a:gd name="connsiteY5" fmla="*/ 289079 h 289078"/>
                <a:gd name="connsiteX6" fmla="*/ 521744 w 521744"/>
                <a:gd name="connsiteY6" fmla="*/ 0 h 28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744" h="289078">
                  <a:moveTo>
                    <a:pt x="493211" y="14185"/>
                  </a:moveTo>
                  <a:lnTo>
                    <a:pt x="260872" y="130436"/>
                  </a:lnTo>
                  <a:lnTo>
                    <a:pt x="28533" y="14185"/>
                  </a:lnTo>
                  <a:lnTo>
                    <a:pt x="0" y="0"/>
                  </a:lnTo>
                  <a:lnTo>
                    <a:pt x="0" y="289079"/>
                  </a:lnTo>
                  <a:lnTo>
                    <a:pt x="521744" y="289079"/>
                  </a:lnTo>
                  <a:lnTo>
                    <a:pt x="521744" y="0"/>
                  </a:lnTo>
                  <a:close/>
                </a:path>
              </a:pathLst>
            </a:custGeom>
            <a:solidFill>
              <a:srgbClr val="D2D2D2"/>
            </a:solidFill>
            <a:ln w="1607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A1569F1-D781-4513-B490-6B2C90352535}"/>
                </a:ext>
              </a:extLst>
            </p:cNvPr>
            <p:cNvSpPr/>
            <p:nvPr/>
          </p:nvSpPr>
          <p:spPr>
            <a:xfrm>
              <a:off x="1031270" y="5821133"/>
              <a:ext cx="163" cy="163"/>
            </a:xfrm>
            <a:custGeom>
              <a:avLst/>
              <a:gdLst>
                <a:gd name="connsiteX0" fmla="*/ 0 w 163"/>
                <a:gd name="connsiteY0" fmla="*/ 0 h 163"/>
                <a:gd name="connsiteX1" fmla="*/ 0 w 163"/>
                <a:gd name="connsiteY1" fmla="*/ 163 h 163"/>
                <a:gd name="connsiteX2" fmla="*/ 163 w 163"/>
                <a:gd name="connsiteY2" fmla="*/ 0 h 163"/>
                <a:gd name="connsiteX3" fmla="*/ 0 w 163"/>
                <a:gd name="connsiteY3" fmla="*/ 0 h 163"/>
              </a:gdLst>
              <a:ahLst/>
              <a:cxnLst>
                <a:cxn ang="0">
                  <a:pos x="connsiteX0" y="connsiteY0"/>
                </a:cxn>
                <a:cxn ang="0">
                  <a:pos x="connsiteX1" y="connsiteY1"/>
                </a:cxn>
                <a:cxn ang="0">
                  <a:pos x="connsiteX2" y="connsiteY2"/>
                </a:cxn>
                <a:cxn ang="0">
                  <a:pos x="connsiteX3" y="connsiteY3"/>
                </a:cxn>
              </a:cxnLst>
              <a:rect l="l" t="t" r="r" b="b"/>
              <a:pathLst>
                <a:path w="163" h="163">
                  <a:moveTo>
                    <a:pt x="0" y="0"/>
                  </a:moveTo>
                  <a:lnTo>
                    <a:pt x="0" y="163"/>
                  </a:lnTo>
                  <a:lnTo>
                    <a:pt x="163" y="0"/>
                  </a:lnTo>
                  <a:lnTo>
                    <a:pt x="0" y="0"/>
                  </a:lnTo>
                  <a:close/>
                </a:path>
              </a:pathLst>
            </a:custGeom>
            <a:solidFill>
              <a:srgbClr val="FFFFFF"/>
            </a:solidFill>
            <a:ln w="1607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AB355FB-751C-4FE0-9882-EE7A21AF4078}"/>
                </a:ext>
              </a:extLst>
            </p:cNvPr>
            <p:cNvSpPr/>
            <p:nvPr/>
          </p:nvSpPr>
          <p:spPr>
            <a:xfrm>
              <a:off x="1031270" y="5821133"/>
              <a:ext cx="163" cy="16304"/>
            </a:xfrm>
            <a:custGeom>
              <a:avLst/>
              <a:gdLst>
                <a:gd name="connsiteX0" fmla="*/ 0 w 163"/>
                <a:gd name="connsiteY0" fmla="*/ 0 h 16304"/>
                <a:gd name="connsiteX1" fmla="*/ 163 w 163"/>
                <a:gd name="connsiteY1" fmla="*/ 0 h 16304"/>
                <a:gd name="connsiteX2" fmla="*/ 163 w 163"/>
                <a:gd name="connsiteY2" fmla="*/ 0 h 16304"/>
                <a:gd name="connsiteX3" fmla="*/ 0 w 163"/>
                <a:gd name="connsiteY3" fmla="*/ 0 h 16304"/>
              </a:gdLst>
              <a:ahLst/>
              <a:cxnLst>
                <a:cxn ang="0">
                  <a:pos x="connsiteX0" y="connsiteY0"/>
                </a:cxn>
                <a:cxn ang="0">
                  <a:pos x="connsiteX1" y="connsiteY1"/>
                </a:cxn>
                <a:cxn ang="0">
                  <a:pos x="connsiteX2" y="connsiteY2"/>
                </a:cxn>
                <a:cxn ang="0">
                  <a:pos x="connsiteX3" y="connsiteY3"/>
                </a:cxn>
              </a:cxnLst>
              <a:rect l="l" t="t" r="r" b="b"/>
              <a:pathLst>
                <a:path w="163" h="16304">
                  <a:moveTo>
                    <a:pt x="0" y="0"/>
                  </a:moveTo>
                  <a:lnTo>
                    <a:pt x="163" y="0"/>
                  </a:lnTo>
                  <a:lnTo>
                    <a:pt x="163" y="0"/>
                  </a:lnTo>
                  <a:lnTo>
                    <a:pt x="0" y="0"/>
                  </a:lnTo>
                  <a:close/>
                </a:path>
              </a:pathLst>
            </a:custGeom>
            <a:solidFill>
              <a:srgbClr val="000000"/>
            </a:solidFill>
            <a:ln w="1607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5B34C8-3601-47FA-AAE9-DA007E63B2C8}"/>
                </a:ext>
              </a:extLst>
            </p:cNvPr>
            <p:cNvSpPr/>
            <p:nvPr/>
          </p:nvSpPr>
          <p:spPr>
            <a:xfrm>
              <a:off x="509690" y="5821133"/>
              <a:ext cx="163" cy="163"/>
            </a:xfrm>
            <a:custGeom>
              <a:avLst/>
              <a:gdLst>
                <a:gd name="connsiteX0" fmla="*/ 0 w 163"/>
                <a:gd name="connsiteY0" fmla="*/ 0 h 163"/>
                <a:gd name="connsiteX1" fmla="*/ 163 w 163"/>
                <a:gd name="connsiteY1" fmla="*/ 163 h 163"/>
                <a:gd name="connsiteX2" fmla="*/ 163 w 163"/>
                <a:gd name="connsiteY2" fmla="*/ 0 h 163"/>
                <a:gd name="connsiteX3" fmla="*/ 0 w 163"/>
                <a:gd name="connsiteY3" fmla="*/ 0 h 163"/>
              </a:gdLst>
              <a:ahLst/>
              <a:cxnLst>
                <a:cxn ang="0">
                  <a:pos x="connsiteX0" y="connsiteY0"/>
                </a:cxn>
                <a:cxn ang="0">
                  <a:pos x="connsiteX1" y="connsiteY1"/>
                </a:cxn>
                <a:cxn ang="0">
                  <a:pos x="connsiteX2" y="connsiteY2"/>
                </a:cxn>
                <a:cxn ang="0">
                  <a:pos x="connsiteX3" y="connsiteY3"/>
                </a:cxn>
              </a:cxnLst>
              <a:rect l="l" t="t" r="r" b="b"/>
              <a:pathLst>
                <a:path w="163" h="163">
                  <a:moveTo>
                    <a:pt x="0" y="0"/>
                  </a:moveTo>
                  <a:lnTo>
                    <a:pt x="163" y="163"/>
                  </a:lnTo>
                  <a:lnTo>
                    <a:pt x="163" y="0"/>
                  </a:lnTo>
                  <a:lnTo>
                    <a:pt x="0" y="0"/>
                  </a:lnTo>
                  <a:close/>
                </a:path>
              </a:pathLst>
            </a:custGeom>
            <a:solidFill>
              <a:srgbClr val="FFFFFF"/>
            </a:solidFill>
            <a:ln w="1607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47E653C-4E9B-4722-937C-52599F0454BC}"/>
                </a:ext>
              </a:extLst>
            </p:cNvPr>
            <p:cNvSpPr/>
            <p:nvPr/>
          </p:nvSpPr>
          <p:spPr>
            <a:xfrm>
              <a:off x="509690" y="5821133"/>
              <a:ext cx="163" cy="163"/>
            </a:xfrm>
            <a:custGeom>
              <a:avLst/>
              <a:gdLst>
                <a:gd name="connsiteX0" fmla="*/ 163 w 163"/>
                <a:gd name="connsiteY0" fmla="*/ 0 h 163"/>
                <a:gd name="connsiteX1" fmla="*/ 0 w 163"/>
                <a:gd name="connsiteY1" fmla="*/ 0 h 163"/>
                <a:gd name="connsiteX2" fmla="*/ 163 w 163"/>
                <a:gd name="connsiteY2" fmla="*/ 163 h 163"/>
                <a:gd name="connsiteX3" fmla="*/ 163 w 163"/>
                <a:gd name="connsiteY3" fmla="*/ 0 h 163"/>
                <a:gd name="connsiteX4" fmla="*/ 163 w 163"/>
                <a:gd name="connsiteY4" fmla="*/ 0 h 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 h="163">
                  <a:moveTo>
                    <a:pt x="163" y="0"/>
                  </a:moveTo>
                  <a:lnTo>
                    <a:pt x="0" y="0"/>
                  </a:lnTo>
                  <a:lnTo>
                    <a:pt x="163" y="163"/>
                  </a:lnTo>
                  <a:lnTo>
                    <a:pt x="163" y="0"/>
                  </a:lnTo>
                  <a:lnTo>
                    <a:pt x="163" y="0"/>
                  </a:lnTo>
                  <a:close/>
                </a:path>
              </a:pathLst>
            </a:custGeom>
            <a:solidFill>
              <a:srgbClr val="000000"/>
            </a:solidFill>
            <a:ln w="1607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563447-F7B4-4187-9AFD-AF589255F87A}"/>
                </a:ext>
              </a:extLst>
            </p:cNvPr>
            <p:cNvSpPr/>
            <p:nvPr/>
          </p:nvSpPr>
          <p:spPr>
            <a:xfrm>
              <a:off x="509853" y="5784611"/>
              <a:ext cx="521417" cy="130599"/>
            </a:xfrm>
            <a:custGeom>
              <a:avLst/>
              <a:gdLst>
                <a:gd name="connsiteX0" fmla="*/ 260709 w 521417"/>
                <a:gd name="connsiteY0" fmla="*/ 130599 h 130599"/>
                <a:gd name="connsiteX1" fmla="*/ 493048 w 521417"/>
                <a:gd name="connsiteY1" fmla="*/ 14185 h 130599"/>
                <a:gd name="connsiteX2" fmla="*/ 521418 w 521417"/>
                <a:gd name="connsiteY2" fmla="*/ 0 h 130599"/>
                <a:gd name="connsiteX3" fmla="*/ 521418 w 521417"/>
                <a:gd name="connsiteY3" fmla="*/ 0 h 130599"/>
                <a:gd name="connsiteX4" fmla="*/ 387721 w 521417"/>
                <a:gd name="connsiteY4" fmla="*/ 0 h 130599"/>
                <a:gd name="connsiteX5" fmla="*/ 388536 w 521417"/>
                <a:gd name="connsiteY5" fmla="*/ 815 h 130599"/>
                <a:gd name="connsiteX6" fmla="*/ 365384 w 521417"/>
                <a:gd name="connsiteY6" fmla="*/ 23805 h 130599"/>
                <a:gd name="connsiteX7" fmla="*/ 283698 w 521417"/>
                <a:gd name="connsiteY7" fmla="*/ 105490 h 130599"/>
                <a:gd name="connsiteX8" fmla="*/ 260709 w 521417"/>
                <a:gd name="connsiteY8" fmla="*/ 128643 h 130599"/>
                <a:gd name="connsiteX9" fmla="*/ 237720 w 521417"/>
                <a:gd name="connsiteY9" fmla="*/ 105490 h 130599"/>
                <a:gd name="connsiteX10" fmla="*/ 156034 w 521417"/>
                <a:gd name="connsiteY10" fmla="*/ 23805 h 130599"/>
                <a:gd name="connsiteX11" fmla="*/ 132882 w 521417"/>
                <a:gd name="connsiteY11" fmla="*/ 815 h 130599"/>
                <a:gd name="connsiteX12" fmla="*/ 133697 w 521417"/>
                <a:gd name="connsiteY12" fmla="*/ 0 h 130599"/>
                <a:gd name="connsiteX13" fmla="*/ 0 w 521417"/>
                <a:gd name="connsiteY13" fmla="*/ 0 h 130599"/>
                <a:gd name="connsiteX14" fmla="*/ 0 w 521417"/>
                <a:gd name="connsiteY14" fmla="*/ 0 h 130599"/>
                <a:gd name="connsiteX15" fmla="*/ 28370 w 521417"/>
                <a:gd name="connsiteY15" fmla="*/ 14185 h 130599"/>
                <a:gd name="connsiteX16" fmla="*/ 260709 w 521417"/>
                <a:gd name="connsiteY16" fmla="*/ 130599 h 13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1417" h="130599">
                  <a:moveTo>
                    <a:pt x="260709" y="130599"/>
                  </a:moveTo>
                  <a:lnTo>
                    <a:pt x="493048" y="14185"/>
                  </a:lnTo>
                  <a:lnTo>
                    <a:pt x="521418" y="0"/>
                  </a:lnTo>
                  <a:lnTo>
                    <a:pt x="521418" y="0"/>
                  </a:lnTo>
                  <a:lnTo>
                    <a:pt x="387721" y="0"/>
                  </a:lnTo>
                  <a:lnTo>
                    <a:pt x="388536" y="815"/>
                  </a:lnTo>
                  <a:lnTo>
                    <a:pt x="365384" y="23805"/>
                  </a:lnTo>
                  <a:lnTo>
                    <a:pt x="283698" y="105490"/>
                  </a:lnTo>
                  <a:lnTo>
                    <a:pt x="260709" y="128643"/>
                  </a:lnTo>
                  <a:lnTo>
                    <a:pt x="237720" y="105490"/>
                  </a:lnTo>
                  <a:lnTo>
                    <a:pt x="156034" y="23805"/>
                  </a:lnTo>
                  <a:lnTo>
                    <a:pt x="132882" y="815"/>
                  </a:lnTo>
                  <a:lnTo>
                    <a:pt x="133697" y="0"/>
                  </a:lnTo>
                  <a:lnTo>
                    <a:pt x="0" y="0"/>
                  </a:lnTo>
                  <a:lnTo>
                    <a:pt x="0" y="0"/>
                  </a:lnTo>
                  <a:lnTo>
                    <a:pt x="28370" y="14185"/>
                  </a:lnTo>
                  <a:lnTo>
                    <a:pt x="260709" y="130599"/>
                  </a:lnTo>
                  <a:close/>
                </a:path>
              </a:pathLst>
            </a:custGeom>
            <a:solidFill>
              <a:srgbClr val="D2D2D2"/>
            </a:solidFill>
            <a:ln w="1607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3C2A5F9-DF64-41C5-BD26-AE4251CA2883}"/>
                </a:ext>
              </a:extLst>
            </p:cNvPr>
            <p:cNvSpPr/>
            <p:nvPr/>
          </p:nvSpPr>
          <p:spPr>
            <a:xfrm>
              <a:off x="688876" y="5692491"/>
              <a:ext cx="163371" cy="174621"/>
            </a:xfrm>
            <a:custGeom>
              <a:avLst/>
              <a:gdLst>
                <a:gd name="connsiteX0" fmla="*/ 162556 w 163371"/>
                <a:gd name="connsiteY0" fmla="*/ 92120 h 174621"/>
                <a:gd name="connsiteX1" fmla="*/ 138914 w 163371"/>
                <a:gd name="connsiteY1" fmla="*/ 68479 h 174621"/>
                <a:gd name="connsiteX2" fmla="*/ 115273 w 163371"/>
                <a:gd name="connsiteY2" fmla="*/ 92120 h 174621"/>
                <a:gd name="connsiteX3" fmla="*/ 99131 w 163371"/>
                <a:gd name="connsiteY3" fmla="*/ 108099 h 174621"/>
                <a:gd name="connsiteX4" fmla="*/ 99131 w 163371"/>
                <a:gd name="connsiteY4" fmla="*/ 92120 h 174621"/>
                <a:gd name="connsiteX5" fmla="*/ 99131 w 163371"/>
                <a:gd name="connsiteY5" fmla="*/ 0 h 174621"/>
                <a:gd name="connsiteX6" fmla="*/ 64403 w 163371"/>
                <a:gd name="connsiteY6" fmla="*/ 0 h 174621"/>
                <a:gd name="connsiteX7" fmla="*/ 64403 w 163371"/>
                <a:gd name="connsiteY7" fmla="*/ 92120 h 174621"/>
                <a:gd name="connsiteX8" fmla="*/ 64403 w 163371"/>
                <a:gd name="connsiteY8" fmla="*/ 108099 h 174621"/>
                <a:gd name="connsiteX9" fmla="*/ 48098 w 163371"/>
                <a:gd name="connsiteY9" fmla="*/ 92120 h 174621"/>
                <a:gd name="connsiteX10" fmla="*/ 24457 w 163371"/>
                <a:gd name="connsiteY10" fmla="*/ 68479 h 174621"/>
                <a:gd name="connsiteX11" fmla="*/ 815 w 163371"/>
                <a:gd name="connsiteY11" fmla="*/ 92120 h 174621"/>
                <a:gd name="connsiteX12" fmla="*/ 0 w 163371"/>
                <a:gd name="connsiteY12" fmla="*/ 92936 h 174621"/>
                <a:gd name="connsiteX13" fmla="*/ 81686 w 163371"/>
                <a:gd name="connsiteY13" fmla="*/ 174621 h 174621"/>
                <a:gd name="connsiteX14" fmla="*/ 163371 w 163371"/>
                <a:gd name="connsiteY14" fmla="*/ 92936 h 174621"/>
                <a:gd name="connsiteX15" fmla="*/ 162556 w 163371"/>
                <a:gd name="connsiteY15" fmla="*/ 92120 h 17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371" h="174621">
                  <a:moveTo>
                    <a:pt x="162556" y="92120"/>
                  </a:moveTo>
                  <a:lnTo>
                    <a:pt x="138914" y="68479"/>
                  </a:lnTo>
                  <a:lnTo>
                    <a:pt x="115273" y="92120"/>
                  </a:lnTo>
                  <a:lnTo>
                    <a:pt x="99131" y="108099"/>
                  </a:lnTo>
                  <a:lnTo>
                    <a:pt x="99131" y="92120"/>
                  </a:lnTo>
                  <a:lnTo>
                    <a:pt x="99131" y="0"/>
                  </a:lnTo>
                  <a:lnTo>
                    <a:pt x="64403" y="0"/>
                  </a:lnTo>
                  <a:lnTo>
                    <a:pt x="64403" y="92120"/>
                  </a:lnTo>
                  <a:lnTo>
                    <a:pt x="64403" y="108099"/>
                  </a:lnTo>
                  <a:lnTo>
                    <a:pt x="48098" y="92120"/>
                  </a:lnTo>
                  <a:lnTo>
                    <a:pt x="24457" y="68479"/>
                  </a:lnTo>
                  <a:lnTo>
                    <a:pt x="815" y="92120"/>
                  </a:lnTo>
                  <a:lnTo>
                    <a:pt x="0" y="92936"/>
                  </a:lnTo>
                  <a:lnTo>
                    <a:pt x="81686" y="174621"/>
                  </a:lnTo>
                  <a:lnTo>
                    <a:pt x="163371" y="92936"/>
                  </a:lnTo>
                  <a:lnTo>
                    <a:pt x="162556" y="92120"/>
                  </a:lnTo>
                  <a:close/>
                </a:path>
              </a:pathLst>
            </a:custGeom>
            <a:solidFill>
              <a:srgbClr val="0078D4"/>
            </a:solidFill>
            <a:ln w="16073" cap="flat">
              <a:noFill/>
              <a:prstDash val="solid"/>
              <a:miter/>
            </a:ln>
          </p:spPr>
          <p:txBody>
            <a:bodyPr rtlCol="0" anchor="ctr"/>
            <a:lstStyle/>
            <a:p>
              <a:endParaRPr lang="en-US"/>
            </a:p>
          </p:txBody>
        </p:sp>
      </p:grpSp>
      <p:sp>
        <p:nvSpPr>
          <p:cNvPr id="47" name="CasellaDiTesto 24">
            <a:extLst>
              <a:ext uri="{FF2B5EF4-FFF2-40B4-BE49-F238E27FC236}">
                <a16:creationId xmlns:a16="http://schemas.microsoft.com/office/drawing/2014/main" id="{92FBA182-87DA-4565-9B47-ADF1CD720188}"/>
              </a:ext>
            </a:extLst>
          </p:cNvPr>
          <p:cNvSpPr txBox="1"/>
          <p:nvPr/>
        </p:nvSpPr>
        <p:spPr>
          <a:xfrm>
            <a:off x="1307313" y="5431887"/>
            <a:ext cx="4417626" cy="523220"/>
          </a:xfrm>
          <a:prstGeom prst="rect">
            <a:avLst/>
          </a:prstGeom>
          <a:noFill/>
        </p:spPr>
        <p:txBody>
          <a:bodyPr wrap="square" rtlCol="0">
            <a:spAutoFit/>
          </a:bodyPr>
          <a:lstStyle/>
          <a:p>
            <a:pPr algn="l">
              <a:buFont typeface="Arial" panose="020B0604020202020204" pitchFamily="34" charset="0"/>
              <a:buChar char="•"/>
            </a:pPr>
            <a:r>
              <a:rPr lang="en-US" sz="1400" b="0" i="0" dirty="0">
                <a:solidFill>
                  <a:srgbClr val="3A3A3A"/>
                </a:solidFill>
                <a:effectLst/>
                <a:latin typeface="Work Sans" pitchFamily="2" charset="0"/>
              </a:rPr>
              <a:t>An ERP system is not secure if a DEO (data entry operator) can generate ‘Reports’.</a:t>
            </a:r>
          </a:p>
        </p:txBody>
      </p:sp>
      <p:grpSp>
        <p:nvGrpSpPr>
          <p:cNvPr id="17" name="Group 16" descr="Illustration of a computer monitor with a safety shield in the middle">
            <a:extLst>
              <a:ext uri="{FF2B5EF4-FFF2-40B4-BE49-F238E27FC236}">
                <a16:creationId xmlns:a16="http://schemas.microsoft.com/office/drawing/2014/main" id="{E1B9DEF3-B144-4589-8B5D-527D8EA0C485}"/>
              </a:ext>
            </a:extLst>
          </p:cNvPr>
          <p:cNvGrpSpPr/>
          <p:nvPr/>
        </p:nvGrpSpPr>
        <p:grpSpPr>
          <a:xfrm>
            <a:off x="503238" y="6465888"/>
            <a:ext cx="528637" cy="411162"/>
            <a:chOff x="503238" y="6465888"/>
            <a:chExt cx="528637" cy="411162"/>
          </a:xfrm>
        </p:grpSpPr>
        <p:sp>
          <p:nvSpPr>
            <p:cNvPr id="39" name="Freeform 27">
              <a:extLst>
                <a:ext uri="{FF2B5EF4-FFF2-40B4-BE49-F238E27FC236}">
                  <a16:creationId xmlns:a16="http://schemas.microsoft.com/office/drawing/2014/main" id="{CF751FF9-F55F-42DC-92A7-3AB522C9E948}"/>
                </a:ext>
                <a:ext uri="{C183D7F6-B498-43B3-948B-1728B52AA6E4}">
                  <adec:decorative xmlns:adec="http://schemas.microsoft.com/office/drawing/2017/decorative" val="1"/>
                </a:ext>
              </a:extLst>
            </p:cNvPr>
            <p:cNvSpPr>
              <a:spLocks/>
            </p:cNvSpPr>
            <p:nvPr/>
          </p:nvSpPr>
          <p:spPr bwMode="auto">
            <a:xfrm>
              <a:off x="503238" y="6465888"/>
              <a:ext cx="528637" cy="411162"/>
            </a:xfrm>
            <a:custGeom>
              <a:avLst/>
              <a:gdLst>
                <a:gd name="T0" fmla="*/ 102 w 102"/>
                <a:gd name="T1" fmla="*/ 60 h 79"/>
                <a:gd name="T2" fmla="*/ 102 w 102"/>
                <a:gd name="T3" fmla="*/ 3 h 79"/>
                <a:gd name="T4" fmla="*/ 99 w 102"/>
                <a:gd name="T5" fmla="*/ 0 h 79"/>
                <a:gd name="T6" fmla="*/ 3 w 102"/>
                <a:gd name="T7" fmla="*/ 0 h 79"/>
                <a:gd name="T8" fmla="*/ 0 w 102"/>
                <a:gd name="T9" fmla="*/ 3 h 79"/>
                <a:gd name="T10" fmla="*/ 0 w 102"/>
                <a:gd name="T11" fmla="*/ 60 h 79"/>
                <a:gd name="T12" fmla="*/ 3 w 102"/>
                <a:gd name="T13" fmla="*/ 64 h 79"/>
                <a:gd name="T14" fmla="*/ 47 w 102"/>
                <a:gd name="T15" fmla="*/ 64 h 79"/>
                <a:gd name="T16" fmla="*/ 47 w 102"/>
                <a:gd name="T17" fmla="*/ 73 h 79"/>
                <a:gd name="T18" fmla="*/ 31 w 102"/>
                <a:gd name="T19" fmla="*/ 73 h 79"/>
                <a:gd name="T20" fmla="*/ 31 w 102"/>
                <a:gd name="T21" fmla="*/ 79 h 79"/>
                <a:gd name="T22" fmla="*/ 70 w 102"/>
                <a:gd name="T23" fmla="*/ 79 h 79"/>
                <a:gd name="T24" fmla="*/ 70 w 102"/>
                <a:gd name="T25" fmla="*/ 73 h 79"/>
                <a:gd name="T26" fmla="*/ 55 w 102"/>
                <a:gd name="T27" fmla="*/ 73 h 79"/>
                <a:gd name="T28" fmla="*/ 55 w 102"/>
                <a:gd name="T29" fmla="*/ 64 h 79"/>
                <a:gd name="T30" fmla="*/ 99 w 102"/>
                <a:gd name="T31" fmla="*/ 64 h 79"/>
                <a:gd name="T32" fmla="*/ 102 w 102"/>
                <a:gd name="T33" fmla="*/ 6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79">
                  <a:moveTo>
                    <a:pt x="102" y="60"/>
                  </a:moveTo>
                  <a:cubicBezTo>
                    <a:pt x="102" y="3"/>
                    <a:pt x="102" y="3"/>
                    <a:pt x="102" y="3"/>
                  </a:cubicBezTo>
                  <a:cubicBezTo>
                    <a:pt x="102" y="1"/>
                    <a:pt x="101" y="0"/>
                    <a:pt x="99" y="0"/>
                  </a:cubicBezTo>
                  <a:cubicBezTo>
                    <a:pt x="3" y="0"/>
                    <a:pt x="3" y="0"/>
                    <a:pt x="3" y="0"/>
                  </a:cubicBezTo>
                  <a:cubicBezTo>
                    <a:pt x="2" y="0"/>
                    <a:pt x="0" y="1"/>
                    <a:pt x="0" y="3"/>
                  </a:cubicBezTo>
                  <a:cubicBezTo>
                    <a:pt x="0" y="60"/>
                    <a:pt x="0" y="60"/>
                    <a:pt x="0" y="60"/>
                  </a:cubicBezTo>
                  <a:cubicBezTo>
                    <a:pt x="0" y="62"/>
                    <a:pt x="2" y="64"/>
                    <a:pt x="3" y="64"/>
                  </a:cubicBezTo>
                  <a:cubicBezTo>
                    <a:pt x="47" y="64"/>
                    <a:pt x="47" y="64"/>
                    <a:pt x="47" y="64"/>
                  </a:cubicBezTo>
                  <a:cubicBezTo>
                    <a:pt x="47" y="73"/>
                    <a:pt x="47" y="73"/>
                    <a:pt x="47" y="73"/>
                  </a:cubicBezTo>
                  <a:cubicBezTo>
                    <a:pt x="31" y="73"/>
                    <a:pt x="31" y="73"/>
                    <a:pt x="31" y="73"/>
                  </a:cubicBezTo>
                  <a:cubicBezTo>
                    <a:pt x="31" y="79"/>
                    <a:pt x="31" y="79"/>
                    <a:pt x="31" y="79"/>
                  </a:cubicBezTo>
                  <a:cubicBezTo>
                    <a:pt x="70" y="79"/>
                    <a:pt x="70" y="79"/>
                    <a:pt x="70" y="79"/>
                  </a:cubicBezTo>
                  <a:cubicBezTo>
                    <a:pt x="70" y="73"/>
                    <a:pt x="70" y="73"/>
                    <a:pt x="70" y="73"/>
                  </a:cubicBezTo>
                  <a:cubicBezTo>
                    <a:pt x="55" y="73"/>
                    <a:pt x="55" y="73"/>
                    <a:pt x="55" y="73"/>
                  </a:cubicBezTo>
                  <a:cubicBezTo>
                    <a:pt x="55" y="64"/>
                    <a:pt x="55" y="64"/>
                    <a:pt x="55" y="64"/>
                  </a:cubicBezTo>
                  <a:cubicBezTo>
                    <a:pt x="99" y="64"/>
                    <a:pt x="99" y="64"/>
                    <a:pt x="99" y="64"/>
                  </a:cubicBezTo>
                  <a:cubicBezTo>
                    <a:pt x="101" y="64"/>
                    <a:pt x="102" y="62"/>
                    <a:pt x="102" y="6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12E3CA2D-A124-4AA9-AD4E-D56B2EB2BD6E}"/>
                </a:ext>
                <a:ext uri="{C183D7F6-B498-43B3-948B-1728B52AA6E4}">
                  <adec:decorative xmlns:adec="http://schemas.microsoft.com/office/drawing/2017/decorative" val="1"/>
                </a:ext>
              </a:extLst>
            </p:cNvPr>
            <p:cNvSpPr/>
            <p:nvPr/>
          </p:nvSpPr>
          <p:spPr>
            <a:xfrm>
              <a:off x="674793" y="6536930"/>
              <a:ext cx="185526" cy="197896"/>
            </a:xfrm>
            <a:custGeom>
              <a:avLst/>
              <a:gdLst>
                <a:gd name="connsiteX0" fmla="*/ 179300 w 371476"/>
                <a:gd name="connsiteY0" fmla="*/ 392036 h 396245"/>
                <a:gd name="connsiteX1" fmla="*/ 136208 w 371476"/>
                <a:gd name="connsiteY1" fmla="*/ 364423 h 396245"/>
                <a:gd name="connsiteX2" fmla="*/ 94727 w 371476"/>
                <a:gd name="connsiteY2" fmla="*/ 331238 h 396245"/>
                <a:gd name="connsiteX3" fmla="*/ 57580 w 371476"/>
                <a:gd name="connsiteY3" fmla="*/ 293100 h 396245"/>
                <a:gd name="connsiteX4" fmla="*/ 27490 w 371476"/>
                <a:gd name="connsiteY4" fmla="*/ 249389 h 396245"/>
                <a:gd name="connsiteX5" fmla="*/ 7430 w 371476"/>
                <a:gd name="connsiteY5" fmla="*/ 200478 h 396245"/>
                <a:gd name="connsiteX6" fmla="*/ 1 w 371476"/>
                <a:gd name="connsiteY6" fmla="*/ 146119 h 396245"/>
                <a:gd name="connsiteX7" fmla="*/ 1 w 371476"/>
                <a:gd name="connsiteY7" fmla="*/ 53374 h 396245"/>
                <a:gd name="connsiteX8" fmla="*/ 12383 w 371476"/>
                <a:gd name="connsiteY8" fmla="*/ 53374 h 396245"/>
                <a:gd name="connsiteX9" fmla="*/ 68848 w 371476"/>
                <a:gd name="connsiteY9" fmla="*/ 43344 h 396245"/>
                <a:gd name="connsiteX10" fmla="*/ 119864 w 371476"/>
                <a:gd name="connsiteY10" fmla="*/ 19694 h 396245"/>
                <a:gd name="connsiteX11" fmla="*/ 151315 w 371476"/>
                <a:gd name="connsiteY11" fmla="*/ 4835 h 396245"/>
                <a:gd name="connsiteX12" fmla="*/ 185738 w 371476"/>
                <a:gd name="connsiteY12" fmla="*/ 6 h 396245"/>
                <a:gd name="connsiteX13" fmla="*/ 220409 w 371476"/>
                <a:gd name="connsiteY13" fmla="*/ 4835 h 396245"/>
                <a:gd name="connsiteX14" fmla="*/ 252109 w 371476"/>
                <a:gd name="connsiteY14" fmla="*/ 19818 h 396245"/>
                <a:gd name="connsiteX15" fmla="*/ 303125 w 371476"/>
                <a:gd name="connsiteY15" fmla="*/ 43344 h 396245"/>
                <a:gd name="connsiteX16" fmla="*/ 359093 w 371476"/>
                <a:gd name="connsiteY16" fmla="*/ 52755 h 396245"/>
                <a:gd name="connsiteX17" fmla="*/ 371476 w 371476"/>
                <a:gd name="connsiteY17" fmla="*/ 52755 h 396245"/>
                <a:gd name="connsiteX18" fmla="*/ 371476 w 371476"/>
                <a:gd name="connsiteY18" fmla="*/ 146119 h 396245"/>
                <a:gd name="connsiteX19" fmla="*/ 364046 w 371476"/>
                <a:gd name="connsiteY19" fmla="*/ 200478 h 396245"/>
                <a:gd name="connsiteX20" fmla="*/ 343863 w 371476"/>
                <a:gd name="connsiteY20" fmla="*/ 249389 h 396245"/>
                <a:gd name="connsiteX21" fmla="*/ 313774 w 371476"/>
                <a:gd name="connsiteY21" fmla="*/ 293100 h 396245"/>
                <a:gd name="connsiteX22" fmla="*/ 276626 w 371476"/>
                <a:gd name="connsiteY22" fmla="*/ 331238 h 396245"/>
                <a:gd name="connsiteX23" fmla="*/ 235145 w 371476"/>
                <a:gd name="connsiteY23" fmla="*/ 364423 h 396245"/>
                <a:gd name="connsiteX24" fmla="*/ 191930 w 371476"/>
                <a:gd name="connsiteY24" fmla="*/ 392036 h 396245"/>
                <a:gd name="connsiteX25" fmla="*/ 185738 w 371476"/>
                <a:gd name="connsiteY25" fmla="*/ 396246 h 39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1476" h="396245">
                  <a:moveTo>
                    <a:pt x="179300" y="392036"/>
                  </a:moveTo>
                  <a:cubicBezTo>
                    <a:pt x="164936" y="383863"/>
                    <a:pt x="150324" y="374329"/>
                    <a:pt x="136208" y="364423"/>
                  </a:cubicBezTo>
                  <a:cubicBezTo>
                    <a:pt x="121729" y="354202"/>
                    <a:pt x="107877" y="343120"/>
                    <a:pt x="94727" y="331238"/>
                  </a:cubicBezTo>
                  <a:cubicBezTo>
                    <a:pt x="81507" y="319369"/>
                    <a:pt x="69097" y="306627"/>
                    <a:pt x="57580" y="293100"/>
                  </a:cubicBezTo>
                  <a:cubicBezTo>
                    <a:pt x="46176" y="279525"/>
                    <a:pt x="36100" y="264887"/>
                    <a:pt x="27490" y="249389"/>
                  </a:cubicBezTo>
                  <a:cubicBezTo>
                    <a:pt x="18987" y="233891"/>
                    <a:pt x="12258" y="217483"/>
                    <a:pt x="7430" y="200478"/>
                  </a:cubicBezTo>
                  <a:cubicBezTo>
                    <a:pt x="2445" y="182791"/>
                    <a:pt x="-56" y="164496"/>
                    <a:pt x="1" y="146119"/>
                  </a:cubicBezTo>
                  <a:lnTo>
                    <a:pt x="1" y="53374"/>
                  </a:lnTo>
                  <a:lnTo>
                    <a:pt x="12383" y="53374"/>
                  </a:lnTo>
                  <a:cubicBezTo>
                    <a:pt x="31524" y="52183"/>
                    <a:pt x="50468" y="48818"/>
                    <a:pt x="68848" y="43344"/>
                  </a:cubicBezTo>
                  <a:cubicBezTo>
                    <a:pt x="86891" y="37927"/>
                    <a:pt x="104069" y="29963"/>
                    <a:pt x="119864" y="19694"/>
                  </a:cubicBezTo>
                  <a:cubicBezTo>
                    <a:pt x="129616" y="13322"/>
                    <a:pt x="140199" y="8322"/>
                    <a:pt x="151315" y="4835"/>
                  </a:cubicBezTo>
                  <a:cubicBezTo>
                    <a:pt x="162492" y="1551"/>
                    <a:pt x="174089" y="-76"/>
                    <a:pt x="185738" y="6"/>
                  </a:cubicBezTo>
                  <a:cubicBezTo>
                    <a:pt x="197471" y="-110"/>
                    <a:pt x="209155" y="1518"/>
                    <a:pt x="220409" y="4835"/>
                  </a:cubicBezTo>
                  <a:cubicBezTo>
                    <a:pt x="231633" y="8300"/>
                    <a:pt x="242307" y="13345"/>
                    <a:pt x="252109" y="19818"/>
                  </a:cubicBezTo>
                  <a:cubicBezTo>
                    <a:pt x="267933" y="30001"/>
                    <a:pt x="285106" y="37920"/>
                    <a:pt x="303125" y="43344"/>
                  </a:cubicBezTo>
                  <a:cubicBezTo>
                    <a:pt x="321369" y="48573"/>
                    <a:pt x="340143" y="51730"/>
                    <a:pt x="359093" y="52755"/>
                  </a:cubicBezTo>
                  <a:lnTo>
                    <a:pt x="371476" y="52755"/>
                  </a:lnTo>
                  <a:lnTo>
                    <a:pt x="371476" y="146119"/>
                  </a:lnTo>
                  <a:cubicBezTo>
                    <a:pt x="371533" y="164496"/>
                    <a:pt x="369032" y="182791"/>
                    <a:pt x="364046" y="200478"/>
                  </a:cubicBezTo>
                  <a:cubicBezTo>
                    <a:pt x="359179" y="217490"/>
                    <a:pt x="352408" y="233896"/>
                    <a:pt x="343863" y="249389"/>
                  </a:cubicBezTo>
                  <a:cubicBezTo>
                    <a:pt x="335297" y="264915"/>
                    <a:pt x="325219" y="279556"/>
                    <a:pt x="313774" y="293100"/>
                  </a:cubicBezTo>
                  <a:cubicBezTo>
                    <a:pt x="302257" y="306627"/>
                    <a:pt x="289846" y="319369"/>
                    <a:pt x="276626" y="331238"/>
                  </a:cubicBezTo>
                  <a:cubicBezTo>
                    <a:pt x="263539" y="343193"/>
                    <a:pt x="249682" y="354279"/>
                    <a:pt x="235145" y="364423"/>
                  </a:cubicBezTo>
                  <a:cubicBezTo>
                    <a:pt x="220781" y="374329"/>
                    <a:pt x="206293" y="383739"/>
                    <a:pt x="191930" y="392036"/>
                  </a:cubicBezTo>
                  <a:lnTo>
                    <a:pt x="185738" y="396246"/>
                  </a:lnTo>
                  <a:close/>
                </a:path>
              </a:pathLst>
            </a:custGeom>
            <a:solidFill>
              <a:srgbClr val="0078D4"/>
            </a:solidFill>
            <a:ln w="12383" cap="flat">
              <a:noFill/>
              <a:prstDash val="solid"/>
              <a:miter/>
            </a:ln>
          </p:spPr>
          <p:txBody>
            <a:bodyPr rtlCol="0" anchor="ctr"/>
            <a:lstStyle/>
            <a:p>
              <a:endParaRPr lang="en-US"/>
            </a:p>
          </p:txBody>
        </p:sp>
      </p:grpSp>
      <p:sp>
        <p:nvSpPr>
          <p:cNvPr id="38" name="AutoShape 25">
            <a:extLst>
              <a:ext uri="{FF2B5EF4-FFF2-40B4-BE49-F238E27FC236}">
                <a16:creationId xmlns:a16="http://schemas.microsoft.com/office/drawing/2014/main" id="{B73E861E-A402-4A35-87CC-9574BAADDAB2}"/>
              </a:ext>
              <a:ext uri="{C183D7F6-B498-43B3-948B-1728B52AA6E4}">
                <adec:decorative xmlns:adec="http://schemas.microsoft.com/office/drawing/2017/decorative" val="1"/>
              </a:ext>
            </a:extLst>
          </p:cNvPr>
          <p:cNvSpPr>
            <a:spLocks noChangeAspect="1" noChangeArrowheads="1" noTextEdit="1"/>
          </p:cNvSpPr>
          <p:nvPr/>
        </p:nvSpPr>
        <p:spPr bwMode="auto">
          <a:xfrm>
            <a:off x="503238" y="6465888"/>
            <a:ext cx="5286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CasellaDiTesto 24">
            <a:extLst>
              <a:ext uri="{FF2B5EF4-FFF2-40B4-BE49-F238E27FC236}">
                <a16:creationId xmlns:a16="http://schemas.microsoft.com/office/drawing/2014/main" id="{F0106BE8-49D0-4BB8-B40E-5BDEC2D1720A}"/>
              </a:ext>
            </a:extLst>
          </p:cNvPr>
          <p:cNvSpPr txBox="1"/>
          <p:nvPr/>
        </p:nvSpPr>
        <p:spPr>
          <a:xfrm>
            <a:off x="1307313" y="6389423"/>
            <a:ext cx="4417626" cy="738664"/>
          </a:xfrm>
          <a:prstGeom prst="rect">
            <a:avLst/>
          </a:prstGeom>
          <a:noFill/>
        </p:spPr>
        <p:txBody>
          <a:bodyPr wrap="square" rtlCol="0">
            <a:spAutoFit/>
          </a:bodyPr>
          <a:lstStyle/>
          <a:p>
            <a:pPr algn="l">
              <a:buFont typeface="Arial" panose="020B0604020202020204" pitchFamily="34" charset="0"/>
              <a:buChar char="•"/>
            </a:pPr>
            <a:r>
              <a:rPr lang="en-US" sz="1400" b="0" i="0" dirty="0">
                <a:solidFill>
                  <a:srgbClr val="3A3A3A"/>
                </a:solidFill>
                <a:effectLst/>
                <a:latin typeface="Work Sans" pitchFamily="2" charset="0"/>
              </a:rPr>
              <a:t>A custom software possesses inadequate security if an SQL query retrieves actual passwords of its users.</a:t>
            </a:r>
          </a:p>
        </p:txBody>
      </p:sp>
      <p:pic>
        <p:nvPicPr>
          <p:cNvPr id="59" name="Picture 58" descr="A screenshot of a warning message that says: We've detected an unsafe link.">
            <a:extLst>
              <a:ext uri="{FF2B5EF4-FFF2-40B4-BE49-F238E27FC236}">
                <a16:creationId xmlns:a16="http://schemas.microsoft.com/office/drawing/2014/main" id="{454DFECD-7253-472E-AB06-E2CEA9B9F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965" y="4529860"/>
            <a:ext cx="3775046" cy="2674504"/>
          </a:xfrm>
          <a:prstGeom prst="rect">
            <a:avLst/>
          </a:prstGeom>
          <a:effectLst>
            <a:outerShdw blurRad="50800" dist="38100" dir="2700000" algn="tl" rotWithShape="0">
              <a:prstClr val="black">
                <a:alpha val="40000"/>
              </a:prstClr>
            </a:outerShdw>
          </a:effectLst>
        </p:spPr>
      </p:pic>
      <p:pic>
        <p:nvPicPr>
          <p:cNvPr id="16" name="Graphic 15">
            <a:extLst>
              <a:ext uri="{FF2B5EF4-FFF2-40B4-BE49-F238E27FC236}">
                <a16:creationId xmlns:a16="http://schemas.microsoft.com/office/drawing/2014/main" id="{98603823-9F36-43FD-923F-711536887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2879" y="233213"/>
            <a:ext cx="1781175" cy="495300"/>
          </a:xfrm>
          <a:prstGeom prst="rect">
            <a:avLst/>
          </a:prstGeom>
        </p:spPr>
      </p:pic>
    </p:spTree>
    <p:extLst>
      <p:ext uri="{BB962C8B-B14F-4D97-AF65-F5344CB8AC3E}">
        <p14:creationId xmlns:p14="http://schemas.microsoft.com/office/powerpoint/2010/main" val="2328055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59">
            <a:extLst>
              <a:ext uri="{FF2B5EF4-FFF2-40B4-BE49-F238E27FC236}">
                <a16:creationId xmlns:a16="http://schemas.microsoft.com/office/drawing/2014/main" id="{900A32CC-DE3F-46D0-AAEE-6124AD6D40E9}"/>
              </a:ext>
            </a:extLst>
          </p:cNvPr>
          <p:cNvSpPr txBox="1"/>
          <p:nvPr/>
        </p:nvSpPr>
        <p:spPr>
          <a:xfrm>
            <a:off x="377283" y="6699796"/>
            <a:ext cx="9189436" cy="846386"/>
          </a:xfrm>
          <a:prstGeom prst="rect">
            <a:avLst/>
          </a:prstGeom>
          <a:noFill/>
        </p:spPr>
        <p:txBody>
          <a:bodyPr wrap="square" rtlCol="0">
            <a:spAutoFit/>
          </a:bodyPr>
          <a:lstStyle/>
          <a:p>
            <a:pPr>
              <a:lnSpc>
                <a:spcPct val="150000"/>
              </a:lnSpc>
            </a:pPr>
            <a: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For more information, visit https://www.softwaretestinghelp.com/how-to-test-application-security-web-and-desktop-application-security-testing-techniques/</a:t>
            </a:r>
          </a:p>
          <a:p>
            <a:endParaRPr lang="it-IT" sz="7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243194D9-E96E-456F-8002-47787DAEDB92}"/>
              </a:ext>
            </a:extLst>
          </p:cNvPr>
          <p:cNvSpPr txBox="1"/>
          <p:nvPr/>
        </p:nvSpPr>
        <p:spPr>
          <a:xfrm>
            <a:off x="377281" y="226218"/>
            <a:ext cx="9514864" cy="1200329"/>
          </a:xfrm>
          <a:prstGeom prst="rect">
            <a:avLst/>
          </a:prstGeom>
          <a:noFill/>
        </p:spPr>
        <p:txBody>
          <a:bodyPr wrap="square" rtlCol="0">
            <a:spAutoFit/>
          </a:bodyPr>
          <a:lstStyle/>
          <a:p>
            <a:pPr algn="l"/>
            <a:r>
              <a:rPr lang="en-US" b="0" i="0" dirty="0">
                <a:solidFill>
                  <a:srgbClr val="3A3A3A"/>
                </a:solidFill>
                <a:effectLst/>
                <a:latin typeface="Work Sans" pitchFamily="2" charset="0"/>
              </a:rPr>
              <a:t>Similarly, if the application has some open access point, then the tester should ensure that it allows (if required) uploading of data by users in a secure way. In this secure way, I mean about the file size limit, file type restriction and scanning of the uploaded file for viruses or other security threats.</a:t>
            </a:r>
          </a:p>
        </p:txBody>
      </p:sp>
      <p:sp>
        <p:nvSpPr>
          <p:cNvPr id="4" name="CasellaDiTesto 59">
            <a:extLst>
              <a:ext uri="{FF2B5EF4-FFF2-40B4-BE49-F238E27FC236}">
                <a16:creationId xmlns:a16="http://schemas.microsoft.com/office/drawing/2014/main" id="{19DF22FD-5215-4331-810F-B3E1EE6A52B6}"/>
              </a:ext>
            </a:extLst>
          </p:cNvPr>
          <p:cNvSpPr txBox="1"/>
          <p:nvPr/>
        </p:nvSpPr>
        <p:spPr>
          <a:xfrm>
            <a:off x="377281" y="1496901"/>
            <a:ext cx="9303833" cy="369332"/>
          </a:xfrm>
          <a:prstGeom prst="rect">
            <a:avLst/>
          </a:prstGeom>
          <a:noFill/>
        </p:spPr>
        <p:txBody>
          <a:bodyPr wrap="square" rtlCol="0">
            <a:spAutoFit/>
          </a:bodyPr>
          <a:lstStyle/>
          <a:p>
            <a:pPr algn="l"/>
            <a:r>
              <a:rPr lang="en-US" b="1" i="0" dirty="0">
                <a:solidFill>
                  <a:srgbClr val="FF6600"/>
                </a:solidFill>
                <a:effectLst/>
                <a:latin typeface="Work Sans" pitchFamily="2" charset="0"/>
              </a:rPr>
              <a:t>#6) Session Management</a:t>
            </a:r>
            <a:endParaRPr lang="en-US" b="1" i="0" dirty="0">
              <a:solidFill>
                <a:srgbClr val="3A3A3A"/>
              </a:solidFill>
              <a:effectLst/>
              <a:latin typeface="Work Sans" pitchFamily="2" charset="0"/>
            </a:endParaRPr>
          </a:p>
        </p:txBody>
      </p:sp>
      <p:sp>
        <p:nvSpPr>
          <p:cNvPr id="6" name="TextBox 5">
            <a:extLst>
              <a:ext uri="{FF2B5EF4-FFF2-40B4-BE49-F238E27FC236}">
                <a16:creationId xmlns:a16="http://schemas.microsoft.com/office/drawing/2014/main" id="{6783348B-9F58-4CD2-A6FA-054E1BAC3B34}"/>
              </a:ext>
            </a:extLst>
          </p:cNvPr>
          <p:cNvSpPr txBox="1"/>
          <p:nvPr/>
        </p:nvSpPr>
        <p:spPr>
          <a:xfrm>
            <a:off x="377281" y="1936587"/>
            <a:ext cx="9514864" cy="2031325"/>
          </a:xfrm>
          <a:prstGeom prst="rect">
            <a:avLst/>
          </a:prstGeom>
          <a:noFill/>
        </p:spPr>
        <p:txBody>
          <a:bodyPr wrap="square" rtlCol="0">
            <a:spAutoFit/>
          </a:bodyPr>
          <a:lstStyle/>
          <a:p>
            <a:pPr algn="l"/>
            <a:r>
              <a:rPr lang="en-US" b="0" i="0" dirty="0">
                <a:solidFill>
                  <a:srgbClr val="3A3A3A"/>
                </a:solidFill>
                <a:effectLst/>
                <a:latin typeface="Work Sans" pitchFamily="2" charset="0"/>
              </a:rPr>
              <a:t>A web session is a sequence of HTTP requests and response transactions linked to the same user. Session management tests check how session management is handled in the web app.</a:t>
            </a:r>
          </a:p>
          <a:p>
            <a:pPr algn="l"/>
            <a:r>
              <a:rPr lang="en-US" b="0" i="0" dirty="0">
                <a:solidFill>
                  <a:srgbClr val="3A3A3A"/>
                </a:solidFill>
                <a:effectLst/>
                <a:latin typeface="Work Sans" pitchFamily="2" charset="0"/>
              </a:rPr>
              <a:t>You can test for session expiry after particular idle time, session termination after maximum lifetime, session termination after log out, check for session cookie scope and duration, testing if a single user can have multiple simultaneous sessions, etc.</a:t>
            </a:r>
          </a:p>
        </p:txBody>
      </p:sp>
      <p:sp>
        <p:nvSpPr>
          <p:cNvPr id="7" name="CasellaDiTesto 59">
            <a:extLst>
              <a:ext uri="{FF2B5EF4-FFF2-40B4-BE49-F238E27FC236}">
                <a16:creationId xmlns:a16="http://schemas.microsoft.com/office/drawing/2014/main" id="{A2C7520D-A7BA-45C7-82A3-D0F87C8D24A5}"/>
              </a:ext>
            </a:extLst>
          </p:cNvPr>
          <p:cNvSpPr txBox="1"/>
          <p:nvPr/>
        </p:nvSpPr>
        <p:spPr>
          <a:xfrm>
            <a:off x="377281" y="3967912"/>
            <a:ext cx="9303833" cy="369332"/>
          </a:xfrm>
          <a:prstGeom prst="rect">
            <a:avLst/>
          </a:prstGeom>
          <a:noFill/>
        </p:spPr>
        <p:txBody>
          <a:bodyPr wrap="square" rtlCol="0">
            <a:spAutoFit/>
          </a:bodyPr>
          <a:lstStyle/>
          <a:p>
            <a:pPr algn="l"/>
            <a:r>
              <a:rPr lang="en-US" b="1" i="0" dirty="0">
                <a:solidFill>
                  <a:srgbClr val="FF6600"/>
                </a:solidFill>
                <a:effectLst/>
                <a:latin typeface="Work Sans" pitchFamily="2" charset="0"/>
              </a:rPr>
              <a:t>#7) Error handling</a:t>
            </a:r>
            <a:endParaRPr lang="en-US" b="1" i="0" dirty="0">
              <a:solidFill>
                <a:srgbClr val="3A3A3A"/>
              </a:solidFill>
              <a:effectLst/>
              <a:latin typeface="Work Sans" pitchFamily="2" charset="0"/>
            </a:endParaRPr>
          </a:p>
        </p:txBody>
      </p:sp>
      <p:sp>
        <p:nvSpPr>
          <p:cNvPr id="8" name="TextBox 7">
            <a:extLst>
              <a:ext uri="{FF2B5EF4-FFF2-40B4-BE49-F238E27FC236}">
                <a16:creationId xmlns:a16="http://schemas.microsoft.com/office/drawing/2014/main" id="{DB003799-4C2F-44BC-8E03-A002CCF884BA}"/>
              </a:ext>
            </a:extLst>
          </p:cNvPr>
          <p:cNvSpPr txBox="1"/>
          <p:nvPr/>
        </p:nvSpPr>
        <p:spPr>
          <a:xfrm>
            <a:off x="377281" y="4337244"/>
            <a:ext cx="9514864" cy="2862322"/>
          </a:xfrm>
          <a:prstGeom prst="rect">
            <a:avLst/>
          </a:prstGeom>
          <a:noFill/>
        </p:spPr>
        <p:txBody>
          <a:bodyPr wrap="square" rtlCol="0">
            <a:spAutoFit/>
          </a:bodyPr>
          <a:lstStyle/>
          <a:p>
            <a:pPr algn="l"/>
            <a:r>
              <a:rPr lang="en-US" b="1" i="0" dirty="0">
                <a:solidFill>
                  <a:srgbClr val="3A3A3A"/>
                </a:solidFill>
                <a:effectLst/>
                <a:latin typeface="Work Sans" pitchFamily="2" charset="0"/>
              </a:rPr>
              <a:t>Testing for Error handling includes:</a:t>
            </a:r>
            <a:endParaRPr lang="en-US" b="0" i="0" dirty="0">
              <a:solidFill>
                <a:srgbClr val="3A3A3A"/>
              </a:solidFill>
              <a:effectLst/>
              <a:latin typeface="Work Sans" pitchFamily="2" charset="0"/>
            </a:endParaRPr>
          </a:p>
          <a:p>
            <a:pPr algn="l"/>
            <a:r>
              <a:rPr lang="en-US" b="1" i="0" dirty="0">
                <a:solidFill>
                  <a:srgbClr val="3A3A3A"/>
                </a:solidFill>
                <a:effectLst/>
                <a:latin typeface="Work Sans" pitchFamily="2" charset="0"/>
              </a:rPr>
              <a:t>Check for error codes</a:t>
            </a:r>
            <a:r>
              <a:rPr lang="en-US" b="0" i="0" dirty="0">
                <a:solidFill>
                  <a:srgbClr val="3A3A3A"/>
                </a:solidFill>
                <a:effectLst/>
                <a:latin typeface="Work Sans" pitchFamily="2" charset="0"/>
              </a:rPr>
              <a:t>: </a:t>
            </a:r>
            <a:r>
              <a:rPr lang="en-US" b="1" i="0" u="sng" dirty="0">
                <a:solidFill>
                  <a:srgbClr val="3A3A3A"/>
                </a:solidFill>
                <a:effectLst/>
                <a:latin typeface="Work Sans" pitchFamily="2" charset="0"/>
              </a:rPr>
              <a:t>For example,</a:t>
            </a:r>
            <a:r>
              <a:rPr lang="en-US" b="0" i="0" dirty="0">
                <a:solidFill>
                  <a:srgbClr val="3A3A3A"/>
                </a:solidFill>
                <a:effectLst/>
                <a:latin typeface="Work Sans" pitchFamily="2" charset="0"/>
              </a:rPr>
              <a:t> test 408 request time-out, 400 bad requests, 404 not found, etc. To test this, you need to make certain requests on the page such that these error codes are returned.</a:t>
            </a:r>
          </a:p>
          <a:p>
            <a:pPr algn="l"/>
            <a:r>
              <a:rPr lang="en-US" b="0" i="0" dirty="0">
                <a:solidFill>
                  <a:srgbClr val="3A3A3A"/>
                </a:solidFill>
                <a:effectLst/>
                <a:latin typeface="Work Sans" pitchFamily="2" charset="0"/>
              </a:rPr>
              <a:t>The error code will be returned with a detailed message. This message should not contain any critical information that can be used for hacking purposes</a:t>
            </a:r>
          </a:p>
          <a:p>
            <a:pPr algn="l"/>
            <a:r>
              <a:rPr lang="en-US" b="1" i="0" dirty="0">
                <a:solidFill>
                  <a:srgbClr val="3A3A3A"/>
                </a:solidFill>
                <a:effectLst/>
                <a:latin typeface="Work Sans" pitchFamily="2" charset="0"/>
              </a:rPr>
              <a:t>Check for stack traces</a:t>
            </a:r>
            <a:r>
              <a:rPr lang="en-US" b="0" i="0" dirty="0">
                <a:solidFill>
                  <a:srgbClr val="3A3A3A"/>
                </a:solidFill>
                <a:effectLst/>
                <a:latin typeface="Work Sans" pitchFamily="2" charset="0"/>
              </a:rPr>
              <a:t>: It basically includes giving some exceptional input to the application such that the returned error message contains stack traces that have interesting information for hackers.</a:t>
            </a:r>
          </a:p>
          <a:p>
            <a:pPr algn="l"/>
            <a:endParaRPr lang="en-US" b="0" i="0" dirty="0">
              <a:solidFill>
                <a:srgbClr val="3A3A3A"/>
              </a:solidFill>
              <a:effectLst/>
              <a:latin typeface="Work Sans" pitchFamily="2" charset="0"/>
            </a:endParaRPr>
          </a:p>
        </p:txBody>
      </p:sp>
    </p:spTree>
    <p:extLst>
      <p:ext uri="{BB962C8B-B14F-4D97-AF65-F5344CB8AC3E}">
        <p14:creationId xmlns:p14="http://schemas.microsoft.com/office/powerpoint/2010/main" val="427964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asellaDiTesto 59">
            <a:extLst>
              <a:ext uri="{FF2B5EF4-FFF2-40B4-BE49-F238E27FC236}">
                <a16:creationId xmlns:a16="http://schemas.microsoft.com/office/drawing/2014/main" id="{69D99C82-ABC0-4CB3-B793-5764A3C23072}"/>
              </a:ext>
            </a:extLst>
          </p:cNvPr>
          <p:cNvSpPr txBox="1"/>
          <p:nvPr/>
        </p:nvSpPr>
        <p:spPr>
          <a:xfrm>
            <a:off x="377280" y="226218"/>
            <a:ext cx="9303833" cy="369332"/>
          </a:xfrm>
          <a:prstGeom prst="rect">
            <a:avLst/>
          </a:prstGeom>
          <a:noFill/>
        </p:spPr>
        <p:txBody>
          <a:bodyPr wrap="square" rtlCol="0">
            <a:spAutoFit/>
          </a:bodyPr>
          <a:lstStyle/>
          <a:p>
            <a:pPr algn="l"/>
            <a:r>
              <a:rPr lang="en-US" b="1" i="0" dirty="0">
                <a:solidFill>
                  <a:srgbClr val="FF6600"/>
                </a:solidFill>
                <a:effectLst/>
                <a:latin typeface="Work Sans" pitchFamily="2" charset="0"/>
              </a:rPr>
              <a:t>#8) Specific Risky Functionalities</a:t>
            </a:r>
            <a:endParaRPr lang="en-US" b="1" i="0" dirty="0">
              <a:solidFill>
                <a:srgbClr val="3A3A3A"/>
              </a:solidFill>
              <a:effectLst/>
              <a:latin typeface="Work Sans" pitchFamily="2" charset="0"/>
            </a:endParaRPr>
          </a:p>
        </p:txBody>
      </p:sp>
      <p:sp>
        <p:nvSpPr>
          <p:cNvPr id="11" name="CasellaDiTesto 59">
            <a:extLst>
              <a:ext uri="{FF2B5EF4-FFF2-40B4-BE49-F238E27FC236}">
                <a16:creationId xmlns:a16="http://schemas.microsoft.com/office/drawing/2014/main" id="{900A32CC-DE3F-46D0-AAEE-6124AD6D40E9}"/>
              </a:ext>
            </a:extLst>
          </p:cNvPr>
          <p:cNvSpPr txBox="1"/>
          <p:nvPr/>
        </p:nvSpPr>
        <p:spPr>
          <a:xfrm>
            <a:off x="377283" y="6699796"/>
            <a:ext cx="9189436" cy="846386"/>
          </a:xfrm>
          <a:prstGeom prst="rect">
            <a:avLst/>
          </a:prstGeom>
          <a:noFill/>
        </p:spPr>
        <p:txBody>
          <a:bodyPr wrap="square" rtlCol="0">
            <a:spAutoFit/>
          </a:bodyPr>
          <a:lstStyle/>
          <a:p>
            <a:pPr>
              <a:lnSpc>
                <a:spcPct val="150000"/>
              </a:lnSpc>
            </a:pPr>
            <a: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For more information, visit https://www.softwaretestinghelp.com/how-to-test-application-security-web-and-desktop-application-security-testing-techniques/</a:t>
            </a:r>
          </a:p>
          <a:p>
            <a:endParaRPr lang="it-IT" sz="7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243194D9-E96E-456F-8002-47787DAEDB92}"/>
              </a:ext>
            </a:extLst>
          </p:cNvPr>
          <p:cNvSpPr txBox="1"/>
          <p:nvPr/>
        </p:nvSpPr>
        <p:spPr>
          <a:xfrm>
            <a:off x="377280" y="595550"/>
            <a:ext cx="9303833" cy="1754326"/>
          </a:xfrm>
          <a:prstGeom prst="rect">
            <a:avLst/>
          </a:prstGeom>
          <a:noFill/>
        </p:spPr>
        <p:txBody>
          <a:bodyPr wrap="square" rtlCol="0">
            <a:spAutoFit/>
          </a:bodyPr>
          <a:lstStyle/>
          <a:p>
            <a:pPr algn="l"/>
            <a:r>
              <a:rPr lang="en-US" b="0" i="0" dirty="0">
                <a:solidFill>
                  <a:srgbClr val="3A3A3A"/>
                </a:solidFill>
                <a:effectLst/>
                <a:latin typeface="Work Sans" pitchFamily="2" charset="0"/>
              </a:rPr>
              <a:t>Mainly, the two risky functionalities are </a:t>
            </a:r>
            <a:r>
              <a:rPr lang="en-US" b="1" i="0" dirty="0">
                <a:solidFill>
                  <a:srgbClr val="3A3A3A"/>
                </a:solidFill>
                <a:effectLst/>
                <a:latin typeface="Work Sans" pitchFamily="2" charset="0"/>
              </a:rPr>
              <a:t>payments</a:t>
            </a:r>
            <a:r>
              <a:rPr lang="en-US" b="0" i="0" dirty="0">
                <a:solidFill>
                  <a:srgbClr val="3A3A3A"/>
                </a:solidFill>
                <a:effectLst/>
                <a:latin typeface="Work Sans" pitchFamily="2" charset="0"/>
              </a:rPr>
              <a:t> and </a:t>
            </a:r>
            <a:r>
              <a:rPr lang="en-US" b="1" i="0" dirty="0">
                <a:solidFill>
                  <a:srgbClr val="3A3A3A"/>
                </a:solidFill>
                <a:effectLst/>
                <a:latin typeface="Work Sans" pitchFamily="2" charset="0"/>
              </a:rPr>
              <a:t>file uploads</a:t>
            </a:r>
            <a:r>
              <a:rPr lang="en-US" b="0" i="0" dirty="0">
                <a:solidFill>
                  <a:srgbClr val="3A3A3A"/>
                </a:solidFill>
                <a:effectLst/>
                <a:latin typeface="Work Sans" pitchFamily="2" charset="0"/>
              </a:rPr>
              <a:t>. These functionalities should be tested very well. For file uploads, you need to primarily test if any unwanted or malicious file upload is restricted.</a:t>
            </a:r>
          </a:p>
          <a:p>
            <a:pPr algn="l"/>
            <a:r>
              <a:rPr lang="en-US" b="0" i="0" dirty="0">
                <a:solidFill>
                  <a:srgbClr val="3A3A3A"/>
                </a:solidFill>
                <a:effectLst/>
                <a:latin typeface="Work Sans" pitchFamily="2" charset="0"/>
              </a:rPr>
              <a:t>For payments, you need to primarily test for injection vulnerabilities, insecure cryptographic storage, buffer overflows, password guessing, etc.</a:t>
            </a:r>
          </a:p>
          <a:p>
            <a:pPr algn="l"/>
            <a:endParaRPr lang="en-US" b="0" i="0" dirty="0">
              <a:solidFill>
                <a:srgbClr val="3A3A3A"/>
              </a:solidFill>
              <a:effectLst/>
              <a:latin typeface="Work Sans" pitchFamily="2" charset="0"/>
            </a:endParaRPr>
          </a:p>
        </p:txBody>
      </p:sp>
      <p:sp>
        <p:nvSpPr>
          <p:cNvPr id="6" name="Rettangolo 57" descr="Blue rectangle that is the bottom border of the infographic">
            <a:extLst>
              <a:ext uri="{FF2B5EF4-FFF2-40B4-BE49-F238E27FC236}">
                <a16:creationId xmlns:a16="http://schemas.microsoft.com/office/drawing/2014/main" id="{A0340492-E340-4CE0-8760-CEE8F2C6B69D}"/>
              </a:ext>
              <a:ext uri="{C183D7F6-B498-43B3-948B-1728B52AA6E4}">
                <adec:decorative xmlns:adec="http://schemas.microsoft.com/office/drawing/2017/decorative" val="0"/>
              </a:ext>
            </a:extLst>
          </p:cNvPr>
          <p:cNvSpPr/>
          <p:nvPr/>
        </p:nvSpPr>
        <p:spPr>
          <a:xfrm>
            <a:off x="0" y="6588804"/>
            <a:ext cx="10058400" cy="1183594"/>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659" tIns="35329" rIns="70659" bIns="35329" numCol="1" spcCol="0" rtlCol="0" fromWordArt="0" anchor="ctr" anchorCtr="0" forceAA="0" compatLnSpc="1">
            <a:prstTxWarp prst="textNoShape">
              <a:avLst/>
            </a:prstTxWarp>
            <a:noAutofit/>
          </a:bodyPr>
          <a:lstStyle/>
          <a:p>
            <a:pPr algn="ctr"/>
            <a:endParaRPr lang="it-IT" sz="491" dirty="0"/>
          </a:p>
        </p:txBody>
      </p:sp>
      <p:sp>
        <p:nvSpPr>
          <p:cNvPr id="8" name="CasellaDiTesto 59">
            <a:extLst>
              <a:ext uri="{FF2B5EF4-FFF2-40B4-BE49-F238E27FC236}">
                <a16:creationId xmlns:a16="http://schemas.microsoft.com/office/drawing/2014/main" id="{B77FCD49-0F1D-4FA6-9E3F-7D5D02E1E896}"/>
              </a:ext>
            </a:extLst>
          </p:cNvPr>
          <p:cNvSpPr txBox="1"/>
          <p:nvPr/>
        </p:nvSpPr>
        <p:spPr>
          <a:xfrm>
            <a:off x="377283" y="6699796"/>
            <a:ext cx="9189436" cy="1169551"/>
          </a:xfrm>
          <a:prstGeom prst="rect">
            <a:avLst/>
          </a:prstGeom>
          <a:noFill/>
        </p:spPr>
        <p:txBody>
          <a:bodyPr wrap="square" rtlCol="0">
            <a:spAutoFit/>
          </a:bodyPr>
          <a:lstStyle/>
          <a:p>
            <a:pPr>
              <a:lnSpc>
                <a:spcPct val="150000"/>
              </a:lnSpc>
            </a:pPr>
            <a: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For more information, visit https://www.softwaretestinghelp.com/how-to-test-application-security-web-and-desktop-application-security-testing-techniques/</a:t>
            </a:r>
            <a:b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https://www.guru99.com/what-is-security-testing.html</a:t>
            </a:r>
          </a:p>
          <a:p>
            <a:endParaRPr lang="it-IT" sz="7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674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sellaDiTesto 59">
            <a:extLst>
              <a:ext uri="{FF2B5EF4-FFF2-40B4-BE49-F238E27FC236}">
                <a16:creationId xmlns:a16="http://schemas.microsoft.com/office/drawing/2014/main" id="{C1F63430-2A08-49C0-9F75-2A9EC0CA74B1}"/>
              </a:ext>
            </a:extLst>
          </p:cNvPr>
          <p:cNvSpPr txBox="1">
            <a:spLocks noGrp="1"/>
          </p:cNvSpPr>
          <p:nvPr>
            <p:ph type="title" idx="4294967295"/>
          </p:nvPr>
        </p:nvSpPr>
        <p:spPr>
          <a:xfrm>
            <a:off x="377283" y="471714"/>
            <a:ext cx="9303833" cy="4247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i="0" dirty="0">
                <a:solidFill>
                  <a:srgbClr val="222222"/>
                </a:solidFill>
                <a:effectLst/>
                <a:latin typeface="Source Sans Pro" panose="020B0503030403020204" pitchFamily="34" charset="0"/>
              </a:rPr>
              <a:t>Types of Security Testing:</a:t>
            </a:r>
          </a:p>
        </p:txBody>
      </p:sp>
      <p:sp>
        <p:nvSpPr>
          <p:cNvPr id="11" name="CasellaDiTesto 59">
            <a:extLst>
              <a:ext uri="{FF2B5EF4-FFF2-40B4-BE49-F238E27FC236}">
                <a16:creationId xmlns:a16="http://schemas.microsoft.com/office/drawing/2014/main" id="{900A32CC-DE3F-46D0-AAEE-6124AD6D40E9}"/>
              </a:ext>
            </a:extLst>
          </p:cNvPr>
          <p:cNvSpPr txBox="1"/>
          <p:nvPr/>
        </p:nvSpPr>
        <p:spPr>
          <a:xfrm>
            <a:off x="377283" y="6699796"/>
            <a:ext cx="9189436" cy="846386"/>
          </a:xfrm>
          <a:prstGeom prst="rect">
            <a:avLst/>
          </a:prstGeom>
          <a:noFill/>
        </p:spPr>
        <p:txBody>
          <a:bodyPr wrap="square" rtlCol="0">
            <a:spAutoFit/>
          </a:bodyPr>
          <a:lstStyle/>
          <a:p>
            <a:pPr>
              <a:lnSpc>
                <a:spcPct val="150000"/>
              </a:lnSpc>
            </a:pPr>
            <a: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For more information, visit https://www.softwaretestinghelp.com/how-to-test-application-security-web-and-desktop-application-security-testing-techniques/</a:t>
            </a:r>
          </a:p>
          <a:p>
            <a:endParaRPr lang="it-IT" sz="7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CasellaDiTesto 59">
            <a:extLst>
              <a:ext uri="{FF2B5EF4-FFF2-40B4-BE49-F238E27FC236}">
                <a16:creationId xmlns:a16="http://schemas.microsoft.com/office/drawing/2014/main" id="{97199436-ECA2-41D5-80D9-0B42E8A112BE}"/>
              </a:ext>
            </a:extLst>
          </p:cNvPr>
          <p:cNvSpPr txBox="1"/>
          <p:nvPr/>
        </p:nvSpPr>
        <p:spPr>
          <a:xfrm>
            <a:off x="377282" y="4452223"/>
            <a:ext cx="9303833" cy="369332"/>
          </a:xfrm>
          <a:prstGeom prst="rect">
            <a:avLst/>
          </a:prstGeom>
          <a:noFill/>
        </p:spPr>
        <p:txBody>
          <a:bodyPr wrap="square" rtlCol="0">
            <a:spAutoFit/>
          </a:bodyPr>
          <a:lstStyle/>
          <a:p>
            <a:pPr algn="l"/>
            <a:r>
              <a:rPr lang="en-US" b="1" i="0" dirty="0">
                <a:solidFill>
                  <a:srgbClr val="222222"/>
                </a:solidFill>
                <a:effectLst/>
                <a:latin typeface="Source Sans Pro" panose="020B0503030403020204" pitchFamily="34" charset="0"/>
              </a:rPr>
              <a:t>How to do Security Testing</a:t>
            </a:r>
          </a:p>
        </p:txBody>
      </p:sp>
      <p:pic>
        <p:nvPicPr>
          <p:cNvPr id="3074" name="Picture 2" descr="What is Security Testing: Complete Tutorial">
            <a:extLst>
              <a:ext uri="{FF2B5EF4-FFF2-40B4-BE49-F238E27FC236}">
                <a16:creationId xmlns:a16="http://schemas.microsoft.com/office/drawing/2014/main" id="{9B1F416B-75F0-43A3-ADDB-D25A1E4DE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972" y="1030532"/>
            <a:ext cx="5486400" cy="33242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ecurity Testing process image">
            <a:extLst>
              <a:ext uri="{FF2B5EF4-FFF2-40B4-BE49-F238E27FC236}">
                <a16:creationId xmlns:a16="http://schemas.microsoft.com/office/drawing/2014/main" id="{38996B93-B67C-43A8-BB70-2E656F65A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372" y="4919021"/>
            <a:ext cx="59436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03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D551071-4E7A-421A-89A6-1BD68F139A79}"/>
              </a:ext>
            </a:extLst>
          </p:cNvPr>
          <p:cNvGraphicFramePr>
            <a:graphicFrameLocks noGrp="1"/>
          </p:cNvGraphicFramePr>
          <p:nvPr>
            <p:extLst>
              <p:ext uri="{D42A27DB-BD31-4B8C-83A1-F6EECF244321}">
                <p14:modId xmlns:p14="http://schemas.microsoft.com/office/powerpoint/2010/main" val="1428842809"/>
              </p:ext>
            </p:extLst>
          </p:nvPr>
        </p:nvGraphicFramePr>
        <p:xfrm>
          <a:off x="394855" y="363682"/>
          <a:ext cx="9310254" cy="7200898"/>
        </p:xfrm>
        <a:graphic>
          <a:graphicData uri="http://schemas.openxmlformats.org/drawingml/2006/table">
            <a:tbl>
              <a:tblPr/>
              <a:tblGrid>
                <a:gridCol w="4655127">
                  <a:extLst>
                    <a:ext uri="{9D8B030D-6E8A-4147-A177-3AD203B41FA5}">
                      <a16:colId xmlns:a16="http://schemas.microsoft.com/office/drawing/2014/main" val="1302952459"/>
                    </a:ext>
                  </a:extLst>
                </a:gridCol>
                <a:gridCol w="4655127">
                  <a:extLst>
                    <a:ext uri="{9D8B030D-6E8A-4147-A177-3AD203B41FA5}">
                      <a16:colId xmlns:a16="http://schemas.microsoft.com/office/drawing/2014/main" val="648053233"/>
                    </a:ext>
                  </a:extLst>
                </a:gridCol>
              </a:tblGrid>
              <a:tr h="482018">
                <a:tc>
                  <a:txBody>
                    <a:bodyPr/>
                    <a:lstStyle/>
                    <a:p>
                      <a:pPr algn="l"/>
                      <a:r>
                        <a:rPr lang="en-US" sz="1700">
                          <a:effectLst/>
                        </a:rPr>
                        <a:t>SDLC Phases</a:t>
                      </a:r>
                    </a:p>
                  </a:txBody>
                  <a:tcPr marL="76948" marR="76948" marT="38474" marB="38474"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sz="1700">
                          <a:effectLst/>
                        </a:rPr>
                        <a:t>Security Processes</a:t>
                      </a:r>
                    </a:p>
                  </a:txBody>
                  <a:tcPr marL="76948" marR="76948" marT="38474" marB="38474"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452368343"/>
                  </a:ext>
                </a:extLst>
              </a:tr>
              <a:tr h="1225297">
                <a:tc>
                  <a:txBody>
                    <a:bodyPr/>
                    <a:lstStyle/>
                    <a:p>
                      <a:r>
                        <a:rPr lang="en-US" sz="1700" b="1" dirty="0">
                          <a:effectLst/>
                        </a:rPr>
                        <a:t>Requirements</a:t>
                      </a:r>
                      <a:endParaRPr lang="en-US" sz="1700" dirty="0">
                        <a:effectLst/>
                      </a:endParaRP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700">
                          <a:effectLst/>
                        </a:rPr>
                        <a:t>Security analysis for requirements and check abuse/misuse cases</a:t>
                      </a: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95618923"/>
                  </a:ext>
                </a:extLst>
              </a:tr>
              <a:tr h="1596936">
                <a:tc>
                  <a:txBody>
                    <a:bodyPr/>
                    <a:lstStyle/>
                    <a:p>
                      <a:r>
                        <a:rPr lang="en-US" sz="1700" b="1">
                          <a:effectLst/>
                        </a:rPr>
                        <a:t>Design</a:t>
                      </a:r>
                      <a:endParaRPr lang="en-US" sz="1700">
                        <a:effectLst/>
                      </a:endParaRP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700">
                          <a:effectLst/>
                        </a:rPr>
                        <a:t>Security risks analysis for designing. Development of</a:t>
                      </a:r>
                      <a:r>
                        <a:rPr lang="en-US" sz="1700" u="none" strike="noStrike">
                          <a:effectLst/>
                          <a:hlinkClick r:id="rId2"/>
                        </a:rPr>
                        <a:t> Test Plan </a:t>
                      </a:r>
                      <a:r>
                        <a:rPr lang="en-US" sz="1700">
                          <a:effectLst/>
                        </a:rPr>
                        <a:t>including security tests</a:t>
                      </a: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683851970"/>
                  </a:ext>
                </a:extLst>
              </a:tr>
              <a:tr h="1225297">
                <a:tc>
                  <a:txBody>
                    <a:bodyPr/>
                    <a:lstStyle/>
                    <a:p>
                      <a:r>
                        <a:rPr lang="en-US" sz="1700" b="1">
                          <a:effectLst/>
                        </a:rPr>
                        <a:t>Coding and Unit Testing</a:t>
                      </a:r>
                      <a:endParaRPr lang="en-US" sz="1700">
                        <a:effectLst/>
                      </a:endParaRP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700">
                          <a:effectLst/>
                        </a:rPr>
                        <a:t>Static and Dynamic Testing and Security </a:t>
                      </a:r>
                      <a:r>
                        <a:rPr lang="en-US" sz="1700" u="none" strike="noStrike">
                          <a:effectLst/>
                          <a:hlinkClick r:id="rId3"/>
                        </a:rPr>
                        <a:t>White Box Testing</a:t>
                      </a:r>
                      <a:endParaRPr lang="en-US" sz="1700">
                        <a:effectLst/>
                      </a:endParaRP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771720734"/>
                  </a:ext>
                </a:extLst>
              </a:tr>
              <a:tr h="482018">
                <a:tc>
                  <a:txBody>
                    <a:bodyPr/>
                    <a:lstStyle/>
                    <a:p>
                      <a:r>
                        <a:rPr lang="en-US" sz="1700" b="1">
                          <a:effectLst/>
                        </a:rPr>
                        <a:t>Integration Testing</a:t>
                      </a:r>
                      <a:endParaRPr lang="en-US" sz="1700">
                        <a:effectLst/>
                      </a:endParaRP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700" u="none" strike="noStrike">
                          <a:effectLst/>
                          <a:hlinkClick r:id="rId4"/>
                        </a:rPr>
                        <a:t>Black Box Testing</a:t>
                      </a:r>
                      <a:endParaRPr lang="en-US" sz="1700">
                        <a:effectLst/>
                      </a:endParaRP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976120763"/>
                  </a:ext>
                </a:extLst>
              </a:tr>
              <a:tr h="853657">
                <a:tc>
                  <a:txBody>
                    <a:bodyPr/>
                    <a:lstStyle/>
                    <a:p>
                      <a:r>
                        <a:rPr lang="en-US" sz="1700" b="1">
                          <a:effectLst/>
                        </a:rPr>
                        <a:t>System Testing</a:t>
                      </a:r>
                      <a:endParaRPr lang="en-US" sz="1700">
                        <a:effectLst/>
                      </a:endParaRP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700">
                          <a:effectLst/>
                        </a:rPr>
                        <a:t>Black Box Testing and Vulnerability scanning</a:t>
                      </a: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333166704"/>
                  </a:ext>
                </a:extLst>
              </a:tr>
              <a:tr h="853657">
                <a:tc>
                  <a:txBody>
                    <a:bodyPr/>
                    <a:lstStyle/>
                    <a:p>
                      <a:r>
                        <a:rPr lang="en-US" sz="1700" b="1">
                          <a:effectLst/>
                        </a:rPr>
                        <a:t>Implementation</a:t>
                      </a:r>
                      <a:endParaRPr lang="en-US" sz="1700">
                        <a:effectLst/>
                      </a:endParaRP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700" u="none" strike="noStrike">
                          <a:effectLst/>
                          <a:hlinkClick r:id="rId5"/>
                        </a:rPr>
                        <a:t>Penetration Testing</a:t>
                      </a:r>
                      <a:r>
                        <a:rPr lang="en-US" sz="1700">
                          <a:effectLst/>
                        </a:rPr>
                        <a:t>, Vulnerability Scanning</a:t>
                      </a:r>
                    </a:p>
                  </a:txBody>
                  <a:tcPr marL="76948" marR="76948" marT="38474" marB="3847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402110868"/>
                  </a:ext>
                </a:extLst>
              </a:tr>
              <a:tr h="482018">
                <a:tc>
                  <a:txBody>
                    <a:bodyPr/>
                    <a:lstStyle/>
                    <a:p>
                      <a:r>
                        <a:rPr lang="en-US" sz="1700" b="1">
                          <a:effectLst/>
                        </a:rPr>
                        <a:t>Support</a:t>
                      </a:r>
                      <a:endParaRPr lang="en-US" sz="1700">
                        <a:effectLst/>
                      </a:endParaRPr>
                    </a:p>
                  </a:txBody>
                  <a:tcPr marL="76948" marR="76948" marT="38474" marB="38474"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sz="1700" dirty="0">
                          <a:effectLst/>
                        </a:rPr>
                        <a:t>Impact analysis of Patches</a:t>
                      </a:r>
                    </a:p>
                  </a:txBody>
                  <a:tcPr marL="76948" marR="76948" marT="38474" marB="38474"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15597714"/>
                  </a:ext>
                </a:extLst>
              </a:tr>
            </a:tbl>
          </a:graphicData>
        </a:graphic>
      </p:graphicFrame>
    </p:spTree>
    <p:extLst>
      <p:ext uri="{BB962C8B-B14F-4D97-AF65-F5344CB8AC3E}">
        <p14:creationId xmlns:p14="http://schemas.microsoft.com/office/powerpoint/2010/main" val="364957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sellaDiTesto 15">
            <a:extLst>
              <a:ext uri="{FF2B5EF4-FFF2-40B4-BE49-F238E27FC236}">
                <a16:creationId xmlns:a16="http://schemas.microsoft.com/office/drawing/2014/main" id="{45B08FD9-54A2-4AB5-B4E8-B8B95AC88141}"/>
              </a:ext>
            </a:extLst>
          </p:cNvPr>
          <p:cNvSpPr txBox="1">
            <a:spLocks noGrp="1"/>
          </p:cNvSpPr>
          <p:nvPr>
            <p:ph type="title" idx="4294967295"/>
          </p:nvPr>
        </p:nvSpPr>
        <p:spPr>
          <a:xfrm>
            <a:off x="377282" y="471714"/>
            <a:ext cx="9310976" cy="46031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1800" b="1" i="0" dirty="0">
                <a:solidFill>
                  <a:srgbClr val="3A3A3A"/>
                </a:solidFill>
                <a:effectLst/>
                <a:latin typeface="Work Sans" pitchFamily="2" charset="0"/>
              </a:rPr>
              <a:t>Security – Meaning</a:t>
            </a:r>
            <a:endParaRPr kumimoji="0" lang="it-IT" sz="18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1" name="CasellaDiTesto 15">
            <a:extLst>
              <a:ext uri="{FF2B5EF4-FFF2-40B4-BE49-F238E27FC236}">
                <a16:creationId xmlns:a16="http://schemas.microsoft.com/office/drawing/2014/main" id="{D2ADE4C3-3D5D-4C87-BFDF-004D2271B914}"/>
              </a:ext>
            </a:extLst>
          </p:cNvPr>
          <p:cNvSpPr txBox="1"/>
          <p:nvPr/>
        </p:nvSpPr>
        <p:spPr>
          <a:xfrm>
            <a:off x="377282" y="1232316"/>
            <a:ext cx="9310976" cy="584775"/>
          </a:xfrm>
          <a:prstGeom prst="rect">
            <a:avLst/>
          </a:prstGeom>
          <a:noFill/>
        </p:spPr>
        <p:txBody>
          <a:bodyPr wrap="square" rtlCol="0">
            <a:spAutoFit/>
          </a:bodyPr>
          <a:lstStyle/>
          <a:p>
            <a:r>
              <a:rPr lang="en-US" sz="1600" b="1" i="1" dirty="0">
                <a:solidFill>
                  <a:srgbClr val="3A3A3A"/>
                </a:solidFill>
                <a:effectLst/>
                <a:latin typeface="Work Sans" pitchFamily="2" charset="0"/>
              </a:rPr>
              <a:t>“Security means that authorized access is granted to protected data and unauthorized access is restricted”</a:t>
            </a:r>
            <a:r>
              <a:rPr lang="en-US" sz="1600" b="1" i="0" dirty="0">
                <a:solidFill>
                  <a:srgbClr val="3A3A3A"/>
                </a:solidFill>
                <a:effectLst/>
                <a:latin typeface="Work Sans" pitchFamily="2" charset="0"/>
              </a:rPr>
              <a:t>.</a:t>
            </a:r>
            <a:endParaRPr lang="it-IT" sz="1600" dirty="0">
              <a:latin typeface="Segoe UI" panose="020B0502040204020203" pitchFamily="34" charset="0"/>
              <a:ea typeface="Segoe UI" panose="020B0502040204020203" pitchFamily="34" charset="0"/>
              <a:cs typeface="Segoe UI" panose="020B0502040204020203" pitchFamily="34" charset="0"/>
            </a:endParaRPr>
          </a:p>
        </p:txBody>
      </p:sp>
      <p:sp>
        <p:nvSpPr>
          <p:cNvPr id="9" name="CasellaDiTesto 15">
            <a:extLst>
              <a:ext uri="{FF2B5EF4-FFF2-40B4-BE49-F238E27FC236}">
                <a16:creationId xmlns:a16="http://schemas.microsoft.com/office/drawing/2014/main" id="{64B8A6BA-924C-4E14-A4A8-076B5F861EC7}"/>
              </a:ext>
            </a:extLst>
          </p:cNvPr>
          <p:cNvSpPr txBox="1">
            <a:spLocks/>
          </p:cNvSpPr>
          <p:nvPr/>
        </p:nvSpPr>
        <p:spPr>
          <a:xfrm>
            <a:off x="370142" y="1974932"/>
            <a:ext cx="9310976" cy="3416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a:lstStyle>
          <a:p>
            <a:pPr algn="l"/>
            <a:r>
              <a:rPr lang="en-US" sz="1800" b="1" i="0" dirty="0">
                <a:solidFill>
                  <a:srgbClr val="3A3A3A"/>
                </a:solidFill>
                <a:effectLst/>
                <a:latin typeface="Work Sans" pitchFamily="2" charset="0"/>
              </a:rPr>
              <a:t>Desktop And Web Security Testing</a:t>
            </a:r>
          </a:p>
        </p:txBody>
      </p:sp>
      <p:sp>
        <p:nvSpPr>
          <p:cNvPr id="11" name="CasellaDiTesto 15">
            <a:extLst>
              <a:ext uri="{FF2B5EF4-FFF2-40B4-BE49-F238E27FC236}">
                <a16:creationId xmlns:a16="http://schemas.microsoft.com/office/drawing/2014/main" id="{E9CAAC17-C4B9-433E-A686-AECD327B7206}"/>
              </a:ext>
            </a:extLst>
          </p:cNvPr>
          <p:cNvSpPr txBox="1"/>
          <p:nvPr/>
        </p:nvSpPr>
        <p:spPr>
          <a:xfrm>
            <a:off x="377282" y="2567602"/>
            <a:ext cx="9310976" cy="2554545"/>
          </a:xfrm>
          <a:prstGeom prst="rect">
            <a:avLst/>
          </a:prstGeom>
          <a:noFill/>
        </p:spPr>
        <p:txBody>
          <a:bodyPr wrap="square" rtlCol="0">
            <a:spAutoFit/>
          </a:bodyPr>
          <a:lstStyle/>
          <a:p>
            <a:pPr algn="l"/>
            <a:r>
              <a:rPr lang="en-US" sz="1600" b="0" i="0" dirty="0">
                <a:solidFill>
                  <a:srgbClr val="3A3A3A"/>
                </a:solidFill>
                <a:effectLst/>
                <a:latin typeface="Work Sans" pitchFamily="2" charset="0"/>
              </a:rPr>
              <a:t>A desktop application should be secure not only regarding its access but also with respect to the organization and storage of its data.</a:t>
            </a:r>
            <a:br>
              <a:rPr lang="en-US" sz="1600" b="0" i="0" dirty="0">
                <a:solidFill>
                  <a:srgbClr val="3A3A3A"/>
                </a:solidFill>
                <a:effectLst/>
                <a:latin typeface="Work Sans" pitchFamily="2" charset="0"/>
              </a:rPr>
            </a:br>
            <a:endParaRPr lang="en-US" sz="1600" b="0" i="0" dirty="0">
              <a:solidFill>
                <a:srgbClr val="3A3A3A"/>
              </a:solidFill>
              <a:effectLst/>
              <a:latin typeface="Work Sans" pitchFamily="2" charset="0"/>
            </a:endParaRPr>
          </a:p>
          <a:p>
            <a:pPr algn="l"/>
            <a:r>
              <a:rPr lang="en-US" sz="1600" b="0" i="0" dirty="0">
                <a:solidFill>
                  <a:srgbClr val="3A3A3A"/>
                </a:solidFill>
                <a:effectLst/>
                <a:latin typeface="Work Sans" pitchFamily="2" charset="0"/>
              </a:rPr>
              <a:t>Similarly, web applications demand, even more, security with respect to its access, along with data protection. A web developer should make the application immune to SQL Injections, Brute Force Attacks and XSS (cross-site scripting). Similarly, if the web application facilitates remote access points then these must be secure too.</a:t>
            </a:r>
            <a:br>
              <a:rPr lang="en-US" sz="1600" b="0" i="0" dirty="0">
                <a:solidFill>
                  <a:srgbClr val="3A3A3A"/>
                </a:solidFill>
                <a:effectLst/>
                <a:latin typeface="Work Sans" pitchFamily="2" charset="0"/>
              </a:rPr>
            </a:br>
            <a:endParaRPr lang="en-US" sz="1600" b="0" i="0" dirty="0">
              <a:solidFill>
                <a:srgbClr val="3A3A3A"/>
              </a:solidFill>
              <a:effectLst/>
              <a:latin typeface="Work Sans" pitchFamily="2" charset="0"/>
            </a:endParaRPr>
          </a:p>
          <a:p>
            <a:pPr algn="l"/>
            <a:r>
              <a:rPr lang="en-US" sz="1600" b="0" i="0" dirty="0">
                <a:solidFill>
                  <a:srgbClr val="3A3A3A"/>
                </a:solidFill>
                <a:effectLst/>
                <a:latin typeface="Work Sans" pitchFamily="2" charset="0"/>
              </a:rPr>
              <a:t>Also, keep in mind that Brute Force Attack is not only related to web applications, but the desktop software is also vulnerable to this.</a:t>
            </a:r>
          </a:p>
        </p:txBody>
      </p:sp>
    </p:spTree>
    <p:extLst>
      <p:ext uri="{BB962C8B-B14F-4D97-AF65-F5344CB8AC3E}">
        <p14:creationId xmlns:p14="http://schemas.microsoft.com/office/powerpoint/2010/main" val="174744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35">
            <a:extLst>
              <a:ext uri="{FF2B5EF4-FFF2-40B4-BE49-F238E27FC236}">
                <a16:creationId xmlns:a16="http://schemas.microsoft.com/office/drawing/2014/main" id="{FD7C7270-6286-438D-B619-68859E41E4B6}"/>
              </a:ext>
            </a:extLst>
          </p:cNvPr>
          <p:cNvSpPr txBox="1">
            <a:spLocks noGrp="1"/>
          </p:cNvSpPr>
          <p:nvPr>
            <p:ph type="title" idx="4294967295"/>
          </p:nvPr>
        </p:nvSpPr>
        <p:spPr>
          <a:xfrm>
            <a:off x="370141" y="471714"/>
            <a:ext cx="9310975" cy="4247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i="0" dirty="0">
                <a:solidFill>
                  <a:srgbClr val="3A3A3A"/>
                </a:solidFill>
                <a:effectLst/>
                <a:latin typeface="Work Sans" pitchFamily="2" charset="0"/>
              </a:rPr>
              <a:t>Recommended</a:t>
            </a:r>
            <a:r>
              <a:rPr lang="en-US" sz="1800" b="1" i="0" dirty="0">
                <a:solidFill>
                  <a:srgbClr val="3A3A3A"/>
                </a:solidFill>
                <a:effectLst/>
                <a:latin typeface="Work Sans" pitchFamily="2" charset="0"/>
              </a:rPr>
              <a:t> Security Testing Tools</a:t>
            </a:r>
          </a:p>
        </p:txBody>
      </p:sp>
      <p:sp>
        <p:nvSpPr>
          <p:cNvPr id="5" name="CasellaDiTesto 35">
            <a:extLst>
              <a:ext uri="{FF2B5EF4-FFF2-40B4-BE49-F238E27FC236}">
                <a16:creationId xmlns:a16="http://schemas.microsoft.com/office/drawing/2014/main" id="{93A1F7F4-255B-43F9-AA0D-2091A57B8E23}"/>
              </a:ext>
            </a:extLst>
          </p:cNvPr>
          <p:cNvSpPr txBox="1"/>
          <p:nvPr/>
        </p:nvSpPr>
        <p:spPr>
          <a:xfrm>
            <a:off x="370137" y="2153004"/>
            <a:ext cx="9310975" cy="369332"/>
          </a:xfrm>
          <a:prstGeom prst="rect">
            <a:avLst/>
          </a:prstGeom>
          <a:noFill/>
        </p:spPr>
        <p:txBody>
          <a:bodyPr wrap="square" rtlCol="0">
            <a:spAutoFit/>
          </a:bodyPr>
          <a:lstStyle/>
          <a:p>
            <a:r>
              <a:rPr lang="it-IT" dirty="0">
                <a:latin typeface="Segoe UI" panose="020B0502040204020203" pitchFamily="34" charset="0"/>
                <a:ea typeface="Segoe UI" panose="020B0502040204020203" pitchFamily="34" charset="0"/>
                <a:cs typeface="Segoe UI" panose="020B0502040204020203" pitchFamily="34" charset="0"/>
              </a:rPr>
              <a:t>2- </a:t>
            </a:r>
            <a:r>
              <a:rPr lang="en-US" dirty="0" err="1">
                <a:latin typeface="Segoe UI" panose="020B0502040204020203" pitchFamily="34" charset="0"/>
                <a:ea typeface="Segoe UI" panose="020B0502040204020203" pitchFamily="34" charset="0"/>
                <a:cs typeface="Segoe UI" panose="020B0502040204020203" pitchFamily="34" charset="0"/>
                <a:hlinkClick r:id="rId2"/>
              </a:rPr>
              <a:t>Indusafe</a:t>
            </a:r>
            <a:r>
              <a:rPr lang="en-US" dirty="0">
                <a:latin typeface="Segoe UI" panose="020B0502040204020203" pitchFamily="34" charset="0"/>
                <a:ea typeface="Segoe UI" panose="020B0502040204020203" pitchFamily="34" charset="0"/>
                <a:cs typeface="Segoe UI" panose="020B0502040204020203" pitchFamily="34" charset="0"/>
                <a:hlinkClick r:id="rId2"/>
              </a:rPr>
              <a:t> free web site malware checker</a:t>
            </a:r>
            <a:endParaRPr lang="it-IT" dirty="0">
              <a:latin typeface="Segoe UI" panose="020B0502040204020203" pitchFamily="34" charset="0"/>
              <a:ea typeface="Segoe UI" panose="020B0502040204020203" pitchFamily="34" charset="0"/>
              <a:cs typeface="Segoe UI" panose="020B0502040204020203" pitchFamily="34" charset="0"/>
            </a:endParaRPr>
          </a:p>
        </p:txBody>
      </p:sp>
      <p:sp>
        <p:nvSpPr>
          <p:cNvPr id="8" name="CasellaDiTesto 34">
            <a:extLst>
              <a:ext uri="{FF2B5EF4-FFF2-40B4-BE49-F238E27FC236}">
                <a16:creationId xmlns:a16="http://schemas.microsoft.com/office/drawing/2014/main" id="{80A9F5D8-4F4F-4774-9EDE-B66BFFFCE528}"/>
              </a:ext>
            </a:extLst>
          </p:cNvPr>
          <p:cNvSpPr txBox="1"/>
          <p:nvPr/>
        </p:nvSpPr>
        <p:spPr>
          <a:xfrm>
            <a:off x="5195452" y="2648959"/>
            <a:ext cx="4825314" cy="2040495"/>
          </a:xfrm>
          <a:prstGeom prst="rect">
            <a:avLst/>
          </a:prstGeom>
          <a:noFill/>
        </p:spPr>
        <p:txBody>
          <a:bodyPr wrap="square" rtlCol="0">
            <a:spAutoFit/>
          </a:bodyPr>
          <a:lstStyle/>
          <a:p>
            <a:pPr>
              <a:lnSpc>
                <a:spcPts val="2200"/>
              </a:lnSpc>
            </a:pPr>
            <a:r>
              <a:rPr lang="en-US" sz="1400" b="0" i="0" dirty="0" err="1">
                <a:solidFill>
                  <a:srgbClr val="3A3A3A"/>
                </a:solidFill>
                <a:effectLst/>
                <a:latin typeface="Work Sans" pitchFamily="2" charset="0"/>
              </a:rPr>
              <a:t>Indusface</a:t>
            </a:r>
            <a:r>
              <a:rPr lang="en-US" sz="1400" b="0" i="0" dirty="0">
                <a:solidFill>
                  <a:srgbClr val="3A3A3A"/>
                </a:solidFill>
                <a:effectLst/>
                <a:latin typeface="Work Sans" pitchFamily="2" charset="0"/>
              </a:rPr>
              <a:t> WAS provides both manual penetration testing bundled with its own automated web application vulnerability scanner that detects and reports vulnerabilities based on OWASP top 10 and also includes a Website reputation check of links, malware, and defacement checks of the website in every scan.</a:t>
            </a:r>
            <a:endParaRPr lang="it-IT" sz="1400" dirty="0">
              <a:latin typeface="Segoe UI" panose="020B0502040204020203" pitchFamily="34" charset="0"/>
              <a:ea typeface="Segoe UI" panose="020B0502040204020203" pitchFamily="34" charset="0"/>
              <a:cs typeface="Segoe UI" panose="020B0502040204020203" pitchFamily="34" charset="0"/>
            </a:endParaRPr>
          </a:p>
        </p:txBody>
      </p:sp>
      <p:pic>
        <p:nvPicPr>
          <p:cNvPr id="1026" name="Picture 2" descr="Indusface-WAS">
            <a:extLst>
              <a:ext uri="{FF2B5EF4-FFF2-40B4-BE49-F238E27FC236}">
                <a16:creationId xmlns:a16="http://schemas.microsoft.com/office/drawing/2014/main" id="{6B4EA4AC-51DD-4458-92A6-B88EFA6E9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38" y="2778702"/>
            <a:ext cx="4825314" cy="1923312"/>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35">
            <a:extLst>
              <a:ext uri="{FF2B5EF4-FFF2-40B4-BE49-F238E27FC236}">
                <a16:creationId xmlns:a16="http://schemas.microsoft.com/office/drawing/2014/main" id="{18C36230-7528-46FD-A1CE-AFE43487A146}"/>
              </a:ext>
            </a:extLst>
          </p:cNvPr>
          <p:cNvSpPr txBox="1"/>
          <p:nvPr/>
        </p:nvSpPr>
        <p:spPr>
          <a:xfrm>
            <a:off x="370138" y="4951707"/>
            <a:ext cx="9310975" cy="369332"/>
          </a:xfrm>
          <a:prstGeom prst="rect">
            <a:avLst/>
          </a:prstGeom>
          <a:noFill/>
        </p:spPr>
        <p:txBody>
          <a:bodyPr wrap="square" rtlCol="0">
            <a:spAutoFit/>
          </a:bodyPr>
          <a:lstStyle/>
          <a:p>
            <a:r>
              <a:rPr lang="it-IT" dirty="0">
                <a:latin typeface="Segoe UI" panose="020B0502040204020203" pitchFamily="34" charset="0"/>
                <a:ea typeface="Segoe UI" panose="020B0502040204020203" pitchFamily="34" charset="0"/>
                <a:cs typeface="Segoe UI" panose="020B0502040204020203" pitchFamily="34" charset="0"/>
              </a:rPr>
              <a:t>3- </a:t>
            </a:r>
            <a:r>
              <a:rPr lang="it-IT" dirty="0">
                <a:latin typeface="Segoe UI" panose="020B0502040204020203" pitchFamily="34" charset="0"/>
                <a:ea typeface="Segoe UI" panose="020B0502040204020203" pitchFamily="34" charset="0"/>
                <a:cs typeface="Segoe UI" panose="020B0502040204020203" pitchFamily="34" charset="0"/>
                <a:hlinkClick r:id="rId4"/>
              </a:rPr>
              <a:t>Netsparker</a:t>
            </a:r>
            <a:endParaRPr lang="it-IT" dirty="0">
              <a:latin typeface="Segoe UI" panose="020B0502040204020203" pitchFamily="34" charset="0"/>
              <a:ea typeface="Segoe UI" panose="020B0502040204020203" pitchFamily="34" charset="0"/>
              <a:cs typeface="Segoe UI" panose="020B0502040204020203" pitchFamily="34" charset="0"/>
            </a:endParaRPr>
          </a:p>
        </p:txBody>
      </p:sp>
      <p:sp>
        <p:nvSpPr>
          <p:cNvPr id="9" name="CasellaDiTesto 34">
            <a:extLst>
              <a:ext uri="{FF2B5EF4-FFF2-40B4-BE49-F238E27FC236}">
                <a16:creationId xmlns:a16="http://schemas.microsoft.com/office/drawing/2014/main" id="{C8BCB164-80A6-4466-A2D3-6FE670068C78}"/>
              </a:ext>
            </a:extLst>
          </p:cNvPr>
          <p:cNvSpPr txBox="1"/>
          <p:nvPr/>
        </p:nvSpPr>
        <p:spPr>
          <a:xfrm>
            <a:off x="5195452" y="5429216"/>
            <a:ext cx="4825314" cy="1758366"/>
          </a:xfrm>
          <a:prstGeom prst="rect">
            <a:avLst/>
          </a:prstGeom>
          <a:noFill/>
        </p:spPr>
        <p:txBody>
          <a:bodyPr wrap="square" rtlCol="0">
            <a:spAutoFit/>
          </a:bodyPr>
          <a:lstStyle/>
          <a:p>
            <a:pPr>
              <a:lnSpc>
                <a:spcPts val="2200"/>
              </a:lnSpc>
            </a:pPr>
            <a:r>
              <a:rPr lang="en-US" sz="1400" b="0" i="0" dirty="0" err="1">
                <a:solidFill>
                  <a:srgbClr val="3A3A3A"/>
                </a:solidFill>
                <a:effectLst/>
                <a:latin typeface="Work Sans" pitchFamily="2" charset="0"/>
              </a:rPr>
              <a:t>Netsparker</a:t>
            </a:r>
            <a:r>
              <a:rPr lang="en-US" sz="1400" b="0" i="0" dirty="0">
                <a:solidFill>
                  <a:srgbClr val="3A3A3A"/>
                </a:solidFill>
                <a:effectLst/>
                <a:latin typeface="Work Sans" pitchFamily="2" charset="0"/>
              </a:rPr>
              <a:t> is a web application security testing solution with the capabilities of automatic crawling and scanning for all types of legacy &amp; modern web applications such as HTML5, Web 2.0, and Single Page Applications. It makes use of Proof-Based Scanning Technology and scalable scanning agents.</a:t>
            </a:r>
            <a:endParaRPr lang="it-IT" sz="1400" dirty="0">
              <a:latin typeface="Segoe UI" panose="020B0502040204020203" pitchFamily="34" charset="0"/>
              <a:ea typeface="Segoe UI" panose="020B0502040204020203" pitchFamily="34" charset="0"/>
              <a:cs typeface="Segoe UI" panose="020B0502040204020203" pitchFamily="34" charset="0"/>
            </a:endParaRPr>
          </a:p>
        </p:txBody>
      </p:sp>
      <p:pic>
        <p:nvPicPr>
          <p:cNvPr id="1030" name="Picture 6" descr="Netsparker Banner">
            <a:extLst>
              <a:ext uri="{FF2B5EF4-FFF2-40B4-BE49-F238E27FC236}">
                <a16:creationId xmlns:a16="http://schemas.microsoft.com/office/drawing/2014/main" id="{D29CF18B-5BBB-43E2-B3A8-3F7BB7381E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138" y="5429216"/>
            <a:ext cx="4825314" cy="1923311"/>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35">
            <a:extLst>
              <a:ext uri="{FF2B5EF4-FFF2-40B4-BE49-F238E27FC236}">
                <a16:creationId xmlns:a16="http://schemas.microsoft.com/office/drawing/2014/main" id="{E87A3289-6058-4787-A21C-6DBA4F477329}"/>
              </a:ext>
            </a:extLst>
          </p:cNvPr>
          <p:cNvSpPr txBox="1"/>
          <p:nvPr/>
        </p:nvSpPr>
        <p:spPr>
          <a:xfrm>
            <a:off x="370140" y="903640"/>
            <a:ext cx="9310975" cy="1200329"/>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1- </a:t>
            </a:r>
            <a:r>
              <a:rPr lang="en-US" b="1" i="0" dirty="0">
                <a:solidFill>
                  <a:srgbClr val="222222"/>
                </a:solidFill>
                <a:effectLst/>
                <a:latin typeface="Source Sans Pro" panose="020B0503030403020204" pitchFamily="34" charset="0"/>
              </a:rPr>
              <a:t>OWASP:</a:t>
            </a:r>
            <a:br>
              <a:rPr lang="en-US" b="1" i="0" dirty="0">
                <a:solidFill>
                  <a:srgbClr val="222222"/>
                </a:solidFill>
                <a:effectLst/>
                <a:latin typeface="Source Sans Pro" panose="020B0503030403020204" pitchFamily="34" charset="0"/>
              </a:rPr>
            </a:br>
            <a:r>
              <a:rPr lang="en-US" b="0" i="0" dirty="0">
                <a:solidFill>
                  <a:srgbClr val="222222"/>
                </a:solidFill>
                <a:effectLst/>
                <a:latin typeface="Source Sans Pro" panose="020B0503030403020204" pitchFamily="34" charset="0"/>
              </a:rPr>
              <a:t>The Open Web Application Security Project (</a:t>
            </a:r>
            <a:r>
              <a:rPr lang="en-US" b="0" i="0" u="none" strike="noStrike" dirty="0">
                <a:effectLst/>
                <a:latin typeface="Source Sans Pro" panose="020B0503030403020204" pitchFamily="34" charset="0"/>
                <a:hlinkClick r:id="rId6"/>
              </a:rPr>
              <a:t>OWASP</a:t>
            </a:r>
            <a:r>
              <a:rPr lang="en-US" b="0" i="0" dirty="0">
                <a:solidFill>
                  <a:srgbClr val="222222"/>
                </a:solidFill>
                <a:effectLst/>
                <a:latin typeface="Source Sans Pro" panose="020B0503030403020204" pitchFamily="34" charset="0"/>
              </a:rPr>
              <a:t>) is a worldwide non-profit organization focused on improving the security of software. The project has multiple tools to pen test various software environments and protocols. </a:t>
            </a:r>
            <a:endParaRPr lang="en-US" b="1"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346620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sellaDiTesto 59">
            <a:extLst>
              <a:ext uri="{FF2B5EF4-FFF2-40B4-BE49-F238E27FC236}">
                <a16:creationId xmlns:a16="http://schemas.microsoft.com/office/drawing/2014/main" id="{C1F63430-2A08-49C0-9F75-2A9EC0CA74B1}"/>
              </a:ext>
            </a:extLst>
          </p:cNvPr>
          <p:cNvSpPr txBox="1">
            <a:spLocks noGrp="1"/>
          </p:cNvSpPr>
          <p:nvPr>
            <p:ph type="title" idx="4294967295"/>
          </p:nvPr>
        </p:nvSpPr>
        <p:spPr>
          <a:xfrm>
            <a:off x="377283" y="471714"/>
            <a:ext cx="9303833" cy="4247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i="0" dirty="0">
                <a:solidFill>
                  <a:srgbClr val="3A3A3A"/>
                </a:solidFill>
                <a:effectLst/>
                <a:latin typeface="Work Sans" pitchFamily="2" charset="0"/>
              </a:rPr>
              <a:t>Top 8 Security Testing Techniques</a:t>
            </a:r>
          </a:p>
        </p:txBody>
      </p:sp>
      <p:sp>
        <p:nvSpPr>
          <p:cNvPr id="27" name="CasellaDiTesto 59">
            <a:extLst>
              <a:ext uri="{FF2B5EF4-FFF2-40B4-BE49-F238E27FC236}">
                <a16:creationId xmlns:a16="http://schemas.microsoft.com/office/drawing/2014/main" id="{69D99C82-ABC0-4CB3-B793-5764A3C23072}"/>
              </a:ext>
            </a:extLst>
          </p:cNvPr>
          <p:cNvSpPr txBox="1"/>
          <p:nvPr/>
        </p:nvSpPr>
        <p:spPr>
          <a:xfrm>
            <a:off x="377283" y="1234229"/>
            <a:ext cx="9303833" cy="369332"/>
          </a:xfrm>
          <a:prstGeom prst="rect">
            <a:avLst/>
          </a:prstGeom>
          <a:noFill/>
        </p:spPr>
        <p:txBody>
          <a:bodyPr wrap="square" rtlCol="0">
            <a:spAutoFit/>
          </a:bodyPr>
          <a:lstStyle/>
          <a:p>
            <a:r>
              <a:rPr lang="en-US" b="1" i="0" dirty="0">
                <a:solidFill>
                  <a:srgbClr val="FF6600"/>
                </a:solidFill>
                <a:effectLst/>
                <a:latin typeface="Work Sans" pitchFamily="2" charset="0"/>
              </a:rPr>
              <a:t>#1) Access to Application</a:t>
            </a:r>
            <a:endParaRPr lang="en-US" b="1" i="0" dirty="0">
              <a:solidFill>
                <a:srgbClr val="3A3A3A"/>
              </a:solidFill>
              <a:effectLst/>
              <a:latin typeface="Work Sans" pitchFamily="2" charset="0"/>
            </a:endParaRPr>
          </a:p>
        </p:txBody>
      </p:sp>
      <p:sp>
        <p:nvSpPr>
          <p:cNvPr id="11" name="CasellaDiTesto 59">
            <a:extLst>
              <a:ext uri="{FF2B5EF4-FFF2-40B4-BE49-F238E27FC236}">
                <a16:creationId xmlns:a16="http://schemas.microsoft.com/office/drawing/2014/main" id="{900A32CC-DE3F-46D0-AAEE-6124AD6D40E9}"/>
              </a:ext>
            </a:extLst>
          </p:cNvPr>
          <p:cNvSpPr txBox="1"/>
          <p:nvPr/>
        </p:nvSpPr>
        <p:spPr>
          <a:xfrm>
            <a:off x="377283" y="6699796"/>
            <a:ext cx="9189436" cy="846386"/>
          </a:xfrm>
          <a:prstGeom prst="rect">
            <a:avLst/>
          </a:prstGeom>
          <a:noFill/>
        </p:spPr>
        <p:txBody>
          <a:bodyPr wrap="square" rtlCol="0">
            <a:spAutoFit/>
          </a:bodyPr>
          <a:lstStyle/>
          <a:p>
            <a:pPr>
              <a:lnSpc>
                <a:spcPct val="150000"/>
              </a:lnSpc>
            </a:pPr>
            <a: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For more information, visit https://www.softwaretestinghelp.com/how-to-test-application-security-web-and-desktop-application-security-testing-techniques/</a:t>
            </a:r>
          </a:p>
          <a:p>
            <a:endParaRPr lang="it-IT" sz="7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243194D9-E96E-456F-8002-47787DAEDB92}"/>
              </a:ext>
            </a:extLst>
          </p:cNvPr>
          <p:cNvSpPr txBox="1"/>
          <p:nvPr/>
        </p:nvSpPr>
        <p:spPr>
          <a:xfrm>
            <a:off x="377283" y="1879789"/>
            <a:ext cx="9171961" cy="646331"/>
          </a:xfrm>
          <a:prstGeom prst="rect">
            <a:avLst/>
          </a:prstGeom>
          <a:noFill/>
        </p:spPr>
        <p:txBody>
          <a:bodyPr wrap="square" rtlCol="0">
            <a:spAutoFit/>
          </a:bodyPr>
          <a:lstStyle/>
          <a:p>
            <a:r>
              <a:rPr lang="en-US" b="1" i="0" dirty="0">
                <a:solidFill>
                  <a:srgbClr val="3A3A3A"/>
                </a:solidFill>
                <a:effectLst/>
                <a:latin typeface="Work Sans" pitchFamily="2" charset="0"/>
              </a:rPr>
              <a:t>How to Test: </a:t>
            </a:r>
            <a:r>
              <a:rPr lang="en-US" b="0" i="0" dirty="0">
                <a:solidFill>
                  <a:srgbClr val="3A3A3A"/>
                </a:solidFill>
                <a:effectLst/>
                <a:latin typeface="Work Sans" pitchFamily="2" charset="0"/>
              </a:rPr>
              <a:t>In order to test this, thorough testing of all roles and rights should be performed.</a:t>
            </a:r>
            <a:endParaRPr lang="en-US" dirty="0"/>
          </a:p>
        </p:txBody>
      </p:sp>
      <p:sp>
        <p:nvSpPr>
          <p:cNvPr id="7" name="TextBox 6">
            <a:extLst>
              <a:ext uri="{FF2B5EF4-FFF2-40B4-BE49-F238E27FC236}">
                <a16:creationId xmlns:a16="http://schemas.microsoft.com/office/drawing/2014/main" id="{EABFBB76-6FD9-41CF-979B-8E3ECC146994}"/>
              </a:ext>
            </a:extLst>
          </p:cNvPr>
          <p:cNvSpPr txBox="1"/>
          <p:nvPr/>
        </p:nvSpPr>
        <p:spPr>
          <a:xfrm>
            <a:off x="377282" y="2863903"/>
            <a:ext cx="9303833" cy="1477328"/>
          </a:xfrm>
          <a:prstGeom prst="rect">
            <a:avLst/>
          </a:prstGeom>
          <a:noFill/>
        </p:spPr>
        <p:txBody>
          <a:bodyPr wrap="square" rtlCol="0">
            <a:spAutoFit/>
          </a:bodyPr>
          <a:lstStyle/>
          <a:p>
            <a:r>
              <a:rPr lang="en-US" b="0" i="0" dirty="0">
                <a:solidFill>
                  <a:srgbClr val="3A3A3A"/>
                </a:solidFill>
                <a:effectLst/>
                <a:latin typeface="Work Sans" pitchFamily="2" charset="0"/>
              </a:rPr>
              <a:t>The tester should create several user accounts with different as well as multiple roles. He should then be able to use the application with the help of these accounts and should verify that every role has access to its own modules, screens, forms, and menus only. If the tester finds any conflict, then he should log a security issue with complete confidence.</a:t>
            </a:r>
            <a:endParaRPr lang="en-US" dirty="0"/>
          </a:p>
        </p:txBody>
      </p:sp>
      <p:sp>
        <p:nvSpPr>
          <p:cNvPr id="16" name="CasellaDiTesto 59">
            <a:extLst>
              <a:ext uri="{FF2B5EF4-FFF2-40B4-BE49-F238E27FC236}">
                <a16:creationId xmlns:a16="http://schemas.microsoft.com/office/drawing/2014/main" id="{97199436-ECA2-41D5-80D9-0B42E8A112BE}"/>
              </a:ext>
            </a:extLst>
          </p:cNvPr>
          <p:cNvSpPr txBox="1"/>
          <p:nvPr/>
        </p:nvSpPr>
        <p:spPr>
          <a:xfrm>
            <a:off x="377282" y="4452223"/>
            <a:ext cx="9303833" cy="369332"/>
          </a:xfrm>
          <a:prstGeom prst="rect">
            <a:avLst/>
          </a:prstGeom>
          <a:noFill/>
        </p:spPr>
        <p:txBody>
          <a:bodyPr wrap="square" rtlCol="0">
            <a:spAutoFit/>
          </a:bodyPr>
          <a:lstStyle/>
          <a:p>
            <a:pPr algn="l"/>
            <a:r>
              <a:rPr lang="en-US" b="1" i="0" dirty="0">
                <a:solidFill>
                  <a:srgbClr val="FF6600"/>
                </a:solidFill>
                <a:effectLst/>
                <a:latin typeface="Work Sans" pitchFamily="2" charset="0"/>
              </a:rPr>
              <a:t>#2) Data Protection</a:t>
            </a:r>
            <a:endParaRPr lang="en-US" b="1" i="0" dirty="0">
              <a:solidFill>
                <a:srgbClr val="3A3A3A"/>
              </a:solidFill>
              <a:effectLst/>
              <a:latin typeface="Work Sans" pitchFamily="2" charset="0"/>
            </a:endParaRPr>
          </a:p>
        </p:txBody>
      </p:sp>
      <p:sp>
        <p:nvSpPr>
          <p:cNvPr id="17" name="TextBox 16">
            <a:extLst>
              <a:ext uri="{FF2B5EF4-FFF2-40B4-BE49-F238E27FC236}">
                <a16:creationId xmlns:a16="http://schemas.microsoft.com/office/drawing/2014/main" id="{2FB8A547-774C-40F9-9991-74C029ACFA0E}"/>
              </a:ext>
            </a:extLst>
          </p:cNvPr>
          <p:cNvSpPr txBox="1"/>
          <p:nvPr/>
        </p:nvSpPr>
        <p:spPr>
          <a:xfrm>
            <a:off x="377281" y="4932547"/>
            <a:ext cx="9303833" cy="3139321"/>
          </a:xfrm>
          <a:prstGeom prst="rect">
            <a:avLst/>
          </a:prstGeom>
          <a:noFill/>
        </p:spPr>
        <p:txBody>
          <a:bodyPr wrap="square" rtlCol="0">
            <a:spAutoFit/>
          </a:bodyPr>
          <a:lstStyle/>
          <a:p>
            <a:r>
              <a:rPr lang="en-US" b="0" i="0" dirty="0">
                <a:solidFill>
                  <a:srgbClr val="3A3A3A"/>
                </a:solidFill>
                <a:effectLst/>
                <a:latin typeface="Work Sans" pitchFamily="2" charset="0"/>
              </a:rPr>
              <a:t>There are three aspects of data security. The first one is that </a:t>
            </a:r>
            <a:r>
              <a:rPr lang="en-US" b="1" i="0" dirty="0">
                <a:solidFill>
                  <a:srgbClr val="3A3A3A"/>
                </a:solidFill>
                <a:effectLst/>
                <a:latin typeface="Work Sans" pitchFamily="2" charset="0"/>
              </a:rPr>
              <a:t>a user can view or utilize only the data which he is supposed to use</a:t>
            </a:r>
            <a:r>
              <a:rPr lang="en-US" b="0" i="0" dirty="0">
                <a:solidFill>
                  <a:srgbClr val="3A3A3A"/>
                </a:solidFill>
                <a:effectLst/>
                <a:latin typeface="Work Sans" pitchFamily="2" charset="0"/>
              </a:rPr>
              <a:t>. This is also ensured by roles and rights.</a:t>
            </a:r>
            <a:br>
              <a:rPr lang="en-US" b="0" i="0" dirty="0">
                <a:solidFill>
                  <a:srgbClr val="3A3A3A"/>
                </a:solidFill>
                <a:effectLst/>
                <a:latin typeface="Work Sans" pitchFamily="2" charset="0"/>
              </a:rPr>
            </a:br>
            <a:r>
              <a:rPr lang="en-US" b="0" i="0" dirty="0">
                <a:solidFill>
                  <a:srgbClr val="3A3A3A"/>
                </a:solidFill>
                <a:effectLst/>
                <a:latin typeface="Work Sans" pitchFamily="2" charset="0"/>
              </a:rPr>
              <a:t>The second aspect of data protection is related to </a:t>
            </a:r>
            <a:r>
              <a:rPr lang="en-US" b="1" i="0" dirty="0">
                <a:solidFill>
                  <a:srgbClr val="3A3A3A"/>
                </a:solidFill>
                <a:effectLst/>
                <a:latin typeface="Work Sans" pitchFamily="2" charset="0"/>
              </a:rPr>
              <a:t>how that data is stored in the DB</a:t>
            </a:r>
            <a:r>
              <a:rPr lang="en-US" b="0" i="0" dirty="0">
                <a:solidFill>
                  <a:srgbClr val="3A3A3A"/>
                </a:solidFill>
                <a:effectLst/>
                <a:latin typeface="Work Sans" pitchFamily="2" charset="0"/>
              </a:rPr>
              <a:t>.</a:t>
            </a:r>
            <a:br>
              <a:rPr lang="en-US" b="0" i="0" dirty="0">
                <a:solidFill>
                  <a:srgbClr val="3A3A3A"/>
                </a:solidFill>
                <a:effectLst/>
                <a:latin typeface="Work Sans" pitchFamily="2" charset="0"/>
              </a:rPr>
            </a:br>
            <a:r>
              <a:rPr lang="en-US" b="0" i="0" dirty="0">
                <a:solidFill>
                  <a:srgbClr val="3A3A3A"/>
                </a:solidFill>
                <a:effectLst/>
                <a:latin typeface="Work Sans" pitchFamily="2" charset="0"/>
              </a:rPr>
              <a:t>The third and the last aspect is an extension of this second aspect. Proper security measures must be adopted when the flow of sensitive or business-critical data occurs. Whether this data floats between different modules of the same application or is transmitted to different applications, it must be encrypted to keep it safe.</a:t>
            </a:r>
            <a:br>
              <a:rPr lang="en-US" b="0" i="0" dirty="0">
                <a:solidFill>
                  <a:srgbClr val="3A3A3A"/>
                </a:solidFill>
                <a:effectLst/>
                <a:latin typeface="Work Sans" pitchFamily="2" charset="0"/>
              </a:rPr>
            </a:br>
            <a:endParaRPr lang="en-US" dirty="0"/>
          </a:p>
        </p:txBody>
      </p:sp>
    </p:spTree>
    <p:extLst>
      <p:ext uri="{BB962C8B-B14F-4D97-AF65-F5344CB8AC3E}">
        <p14:creationId xmlns:p14="http://schemas.microsoft.com/office/powerpoint/2010/main" val="205321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59">
            <a:extLst>
              <a:ext uri="{FF2B5EF4-FFF2-40B4-BE49-F238E27FC236}">
                <a16:creationId xmlns:a16="http://schemas.microsoft.com/office/drawing/2014/main" id="{900A32CC-DE3F-46D0-AAEE-6124AD6D40E9}"/>
              </a:ext>
            </a:extLst>
          </p:cNvPr>
          <p:cNvSpPr txBox="1"/>
          <p:nvPr/>
        </p:nvSpPr>
        <p:spPr>
          <a:xfrm>
            <a:off x="377283" y="6699796"/>
            <a:ext cx="9189436" cy="846386"/>
          </a:xfrm>
          <a:prstGeom prst="rect">
            <a:avLst/>
          </a:prstGeom>
          <a:noFill/>
        </p:spPr>
        <p:txBody>
          <a:bodyPr wrap="square" rtlCol="0">
            <a:spAutoFit/>
          </a:bodyPr>
          <a:lstStyle/>
          <a:p>
            <a:pPr>
              <a:lnSpc>
                <a:spcPct val="150000"/>
              </a:lnSpc>
            </a:pPr>
            <a: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For more information, visit https://www.softwaretestinghelp.com/how-to-test-application-security-web-and-desktop-application-security-testing-techniques/</a:t>
            </a:r>
          </a:p>
          <a:p>
            <a:endParaRPr lang="it-IT" sz="7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243194D9-E96E-456F-8002-47787DAEDB92}"/>
              </a:ext>
            </a:extLst>
          </p:cNvPr>
          <p:cNvSpPr txBox="1"/>
          <p:nvPr/>
        </p:nvSpPr>
        <p:spPr>
          <a:xfrm>
            <a:off x="377281" y="226218"/>
            <a:ext cx="9514864" cy="8125301"/>
          </a:xfrm>
          <a:prstGeom prst="rect">
            <a:avLst/>
          </a:prstGeom>
          <a:noFill/>
        </p:spPr>
        <p:txBody>
          <a:bodyPr wrap="square" rtlCol="0">
            <a:spAutoFit/>
          </a:bodyPr>
          <a:lstStyle/>
          <a:p>
            <a:pPr algn="l"/>
            <a:r>
              <a:rPr lang="en-US" b="1" i="0" dirty="0">
                <a:solidFill>
                  <a:srgbClr val="3A3A3A"/>
                </a:solidFill>
                <a:effectLst/>
                <a:latin typeface="Work Sans" pitchFamily="2" charset="0"/>
              </a:rPr>
              <a:t>How to Test Data Protection:</a:t>
            </a:r>
            <a:r>
              <a:rPr lang="en-US" b="0" i="0" dirty="0">
                <a:solidFill>
                  <a:srgbClr val="3A3A3A"/>
                </a:solidFill>
                <a:effectLst/>
                <a:latin typeface="Work Sans" pitchFamily="2" charset="0"/>
              </a:rPr>
              <a:t> The tester should query the database for ‘passwords’ of the user account, billing information of clients, other business-critical and sensitive data, should verify that all such data is saved in encrypted form in the DB.</a:t>
            </a:r>
            <a:br>
              <a:rPr lang="en-US" b="0" i="0" dirty="0">
                <a:solidFill>
                  <a:srgbClr val="3A3A3A"/>
                </a:solidFill>
                <a:effectLst/>
                <a:latin typeface="Work Sans" pitchFamily="2" charset="0"/>
              </a:rPr>
            </a:b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Similarly, he must verify that the data is transmitted between different forms or screens after proper encryption only. Moreover, the tester should ensure that the encrypted data is properly decrypted at the destination. Special attention should be paid to different ‘submit’ actions.</a:t>
            </a:r>
            <a:br>
              <a:rPr lang="en-US" b="0" i="0" dirty="0">
                <a:solidFill>
                  <a:srgbClr val="3A3A3A"/>
                </a:solidFill>
                <a:effectLst/>
                <a:latin typeface="Work Sans" pitchFamily="2" charset="0"/>
              </a:rPr>
            </a:b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The tester must verify that when the information is being transmitted between the client and server, it is not displayed in the address bar of a web browser in an understandable format. If any of these verifications fail, then the application definitely has a security flaw.</a:t>
            </a:r>
            <a:br>
              <a:rPr lang="en-US" b="0" i="0" dirty="0">
                <a:solidFill>
                  <a:srgbClr val="3A3A3A"/>
                </a:solidFill>
                <a:effectLst/>
                <a:latin typeface="Work Sans" pitchFamily="2" charset="0"/>
              </a:rPr>
            </a:b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The tester should also check for proper use of salting (appending an extra secret value to the end input like password and thus making it stronger and more difficult to be cracked).</a:t>
            </a:r>
            <a:br>
              <a:rPr lang="en-US" b="0" i="0" dirty="0">
                <a:solidFill>
                  <a:srgbClr val="3A3A3A"/>
                </a:solidFill>
                <a:effectLst/>
                <a:latin typeface="Work Sans" pitchFamily="2" charset="0"/>
              </a:rPr>
            </a:br>
            <a:br>
              <a:rPr lang="en-US" b="0" i="0" dirty="0">
                <a:solidFill>
                  <a:srgbClr val="3A3A3A"/>
                </a:solidFill>
                <a:effectLst/>
                <a:latin typeface="Work Sans" pitchFamily="2" charset="0"/>
              </a:rPr>
            </a:br>
            <a:r>
              <a:rPr lang="en-US" b="0" i="0" dirty="0">
                <a:solidFill>
                  <a:srgbClr val="3A3A3A"/>
                </a:solidFill>
                <a:effectLst/>
                <a:latin typeface="Work Sans" pitchFamily="2" charset="0"/>
              </a:rPr>
              <a:t>Insecure randomness should also be tested as it is a kind of vulnerability. Another way to test data protection is to check for weak algorithm usage.</a:t>
            </a:r>
            <a:br>
              <a:rPr lang="en-US" b="0" i="0" dirty="0">
                <a:solidFill>
                  <a:srgbClr val="3A3A3A"/>
                </a:solidFill>
                <a:effectLst/>
                <a:latin typeface="Work Sans" pitchFamily="2" charset="0"/>
              </a:rPr>
            </a:br>
            <a:r>
              <a:rPr lang="en-US" b="1" i="0" u="sng" dirty="0">
                <a:solidFill>
                  <a:srgbClr val="3A3A3A"/>
                </a:solidFill>
                <a:effectLst/>
                <a:latin typeface="Work Sans" pitchFamily="2" charset="0"/>
              </a:rPr>
              <a:t>For example,</a:t>
            </a:r>
            <a:r>
              <a:rPr lang="en-US" b="0" i="0" dirty="0">
                <a:solidFill>
                  <a:srgbClr val="3A3A3A"/>
                </a:solidFill>
                <a:effectLst/>
                <a:latin typeface="Work Sans" pitchFamily="2" charset="0"/>
              </a:rPr>
              <a:t> since HTTP is a clear text protocol, if sensitive data like user credentials are transmitted via HTTP, then it is a threat to application security. Instead of HTTP, sensitive data should be transferred via HTTPS (secured through SSL and TLS tunnels).</a:t>
            </a:r>
          </a:p>
          <a:p>
            <a:pPr algn="l"/>
            <a:r>
              <a:rPr lang="en-US" b="0" i="0" dirty="0">
                <a:solidFill>
                  <a:srgbClr val="3A3A3A"/>
                </a:solidFill>
                <a:effectLst/>
                <a:latin typeface="Work Sans" pitchFamily="2" charset="0"/>
              </a:rPr>
              <a:t>However, HTTPS increases the attack surface and thus it should be tested that the server configurations are proper and certificate validity is ensured.</a:t>
            </a:r>
          </a:p>
          <a:p>
            <a:pPr algn="l"/>
            <a:endParaRPr lang="en-US" b="0" i="0" dirty="0">
              <a:solidFill>
                <a:srgbClr val="3A3A3A"/>
              </a:solidFill>
              <a:effectLst/>
              <a:latin typeface="Work Sans" pitchFamily="2" charset="0"/>
            </a:endParaRPr>
          </a:p>
        </p:txBody>
      </p:sp>
    </p:spTree>
    <p:extLst>
      <p:ext uri="{BB962C8B-B14F-4D97-AF65-F5344CB8AC3E}">
        <p14:creationId xmlns:p14="http://schemas.microsoft.com/office/powerpoint/2010/main" val="233454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asellaDiTesto 59">
            <a:extLst>
              <a:ext uri="{FF2B5EF4-FFF2-40B4-BE49-F238E27FC236}">
                <a16:creationId xmlns:a16="http://schemas.microsoft.com/office/drawing/2014/main" id="{69D99C82-ABC0-4CB3-B793-5764A3C23072}"/>
              </a:ext>
            </a:extLst>
          </p:cNvPr>
          <p:cNvSpPr txBox="1"/>
          <p:nvPr/>
        </p:nvSpPr>
        <p:spPr>
          <a:xfrm>
            <a:off x="377280" y="226218"/>
            <a:ext cx="9303833" cy="369332"/>
          </a:xfrm>
          <a:prstGeom prst="rect">
            <a:avLst/>
          </a:prstGeom>
          <a:noFill/>
        </p:spPr>
        <p:txBody>
          <a:bodyPr wrap="square" rtlCol="0">
            <a:spAutoFit/>
          </a:bodyPr>
          <a:lstStyle/>
          <a:p>
            <a:pPr algn="l"/>
            <a:r>
              <a:rPr lang="en-US" b="1" i="0" dirty="0">
                <a:solidFill>
                  <a:srgbClr val="FF6600"/>
                </a:solidFill>
                <a:effectLst/>
                <a:latin typeface="Work Sans" pitchFamily="2" charset="0"/>
              </a:rPr>
              <a:t>#3) Brute-Force Attack</a:t>
            </a:r>
            <a:endParaRPr lang="en-US" b="1" i="0" dirty="0">
              <a:solidFill>
                <a:srgbClr val="3A3A3A"/>
              </a:solidFill>
              <a:effectLst/>
              <a:latin typeface="Work Sans" pitchFamily="2" charset="0"/>
            </a:endParaRPr>
          </a:p>
        </p:txBody>
      </p:sp>
      <p:sp>
        <p:nvSpPr>
          <p:cNvPr id="11" name="CasellaDiTesto 59">
            <a:extLst>
              <a:ext uri="{FF2B5EF4-FFF2-40B4-BE49-F238E27FC236}">
                <a16:creationId xmlns:a16="http://schemas.microsoft.com/office/drawing/2014/main" id="{900A32CC-DE3F-46D0-AAEE-6124AD6D40E9}"/>
              </a:ext>
            </a:extLst>
          </p:cNvPr>
          <p:cNvSpPr txBox="1"/>
          <p:nvPr/>
        </p:nvSpPr>
        <p:spPr>
          <a:xfrm>
            <a:off x="377283" y="6699796"/>
            <a:ext cx="9189436" cy="846386"/>
          </a:xfrm>
          <a:prstGeom prst="rect">
            <a:avLst/>
          </a:prstGeom>
          <a:noFill/>
        </p:spPr>
        <p:txBody>
          <a:bodyPr wrap="square" rtlCol="0">
            <a:spAutoFit/>
          </a:bodyPr>
          <a:lstStyle/>
          <a:p>
            <a:pPr>
              <a:lnSpc>
                <a:spcPct val="150000"/>
              </a:lnSpc>
            </a:pPr>
            <a: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For more information, visit https://www.softwaretestinghelp.com/how-to-test-application-security-web-and-desktop-application-security-testing-techniques/</a:t>
            </a:r>
          </a:p>
          <a:p>
            <a:endParaRPr lang="it-IT" sz="7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243194D9-E96E-456F-8002-47787DAEDB92}"/>
              </a:ext>
            </a:extLst>
          </p:cNvPr>
          <p:cNvSpPr txBox="1"/>
          <p:nvPr/>
        </p:nvSpPr>
        <p:spPr>
          <a:xfrm>
            <a:off x="377279" y="595550"/>
            <a:ext cx="9597993" cy="2031325"/>
          </a:xfrm>
          <a:prstGeom prst="rect">
            <a:avLst/>
          </a:prstGeom>
          <a:noFill/>
        </p:spPr>
        <p:txBody>
          <a:bodyPr wrap="square" rtlCol="0">
            <a:spAutoFit/>
          </a:bodyPr>
          <a:lstStyle/>
          <a:p>
            <a:pPr algn="l"/>
            <a:r>
              <a:rPr lang="en-US" b="0" i="0" dirty="0">
                <a:solidFill>
                  <a:srgbClr val="3A3A3A"/>
                </a:solidFill>
                <a:effectLst/>
                <a:latin typeface="Work Sans" pitchFamily="2" charset="0"/>
              </a:rPr>
              <a:t>Brute Force Attack is mostly done by some software tools. The concept is that by using a valid user ID, </a:t>
            </a:r>
            <a:r>
              <a:rPr lang="en-US" b="1" i="0" dirty="0">
                <a:solidFill>
                  <a:srgbClr val="3A3A3A"/>
                </a:solidFill>
                <a:effectLst/>
                <a:latin typeface="Work Sans" pitchFamily="2" charset="0"/>
              </a:rPr>
              <a:t>the software attempts to guess the associated password by trying to log in again and again.</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A simple example of security against such an attack is account suspension for a short period of time, as all mailing applications like Yahoo, </a:t>
            </a:r>
            <a:r>
              <a:rPr lang="en-US" b="0" i="0">
                <a:solidFill>
                  <a:srgbClr val="3A3A3A"/>
                </a:solidFill>
                <a:effectLst/>
                <a:latin typeface="Work Sans" pitchFamily="2" charset="0"/>
              </a:rPr>
              <a:t>Gmail do</a:t>
            </a:r>
            <a:r>
              <a:rPr lang="en-US" b="0" i="0" dirty="0">
                <a:solidFill>
                  <a:srgbClr val="3A3A3A"/>
                </a:solidFill>
                <a:effectLst/>
                <a:latin typeface="Work Sans" pitchFamily="2" charset="0"/>
              </a:rPr>
              <a:t>. If a specific number of consecutive attempts (mostly 3) fail to log in successfully, then that account is blocked for some time (30 minutes to 24 </a:t>
            </a:r>
            <a:r>
              <a:rPr lang="en-US" b="0" i="0" dirty="0" err="1">
                <a:solidFill>
                  <a:srgbClr val="3A3A3A"/>
                </a:solidFill>
                <a:effectLst/>
                <a:latin typeface="Work Sans" pitchFamily="2" charset="0"/>
              </a:rPr>
              <a:t>hrs</a:t>
            </a:r>
            <a:r>
              <a:rPr lang="en-US" b="0" i="0" dirty="0">
                <a:solidFill>
                  <a:srgbClr val="3A3A3A"/>
                </a:solidFill>
                <a:effectLst/>
                <a:latin typeface="Work Sans" pitchFamily="2" charset="0"/>
              </a:rPr>
              <a:t>).</a:t>
            </a:r>
          </a:p>
        </p:txBody>
      </p:sp>
      <p:sp>
        <p:nvSpPr>
          <p:cNvPr id="7" name="TextBox 6">
            <a:extLst>
              <a:ext uri="{FF2B5EF4-FFF2-40B4-BE49-F238E27FC236}">
                <a16:creationId xmlns:a16="http://schemas.microsoft.com/office/drawing/2014/main" id="{EABFBB76-6FD9-41CF-979B-8E3ECC146994}"/>
              </a:ext>
            </a:extLst>
          </p:cNvPr>
          <p:cNvSpPr txBox="1"/>
          <p:nvPr/>
        </p:nvSpPr>
        <p:spPr>
          <a:xfrm>
            <a:off x="377278" y="2821811"/>
            <a:ext cx="9597993" cy="4801314"/>
          </a:xfrm>
          <a:prstGeom prst="rect">
            <a:avLst/>
          </a:prstGeom>
          <a:noFill/>
        </p:spPr>
        <p:txBody>
          <a:bodyPr wrap="square" rtlCol="0">
            <a:spAutoFit/>
          </a:bodyPr>
          <a:lstStyle/>
          <a:p>
            <a:pPr algn="l"/>
            <a:r>
              <a:rPr lang="en-US" b="1" i="0" dirty="0">
                <a:solidFill>
                  <a:srgbClr val="3A3A3A"/>
                </a:solidFill>
                <a:effectLst/>
                <a:latin typeface="Work Sans" pitchFamily="2" charset="0"/>
              </a:rPr>
              <a:t>How to test Brute-Force Attack:</a:t>
            </a:r>
            <a:r>
              <a:rPr lang="en-US" b="0" i="0" dirty="0">
                <a:solidFill>
                  <a:srgbClr val="3A3A3A"/>
                </a:solidFill>
                <a:effectLst/>
                <a:latin typeface="Work Sans" pitchFamily="2" charset="0"/>
              </a:rPr>
              <a:t> The tester must verify that some mechanism of account suspension is available and is working accurately. (S)He must attempt to login with invalid user IDs and Passwords alternatively to make sure that the software application blocks the account if continuous attempts are made to login with invalid credentials.</a:t>
            </a:r>
          </a:p>
          <a:p>
            <a:pPr algn="l"/>
            <a:r>
              <a:rPr lang="en-US" b="0" i="0" dirty="0">
                <a:solidFill>
                  <a:srgbClr val="3A3A3A"/>
                </a:solidFill>
                <a:effectLst/>
                <a:latin typeface="Work Sans" pitchFamily="2" charset="0"/>
              </a:rPr>
              <a:t>If the application is doing so, then it is secure against brute-force attack. Otherwise, this security vulnerability must be reported by the tester.</a:t>
            </a:r>
          </a:p>
          <a:p>
            <a:pPr algn="l"/>
            <a:r>
              <a:rPr lang="en-US" b="0" i="0" dirty="0">
                <a:solidFill>
                  <a:srgbClr val="3A3A3A"/>
                </a:solidFill>
                <a:effectLst/>
                <a:latin typeface="Work Sans" pitchFamily="2" charset="0"/>
              </a:rPr>
              <a:t>Testing for brute force can also be divided into two parts – black box testing and grey-box testing.</a:t>
            </a:r>
          </a:p>
          <a:p>
            <a:pPr algn="l"/>
            <a:r>
              <a:rPr lang="en-US" b="0" i="0" dirty="0">
                <a:solidFill>
                  <a:srgbClr val="3A3A3A"/>
                </a:solidFill>
                <a:effectLst/>
                <a:latin typeface="Work Sans" pitchFamily="2" charset="0"/>
              </a:rPr>
              <a:t>In Black box testing, the authentication method employed by the application is discovered and tested. Furthermore, the grey box testing is based on partial knowledge of password &amp; account details and memory trade-off attacks.</a:t>
            </a:r>
            <a:br>
              <a:rPr lang="en-US" b="0" i="0" dirty="0">
                <a:solidFill>
                  <a:srgbClr val="3A3A3A"/>
                </a:solidFill>
                <a:effectLst/>
                <a:latin typeface="Work Sans" pitchFamily="2" charset="0"/>
              </a:rPr>
            </a:br>
            <a:br>
              <a:rPr lang="en-US" b="0" i="0" dirty="0">
                <a:solidFill>
                  <a:srgbClr val="3A3A3A"/>
                </a:solidFill>
                <a:effectLst/>
                <a:latin typeface="Work Sans" pitchFamily="2" charset="0"/>
              </a:rPr>
            </a:br>
            <a:r>
              <a:rPr lang="en-US" b="1" i="0" dirty="0">
                <a:solidFill>
                  <a:srgbClr val="3A3A3A"/>
                </a:solidFill>
                <a:effectLst/>
                <a:latin typeface="Work Sans" pitchFamily="2" charset="0"/>
              </a:rPr>
              <a:t>The above three security aspects should be taken into account for both web and desktop applications while the following points are related to web-based applications only.</a:t>
            </a:r>
            <a:endParaRPr lang="en-US" b="0" i="0" dirty="0">
              <a:solidFill>
                <a:srgbClr val="3A3A3A"/>
              </a:solidFill>
              <a:effectLst/>
              <a:latin typeface="Work Sans" pitchFamily="2" charset="0"/>
            </a:endParaRPr>
          </a:p>
          <a:p>
            <a:endParaRPr lang="en-US" dirty="0"/>
          </a:p>
        </p:txBody>
      </p:sp>
    </p:spTree>
    <p:extLst>
      <p:ext uri="{BB962C8B-B14F-4D97-AF65-F5344CB8AC3E}">
        <p14:creationId xmlns:p14="http://schemas.microsoft.com/office/powerpoint/2010/main" val="221617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asellaDiTesto 59">
            <a:extLst>
              <a:ext uri="{FF2B5EF4-FFF2-40B4-BE49-F238E27FC236}">
                <a16:creationId xmlns:a16="http://schemas.microsoft.com/office/drawing/2014/main" id="{69D99C82-ABC0-4CB3-B793-5764A3C23072}"/>
              </a:ext>
            </a:extLst>
          </p:cNvPr>
          <p:cNvSpPr txBox="1"/>
          <p:nvPr/>
        </p:nvSpPr>
        <p:spPr>
          <a:xfrm>
            <a:off x="377281" y="226218"/>
            <a:ext cx="9303833" cy="369332"/>
          </a:xfrm>
          <a:prstGeom prst="rect">
            <a:avLst/>
          </a:prstGeom>
          <a:noFill/>
        </p:spPr>
        <p:txBody>
          <a:bodyPr wrap="square" rtlCol="0">
            <a:spAutoFit/>
          </a:bodyPr>
          <a:lstStyle/>
          <a:p>
            <a:pPr algn="l"/>
            <a:r>
              <a:rPr lang="en-US" b="1" i="0" dirty="0">
                <a:solidFill>
                  <a:srgbClr val="FF6600"/>
                </a:solidFill>
                <a:effectLst/>
                <a:latin typeface="Work Sans" pitchFamily="2" charset="0"/>
              </a:rPr>
              <a:t>#4) SQL Injection And XSS (Cross-Site Scripting)</a:t>
            </a:r>
            <a:endParaRPr lang="en-US" b="1" i="0" dirty="0">
              <a:solidFill>
                <a:srgbClr val="3A3A3A"/>
              </a:solidFill>
              <a:effectLst/>
              <a:latin typeface="Work Sans" pitchFamily="2" charset="0"/>
            </a:endParaRPr>
          </a:p>
        </p:txBody>
      </p:sp>
      <p:sp>
        <p:nvSpPr>
          <p:cNvPr id="11" name="CasellaDiTesto 59">
            <a:extLst>
              <a:ext uri="{FF2B5EF4-FFF2-40B4-BE49-F238E27FC236}">
                <a16:creationId xmlns:a16="http://schemas.microsoft.com/office/drawing/2014/main" id="{900A32CC-DE3F-46D0-AAEE-6124AD6D40E9}"/>
              </a:ext>
            </a:extLst>
          </p:cNvPr>
          <p:cNvSpPr txBox="1"/>
          <p:nvPr/>
        </p:nvSpPr>
        <p:spPr>
          <a:xfrm>
            <a:off x="377283" y="6699796"/>
            <a:ext cx="9189436" cy="846386"/>
          </a:xfrm>
          <a:prstGeom prst="rect">
            <a:avLst/>
          </a:prstGeom>
          <a:noFill/>
        </p:spPr>
        <p:txBody>
          <a:bodyPr wrap="square" rtlCol="0">
            <a:spAutoFit/>
          </a:bodyPr>
          <a:lstStyle/>
          <a:p>
            <a:pPr>
              <a:lnSpc>
                <a:spcPct val="150000"/>
              </a:lnSpc>
            </a:pPr>
            <a: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For more information, visit https://www.softwaretestinghelp.com/how-to-test-application-security-web-and-desktop-application-security-testing-techniques/</a:t>
            </a:r>
          </a:p>
          <a:p>
            <a:endParaRPr lang="it-IT" sz="7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243194D9-E96E-456F-8002-47787DAEDB92}"/>
              </a:ext>
            </a:extLst>
          </p:cNvPr>
          <p:cNvSpPr txBox="1"/>
          <p:nvPr/>
        </p:nvSpPr>
        <p:spPr>
          <a:xfrm>
            <a:off x="377283" y="1879789"/>
            <a:ext cx="9171961" cy="646331"/>
          </a:xfrm>
          <a:prstGeom prst="rect">
            <a:avLst/>
          </a:prstGeom>
          <a:noFill/>
        </p:spPr>
        <p:txBody>
          <a:bodyPr wrap="square" rtlCol="0">
            <a:spAutoFit/>
          </a:bodyPr>
          <a:lstStyle/>
          <a:p>
            <a:r>
              <a:rPr lang="en-US" b="0" i="0" dirty="0">
                <a:solidFill>
                  <a:srgbClr val="3A3A3A"/>
                </a:solidFill>
                <a:effectLst/>
                <a:latin typeface="Work Sans" pitchFamily="2" charset="0"/>
              </a:rPr>
              <a:t>In this approach, the </a:t>
            </a:r>
            <a:r>
              <a:rPr lang="en-US" b="1" i="0" dirty="0">
                <a:solidFill>
                  <a:srgbClr val="3A3A3A"/>
                </a:solidFill>
                <a:effectLst/>
                <a:latin typeface="Work Sans" pitchFamily="2" charset="0"/>
              </a:rPr>
              <a:t>malicious script is used by hackers in order to manipulate a website</a:t>
            </a:r>
            <a:r>
              <a:rPr lang="en-US" b="0" i="0" dirty="0">
                <a:solidFill>
                  <a:srgbClr val="3A3A3A"/>
                </a:solidFill>
                <a:effectLst/>
                <a:latin typeface="Work Sans" pitchFamily="2" charset="0"/>
              </a:rPr>
              <a:t>.</a:t>
            </a:r>
            <a:endParaRPr lang="en-US" dirty="0"/>
          </a:p>
        </p:txBody>
      </p:sp>
      <p:sp>
        <p:nvSpPr>
          <p:cNvPr id="7" name="TextBox 6">
            <a:extLst>
              <a:ext uri="{FF2B5EF4-FFF2-40B4-BE49-F238E27FC236}">
                <a16:creationId xmlns:a16="http://schemas.microsoft.com/office/drawing/2014/main" id="{EABFBB76-6FD9-41CF-979B-8E3ECC146994}"/>
              </a:ext>
            </a:extLst>
          </p:cNvPr>
          <p:cNvSpPr txBox="1"/>
          <p:nvPr/>
        </p:nvSpPr>
        <p:spPr>
          <a:xfrm>
            <a:off x="377281" y="2637112"/>
            <a:ext cx="9303833" cy="923330"/>
          </a:xfrm>
          <a:prstGeom prst="rect">
            <a:avLst/>
          </a:prstGeom>
          <a:noFill/>
        </p:spPr>
        <p:txBody>
          <a:bodyPr wrap="square" rtlCol="0">
            <a:spAutoFit/>
          </a:bodyPr>
          <a:lstStyle/>
          <a:p>
            <a:r>
              <a:rPr lang="en-US" b="0" i="0" dirty="0">
                <a:solidFill>
                  <a:srgbClr val="3A3A3A"/>
                </a:solidFill>
                <a:effectLst/>
                <a:latin typeface="Work Sans" pitchFamily="2" charset="0"/>
              </a:rPr>
              <a:t>There are several ways to immune against such attempts. For all input fields on the website, field lengths should be defined small enough to restrict the input of any script</a:t>
            </a:r>
            <a:endParaRPr lang="en-US" dirty="0"/>
          </a:p>
        </p:txBody>
      </p:sp>
      <p:sp>
        <p:nvSpPr>
          <p:cNvPr id="16" name="CasellaDiTesto 59">
            <a:extLst>
              <a:ext uri="{FF2B5EF4-FFF2-40B4-BE49-F238E27FC236}">
                <a16:creationId xmlns:a16="http://schemas.microsoft.com/office/drawing/2014/main" id="{97199436-ECA2-41D5-80D9-0B42E8A112BE}"/>
              </a:ext>
            </a:extLst>
          </p:cNvPr>
          <p:cNvSpPr txBox="1"/>
          <p:nvPr/>
        </p:nvSpPr>
        <p:spPr>
          <a:xfrm>
            <a:off x="377281" y="4569995"/>
            <a:ext cx="9303833" cy="369332"/>
          </a:xfrm>
          <a:prstGeom prst="rect">
            <a:avLst/>
          </a:prstGeom>
          <a:noFill/>
        </p:spPr>
        <p:txBody>
          <a:bodyPr wrap="square" rtlCol="0">
            <a:spAutoFit/>
          </a:bodyPr>
          <a:lstStyle/>
          <a:p>
            <a:pPr algn="l"/>
            <a:r>
              <a:rPr lang="en-US" b="1" i="0" dirty="0">
                <a:solidFill>
                  <a:srgbClr val="FF6600"/>
                </a:solidFill>
                <a:effectLst/>
                <a:latin typeface="Work Sans" pitchFamily="2" charset="0"/>
              </a:rPr>
              <a:t>#5) Service Access Points (Sealed and Secure Open)</a:t>
            </a:r>
            <a:endParaRPr lang="en-US" b="1" i="0" dirty="0">
              <a:solidFill>
                <a:srgbClr val="3A3A3A"/>
              </a:solidFill>
              <a:effectLst/>
              <a:latin typeface="Work Sans" pitchFamily="2" charset="0"/>
            </a:endParaRPr>
          </a:p>
        </p:txBody>
      </p:sp>
      <p:sp>
        <p:nvSpPr>
          <p:cNvPr id="17" name="TextBox 16">
            <a:extLst>
              <a:ext uri="{FF2B5EF4-FFF2-40B4-BE49-F238E27FC236}">
                <a16:creationId xmlns:a16="http://schemas.microsoft.com/office/drawing/2014/main" id="{2FB8A547-774C-40F9-9991-74C029ACFA0E}"/>
              </a:ext>
            </a:extLst>
          </p:cNvPr>
          <p:cNvSpPr txBox="1"/>
          <p:nvPr/>
        </p:nvSpPr>
        <p:spPr>
          <a:xfrm>
            <a:off x="377281" y="4932547"/>
            <a:ext cx="9608383" cy="2862322"/>
          </a:xfrm>
          <a:prstGeom prst="rect">
            <a:avLst/>
          </a:prstGeom>
          <a:noFill/>
        </p:spPr>
        <p:txBody>
          <a:bodyPr wrap="square" rtlCol="0">
            <a:spAutoFit/>
          </a:bodyPr>
          <a:lstStyle/>
          <a:p>
            <a:pPr algn="l"/>
            <a:r>
              <a:rPr lang="en-US" b="0" i="0" dirty="0">
                <a:solidFill>
                  <a:srgbClr val="3A3A3A"/>
                </a:solidFill>
                <a:effectLst/>
                <a:latin typeface="Work Sans" pitchFamily="2" charset="0"/>
              </a:rPr>
              <a:t>The tester must ensure that all </a:t>
            </a:r>
            <a:r>
              <a:rPr lang="en-US" b="1" i="0" dirty="0">
                <a:solidFill>
                  <a:srgbClr val="3A3A3A"/>
                </a:solidFill>
                <a:effectLst/>
                <a:latin typeface="Work Sans" pitchFamily="2" charset="0"/>
              </a:rPr>
              <a:t>inter-network and intra-network access</a:t>
            </a:r>
            <a:r>
              <a:rPr lang="en-US" b="0" i="0" dirty="0">
                <a:solidFill>
                  <a:srgbClr val="3A3A3A"/>
                </a:solidFill>
                <a:effectLst/>
                <a:latin typeface="Work Sans" pitchFamily="2" charset="0"/>
              </a:rPr>
              <a:t> to the application is through trusted applications, machines (IPs) and users.</a:t>
            </a:r>
          </a:p>
          <a:p>
            <a:pPr algn="l"/>
            <a:r>
              <a:rPr lang="en-US" b="0" i="0" dirty="0">
                <a:solidFill>
                  <a:srgbClr val="3A3A3A"/>
                </a:solidFill>
                <a:effectLst/>
                <a:latin typeface="Work Sans" pitchFamily="2" charset="0"/>
              </a:rPr>
              <a:t>In order to verify that an open access point is secure enough, the tester must try to access it from different machines having both trusted and untrusted IP addresses.</a:t>
            </a:r>
          </a:p>
          <a:p>
            <a:pPr algn="l"/>
            <a:r>
              <a:rPr lang="en-US" b="0" i="0" dirty="0">
                <a:solidFill>
                  <a:srgbClr val="3A3A3A"/>
                </a:solidFill>
                <a:effectLst/>
                <a:latin typeface="Work Sans" pitchFamily="2" charset="0"/>
              </a:rPr>
              <a:t>Different sorts of real-time transactions should be tried in bulk to have good confidence in the application’s performance.  By doing so, the capacity of access points of the application will also be observed clearly.</a:t>
            </a:r>
          </a:p>
          <a:p>
            <a:pPr algn="l"/>
            <a:r>
              <a:rPr lang="en-US" b="0" i="0" dirty="0">
                <a:solidFill>
                  <a:srgbClr val="3A3A3A"/>
                </a:solidFill>
                <a:effectLst/>
                <a:latin typeface="Work Sans" pitchFamily="2" charset="0"/>
              </a:rPr>
              <a:t>The tester must ensure that the application entertains all communication requests from trusted IPs and applications only while all other requests are rejected.</a:t>
            </a:r>
            <a:endParaRPr lang="en-US" dirty="0"/>
          </a:p>
        </p:txBody>
      </p:sp>
      <p:pic>
        <p:nvPicPr>
          <p:cNvPr id="2050" name="Picture 2" descr="SQL Injection">
            <a:extLst>
              <a:ext uri="{FF2B5EF4-FFF2-40B4-BE49-F238E27FC236}">
                <a16:creationId xmlns:a16="http://schemas.microsoft.com/office/drawing/2014/main" id="{7CDFA9A4-5EF4-4A09-B714-AAB457FDB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80" y="815548"/>
            <a:ext cx="2958201" cy="8953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2C7940-2052-4E42-95E9-20ED331D3709}"/>
              </a:ext>
            </a:extLst>
          </p:cNvPr>
          <p:cNvSpPr txBox="1"/>
          <p:nvPr/>
        </p:nvSpPr>
        <p:spPr>
          <a:xfrm>
            <a:off x="377281" y="3436560"/>
            <a:ext cx="9303833" cy="1200329"/>
          </a:xfrm>
          <a:prstGeom prst="rect">
            <a:avLst/>
          </a:prstGeom>
          <a:noFill/>
        </p:spPr>
        <p:txBody>
          <a:bodyPr wrap="square" rtlCol="0">
            <a:spAutoFit/>
          </a:bodyPr>
          <a:lstStyle/>
          <a:p>
            <a:r>
              <a:rPr lang="en-US" b="1" i="0" dirty="0">
                <a:solidFill>
                  <a:srgbClr val="3A3A3A"/>
                </a:solidFill>
                <a:effectLst/>
                <a:latin typeface="Work Sans" pitchFamily="2" charset="0"/>
              </a:rPr>
              <a:t>How to </a:t>
            </a:r>
            <a:r>
              <a:rPr lang="en-US" b="1" i="0" u="none" strike="noStrike" dirty="0">
                <a:solidFill>
                  <a:srgbClr val="ED0000"/>
                </a:solidFill>
                <a:effectLst/>
                <a:latin typeface="Work Sans" pitchFamily="2" charset="0"/>
                <a:hlinkClick r:id="rId3"/>
              </a:rPr>
              <a:t>test SQL Injection</a:t>
            </a:r>
            <a:r>
              <a:rPr lang="en-US" b="1" i="0" dirty="0">
                <a:solidFill>
                  <a:srgbClr val="3A3A3A"/>
                </a:solidFill>
                <a:effectLst/>
                <a:latin typeface="Work Sans" pitchFamily="2" charset="0"/>
              </a:rPr>
              <a:t> and XSS:</a:t>
            </a:r>
            <a:r>
              <a:rPr lang="en-US" b="0" i="0" dirty="0">
                <a:solidFill>
                  <a:srgbClr val="3A3A3A"/>
                </a:solidFill>
                <a:effectLst/>
                <a:latin typeface="Work Sans" pitchFamily="2" charset="0"/>
              </a:rPr>
              <a:t> Tester must ensure that maximum lengths of all input fields are defined and implemented. (S)He should also ensure that the defined length of input fields does not accommodate any script input as well as tag input. Both of these can be easily tested.</a:t>
            </a:r>
            <a:endParaRPr lang="en-US" dirty="0"/>
          </a:p>
        </p:txBody>
      </p:sp>
    </p:spTree>
    <p:extLst>
      <p:ext uri="{BB962C8B-B14F-4D97-AF65-F5344CB8AC3E}">
        <p14:creationId xmlns:p14="http://schemas.microsoft.com/office/powerpoint/2010/main" val="10090584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 ways to stay safe online - 2020 update" id="{2A8F8DAB-17D1-4218-86A4-892186A98437}" vid="{CF752E29-56EF-42C3-8AE1-162D9E00FC0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STS_x0020_Hashtags xmlns="34f92d76-972f-40f7-83ba-9ff99395c1e2"/>
    <_ip_UnifiedCompliancePolicyProperties xmlns="http://schemas.microsoft.com/sharepoint/v3" xsi:nil="true"/>
    <MediaServiceKeyPoints xmlns="34f92d76-972f-40f7-83ba-9ff99395c1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960AAC9CB38E4D8644DE30D1FEB539" ma:contentTypeVersion="19" ma:contentTypeDescription="Create a new document." ma:contentTypeScope="" ma:versionID="2bead677cef3b09207ed509027f3cc3e">
  <xsd:schema xmlns:xsd="http://www.w3.org/2001/XMLSchema" xmlns:xs="http://www.w3.org/2001/XMLSchema" xmlns:p="http://schemas.microsoft.com/office/2006/metadata/properties" xmlns:ns1="http://schemas.microsoft.com/sharepoint/v3" xmlns:ns3="3d66f52e-af98-460a-93ca-ddf37d61e5d6" xmlns:ns4="34f92d76-972f-40f7-83ba-9ff99395c1e2" targetNamespace="http://schemas.microsoft.com/office/2006/metadata/properties" ma:root="true" ma:fieldsID="295acc4d4c993f921b621d6233a89d61" ns1:_="" ns3:_="" ns4:_="">
    <xsd:import namespace="http://schemas.microsoft.com/sharepoint/v3"/>
    <xsd:import namespace="3d66f52e-af98-460a-93ca-ddf37d61e5d6"/>
    <xsd:import namespace="34f92d76-972f-40f7-83ba-9ff99395c1e2"/>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_STS_x0020_Hashtags" minOccurs="0"/>
                <xsd:element ref="ns3:_STS_x0020_AppliedHashtags" minOccurs="0"/>
                <xsd:element ref="ns4:MediaServiceAutoTags" minOccurs="0"/>
                <xsd:element ref="ns4:MediaServiceOCR" minOccurs="0"/>
                <xsd:element ref="ns4:MediaServiceLocation"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66f52e-af98-460a-93ca-ddf37d61e5d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element name="_STS_x0020_AppliedHashtags" ma:index="17" nillable="true" ma:displayName="Applied Hashtags" ma:description="" ma:internalName="_STS_x0020_AppliedHashtags" ma:readOnly="true" ma:showField="Titl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4f92d76-972f-40f7-83ba-9ff99395c1e2"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_STS_x0020_Hashtags" ma:index="16" nillable="true" ma:displayName="Hashtags" ma:description="" ma:list="{02514a76-954f-4a58-a108-ce755d61aca7}" ma:internalName="_STS_x0020_Hashtags" ma:readOnly="false" ma:showField="Title">
      <xsd:complexType>
        <xsd:complexContent>
          <xsd:extension base="dms:MultiChoiceLookup">
            <xsd:sequence>
              <xsd:element name="Value" type="dms:Lookup" maxOccurs="unbounded" minOccurs="0" nillable="true"/>
            </xsd:sequence>
          </xsd:extension>
        </xsd:complexContent>
      </xsd:complexType>
    </xsd:element>
    <xsd:element name="MediaServiceAutoTags" ma:index="18" nillable="true" ma:displayName="MediaServiceAutoTags" ma:description="" ma:internalName="MediaServiceAutoTags" ma:readOnly="true">
      <xsd:simpleType>
        <xsd:restriction base="dms:Text"/>
      </xsd:simpleType>
    </xsd:element>
    <xsd:element name="MediaServiceOCR" ma:index="19" nillable="true" ma:displayName="MediaServiceOCR" ma:description="" ma:internalName="MediaServiceOCR" ma:readOnly="true">
      <xsd:simpleType>
        <xsd:restriction base="dms:Note">
          <xsd:maxLength value="255"/>
        </xsd:restriction>
      </xsd:simpleType>
    </xsd:element>
    <xsd:element name="MediaServiceLocation" ma:index="20" nillable="true" ma:displayName="MediaServiceLocation" ma:internalName="MediaServiceLocation"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74C58F-4A19-4194-A5AC-1B7A48193F3B}">
  <ds:schemaRefs>
    <ds:schemaRef ds:uri="http://schemas.microsoft.com/office/2006/metadata/properties"/>
    <ds:schemaRef ds:uri="http://schemas.microsoft.com/office/infopath/2007/PartnerControls"/>
    <ds:schemaRef ds:uri="http://schemas.microsoft.com/sharepoint/v3"/>
    <ds:schemaRef ds:uri="34f92d76-972f-40f7-83ba-9ff99395c1e2"/>
  </ds:schemaRefs>
</ds:datastoreItem>
</file>

<file path=customXml/itemProps2.xml><?xml version="1.0" encoding="utf-8"?>
<ds:datastoreItem xmlns:ds="http://schemas.openxmlformats.org/officeDocument/2006/customXml" ds:itemID="{ED8C8AB5-384A-46A7-8A1F-A6A91F154A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d66f52e-af98-460a-93ca-ddf37d61e5d6"/>
    <ds:schemaRef ds:uri="34f92d76-972f-40f7-83ba-9ff99395c1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596F9F-BD71-4894-B68F-EE12B0B747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 ways to stay safe online</Template>
  <TotalTime>107</TotalTime>
  <Words>1988</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Examples of Security flaws in an application</vt:lpstr>
      <vt:lpstr>Types of Security Testing:</vt:lpstr>
      <vt:lpstr>PowerPoint Presentation</vt:lpstr>
      <vt:lpstr>Security – Meaning</vt:lpstr>
      <vt:lpstr>Recommended Security Testing Tools</vt:lpstr>
      <vt:lpstr>Top 8 Security Testing Techniques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 of Security flaws in an application</dc:title>
  <dc:creator>Islam Domyaty</dc:creator>
  <cp:lastModifiedBy>Islam Domyaty</cp:lastModifiedBy>
  <cp:revision>10</cp:revision>
  <dcterms:created xsi:type="dcterms:W3CDTF">2022-08-05T11:33:16Z</dcterms:created>
  <dcterms:modified xsi:type="dcterms:W3CDTF">2023-12-17T10:08:05Z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0x01010043960AAC9CB38E4D8644DE30D1FEB539</vt:lpwstr>
  </property>
</Properties>
</file>