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0" r:id="rId5"/>
    <p:sldId id="259" r:id="rId6"/>
    <p:sldId id="321" r:id="rId7"/>
    <p:sldId id="323" r:id="rId8"/>
    <p:sldId id="302" r:id="rId9"/>
    <p:sldId id="322" r:id="rId10"/>
    <p:sldId id="314" r:id="rId11"/>
    <p:sldId id="324" r:id="rId12"/>
    <p:sldId id="317" r:id="rId13"/>
    <p:sldId id="315" r:id="rId14"/>
    <p:sldId id="325" r:id="rId15"/>
    <p:sldId id="30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831F"/>
    <a:srgbClr val="F5821E"/>
    <a:srgbClr val="20B9EC"/>
    <a:srgbClr val="51B255"/>
    <a:srgbClr val="58585A"/>
    <a:srgbClr val="6C6C6C"/>
    <a:srgbClr val="F59D21"/>
    <a:srgbClr val="0E8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44" autoAdjust="0"/>
    <p:restoredTop sz="96144" autoAdjust="0"/>
  </p:normalViewPr>
  <p:slideViewPr>
    <p:cSldViewPr snapToGrid="0">
      <p:cViewPr varScale="1">
        <p:scale>
          <a:sx n="114" d="100"/>
          <a:sy n="114" d="100"/>
        </p:scale>
        <p:origin x="36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1878"/>
    </p:cViewPr>
  </p:sorterViewPr>
  <p:notesViewPr>
    <p:cSldViewPr snapToGrid="0">
      <p:cViewPr varScale="1">
        <p:scale>
          <a:sx n="111" d="100"/>
          <a:sy n="111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3FF54-310F-4821-A32D-BC1284A3685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2F332-79C1-45C2-B1F0-DBF243938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6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705CD-46AF-452D-9610-5607E27DD3DE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D3DF4-EEE5-45BB-9F7A-E7BC0224F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68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3DF4-EEE5-45BB-9F7A-E7BC0224F2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36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3DF4-EEE5-45BB-9F7A-E7BC0224F2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43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3DF4-EEE5-45BB-9F7A-E7BC0224F2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4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3DF4-EEE5-45BB-9F7A-E7BC0224F2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57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3DF4-EEE5-45BB-9F7A-E7BC0224F2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1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897" y="6310866"/>
            <a:ext cx="1064956" cy="32176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712652" y="6258561"/>
            <a:ext cx="107273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5D648BD-2637-8041-8473-7C756BEECE52}"/>
              </a:ext>
            </a:extLst>
          </p:cNvPr>
          <p:cNvSpPr/>
          <p:nvPr userDrawn="1"/>
        </p:nvSpPr>
        <p:spPr>
          <a:xfrm>
            <a:off x="11065976" y="6257842"/>
            <a:ext cx="374070" cy="374070"/>
          </a:xfrm>
          <a:prstGeom prst="rect">
            <a:avLst/>
          </a:prstGeom>
          <a:solidFill>
            <a:srgbClr val="F98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4C27BC2-049F-B147-A028-6793C48E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5976" y="6310145"/>
            <a:ext cx="374070" cy="32176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defRPr>
            </a:lvl1pPr>
          </a:lstStyle>
          <a:p>
            <a:pPr algn="ctr"/>
            <a:fld id="{33581D15-6F80-46E9-9551-29B1D9C0E8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7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897" y="6310866"/>
            <a:ext cx="1064956" cy="32176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712652" y="6258561"/>
            <a:ext cx="107273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 userDrawn="1"/>
        </p:nvSpPr>
        <p:spPr>
          <a:xfrm>
            <a:off x="11065976" y="6257842"/>
            <a:ext cx="374070" cy="374070"/>
          </a:xfrm>
          <a:prstGeom prst="rect">
            <a:avLst/>
          </a:prstGeom>
          <a:solidFill>
            <a:srgbClr val="F98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12652" y="1231970"/>
            <a:ext cx="107273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65976" y="6310145"/>
            <a:ext cx="374070" cy="32176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defRPr>
            </a:lvl1pPr>
          </a:lstStyle>
          <a:p>
            <a:pPr algn="ctr"/>
            <a:fld id="{33581D15-6F80-46E9-9551-29B1D9C0E8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1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07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897" y="6310866"/>
            <a:ext cx="1064956" cy="321765"/>
          </a:xfrm>
          <a:prstGeom prst="rect">
            <a:avLst/>
          </a:prstGeom>
        </p:spPr>
      </p:pic>
      <p:cxnSp>
        <p:nvCxnSpPr>
          <p:cNvPr id="26" name="Straight Connector 25"/>
          <p:cNvCxnSpPr/>
          <p:nvPr userDrawn="1"/>
        </p:nvCxnSpPr>
        <p:spPr>
          <a:xfrm>
            <a:off x="712652" y="6258561"/>
            <a:ext cx="107273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712652" y="1231970"/>
            <a:ext cx="107273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4"/>
          <p:cNvSpPr>
            <a:spLocks noGrp="1" noChangeAspect="1"/>
          </p:cNvSpPr>
          <p:nvPr>
            <p:ph type="pic" sz="quarter" idx="14"/>
          </p:nvPr>
        </p:nvSpPr>
        <p:spPr>
          <a:xfrm>
            <a:off x="1856097" y="1912763"/>
            <a:ext cx="1097137" cy="1097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8" name="Picture Placeholder 24"/>
          <p:cNvSpPr>
            <a:spLocks noGrp="1" noChangeAspect="1"/>
          </p:cNvSpPr>
          <p:nvPr>
            <p:ph type="pic" sz="quarter" idx="15"/>
          </p:nvPr>
        </p:nvSpPr>
        <p:spPr>
          <a:xfrm>
            <a:off x="5527780" y="1912762"/>
            <a:ext cx="1097137" cy="1097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9" name="Picture Placeholder 24"/>
          <p:cNvSpPr>
            <a:spLocks noGrp="1" noChangeAspect="1"/>
          </p:cNvSpPr>
          <p:nvPr>
            <p:ph type="pic" sz="quarter" idx="16"/>
          </p:nvPr>
        </p:nvSpPr>
        <p:spPr>
          <a:xfrm>
            <a:off x="9199463" y="1881068"/>
            <a:ext cx="1097137" cy="1097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24"/>
          <p:cNvSpPr>
            <a:spLocks noGrp="1" noChangeAspect="1"/>
          </p:cNvSpPr>
          <p:nvPr>
            <p:ph type="pic" sz="quarter" idx="17"/>
          </p:nvPr>
        </p:nvSpPr>
        <p:spPr>
          <a:xfrm>
            <a:off x="1856097" y="4069815"/>
            <a:ext cx="1097137" cy="1097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12" name="Picture Placeholder 24"/>
          <p:cNvSpPr>
            <a:spLocks noGrp="1" noChangeAspect="1"/>
          </p:cNvSpPr>
          <p:nvPr>
            <p:ph type="pic" sz="quarter" idx="19"/>
          </p:nvPr>
        </p:nvSpPr>
        <p:spPr>
          <a:xfrm>
            <a:off x="5527780" y="4047560"/>
            <a:ext cx="1097137" cy="1097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14" name="Picture Placeholder 24"/>
          <p:cNvSpPr>
            <a:spLocks noGrp="1" noChangeAspect="1"/>
          </p:cNvSpPr>
          <p:nvPr>
            <p:ph type="pic" sz="quarter" idx="21"/>
          </p:nvPr>
        </p:nvSpPr>
        <p:spPr>
          <a:xfrm>
            <a:off x="9199463" y="4055924"/>
            <a:ext cx="1097137" cy="1097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latin typeface="Roboto Light"/>
                <a:cs typeface="Roboto Light"/>
              </a:defRPr>
            </a:lvl1pPr>
          </a:lstStyle>
          <a:p>
            <a:endParaRPr lang="id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4B5CAE-6575-0E42-8940-57C2BD2351BB}"/>
              </a:ext>
            </a:extLst>
          </p:cNvPr>
          <p:cNvSpPr/>
          <p:nvPr userDrawn="1"/>
        </p:nvSpPr>
        <p:spPr>
          <a:xfrm>
            <a:off x="11065976" y="6257842"/>
            <a:ext cx="374070" cy="374070"/>
          </a:xfrm>
          <a:prstGeom prst="rect">
            <a:avLst/>
          </a:prstGeom>
          <a:solidFill>
            <a:srgbClr val="F98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10B9A43-6304-3E42-A313-40BA181A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5976" y="6310145"/>
            <a:ext cx="374070" cy="32176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defRPr>
            </a:lvl1pPr>
          </a:lstStyle>
          <a:p>
            <a:pPr algn="ctr"/>
            <a:fld id="{33581D15-6F80-46E9-9551-29B1D9C0E8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xmlns:p14="http://schemas.microsoft.com/office/powerpoint/2010/main" spd="med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38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5" r:id="rId3"/>
    <p:sldLayoutId id="214748371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" b="7"/>
          <a:stretch/>
        </p:blipFill>
        <p:spPr>
          <a:xfrm>
            <a:off x="-8118" y="-3673"/>
            <a:ext cx="12200118" cy="6861673"/>
          </a:xfrm>
          <a:prstGeom prst="rect">
            <a:avLst/>
          </a:prstGeom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65768" y="4506604"/>
            <a:ext cx="43894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Version Control Systems</a:t>
            </a:r>
            <a:endParaRPr lang="en-US" sz="28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770" y="5904697"/>
            <a:ext cx="75940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Hagar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Elgabry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                                                            05/17/2022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0094" y="236086"/>
            <a:ext cx="1611732" cy="48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99138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9548FA-BF45-628E-C913-7CB1E7012A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1" r="-1" b="459"/>
          <a:stretch/>
        </p:blipFill>
        <p:spPr>
          <a:xfrm>
            <a:off x="876694" y="599656"/>
            <a:ext cx="9756742" cy="525032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5151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r">
              <a:spcAft>
                <a:spcPts val="600"/>
              </a:spcAft>
            </a:pPr>
            <a:fld id="{33581D15-6F80-46E9-9551-29B1D9C0E817}" type="slidenum">
              <a:rPr lang="en-US">
                <a:solidFill>
                  <a:schemeClr val="tx1">
                    <a:tint val="75000"/>
                    <a:alpha val="80000"/>
                  </a:schemeClr>
                </a:solidFill>
                <a:latin typeface="+mn-lt"/>
                <a:ea typeface="+mn-ea"/>
                <a:cs typeface="+mn-cs"/>
              </a:rPr>
              <a:pPr algn="r"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tint val="75000"/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54034" y="5079626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b="1" dirty="0">
              <a:latin typeface="Roboto" panose="02000000000000000000" pitchFamily="2" charset="0"/>
              <a:ea typeface="Roboto" panose="02000000000000000000" pitchFamily="2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909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5552" y="566462"/>
            <a:ext cx="8983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 of useful Git &amp; GitHub Commands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6162" y="1520569"/>
            <a:ext cx="1057388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status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To see what's changed since last commit. It shows all the files that have been added and modified and ready to be committed and files which are untracked. 2.git config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Config :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To set the basic configurations on GitHub like your name and email.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init: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To create a local git repository for us in our store folder. This will help to manage the git commands for that particular repository.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add Readme.txt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 To add a file Readme.txt to the staging area to track its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commit -m “Created a Readme.txt”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 To commit our changes(taking a snapshot) and providing a message to remember for future reference.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log :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To check the history of commits for our reference.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add :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To add a specific list of files to staging area.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add –all :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To add all files of current directory to staging area. 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diff: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To figure out what changes you made since last commit.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reset head license: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To undo staging of the file that was added in the staging area.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checkout –license: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To Blow away all changes since the last commit of the file.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branch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 To see all branches on your repo.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remote -v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 To see remote repo (global server).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branch &lt;new branch&gt;: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To create a new branch named as Testing.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1D15-6F80-46E9-9551-29B1D9C0E81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" b="7"/>
          <a:stretch/>
        </p:blipFill>
        <p:spPr>
          <a:xfrm>
            <a:off x="-1589" y="0"/>
            <a:ext cx="12193589" cy="68580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381DC8-1C4D-7142-8871-8E4A4999B1FB}"/>
              </a:ext>
            </a:extLst>
          </p:cNvPr>
          <p:cNvSpPr txBox="1"/>
          <p:nvPr/>
        </p:nvSpPr>
        <p:spPr>
          <a:xfrm>
            <a:off x="4758814" y="1331263"/>
            <a:ext cx="71283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20B9EC"/>
                </a:solidFill>
                <a:latin typeface="Sofia Pro Medium" panose="020B0000000000000000" pitchFamily="34" charset="0"/>
                <a:cs typeface="Segoe UI Semibold" panose="020B0702040204020203" pitchFamily="34" charset="0"/>
              </a:rPr>
              <a:t>THANK YOU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BBF42F-0AF5-0C48-8195-D6B19B4FF6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7664" y="6247229"/>
            <a:ext cx="1388344" cy="41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7278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4275" y="491319"/>
            <a:ext cx="3862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20B9EC"/>
                </a:solidFill>
                <a:latin typeface="Sofia Pro Medium" panose="020B0000000000000000" pitchFamily="34" charset="0"/>
                <a:cs typeface="Segoe UI Semibold" panose="020B0702040204020203" pitchFamily="34" charset="0"/>
              </a:rPr>
              <a:t>AGENDA</a:t>
            </a:r>
          </a:p>
        </p:txBody>
      </p:sp>
      <p:sp>
        <p:nvSpPr>
          <p:cNvPr id="4" name="Oval 3"/>
          <p:cNvSpPr/>
          <p:nvPr/>
        </p:nvSpPr>
        <p:spPr>
          <a:xfrm>
            <a:off x="764275" y="1520570"/>
            <a:ext cx="426566" cy="426566"/>
          </a:xfrm>
          <a:prstGeom prst="ellipse">
            <a:avLst/>
          </a:prstGeom>
          <a:solidFill>
            <a:srgbClr val="20B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764275" y="2108212"/>
            <a:ext cx="426566" cy="426566"/>
          </a:xfrm>
          <a:prstGeom prst="ellipse">
            <a:avLst/>
          </a:prstGeom>
          <a:solidFill>
            <a:srgbClr val="F98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764275" y="2676888"/>
            <a:ext cx="426566" cy="426566"/>
          </a:xfrm>
          <a:prstGeom prst="ellipse">
            <a:avLst/>
          </a:prstGeom>
          <a:solidFill>
            <a:srgbClr val="20B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764275" y="3265686"/>
            <a:ext cx="426566" cy="426566"/>
          </a:xfrm>
          <a:prstGeom prst="ellipse">
            <a:avLst/>
          </a:prstGeom>
          <a:solidFill>
            <a:srgbClr val="F98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4120" y="1540362"/>
            <a:ext cx="736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Version Control systems (VCS) and What Are Its Benefits?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4107" y="2131996"/>
            <a:ext cx="41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Git and GitHub?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7814" y="3264494"/>
            <a:ext cx="475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version Control best practices?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24107" y="2676888"/>
            <a:ext cx="483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common words used in VCS?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1D15-6F80-46E9-9551-29B1D9C0E81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6CC507-9588-69FA-3E94-C87D11881044}"/>
              </a:ext>
            </a:extLst>
          </p:cNvPr>
          <p:cNvSpPr/>
          <p:nvPr/>
        </p:nvSpPr>
        <p:spPr>
          <a:xfrm>
            <a:off x="737554" y="3890761"/>
            <a:ext cx="426566" cy="426566"/>
          </a:xfrm>
          <a:prstGeom prst="ellipse">
            <a:avLst/>
          </a:prstGeom>
          <a:solidFill>
            <a:srgbClr val="20B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B3C9BB-CA4C-C466-259D-460321BC3B24}"/>
              </a:ext>
            </a:extLst>
          </p:cNvPr>
          <p:cNvSpPr txBox="1"/>
          <p:nvPr/>
        </p:nvSpPr>
        <p:spPr>
          <a:xfrm>
            <a:off x="1165094" y="3908811"/>
            <a:ext cx="420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Live Demo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EE575F4-2C4C-76A4-43FF-16ABC59B3458}"/>
              </a:ext>
            </a:extLst>
          </p:cNvPr>
          <p:cNvSpPr/>
          <p:nvPr/>
        </p:nvSpPr>
        <p:spPr>
          <a:xfrm>
            <a:off x="737554" y="4478403"/>
            <a:ext cx="426566" cy="426566"/>
          </a:xfrm>
          <a:prstGeom prst="ellipse">
            <a:avLst/>
          </a:prstGeom>
          <a:solidFill>
            <a:srgbClr val="F98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CA69C9-ED26-4AE2-8AA9-5DDDBAC6D448}"/>
              </a:ext>
            </a:extLst>
          </p:cNvPr>
          <p:cNvSpPr txBox="1"/>
          <p:nvPr/>
        </p:nvSpPr>
        <p:spPr>
          <a:xfrm>
            <a:off x="1164120" y="4523826"/>
            <a:ext cx="6397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List of useful Git &amp; GitHub Commands</a:t>
            </a:r>
          </a:p>
        </p:txBody>
      </p:sp>
    </p:spTree>
    <p:extLst>
      <p:ext uri="{BB962C8B-B14F-4D97-AF65-F5344CB8AC3E}">
        <p14:creationId xmlns:p14="http://schemas.microsoft.com/office/powerpoint/2010/main" val="98201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1" grpId="0" animBg="1"/>
      <p:bldP spid="15" grpId="0"/>
      <p:bldP spid="17" grpId="0"/>
      <p:bldP spid="19" grpId="0"/>
      <p:bldP spid="21" grpId="0"/>
      <p:bldP spid="14" grpId="0" animBg="1"/>
      <p:bldP spid="18" grpId="0"/>
      <p:bldP spid="25" grpId="0" animBg="1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4275" y="554803"/>
            <a:ext cx="8983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Version Control System?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6162" y="1520570"/>
            <a:ext cx="5912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Version control enables multiple team members to work on a single project at the same time.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Each member edits his or her own copy of the files and chooses when to share those changes with the rest of the team.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best Version Control Systems tools in the market.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1D15-6F80-46E9-9551-29B1D9C0E81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E0429E-146E-9B66-3D15-40B9007F1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194" y="1678482"/>
            <a:ext cx="4003644" cy="336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1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4275" y="554803"/>
            <a:ext cx="8983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Are Its Benefits?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6162" y="1520569"/>
            <a:ext cx="9880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Enhances the project development speed by providing efficient collaboration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 control gives access to historical versions of your project and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Keeping Track of All the Modifications Made to the Code.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 control gives access to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revert changes.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Managing and Protecting the Source Code (You can Organize features)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1D15-6F80-46E9-9551-29B1D9C0E81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4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999728" y="1554636"/>
            <a:ext cx="9293564" cy="1384995"/>
          </a:xfrm>
          <a:prstGeom prst="rect">
            <a:avLst/>
          </a:prstGeom>
          <a:noFill/>
        </p:spPr>
        <p:txBody>
          <a:bodyPr wrap="square" numCol="1" spcCol="54864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is a Version Control System (VCS) designed to make it easier to have multiple versions of a code base, sometimes across multiple developers or teams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It allows you to see changes you make to your code and easily revert them.</a:t>
            </a: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Segoe UI Semilight" panose="020B04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6461" y="158048"/>
            <a:ext cx="112157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are Git and GitHub?</a:t>
            </a:r>
          </a:p>
          <a:p>
            <a:endParaRPr lang="en-US" dirty="0">
              <a:solidFill>
                <a:srgbClr val="F9831F"/>
              </a:solidFill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F9831F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Git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1D15-6F80-46E9-9551-29B1D9C0E81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74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941005" y="1554636"/>
            <a:ext cx="7976492" cy="1077218"/>
          </a:xfrm>
          <a:prstGeom prst="rect">
            <a:avLst/>
          </a:prstGeom>
          <a:noFill/>
        </p:spPr>
        <p:txBody>
          <a:bodyPr wrap="square" numCol="1" spcCol="54864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GitHub is a code hosting platform for version control and facilitates the sharing of codebases among teams by providing a GUI to easily fork or clone repos to a local machine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GitHub.com is a website that hosts git repositories on a remote server.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6461" y="158048"/>
            <a:ext cx="112157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are Git and GitHub?</a:t>
            </a:r>
          </a:p>
          <a:p>
            <a:endParaRPr lang="en-US" dirty="0">
              <a:solidFill>
                <a:srgbClr val="F9831F"/>
              </a:solidFill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F9831F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GitHub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1D15-6F80-46E9-9551-29B1D9C0E81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87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38231" y="1459685"/>
            <a:ext cx="11107023" cy="4524315"/>
          </a:xfrm>
          <a:prstGeom prst="rect">
            <a:avLst/>
          </a:prstGeom>
          <a:noFill/>
        </p:spPr>
        <p:txBody>
          <a:bodyPr wrap="square" numCol="1" spcCol="54864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repository (repo):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can be thought of as a database of changes.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It contains all the edits and historical versions (snapshots) of the project.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 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branch is a parallel version of a repository. It is contained within the repository but does not affect main branch.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Clone 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clone is a copy of a repository that lives on your computer.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:Pull refers to when you are fetching in changes and merging them.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Push 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send your committed changes to a remote repository on GitHub.com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 you use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git fetch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you're adding changes from the remote repository to your local working branch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without committing them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Unlike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git pull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fetching allows you to review changes before committing them to your local branch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3500" y="599990"/>
            <a:ext cx="11215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are common words that used in version control system (VCS)?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1D15-6F80-46E9-9551-29B1D9C0E81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9269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38232" y="1459685"/>
            <a:ext cx="11040988" cy="2862322"/>
          </a:xfrm>
          <a:prstGeom prst="rect">
            <a:avLst/>
          </a:prstGeom>
          <a:noFill/>
        </p:spPr>
        <p:txBody>
          <a:bodyPr wrap="square" numCol="1" spcCol="54864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Merge: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Merging takes the changes from one branch (in the same repository) and applies them into another. This often happens as a "pull request" (which can be thought of as a request to merge), or via the command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Merge conflict 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difference that occurs between merged branches. Merge conflicts happen when people make different changes to the same line of the same file, or when one person edits a file, and another person deletes the same file. The merge conflict must be resolved before you can merge the branches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Pull request: </a:t>
            </a:r>
            <a:r>
              <a:rPr lang="en-US" dirty="0"/>
              <a:t>Tell Other about your changes to pull I from remote repo, repository’s admins can reject or accept your code changes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3500" y="599990"/>
            <a:ext cx="11215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Words you will hear when use version control system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1D15-6F80-46E9-9551-29B1D9C0E81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21791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2656" y="608367"/>
            <a:ext cx="8983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 control best practices</a:t>
            </a:r>
          </a:p>
        </p:txBody>
      </p:sp>
      <p:sp>
        <p:nvSpPr>
          <p:cNvPr id="4" name="Oval 3"/>
          <p:cNvSpPr/>
          <p:nvPr/>
        </p:nvSpPr>
        <p:spPr>
          <a:xfrm>
            <a:off x="802747" y="1706901"/>
            <a:ext cx="426566" cy="426566"/>
          </a:xfrm>
          <a:prstGeom prst="ellipse">
            <a:avLst/>
          </a:prstGeom>
          <a:solidFill>
            <a:srgbClr val="20B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760321" y="2279182"/>
            <a:ext cx="426566" cy="426566"/>
          </a:xfrm>
          <a:prstGeom prst="ellipse">
            <a:avLst/>
          </a:prstGeom>
          <a:solidFill>
            <a:srgbClr val="F98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43688" y="1747850"/>
            <a:ext cx="930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 Repo for every project.</a:t>
            </a:r>
            <a:endParaRPr lang="en-US" dirty="0"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43688" y="2255009"/>
            <a:ext cx="830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Create a new branch for every feature or enhancement.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1D15-6F80-46E9-9551-29B1D9C0E81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F3DC6A-3216-A658-80CA-4EE6FAFBE2C7}"/>
              </a:ext>
            </a:extLst>
          </p:cNvPr>
          <p:cNvSpPr/>
          <p:nvPr/>
        </p:nvSpPr>
        <p:spPr>
          <a:xfrm>
            <a:off x="760321" y="2892782"/>
            <a:ext cx="426566" cy="426566"/>
          </a:xfrm>
          <a:prstGeom prst="ellipse">
            <a:avLst/>
          </a:prstGeom>
          <a:solidFill>
            <a:srgbClr val="20B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1D27DF-2CBC-C909-D44E-CB24069DFF9B}"/>
              </a:ext>
            </a:extLst>
          </p:cNvPr>
          <p:cNvSpPr/>
          <p:nvPr/>
        </p:nvSpPr>
        <p:spPr>
          <a:xfrm>
            <a:off x="764275" y="3472110"/>
            <a:ext cx="426566" cy="426566"/>
          </a:xfrm>
          <a:prstGeom prst="ellipse">
            <a:avLst/>
          </a:prstGeom>
          <a:solidFill>
            <a:srgbClr val="F98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1E428A-6CDC-B885-EBBA-98FAAB133EB6}"/>
              </a:ext>
            </a:extLst>
          </p:cNvPr>
          <p:cNvSpPr txBox="1"/>
          <p:nvPr/>
        </p:nvSpPr>
        <p:spPr>
          <a:xfrm>
            <a:off x="1243688" y="2893438"/>
            <a:ext cx="830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a descriptive commit message</a:t>
            </a:r>
            <a:r>
              <a:rPr lang="en-US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A45A5D-AAA2-9C9E-0C43-2F8A7AE175DA}"/>
              </a:ext>
            </a:extLst>
          </p:cNvPr>
          <p:cNvSpPr txBox="1"/>
          <p:nvPr/>
        </p:nvSpPr>
        <p:spPr>
          <a:xfrm>
            <a:off x="1243688" y="3422273"/>
            <a:ext cx="1049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Make each commit a logical unit : Each commit should have a single purpose and should completely implement that purpose. </a:t>
            </a:r>
            <a:endParaRPr lang="en-US" dirty="0"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389CCA-A782-7C24-31F2-86CF7B824538}"/>
              </a:ext>
            </a:extLst>
          </p:cNvPr>
          <p:cNvSpPr txBox="1"/>
          <p:nvPr/>
        </p:nvSpPr>
        <p:spPr>
          <a:xfrm>
            <a:off x="1343405" y="4256656"/>
            <a:ext cx="830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Share your changes frequently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FC26DC9-79ED-2E9C-097F-F4C432AB794B}"/>
              </a:ext>
            </a:extLst>
          </p:cNvPr>
          <p:cNvSpPr/>
          <p:nvPr/>
        </p:nvSpPr>
        <p:spPr>
          <a:xfrm>
            <a:off x="764275" y="4860766"/>
            <a:ext cx="426566" cy="426566"/>
          </a:xfrm>
          <a:prstGeom prst="ellipse">
            <a:avLst/>
          </a:prstGeom>
          <a:solidFill>
            <a:srgbClr val="F98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94BEA8-7D1D-97A1-F8E4-E392566C7CA5}"/>
              </a:ext>
            </a:extLst>
          </p:cNvPr>
          <p:cNvSpPr/>
          <p:nvPr/>
        </p:nvSpPr>
        <p:spPr>
          <a:xfrm>
            <a:off x="764275" y="4256656"/>
            <a:ext cx="426566" cy="426566"/>
          </a:xfrm>
          <a:prstGeom prst="ellipse">
            <a:avLst/>
          </a:prstGeom>
          <a:solidFill>
            <a:srgbClr val="20B9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456200-6962-A228-73C1-68F12E544523}"/>
              </a:ext>
            </a:extLst>
          </p:cNvPr>
          <p:cNvSpPr txBox="1"/>
          <p:nvPr/>
        </p:nvSpPr>
        <p:spPr>
          <a:xfrm>
            <a:off x="1243688" y="4796847"/>
            <a:ext cx="8302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Don't commit generated files (For example, do not commit binary files that result from compilation, such as .o files or .class files)</a:t>
            </a:r>
          </a:p>
        </p:txBody>
      </p:sp>
    </p:spTree>
    <p:extLst>
      <p:ext uri="{BB962C8B-B14F-4D97-AF65-F5344CB8AC3E}">
        <p14:creationId xmlns:p14="http://schemas.microsoft.com/office/powerpoint/2010/main" val="98220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5" grpId="0"/>
      <p:bldP spid="17" grpId="0"/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 animBg="1"/>
      <p:bldP spid="16" grpId="0"/>
    </p:bldLst>
  </p:timing>
</p:sld>
</file>

<file path=ppt/theme/theme1.xml><?xml version="1.0" encoding="utf-8"?>
<a:theme xmlns:a="http://schemas.openxmlformats.org/drawingml/2006/main" name="Higher Educ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088601a7-6de4-484b-b762-3034eba6fe9a" xsi:nil="true"/>
    <Status2 xmlns="088601a7-6de4-484b-b762-3034eba6fe9a">true</Status2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B63CB9CED0684E8D63E2595E69DB62" ma:contentTypeVersion="14" ma:contentTypeDescription="Create a new document." ma:contentTypeScope="" ma:versionID="84e6bb836fabcac988da6e8220c30e60">
  <xsd:schema xmlns:xsd="http://www.w3.org/2001/XMLSchema" xmlns:xs="http://www.w3.org/2001/XMLSchema" xmlns:p="http://schemas.microsoft.com/office/2006/metadata/properties" xmlns:ns2="088601a7-6de4-484b-b762-3034eba6fe9a" xmlns:ns3="965c5346-9015-486c-be64-48ce80c91c1b" targetNamespace="http://schemas.microsoft.com/office/2006/metadata/properties" ma:root="true" ma:fieldsID="37f3cdd2e5ee789b144ee4bb5fc54760" ns2:_="" ns3:_="">
    <xsd:import namespace="088601a7-6de4-484b-b762-3034eba6fe9a"/>
    <xsd:import namespace="965c5346-9015-486c-be64-48ce80c91c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Status" minOccurs="0"/>
                <xsd:element ref="ns2:Status2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8601a7-6de4-484b-b762-3034eba6fe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Status" ma:index="18" nillable="true" ma:displayName="Status" ma:format="Dropdown" ma:internalName="Status">
      <xsd:simpleType>
        <xsd:union memberTypes="dms:Text">
          <xsd:simpleType>
            <xsd:restriction base="dms:Choice">
              <xsd:enumeration value="Confirmed"/>
              <xsd:enumeration value="Declined"/>
              <xsd:enumeration value="Not Sure"/>
            </xsd:restriction>
          </xsd:simpleType>
        </xsd:union>
      </xsd:simpleType>
    </xsd:element>
    <xsd:element name="Status2" ma:index="19" nillable="true" ma:displayName="Status2" ma:default="1" ma:format="Dropdown" ma:internalName="Status2">
      <xsd:simpleType>
        <xsd:restriction base="dms:Boolean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5c5346-9015-486c-be64-48ce80c91c1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679838-7C23-4E22-9B06-E268C43BB9D6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965c5346-9015-486c-be64-48ce80c91c1b"/>
    <ds:schemaRef ds:uri="088601a7-6de4-484b-b762-3034eba6fe9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8D606F-3DE6-4653-B9E8-58D1B763FA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8601a7-6de4-484b-b762-3034eba6fe9a"/>
    <ds:schemaRef ds:uri="965c5346-9015-486c-be64-48ce80c91c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CB27FA-63D3-42FF-B585-783DCD3915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15065</TotalTime>
  <Words>965</Words>
  <Application>Microsoft Office PowerPoint</Application>
  <PresentationFormat>Widescreen</PresentationFormat>
  <Paragraphs>92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Higher Education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Salah</dc:creator>
  <cp:lastModifiedBy>Hagar Abdelsamad</cp:lastModifiedBy>
  <cp:revision>166</cp:revision>
  <dcterms:created xsi:type="dcterms:W3CDTF">2016-10-24T09:09:49Z</dcterms:created>
  <dcterms:modified xsi:type="dcterms:W3CDTF">2023-12-17T10:11:03Z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0x010100AEB63CB9CED0684E8D63E2595E69DB62</vt:lpwstr>
  </property>
</Properties>
</file>