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6" r:id="rId5"/>
    <p:sldId id="258" r:id="rId6"/>
    <p:sldId id="257" r:id="rId7"/>
    <p:sldId id="259" r:id="rId8"/>
    <p:sldId id="260" r:id="rId9"/>
    <p:sldId id="266" r:id="rId10"/>
    <p:sldId id="261" r:id="rId11"/>
    <p:sldId id="262" r:id="rId12"/>
    <p:sldId id="265" r:id="rId13"/>
    <p:sldId id="269" r:id="rId14"/>
    <p:sldId id="270" r:id="rId15"/>
    <p:sldId id="263" r:id="rId16"/>
    <p:sldId id="267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8"/>
    <p:restoredTop sz="97087"/>
  </p:normalViewPr>
  <p:slideViewPr>
    <p:cSldViewPr snapToGrid="0" snapToObjects="1">
      <p:cViewPr varScale="1">
        <p:scale>
          <a:sx n="158" d="100"/>
          <a:sy n="158" d="100"/>
        </p:scale>
        <p:origin x="232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45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F46B8-8939-924C-ABC5-384FB3B2C7A8}" type="datetimeFigureOut">
              <a:rPr lang="en-EG" smtClean="0"/>
              <a:t>02/01/2023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C9DE7-615C-8B49-BBF9-536290443AB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56663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C9DE7-615C-8B49-BBF9-536290443AB8}" type="slidenum">
              <a:rPr lang="en-EG" smtClean="0"/>
              <a:t>1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39374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B97D8-3FEF-A24C-9613-8551F24EE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EG" sz="7200" dirty="0">
                <a:solidFill>
                  <a:srgbClr val="454545"/>
                </a:solidFill>
              </a:rPr>
              <a:t>Test Automation Framework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9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D118-C726-A84F-A177-B3B40F85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EG" dirty="0"/>
              <a:t>Data Driven Testing (DDT)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EFA4-FB24-E94B-B88C-AD2B55DCD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914137" cy="36213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EG" dirty="0"/>
              <a:t>Read Data from external source</a:t>
            </a:r>
          </a:p>
          <a:p>
            <a:pPr>
              <a:buFont typeface="Wingdings" pitchFamily="2" charset="2"/>
              <a:buChar char="Ø"/>
            </a:pPr>
            <a:r>
              <a:rPr lang="en-EG" dirty="0"/>
              <a:t>Load data into object and use it in Test scripts</a:t>
            </a:r>
          </a:p>
          <a:p>
            <a:pPr>
              <a:buFont typeface="Wingdings" pitchFamily="2" charset="2"/>
              <a:buChar char="Ø"/>
            </a:pPr>
            <a:r>
              <a:rPr lang="en-EG" dirty="0"/>
              <a:t>Example of sources : Text file, CSV , ODBC , etc,,</a:t>
            </a:r>
          </a:p>
          <a:p>
            <a:endParaRPr lang="en-EG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B6AEC2-4E50-C44A-A515-FEAC9AE2D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5716" y="2134375"/>
            <a:ext cx="5292068" cy="26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18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CA88-4FC5-F448-AF57-11530AB1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Data Driven Testing (DDT)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593F91-0494-244B-84FF-19385EEEE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608279"/>
              </p:ext>
            </p:extLst>
          </p:nvPr>
        </p:nvGraphicFramePr>
        <p:xfrm>
          <a:off x="1450975" y="2016125"/>
          <a:ext cx="9604374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4157421265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73375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EG" dirty="0"/>
                        <a:t>ros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84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EG" dirty="0"/>
                        <a:t>Reduece the number of test scripts needed to cover the possible combination of inputs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</a:t>
                      </a:r>
                      <a:r>
                        <a:rPr lang="en-EG" dirty="0"/>
                        <a:t>hange in data does not change in code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I</a:t>
                      </a:r>
                      <a:r>
                        <a:rPr lang="en-EG" dirty="0"/>
                        <a:t>ncrease maintainability 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1. </a:t>
                      </a:r>
                      <a:r>
                        <a:rPr lang="en-US" dirty="0"/>
                        <a:t>R</a:t>
                      </a:r>
                      <a:r>
                        <a:rPr lang="en-EG" dirty="0"/>
                        <a:t>equires programming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proficiency.</a:t>
                      </a:r>
                      <a:r>
                        <a:rPr lang="en-EG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03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2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99F5-0E10-124B-B31A-34B6EDCA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Behaviour Driven (BDD)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6E49-3303-4B4B-9598-F91652E26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Design Test case in English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Define Tests with “ Action , Data , Output”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Tools :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Cucumber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/>
              <a:t>JBehave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6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0782-0775-0549-B2AF-0207BF2C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Behaviour Driven (BDD)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F835-5534-2843-ADB5-05ABEE14C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855" y="2032729"/>
            <a:ext cx="4909028" cy="3450613"/>
          </a:xfrm>
        </p:spPr>
        <p:txBody>
          <a:bodyPr numCol="1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EG" dirty="0"/>
              <a:t>Example : </a:t>
            </a:r>
          </a:p>
          <a:p>
            <a:pPr lvl="1">
              <a:buFont typeface="Wingdings" pitchFamily="2" charset="2"/>
              <a:buChar char="ü"/>
            </a:pPr>
            <a:r>
              <a:rPr lang="en-EG" dirty="0">
                <a:solidFill>
                  <a:srgbClr val="0070C0"/>
                </a:solidFill>
              </a:rPr>
              <a:t>Feature</a:t>
            </a:r>
            <a:r>
              <a:rPr lang="en-EG" dirty="0"/>
              <a:t> : Active user Profiles.</a:t>
            </a:r>
          </a:p>
          <a:p>
            <a:pPr lvl="1">
              <a:buFont typeface="Wingdings" pitchFamily="2" charset="2"/>
              <a:buChar char="ü"/>
            </a:pPr>
            <a:r>
              <a:rPr lang="en-EG" dirty="0">
                <a:solidFill>
                  <a:srgbClr val="0070C0"/>
                </a:solidFill>
              </a:rPr>
              <a:t>Scenario: </a:t>
            </a:r>
            <a:r>
              <a:rPr lang="en-EG" dirty="0"/>
              <a:t>Navigate to my profile</a:t>
            </a:r>
          </a:p>
          <a:p>
            <a:pPr lvl="1">
              <a:buFont typeface="Wingdings" pitchFamily="2" charset="2"/>
              <a:buChar char="ü"/>
            </a:pPr>
            <a:r>
              <a:rPr lang="en-EG" dirty="0">
                <a:solidFill>
                  <a:srgbClr val="0070C0"/>
                </a:solidFill>
              </a:rPr>
              <a:t>Given: </a:t>
            </a:r>
            <a:r>
              <a:rPr lang="en-EG" dirty="0"/>
              <a:t>User is logged in </a:t>
            </a:r>
          </a:p>
          <a:p>
            <a:pPr lvl="1">
              <a:buFont typeface="Wingdings" pitchFamily="2" charset="2"/>
              <a:buChar char="ü"/>
            </a:pPr>
            <a:r>
              <a:rPr lang="en-EG" dirty="0">
                <a:solidFill>
                  <a:srgbClr val="0070C0"/>
                </a:solidFill>
              </a:rPr>
              <a:t>When: </a:t>
            </a:r>
            <a:r>
              <a:rPr lang="en-EG" dirty="0"/>
              <a:t>User clicked on my profile picture </a:t>
            </a:r>
          </a:p>
          <a:p>
            <a:pPr lvl="1">
              <a:buFont typeface="Wingdings" pitchFamily="2" charset="2"/>
              <a:buChar char="ü"/>
            </a:pPr>
            <a:r>
              <a:rPr lang="en-EG" dirty="0">
                <a:solidFill>
                  <a:srgbClr val="0070C0"/>
                </a:solidFill>
              </a:rPr>
              <a:t>Then: </a:t>
            </a:r>
            <a:r>
              <a:rPr lang="en-EG" dirty="0"/>
              <a:t>User is Navigated to profile page</a:t>
            </a:r>
          </a:p>
          <a:p>
            <a:pPr marL="0" indent="0">
              <a:buNone/>
            </a:pPr>
            <a:endParaRPr lang="en-EG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ABB6D8C-FBAB-A745-9E1C-B35931B427A7}"/>
              </a:ext>
            </a:extLst>
          </p:cNvPr>
          <p:cNvSpPr txBox="1">
            <a:spLocks/>
          </p:cNvSpPr>
          <p:nvPr/>
        </p:nvSpPr>
        <p:spPr>
          <a:xfrm>
            <a:off x="1173345" y="2032729"/>
            <a:ext cx="5079871" cy="3450613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/>
              <a:t>Keywords 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Feature</a:t>
            </a:r>
            <a:r>
              <a:rPr lang="en-US" dirty="0"/>
              <a:t>: High-level description of a feature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Scenario</a:t>
            </a:r>
            <a:r>
              <a:rPr lang="en-US" dirty="0"/>
              <a:t>: Business situation..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Given</a:t>
            </a:r>
            <a:r>
              <a:rPr lang="en-US" dirty="0"/>
              <a:t>:  Precondition.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When: </a:t>
            </a:r>
            <a:r>
              <a:rPr lang="en-US" dirty="0"/>
              <a:t>Action done by an actor.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Then: </a:t>
            </a:r>
            <a:r>
              <a:rPr lang="en-US" dirty="0"/>
              <a:t>Outcome.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758907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DF2F7B-D3E8-CA46-8ADD-B2BBAAF5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EG" dirty="0"/>
              <a:t>Hybrid Framework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DC05-5380-8749-B2D1-94BF8C620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EG" dirty="0"/>
              <a:t>Combination of Set of framework togeather to get best results.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Use different framework advantages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Mitigate weakness of others.</a:t>
            </a:r>
            <a:endParaRPr lang="en-EG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CB842D-5CA6-F942-AF4B-6D785DA85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26" y="2124886"/>
            <a:ext cx="4821551" cy="18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0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956B04-E4BE-7149-9BA5-F612A13D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Questions ?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5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BFFD-8AEB-3145-8A25-F1C4008F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4610-AD85-0849-AD48-104AC707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063387" cy="4037749"/>
          </a:xfrm>
        </p:spPr>
        <p:txBody>
          <a:bodyPr>
            <a:normAutofit/>
          </a:bodyPr>
          <a:lstStyle/>
          <a:p>
            <a:r>
              <a:rPr lang="en-EG" dirty="0"/>
              <a:t>Framework Definition </a:t>
            </a:r>
          </a:p>
          <a:p>
            <a:r>
              <a:rPr lang="en-EG" dirty="0"/>
              <a:t>Framework Ben</a:t>
            </a:r>
            <a:r>
              <a:rPr lang="en-US" dirty="0"/>
              <a:t>e</a:t>
            </a:r>
            <a:r>
              <a:rPr lang="en-EG" dirty="0"/>
              <a:t>fits </a:t>
            </a:r>
          </a:p>
          <a:p>
            <a:r>
              <a:rPr lang="en-EG" dirty="0"/>
              <a:t>Automation Framework types </a:t>
            </a:r>
          </a:p>
          <a:p>
            <a:r>
              <a:rPr lang="en-EG" dirty="0"/>
              <a:t>Linear Framework </a:t>
            </a:r>
          </a:p>
          <a:p>
            <a:r>
              <a:rPr lang="en-EG" dirty="0"/>
              <a:t>Modular Framework</a:t>
            </a:r>
          </a:p>
          <a:p>
            <a:r>
              <a:rPr lang="en-EG" dirty="0"/>
              <a:t>Data Driven Testing Framework </a:t>
            </a:r>
          </a:p>
          <a:p>
            <a:r>
              <a:rPr lang="en-EG" dirty="0"/>
              <a:t>Behaviour Driven Tetsing Framework</a:t>
            </a:r>
          </a:p>
          <a:p>
            <a:r>
              <a:rPr lang="en-EG" dirty="0"/>
              <a:t>Hybrid Testing Framework </a:t>
            </a:r>
          </a:p>
          <a:p>
            <a:endParaRPr lang="en-EG" dirty="0"/>
          </a:p>
          <a:p>
            <a:endParaRPr lang="en-EG" dirty="0"/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63026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3B7D-46FC-F244-A9D6-38BE11E6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/>
              <a:t>What 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6EA4-210B-C341-9152-71EE3927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set of guidelines which when followed during automation scripting produces beneficial outcomes</a:t>
            </a:r>
          </a:p>
          <a:p>
            <a:r>
              <a:rPr lang="en-US" dirty="0"/>
              <a:t>Guidelines like coding standards, test-data handling, etc...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44442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4185-ADCC-034A-A46F-68E3212D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/>
              <a:t>Why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DACE-B4AC-584B-9D73-BC831CA9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Improved test efficiency</a:t>
            </a:r>
            <a:endParaRPr lang="en-US" dirty="0"/>
          </a:p>
          <a:p>
            <a:r>
              <a:rPr lang="en-US" b="1" dirty="0"/>
              <a:t>Lower maintenance costs </a:t>
            </a:r>
            <a:endParaRPr lang="en-US" dirty="0"/>
          </a:p>
          <a:p>
            <a:r>
              <a:rPr lang="en-US" b="1" dirty="0"/>
              <a:t>Minimal manual intervention</a:t>
            </a:r>
            <a:endParaRPr lang="en-US" dirty="0"/>
          </a:p>
          <a:p>
            <a:r>
              <a:rPr lang="en-US" b="1" dirty="0"/>
              <a:t>Maximum test coverage</a:t>
            </a:r>
            <a:endParaRPr lang="en-US" dirty="0"/>
          </a:p>
          <a:p>
            <a:r>
              <a:rPr lang="en-US" b="1" dirty="0"/>
              <a:t>Reusability of code</a:t>
            </a:r>
            <a:endParaRPr lang="en-US" dirty="0"/>
          </a:p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09407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BD10-9978-6440-A75F-5A8CAE3A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/>
              <a:t>Types of Automation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9904-7776-864D-8BF9-6DACD242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Automation Framework</a:t>
            </a:r>
          </a:p>
          <a:p>
            <a:r>
              <a:rPr lang="en-US" dirty="0"/>
              <a:t>Modular Driven Framework</a:t>
            </a:r>
          </a:p>
          <a:p>
            <a:r>
              <a:rPr lang="en-US" dirty="0"/>
              <a:t>Behavior Driven framework</a:t>
            </a:r>
          </a:p>
          <a:p>
            <a:r>
              <a:rPr lang="en-US" dirty="0"/>
              <a:t>Data Driven Framework</a:t>
            </a:r>
          </a:p>
          <a:p>
            <a:r>
              <a:rPr lang="en-US" dirty="0"/>
              <a:t>Hybrid Testing Framework</a:t>
            </a:r>
          </a:p>
          <a:p>
            <a:r>
              <a:rPr lang="en-US" dirty="0"/>
              <a:t>Keyword-Driven Framework</a:t>
            </a:r>
          </a:p>
          <a:p>
            <a:r>
              <a:rPr lang="en-US" dirty="0"/>
              <a:t>Library architecture Framework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22481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118C-634C-C444-B3D6-757EA097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Linear Framework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56BFC4-A4F4-AE41-A258-A8F63C510392}"/>
              </a:ext>
            </a:extLst>
          </p:cNvPr>
          <p:cNvSpPr txBox="1"/>
          <p:nvPr/>
        </p:nvSpPr>
        <p:spPr>
          <a:xfrm>
            <a:off x="145157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Record and play back</a:t>
            </a:r>
          </a:p>
          <a:p>
            <a:pPr marL="34290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QA Record Scenario </a:t>
            </a:r>
          </a:p>
          <a:p>
            <a:pPr marL="34290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Tool Extract Elements , Actions and Data and generate test script. </a:t>
            </a:r>
          </a:p>
          <a:p>
            <a:pPr marL="34290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/>
              <a:t>QA Replays recorded test case.</a:t>
            </a:r>
          </a:p>
        </p:txBody>
      </p:sp>
      <p:pic>
        <p:nvPicPr>
          <p:cNvPr id="17" name="Content Placeholder 16" descr="Table&#10;&#10;Description automatically generated">
            <a:extLst>
              <a:ext uri="{FF2B5EF4-FFF2-40B4-BE49-F238E27FC236}">
                <a16:creationId xmlns:a16="http://schemas.microsoft.com/office/drawing/2014/main" id="{63D99EEB-A843-624D-BA71-99F964174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6595" y="2015734"/>
            <a:ext cx="5749324" cy="3233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6990BF-D58F-D841-BFB9-39AC46311BD4}"/>
              </a:ext>
            </a:extLst>
          </p:cNvPr>
          <p:cNvSpPr txBox="1"/>
          <p:nvPr/>
        </p:nvSpPr>
        <p:spPr>
          <a:xfrm>
            <a:off x="2079653" y="38437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64593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47A0-E21E-4644-915B-C935F2D5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Linear Framework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5E0A56-3BE4-664B-8C5B-8CD48D6B8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818977"/>
              </p:ext>
            </p:extLst>
          </p:nvPr>
        </p:nvGraphicFramePr>
        <p:xfrm>
          <a:off x="1451579" y="3584122"/>
          <a:ext cx="960437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199295926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414700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G"/>
                        <a:t>Pros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33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EG" dirty="0"/>
                        <a:t>No custom code =  Need for Experties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EG" dirty="0"/>
                        <a:t>Easiness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EG" dirty="0"/>
                        <a:t>Minimum Time </a:t>
                      </a:r>
                    </a:p>
                    <a:p>
                      <a:endParaRPr lang="en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Non re-usable components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Maintenance.</a:t>
                      </a:r>
                      <a:endParaRPr lang="en-EG" dirty="0"/>
                    </a:p>
                    <a:p>
                      <a:pPr marL="342900" indent="-342900">
                        <a:buAutoNum type="arabicPeriod"/>
                      </a:pPr>
                      <a:endParaRPr lang="en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692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3FCEC4-311C-4E4C-842C-C98EEC04578E}"/>
              </a:ext>
            </a:extLst>
          </p:cNvPr>
          <p:cNvSpPr txBox="1"/>
          <p:nvPr/>
        </p:nvSpPr>
        <p:spPr>
          <a:xfrm>
            <a:off x="1273629" y="2087379"/>
            <a:ext cx="818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Tools: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dirty="0"/>
              <a:t>Selenium IDE 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dirty="0"/>
              <a:t>Katalon 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dirty="0"/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288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6EF8D-96C4-3944-8B4B-67CF9378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EG" sz="2800"/>
              <a:t>Modular Driven Framework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65EA-1AA5-D647-A001-A26F4CD24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EG" dirty="0"/>
              <a:t> Break down the app to smaller modules</a:t>
            </a:r>
          </a:p>
          <a:p>
            <a:pPr>
              <a:buFont typeface="Wingdings" pitchFamily="2" charset="2"/>
              <a:buChar char="Ø"/>
            </a:pPr>
            <a:r>
              <a:rPr lang="en-EG" dirty="0"/>
              <a:t> Create test case for each module seperately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</a:t>
            </a:r>
            <a:r>
              <a:rPr lang="en-EG" dirty="0"/>
              <a:t>ntegrate code units in one/different modules to generate one test scripts</a:t>
            </a:r>
          </a:p>
          <a:p>
            <a:pPr>
              <a:buFont typeface="Wingdings" pitchFamily="2" charset="2"/>
              <a:buChar char="Ø"/>
            </a:pPr>
            <a:endParaRPr lang="en-EG" dirty="0"/>
          </a:p>
          <a:p>
            <a:pPr>
              <a:buFont typeface="Wingdings" pitchFamily="2" charset="2"/>
              <a:buChar char="Ø"/>
            </a:pPr>
            <a:endParaRPr lang="en-EG" dirty="0"/>
          </a:p>
          <a:p>
            <a:pPr>
              <a:buFont typeface="Wingdings" pitchFamily="2" charset="2"/>
              <a:buChar char="Ø"/>
            </a:pPr>
            <a:endParaRPr lang="en-EG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AF8384-1D92-D241-A729-8F09673A0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5310" y="1914433"/>
            <a:ext cx="4637119" cy="427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00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19A2-6118-7549-826C-D8BF2DE4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Modular Driven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2B56-5818-6E46-BE51-6D4673ECE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 Pros and Cons </a:t>
            </a:r>
            <a:endParaRPr lang="en-E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B05AF5-9852-1242-9469-DEDD31F7B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86579"/>
              </p:ext>
            </p:extLst>
          </p:nvPr>
        </p:nvGraphicFramePr>
        <p:xfrm>
          <a:off x="1591128" y="2632668"/>
          <a:ext cx="8128000" cy="126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42388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24718406"/>
                    </a:ext>
                  </a:extLst>
                </a:gridCol>
              </a:tblGrid>
              <a:tr h="62033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EG" dirty="0"/>
                        <a:t>ros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69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EG" dirty="0"/>
                        <a:t>Easy Maintenance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S</a:t>
                      </a:r>
                      <a:r>
                        <a:rPr lang="en-EG" dirty="0"/>
                        <a:t>calable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1- More time consumed on flow analysis</a:t>
                      </a:r>
                    </a:p>
                    <a:p>
                      <a:r>
                        <a:rPr lang="en-EG" dirty="0"/>
                        <a:t>2- programming skills is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12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0103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0CC29DC96E6142AF423E0655222E2A" ma:contentTypeVersion="8" ma:contentTypeDescription="Create a new document." ma:contentTypeScope="" ma:versionID="290f6606422cf43e72bceddb901beecd">
  <xsd:schema xmlns:xsd="http://www.w3.org/2001/XMLSchema" xmlns:xs="http://www.w3.org/2001/XMLSchema" xmlns:p="http://schemas.microsoft.com/office/2006/metadata/properties" xmlns:ns2="5fa2330d-9280-4681-ae0a-7447517015f2" xmlns:ns3="6bb91e1d-2b90-4270-8e30-a28efa5f92b9" targetNamespace="http://schemas.microsoft.com/office/2006/metadata/properties" ma:root="true" ma:fieldsID="aac9143bfc98fcdf608f3e5cb172ca75" ns2:_="" ns3:_="">
    <xsd:import namespace="5fa2330d-9280-4681-ae0a-7447517015f2"/>
    <xsd:import namespace="6bb91e1d-2b90-4270-8e30-a28efa5f92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2330d-9280-4681-ae0a-7447517015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91e1d-2b90-4270-8e30-a28efa5f92b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83C9CA-09B9-4E23-8EF1-7643855C75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40049D-02B4-4C36-8B71-909CA2187F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CBCCD8-35B9-4D96-8BA3-6B6428C8C1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a2330d-9280-4681-ae0a-7447517015f2"/>
    <ds:schemaRef ds:uri="6bb91e1d-2b90-4270-8e30-a28efa5f92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5614</TotalTime>
  <Words>402</Words>
  <Application>Microsoft Office PowerPoint</Application>
  <PresentationFormat>Widescreen</PresentationFormat>
  <Paragraphs>93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Gallery</vt:lpstr>
      <vt:lpstr>Test Automation Framework</vt:lpstr>
      <vt:lpstr>Outline</vt:lpstr>
      <vt:lpstr>What ?  </vt:lpstr>
      <vt:lpstr>Why ?</vt:lpstr>
      <vt:lpstr>Types of Automation FRamework</vt:lpstr>
      <vt:lpstr>Linear Framework</vt:lpstr>
      <vt:lpstr>Linear Framework</vt:lpstr>
      <vt:lpstr>Modular Driven Framework</vt:lpstr>
      <vt:lpstr>Modular Driven Framework</vt:lpstr>
      <vt:lpstr>Data Driven Testing (DDT) </vt:lpstr>
      <vt:lpstr>Data Driven Testing (DDT) </vt:lpstr>
      <vt:lpstr>Behaviour Driven (BDD)</vt:lpstr>
      <vt:lpstr>Behaviour Driven (BDD) </vt:lpstr>
      <vt:lpstr>Hybrid Framework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Framework</dc:title>
  <dc:creator>noha mustafa</dc:creator>
  <cp:lastModifiedBy>noha mustafa</cp:lastModifiedBy>
  <cp:revision>31</cp:revision>
  <dcterms:created xsi:type="dcterms:W3CDTF">2021-06-01T16:12:38Z</dcterms:created>
  <dcterms:modified xsi:type="dcterms:W3CDTF">2023-02-01T16:00:34Z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0x010100880CC29DC96E6142AF423E0655222E2A</vt:lpwstr>
  </property>
</Properties>
</file>