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78" r:id="rId4"/>
    <p:sldId id="27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D0A176-6367-4EA7-A31E-31707ADA2FE9}" v="13" dt="2022-03-20T10:59:25.8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38"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D61C80-1520-4378-8A2C-7272AC5C5DAC}"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58C584-13D0-42D0-99AC-C057F90EBCFB}" type="slidenum">
              <a:rPr lang="en-US" smtClean="0"/>
              <a:t>‹#›</a:t>
            </a:fld>
            <a:endParaRPr lang="en-US"/>
          </a:p>
        </p:txBody>
      </p:sp>
    </p:spTree>
    <p:extLst>
      <p:ext uri="{BB962C8B-B14F-4D97-AF65-F5344CB8AC3E}">
        <p14:creationId xmlns:p14="http://schemas.microsoft.com/office/powerpoint/2010/main" val="4051531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D61C80-1520-4378-8A2C-7272AC5C5DAC}"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58C584-13D0-42D0-99AC-C057F90EBCFB}" type="slidenum">
              <a:rPr lang="en-US" smtClean="0"/>
              <a:t>‹#›</a:t>
            </a:fld>
            <a:endParaRPr lang="en-US"/>
          </a:p>
        </p:txBody>
      </p:sp>
    </p:spTree>
    <p:extLst>
      <p:ext uri="{BB962C8B-B14F-4D97-AF65-F5344CB8AC3E}">
        <p14:creationId xmlns:p14="http://schemas.microsoft.com/office/powerpoint/2010/main" val="2355835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D61C80-1520-4378-8A2C-7272AC5C5DAC}"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58C584-13D0-42D0-99AC-C057F90EBCF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88622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D61C80-1520-4378-8A2C-7272AC5C5DAC}"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58C584-13D0-42D0-99AC-C057F90EBCFB}" type="slidenum">
              <a:rPr lang="en-US" smtClean="0"/>
              <a:t>‹#›</a:t>
            </a:fld>
            <a:endParaRPr lang="en-US"/>
          </a:p>
        </p:txBody>
      </p:sp>
    </p:spTree>
    <p:extLst>
      <p:ext uri="{BB962C8B-B14F-4D97-AF65-F5344CB8AC3E}">
        <p14:creationId xmlns:p14="http://schemas.microsoft.com/office/powerpoint/2010/main" val="104791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D61C80-1520-4378-8A2C-7272AC5C5DAC}"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58C584-13D0-42D0-99AC-C057F90EBCF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2675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D61C80-1520-4378-8A2C-7272AC5C5DAC}"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58C584-13D0-42D0-99AC-C057F90EBCFB}" type="slidenum">
              <a:rPr lang="en-US" smtClean="0"/>
              <a:t>‹#›</a:t>
            </a:fld>
            <a:endParaRPr lang="en-US"/>
          </a:p>
        </p:txBody>
      </p:sp>
    </p:spTree>
    <p:extLst>
      <p:ext uri="{BB962C8B-B14F-4D97-AF65-F5344CB8AC3E}">
        <p14:creationId xmlns:p14="http://schemas.microsoft.com/office/powerpoint/2010/main" val="904354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D61C80-1520-4378-8A2C-7272AC5C5DAC}"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58C584-13D0-42D0-99AC-C057F90EBCFB}" type="slidenum">
              <a:rPr lang="en-US" smtClean="0"/>
              <a:t>‹#›</a:t>
            </a:fld>
            <a:endParaRPr lang="en-US"/>
          </a:p>
        </p:txBody>
      </p:sp>
    </p:spTree>
    <p:extLst>
      <p:ext uri="{BB962C8B-B14F-4D97-AF65-F5344CB8AC3E}">
        <p14:creationId xmlns:p14="http://schemas.microsoft.com/office/powerpoint/2010/main" val="29565987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D61C80-1520-4378-8A2C-7272AC5C5DAC}"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58C584-13D0-42D0-99AC-C057F90EBCFB}" type="slidenum">
              <a:rPr lang="en-US" smtClean="0"/>
              <a:t>‹#›</a:t>
            </a:fld>
            <a:endParaRPr lang="en-US"/>
          </a:p>
        </p:txBody>
      </p:sp>
    </p:spTree>
    <p:extLst>
      <p:ext uri="{BB962C8B-B14F-4D97-AF65-F5344CB8AC3E}">
        <p14:creationId xmlns:p14="http://schemas.microsoft.com/office/powerpoint/2010/main" val="1525836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D61C80-1520-4378-8A2C-7272AC5C5DAC}"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58C584-13D0-42D0-99AC-C057F90EBCFB}" type="slidenum">
              <a:rPr lang="en-US" smtClean="0"/>
              <a:t>‹#›</a:t>
            </a:fld>
            <a:endParaRPr lang="en-US"/>
          </a:p>
        </p:txBody>
      </p:sp>
    </p:spTree>
    <p:extLst>
      <p:ext uri="{BB962C8B-B14F-4D97-AF65-F5344CB8AC3E}">
        <p14:creationId xmlns:p14="http://schemas.microsoft.com/office/powerpoint/2010/main" val="243150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D61C80-1520-4378-8A2C-7272AC5C5DAC}"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58C584-13D0-42D0-99AC-C057F90EBCFB}" type="slidenum">
              <a:rPr lang="en-US" smtClean="0"/>
              <a:t>‹#›</a:t>
            </a:fld>
            <a:endParaRPr lang="en-US"/>
          </a:p>
        </p:txBody>
      </p:sp>
    </p:spTree>
    <p:extLst>
      <p:ext uri="{BB962C8B-B14F-4D97-AF65-F5344CB8AC3E}">
        <p14:creationId xmlns:p14="http://schemas.microsoft.com/office/powerpoint/2010/main" val="73782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D61C80-1520-4378-8A2C-7272AC5C5DAC}" type="datetimeFigureOut">
              <a:rPr lang="en-US" smtClean="0"/>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58C584-13D0-42D0-99AC-C057F90EBCFB}" type="slidenum">
              <a:rPr lang="en-US" smtClean="0"/>
              <a:t>‹#›</a:t>
            </a:fld>
            <a:endParaRPr lang="en-US"/>
          </a:p>
        </p:txBody>
      </p:sp>
    </p:spTree>
    <p:extLst>
      <p:ext uri="{BB962C8B-B14F-4D97-AF65-F5344CB8AC3E}">
        <p14:creationId xmlns:p14="http://schemas.microsoft.com/office/powerpoint/2010/main" val="3260769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D61C80-1520-4378-8A2C-7272AC5C5DAC}" type="datetimeFigureOut">
              <a:rPr lang="en-US" smtClean="0"/>
              <a:t>2/23/2023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58C584-13D0-42D0-99AC-C057F90EBCFB}" type="slidenum">
              <a:rPr lang="en-US" smtClean="0"/>
              <a:t>‹#›</a:t>
            </a:fld>
            <a:endParaRPr lang="en-US"/>
          </a:p>
        </p:txBody>
      </p:sp>
    </p:spTree>
    <p:extLst>
      <p:ext uri="{BB962C8B-B14F-4D97-AF65-F5344CB8AC3E}">
        <p14:creationId xmlns:p14="http://schemas.microsoft.com/office/powerpoint/2010/main" val="1880488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D61C80-1520-4378-8A2C-7272AC5C5DAC}" type="datetimeFigureOut">
              <a:rPr lang="en-US" smtClean="0"/>
              <a:t>2/23/2023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58C584-13D0-42D0-99AC-C057F90EBCFB}" type="slidenum">
              <a:rPr lang="en-US" smtClean="0"/>
              <a:t>‹#›</a:t>
            </a:fld>
            <a:endParaRPr lang="en-US"/>
          </a:p>
        </p:txBody>
      </p:sp>
    </p:spTree>
    <p:extLst>
      <p:ext uri="{BB962C8B-B14F-4D97-AF65-F5344CB8AC3E}">
        <p14:creationId xmlns:p14="http://schemas.microsoft.com/office/powerpoint/2010/main" val="2951025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D61C80-1520-4378-8A2C-7272AC5C5DAC}" type="datetimeFigureOut">
              <a:rPr lang="en-US" smtClean="0"/>
              <a:t>2/23/2023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58C584-13D0-42D0-99AC-C057F90EBCFB}" type="slidenum">
              <a:rPr lang="en-US" smtClean="0"/>
              <a:t>‹#›</a:t>
            </a:fld>
            <a:endParaRPr lang="en-US"/>
          </a:p>
        </p:txBody>
      </p:sp>
    </p:spTree>
    <p:extLst>
      <p:ext uri="{BB962C8B-B14F-4D97-AF65-F5344CB8AC3E}">
        <p14:creationId xmlns:p14="http://schemas.microsoft.com/office/powerpoint/2010/main" val="2686751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D61C80-1520-4378-8A2C-7272AC5C5DAC}" type="datetimeFigureOut">
              <a:rPr lang="en-US" smtClean="0"/>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58C584-13D0-42D0-99AC-C057F90EBCFB}" type="slidenum">
              <a:rPr lang="en-US" smtClean="0"/>
              <a:t>‹#›</a:t>
            </a:fld>
            <a:endParaRPr lang="en-US"/>
          </a:p>
        </p:txBody>
      </p:sp>
    </p:spTree>
    <p:extLst>
      <p:ext uri="{BB962C8B-B14F-4D97-AF65-F5344CB8AC3E}">
        <p14:creationId xmlns:p14="http://schemas.microsoft.com/office/powerpoint/2010/main" val="1306345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D61C80-1520-4378-8A2C-7272AC5C5DAC}" type="datetimeFigureOut">
              <a:rPr lang="en-US" smtClean="0"/>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58C584-13D0-42D0-99AC-C057F90EBCFB}" type="slidenum">
              <a:rPr lang="en-US" smtClean="0"/>
              <a:t>‹#›</a:t>
            </a:fld>
            <a:endParaRPr lang="en-US"/>
          </a:p>
        </p:txBody>
      </p:sp>
    </p:spTree>
    <p:extLst>
      <p:ext uri="{BB962C8B-B14F-4D97-AF65-F5344CB8AC3E}">
        <p14:creationId xmlns:p14="http://schemas.microsoft.com/office/powerpoint/2010/main" val="3964667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0D61C80-1520-4378-8A2C-7272AC5C5DAC}" type="datetimeFigureOut">
              <a:rPr lang="en-US" smtClean="0"/>
              <a:t>2/23/2023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258C584-13D0-42D0-99AC-C057F90EBCFB}" type="slidenum">
              <a:rPr lang="en-US" smtClean="0"/>
              <a:t>‹#›</a:t>
            </a:fld>
            <a:endParaRPr lang="en-US"/>
          </a:p>
        </p:txBody>
      </p:sp>
    </p:spTree>
    <p:extLst>
      <p:ext uri="{BB962C8B-B14F-4D97-AF65-F5344CB8AC3E}">
        <p14:creationId xmlns:p14="http://schemas.microsoft.com/office/powerpoint/2010/main" val="20100923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53824" y="2152258"/>
            <a:ext cx="8288032" cy="1096316"/>
          </a:xfrm>
        </p:spPr>
        <p:txBody>
          <a:bodyPr>
            <a:normAutofit/>
          </a:bodyPr>
          <a:lstStyle/>
          <a:p>
            <a:pPr algn="ctr"/>
            <a:r>
              <a:rPr lang="en-US" sz="4800" dirty="0">
                <a:latin typeface="Calibri" panose="020F0502020204030204" pitchFamily="34" charset="0"/>
                <a:cs typeface="Calibri" panose="020F0502020204030204" pitchFamily="34" charset="0"/>
              </a:rPr>
              <a:t>Business English in Presentation </a:t>
            </a:r>
          </a:p>
        </p:txBody>
      </p:sp>
      <p:sp>
        <p:nvSpPr>
          <p:cNvPr id="3" name="Subtitle 2"/>
          <p:cNvSpPr>
            <a:spLocks noGrp="1"/>
          </p:cNvSpPr>
          <p:nvPr>
            <p:ph type="subTitle" idx="1"/>
          </p:nvPr>
        </p:nvSpPr>
        <p:spPr>
          <a:xfrm>
            <a:off x="1004442" y="4255338"/>
            <a:ext cx="8288032" cy="469122"/>
          </a:xfrm>
        </p:spPr>
        <p:txBody>
          <a:bodyPr>
            <a:normAutofit/>
          </a:bodyPr>
          <a:lstStyle/>
          <a:p>
            <a:pPr algn="ctr"/>
            <a:r>
              <a:rPr lang="en-US" dirty="0"/>
              <a:t>By Islam Lotfy</a:t>
            </a:r>
          </a:p>
        </p:txBody>
      </p:sp>
    </p:spTree>
    <p:extLst>
      <p:ext uri="{BB962C8B-B14F-4D97-AF65-F5344CB8AC3E}">
        <p14:creationId xmlns:p14="http://schemas.microsoft.com/office/powerpoint/2010/main" val="2542837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7281DA3-3106-B640-6306-26CF9E657FAB}"/>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 Our agenda </a:t>
            </a:r>
          </a:p>
        </p:txBody>
      </p:sp>
      <p:sp>
        <p:nvSpPr>
          <p:cNvPr id="3" name="Content Placeholder 2">
            <a:extLst>
              <a:ext uri="{FF2B5EF4-FFF2-40B4-BE49-F238E27FC236}">
                <a16:creationId xmlns:a16="http://schemas.microsoft.com/office/drawing/2014/main" id="{9478A459-BB8A-043B-8BD9-3579792BD078}"/>
              </a:ext>
            </a:extLst>
          </p:cNvPr>
          <p:cNvSpPr>
            <a:spLocks noGrp="1"/>
          </p:cNvSpPr>
          <p:nvPr>
            <p:ph idx="1"/>
          </p:nvPr>
        </p:nvSpPr>
        <p:spPr>
          <a:xfrm>
            <a:off x="673754" y="2160590"/>
            <a:ext cx="3973943" cy="3440110"/>
          </a:xfrm>
        </p:spPr>
        <p:txBody>
          <a:bodyPr>
            <a:normAutofit/>
          </a:bodyPr>
          <a:lstStyle/>
          <a:p>
            <a:pPr>
              <a:lnSpc>
                <a:spcPct val="90000"/>
              </a:lnSpc>
            </a:pPr>
            <a:r>
              <a:rPr lang="en-US" sz="1700">
                <a:solidFill>
                  <a:schemeClr val="bg1"/>
                </a:solidFill>
              </a:rPr>
              <a:t>Introduction to business English in presentation</a:t>
            </a:r>
          </a:p>
          <a:p>
            <a:pPr>
              <a:lnSpc>
                <a:spcPct val="90000"/>
              </a:lnSpc>
            </a:pPr>
            <a:r>
              <a:rPr lang="en-US" sz="1700">
                <a:solidFill>
                  <a:schemeClr val="bg1"/>
                </a:solidFill>
              </a:rPr>
              <a:t>Steps for delivering a good presentation for teaching method and students </a:t>
            </a:r>
          </a:p>
          <a:p>
            <a:pPr>
              <a:lnSpc>
                <a:spcPct val="90000"/>
              </a:lnSpc>
            </a:pPr>
            <a:r>
              <a:rPr lang="en-US" sz="1700">
                <a:solidFill>
                  <a:schemeClr val="bg1"/>
                </a:solidFill>
              </a:rPr>
              <a:t>How to a good presenter</a:t>
            </a:r>
          </a:p>
          <a:p>
            <a:pPr>
              <a:lnSpc>
                <a:spcPct val="90000"/>
              </a:lnSpc>
            </a:pPr>
            <a:r>
              <a:rPr lang="en-US" sz="1700">
                <a:solidFill>
                  <a:schemeClr val="bg1"/>
                </a:solidFill>
              </a:rPr>
              <a:t>How to perform opening the presentation well </a:t>
            </a:r>
          </a:p>
          <a:p>
            <a:pPr>
              <a:lnSpc>
                <a:spcPct val="90000"/>
              </a:lnSpc>
            </a:pPr>
            <a:r>
              <a:rPr lang="en-US" sz="1700">
                <a:solidFill>
                  <a:schemeClr val="bg1"/>
                </a:solidFill>
              </a:rPr>
              <a:t>How to perform closing the presentation well </a:t>
            </a:r>
          </a:p>
          <a:p>
            <a:pPr>
              <a:lnSpc>
                <a:spcPct val="90000"/>
              </a:lnSpc>
            </a:pPr>
            <a:r>
              <a:rPr lang="en-US" sz="1700">
                <a:solidFill>
                  <a:schemeClr val="bg1"/>
                </a:solidFill>
              </a:rPr>
              <a:t>Questions </a:t>
            </a:r>
          </a:p>
        </p:txBody>
      </p:sp>
      <p:pic>
        <p:nvPicPr>
          <p:cNvPr id="4" name="Picture 2" descr="English for Business and Management Workshop | Google Slides">
            <a:extLst>
              <a:ext uri="{FF2B5EF4-FFF2-40B4-BE49-F238E27FC236}">
                <a16:creationId xmlns:a16="http://schemas.microsoft.com/office/drawing/2014/main" id="{BB935306-EE95-084D-A942-385A1C483E1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76062" y="1636249"/>
            <a:ext cx="6374217" cy="3585496"/>
          </a:xfrm>
          <a:prstGeom prst="rect">
            <a:avLst/>
          </a:prstGeom>
          <a:noFill/>
          <a:extLst>
            <a:ext uri="{909E8E84-426E-40DD-AFC4-6F175D3DCCD1}">
              <a14:hiddenFill xmlns:a14="http://schemas.microsoft.com/office/drawing/2010/main">
                <a:solidFill>
                  <a:srgbClr val="FFFFFF"/>
                </a:solidFill>
              </a14:hiddenFill>
            </a:ext>
          </a:extLst>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627711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3A785-F0AD-3987-38BE-65678AE0689A}"/>
              </a:ext>
            </a:extLst>
          </p:cNvPr>
          <p:cNvSpPr>
            <a:spLocks noGrp="1"/>
          </p:cNvSpPr>
          <p:nvPr>
            <p:ph type="title"/>
          </p:nvPr>
        </p:nvSpPr>
        <p:spPr/>
        <p:txBody>
          <a:bodyPr/>
          <a:lstStyle/>
          <a:p>
            <a:r>
              <a:rPr lang="en-US" b="1" dirty="0"/>
              <a:t> </a:t>
            </a:r>
            <a:br>
              <a:rPr lang="en-US" dirty="0"/>
            </a:br>
            <a:endParaRPr lang="en-US" dirty="0"/>
          </a:p>
        </p:txBody>
      </p:sp>
      <p:sp>
        <p:nvSpPr>
          <p:cNvPr id="3" name="Content Placeholder 2">
            <a:extLst>
              <a:ext uri="{FF2B5EF4-FFF2-40B4-BE49-F238E27FC236}">
                <a16:creationId xmlns:a16="http://schemas.microsoft.com/office/drawing/2014/main" id="{D9C6A6C3-3164-98C8-9B7D-C9C05D04246E}"/>
              </a:ext>
            </a:extLst>
          </p:cNvPr>
          <p:cNvSpPr>
            <a:spLocks noGrp="1"/>
          </p:cNvSpPr>
          <p:nvPr>
            <p:ph idx="1"/>
          </p:nvPr>
        </p:nvSpPr>
        <p:spPr>
          <a:xfrm>
            <a:off x="601832" y="302004"/>
            <a:ext cx="9381067" cy="6132351"/>
          </a:xfrm>
        </p:spPr>
        <p:txBody>
          <a:bodyPr>
            <a:normAutofit/>
          </a:bodyPr>
          <a:lstStyle/>
          <a:p>
            <a:r>
              <a:rPr lang="en-US" sz="1600" b="1" i="0" dirty="0">
                <a:solidFill>
                  <a:srgbClr val="202122"/>
                </a:solidFill>
                <a:effectLst/>
                <a:latin typeface="Arial" panose="020B0604020202020204" pitchFamily="34" charset="0"/>
              </a:rPr>
              <a:t>Effective communication </a:t>
            </a:r>
            <a:r>
              <a:rPr lang="en-US" sz="1600" i="0" dirty="0">
                <a:solidFill>
                  <a:srgbClr val="202122"/>
                </a:solidFill>
                <a:effectLst/>
                <a:latin typeface="Arial" panose="020B0604020202020204" pitchFamily="34" charset="0"/>
              </a:rPr>
              <a:t>is becoming essential </a:t>
            </a:r>
            <a:r>
              <a:rPr lang="en-US" sz="1600" dirty="0">
                <a:solidFill>
                  <a:srgbClr val="202122"/>
                </a:solidFill>
                <a:latin typeface="Arial" panose="020B0604020202020204" pitchFamily="34" charset="0"/>
              </a:rPr>
              <a:t>in business presentations for students and the general public </a:t>
            </a:r>
            <a:br>
              <a:rPr lang="en-US" sz="1600" dirty="0">
                <a:solidFill>
                  <a:srgbClr val="202122"/>
                </a:solidFill>
                <a:latin typeface="Arial" panose="020B0604020202020204" pitchFamily="34" charset="0"/>
              </a:rPr>
            </a:br>
            <a:r>
              <a:rPr lang="en-US" sz="1600" dirty="0">
                <a:solidFill>
                  <a:srgbClr val="202122"/>
                </a:solidFill>
                <a:latin typeface="Arial" panose="020B0604020202020204" pitchFamily="34" charset="0"/>
              </a:rPr>
              <a:t>and how to deliver the presentation in a business setting. </a:t>
            </a:r>
          </a:p>
          <a:p>
            <a:r>
              <a:rPr lang="en-US" sz="1600" b="1" dirty="0">
                <a:solidFill>
                  <a:srgbClr val="202122"/>
                </a:solidFill>
                <a:latin typeface="Arial" panose="020B0604020202020204" pitchFamily="34" charset="0"/>
              </a:rPr>
              <a:t>Teaching methods </a:t>
            </a:r>
            <a:r>
              <a:rPr lang="en-US" sz="1600" dirty="0">
                <a:solidFill>
                  <a:srgbClr val="202122"/>
                </a:solidFill>
                <a:latin typeface="Arial" panose="020B0604020202020204" pitchFamily="34" charset="0"/>
              </a:rPr>
              <a:t>like setting the context, explaining the good definition, discussing things to be prepared, discussing the past experience, and concluding the context activity.</a:t>
            </a:r>
          </a:p>
          <a:p>
            <a:r>
              <a:rPr lang="en-US" sz="1600" b="1" dirty="0">
                <a:solidFill>
                  <a:srgbClr val="202122"/>
                </a:solidFill>
                <a:latin typeface="Arial" panose="020B0604020202020204" pitchFamily="34" charset="0"/>
              </a:rPr>
              <a:t>Students’ activities </a:t>
            </a:r>
            <a:r>
              <a:rPr lang="en-US" sz="1600" dirty="0">
                <a:solidFill>
                  <a:srgbClr val="202122"/>
                </a:solidFill>
                <a:latin typeface="Arial" panose="020B0604020202020204" pitchFamily="34" charset="0"/>
              </a:rPr>
              <a:t>like recalling background information, listening to the presentations, taking notes, having discussions about being a good presenter, working in pairs to answer some questions related to delivering a presentation, and giving opinions and insights.</a:t>
            </a:r>
          </a:p>
          <a:p>
            <a:r>
              <a:rPr lang="en-US" sz="1600" b="1" dirty="0">
                <a:solidFill>
                  <a:srgbClr val="202122"/>
                </a:solidFill>
                <a:latin typeface="Arial" panose="020B0604020202020204" pitchFamily="34" charset="0"/>
              </a:rPr>
              <a:t>A Good presenter </a:t>
            </a:r>
            <a:r>
              <a:rPr lang="en-US" sz="1600" dirty="0">
                <a:solidFill>
                  <a:srgbClr val="202122"/>
                </a:solidFill>
                <a:latin typeface="Arial" panose="020B0604020202020204" pitchFamily="34" charset="0"/>
              </a:rPr>
              <a:t>should be prepared “make sure everything ”, believe in yourself, and prepare the material well, rooms, and seating. in addition to taking your time and organizing time, connecting to your audience, and being flexible and adjusting. </a:t>
            </a:r>
          </a:p>
          <a:p>
            <a:r>
              <a:rPr lang="en-US" sz="1600" dirty="0">
                <a:solidFill>
                  <a:srgbClr val="202122"/>
                </a:solidFill>
                <a:latin typeface="Arial" panose="020B0604020202020204" pitchFamily="34" charset="0"/>
              </a:rPr>
              <a:t>Not boring introduction powerful statements and using visual charts.</a:t>
            </a:r>
          </a:p>
          <a:p>
            <a:r>
              <a:rPr lang="en-US" sz="1600" b="1" dirty="0">
                <a:solidFill>
                  <a:srgbClr val="202122"/>
                </a:solidFill>
                <a:latin typeface="Arial" panose="020B0604020202020204" pitchFamily="34" charset="0"/>
              </a:rPr>
              <a:t>Opening the presentation well </a:t>
            </a:r>
            <a:r>
              <a:rPr lang="en-US" sz="1600" dirty="0">
                <a:solidFill>
                  <a:srgbClr val="202122"/>
                </a:solidFill>
                <a:latin typeface="Arial" panose="020B0604020202020204" pitchFamily="34" charset="0"/>
              </a:rPr>
              <a:t>like a good greeting to the audience knowing your audience is very important because it gives the first impression and also purpose and relevant topic. For example, “I’ll be showing”, and “I’d like to bring”.</a:t>
            </a:r>
          </a:p>
          <a:p>
            <a:r>
              <a:rPr lang="en-US" sz="1600" dirty="0">
                <a:solidFill>
                  <a:srgbClr val="202122"/>
                </a:solidFill>
                <a:latin typeface="Arial" panose="020B0604020202020204" pitchFamily="34" charset="0"/>
              </a:rPr>
              <a:t>Creative opening is very important since it focuses on interest to build the audience’s confidence to share their ideas and thoughts through questions, surveys, and stories.</a:t>
            </a:r>
          </a:p>
          <a:p>
            <a:r>
              <a:rPr lang="en-US" sz="1600" b="1" dirty="0">
                <a:solidFill>
                  <a:srgbClr val="202122"/>
                </a:solidFill>
                <a:latin typeface="Arial" panose="020B0604020202020204" pitchFamily="34" charset="0"/>
              </a:rPr>
              <a:t>Time of presentation.</a:t>
            </a:r>
          </a:p>
          <a:p>
            <a:r>
              <a:rPr lang="en-US" sz="1600" b="1" dirty="0">
                <a:solidFill>
                  <a:srgbClr val="202122"/>
                </a:solidFill>
                <a:latin typeface="Arial" panose="020B0604020202020204" pitchFamily="34" charset="0"/>
              </a:rPr>
              <a:t>Moving on and starting to another point.</a:t>
            </a:r>
          </a:p>
          <a:p>
            <a:r>
              <a:rPr lang="en-US" sz="1600" b="1" dirty="0">
                <a:solidFill>
                  <a:srgbClr val="202122"/>
                </a:solidFill>
                <a:latin typeface="Arial" panose="020B0604020202020204" pitchFamily="34" charset="0"/>
              </a:rPr>
              <a:t>Closing presentation with a powerful statement.</a:t>
            </a:r>
          </a:p>
          <a:p>
            <a:endParaRPr lang="en-US" sz="1600" dirty="0">
              <a:solidFill>
                <a:srgbClr val="202122"/>
              </a:solidFill>
              <a:latin typeface="Arial" panose="020B0604020202020204" pitchFamily="34" charset="0"/>
            </a:endParaRPr>
          </a:p>
          <a:p>
            <a:endParaRPr lang="en-US" sz="1600" b="1" dirty="0">
              <a:solidFill>
                <a:srgbClr val="202122"/>
              </a:solidFill>
              <a:latin typeface="Arial" panose="020B0604020202020204" pitchFamily="34" charset="0"/>
            </a:endParaRPr>
          </a:p>
          <a:p>
            <a:pPr marL="0" indent="0">
              <a:buNone/>
            </a:pPr>
            <a:endParaRPr lang="en-US" sz="1600" dirty="0">
              <a:solidFill>
                <a:srgbClr val="202122"/>
              </a:solidFill>
              <a:latin typeface="Arial" panose="020B0604020202020204" pitchFamily="34" charset="0"/>
            </a:endParaRPr>
          </a:p>
          <a:p>
            <a:endParaRPr lang="en-US" sz="1600" dirty="0">
              <a:solidFill>
                <a:srgbClr val="202122"/>
              </a:solidFill>
              <a:latin typeface="Arial" panose="020B0604020202020204" pitchFamily="34" charset="0"/>
            </a:endParaRPr>
          </a:p>
          <a:p>
            <a:endParaRPr lang="en-US" sz="1600" dirty="0"/>
          </a:p>
        </p:txBody>
      </p:sp>
    </p:spTree>
    <p:extLst>
      <p:ext uri="{BB962C8B-B14F-4D97-AF65-F5344CB8AC3E}">
        <p14:creationId xmlns:p14="http://schemas.microsoft.com/office/powerpoint/2010/main" val="1783230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0" name="Rectangle 2056">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61" name="Isosceles Triangle 206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141FDF6-3B4F-4BB1-0BFC-782D6D3D81C8}"/>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Questions</a:t>
            </a:r>
          </a:p>
        </p:txBody>
      </p:sp>
      <p:sp>
        <p:nvSpPr>
          <p:cNvPr id="2062" name="Content Placeholder 2053">
            <a:extLst>
              <a:ext uri="{FF2B5EF4-FFF2-40B4-BE49-F238E27FC236}">
                <a16:creationId xmlns:a16="http://schemas.microsoft.com/office/drawing/2014/main" id="{FF8DEEB2-E10E-64BF-66AB-565BEF6DBB5E}"/>
              </a:ext>
            </a:extLst>
          </p:cNvPr>
          <p:cNvSpPr>
            <a:spLocks noGrp="1"/>
          </p:cNvSpPr>
          <p:nvPr>
            <p:ph idx="1"/>
          </p:nvPr>
        </p:nvSpPr>
        <p:spPr>
          <a:xfrm>
            <a:off x="673754" y="2160590"/>
            <a:ext cx="3973943" cy="3440110"/>
          </a:xfrm>
        </p:spPr>
        <p:txBody>
          <a:bodyPr>
            <a:normAutofit/>
          </a:bodyPr>
          <a:lstStyle/>
          <a:p>
            <a:endParaRPr lang="en-US">
              <a:solidFill>
                <a:schemeClr val="bg1"/>
              </a:solidFill>
            </a:endParaRPr>
          </a:p>
        </p:txBody>
      </p:sp>
      <p:pic>
        <p:nvPicPr>
          <p:cNvPr id="2050" name="Picture 2" descr="Business English: Making Presentations | Coursera">
            <a:extLst>
              <a:ext uri="{FF2B5EF4-FFF2-40B4-BE49-F238E27FC236}">
                <a16:creationId xmlns:a16="http://schemas.microsoft.com/office/drawing/2014/main" id="{9DD223AD-0151-4345-BB04-50264D28B1D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217616" y="972608"/>
            <a:ext cx="4900269" cy="4900269"/>
          </a:xfrm>
          <a:prstGeom prst="rect">
            <a:avLst/>
          </a:prstGeom>
          <a:noFill/>
          <a:extLst>
            <a:ext uri="{909E8E84-426E-40DD-AFC4-6F175D3DCCD1}">
              <a14:hiddenFill xmlns:a14="http://schemas.microsoft.com/office/drawing/2010/main">
                <a:solidFill>
                  <a:srgbClr val="FFFFFF"/>
                </a:solidFill>
              </a14:hiddenFill>
            </a:ext>
          </a:extLst>
        </p:spPr>
      </p:pic>
      <p:sp>
        <p:nvSpPr>
          <p:cNvPr id="2063" name="Isosceles Triangle 206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8511154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854</TotalTime>
  <Words>298</Words>
  <Application>Microsoft Office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Trebuchet MS</vt:lpstr>
      <vt:lpstr>Wingdings 3</vt:lpstr>
      <vt:lpstr>Facet</vt:lpstr>
      <vt:lpstr>Business English in Presentation </vt:lpstr>
      <vt:lpstr> Our agenda </vt:lpstr>
      <vt:lpstr>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Errors</dc:title>
  <dc:creator>Nancy</dc:creator>
  <cp:lastModifiedBy>Eslam Lotfy</cp:lastModifiedBy>
  <cp:revision>100</cp:revision>
  <dcterms:created xsi:type="dcterms:W3CDTF">2020-04-18T22:43:52Z</dcterms:created>
  <dcterms:modified xsi:type="dcterms:W3CDTF">2023-02-23T14:02:17Z</dcterms:modified>
</cp:coreProperties>
</file>