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5" r:id="rId5"/>
    <p:sldId id="259" r:id="rId6"/>
    <p:sldId id="319" r:id="rId7"/>
    <p:sldId id="321" r:id="rId8"/>
    <p:sldId id="320" r:id="rId9"/>
    <p:sldId id="322" r:id="rId10"/>
    <p:sldId id="323" r:id="rId11"/>
    <p:sldId id="324" r:id="rId12"/>
    <p:sldId id="326" r:id="rId13"/>
    <p:sldId id="327" r:id="rId14"/>
    <p:sldId id="328"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8"/>
    <p:restoredTop sz="96327"/>
  </p:normalViewPr>
  <p:slideViewPr>
    <p:cSldViewPr snapToGrid="0" snapToObjects="1">
      <p:cViewPr varScale="1">
        <p:scale>
          <a:sx n="114" d="100"/>
          <a:sy n="114" d="100"/>
        </p:scale>
        <p:origin x="5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E017C-A5C5-8241-81DB-5B24F84D13E2}" type="doc">
      <dgm:prSet loTypeId="urn:microsoft.com/office/officeart/2005/8/layout/hProcess11" loCatId="cycle" qsTypeId="urn:microsoft.com/office/officeart/2005/8/quickstyle/simple1" qsCatId="simple" csTypeId="urn:microsoft.com/office/officeart/2005/8/colors/accent1_2" csCatId="accent1" phldr="1"/>
      <dgm:spPr/>
      <dgm:t>
        <a:bodyPr/>
        <a:lstStyle/>
        <a:p>
          <a:endParaRPr lang="en-US"/>
        </a:p>
      </dgm:t>
    </dgm:pt>
    <dgm:pt modelId="{C79A4C53-5171-9F46-AC47-4368DB2AECC0}">
      <dgm:prSet phldrT="[Text]"/>
      <dgm:spPr/>
      <dgm:t>
        <a:bodyPr/>
        <a:lstStyle/>
        <a:p>
          <a:r>
            <a:rPr lang="en-US" dirty="0"/>
            <a:t>Check Country Law</a:t>
          </a:r>
        </a:p>
      </dgm:t>
    </dgm:pt>
    <dgm:pt modelId="{087AF47F-58AB-4D45-9D68-40D596C58D01}" type="parTrans" cxnId="{F353FB01-66E0-0E4D-94D4-71384132D1FC}">
      <dgm:prSet/>
      <dgm:spPr/>
      <dgm:t>
        <a:bodyPr/>
        <a:lstStyle/>
        <a:p>
          <a:endParaRPr lang="en-US"/>
        </a:p>
      </dgm:t>
    </dgm:pt>
    <dgm:pt modelId="{F0F209D4-3AC6-1043-A2A7-AEB1A03A94E1}" type="sibTrans" cxnId="{F353FB01-66E0-0E4D-94D4-71384132D1FC}">
      <dgm:prSet/>
      <dgm:spPr/>
      <dgm:t>
        <a:bodyPr/>
        <a:lstStyle/>
        <a:p>
          <a:endParaRPr lang="en-US"/>
        </a:p>
      </dgm:t>
    </dgm:pt>
    <dgm:pt modelId="{AD0E19A4-672A-8A41-AA33-303D77C20E50}">
      <dgm:prSet phldrT="[Text]"/>
      <dgm:spPr/>
      <dgm:t>
        <a:bodyPr/>
        <a:lstStyle/>
        <a:p>
          <a:r>
            <a:rPr lang="en-US" dirty="0"/>
            <a:t>Check Customer Contract</a:t>
          </a:r>
        </a:p>
      </dgm:t>
    </dgm:pt>
    <dgm:pt modelId="{F66E8D43-BDEB-1340-A305-2CEFC9E0FE0C}" type="parTrans" cxnId="{EE51A4B2-78BC-5A48-BC09-FE4FBF431FCD}">
      <dgm:prSet/>
      <dgm:spPr/>
      <dgm:t>
        <a:bodyPr/>
        <a:lstStyle/>
        <a:p>
          <a:endParaRPr lang="en-US"/>
        </a:p>
      </dgm:t>
    </dgm:pt>
    <dgm:pt modelId="{8641778A-7362-7246-9245-8FD9C6A99213}" type="sibTrans" cxnId="{EE51A4B2-78BC-5A48-BC09-FE4FBF431FCD}">
      <dgm:prSet/>
      <dgm:spPr/>
      <dgm:t>
        <a:bodyPr/>
        <a:lstStyle/>
        <a:p>
          <a:endParaRPr lang="en-US"/>
        </a:p>
      </dgm:t>
    </dgm:pt>
    <dgm:pt modelId="{8F505419-1283-E941-AB3B-ED689B7D3D7B}">
      <dgm:prSet phldrT="[Text]"/>
      <dgm:spPr/>
      <dgm:t>
        <a:bodyPr/>
        <a:lstStyle/>
        <a:p>
          <a:r>
            <a:rPr lang="en-US" dirty="0"/>
            <a:t>Define AI Usage</a:t>
          </a:r>
        </a:p>
      </dgm:t>
    </dgm:pt>
    <dgm:pt modelId="{475434FE-FDD7-874D-A463-5F1C0E80B8B7}" type="parTrans" cxnId="{CCAF08F4-D753-4040-907D-619D62C7B301}">
      <dgm:prSet/>
      <dgm:spPr/>
      <dgm:t>
        <a:bodyPr/>
        <a:lstStyle/>
        <a:p>
          <a:endParaRPr lang="en-US"/>
        </a:p>
      </dgm:t>
    </dgm:pt>
    <dgm:pt modelId="{F56942C9-BE45-004E-90D3-26A2C864BD85}" type="sibTrans" cxnId="{CCAF08F4-D753-4040-907D-619D62C7B301}">
      <dgm:prSet/>
      <dgm:spPr/>
      <dgm:t>
        <a:bodyPr/>
        <a:lstStyle/>
        <a:p>
          <a:endParaRPr lang="en-US"/>
        </a:p>
      </dgm:t>
    </dgm:pt>
    <dgm:pt modelId="{E8F5433A-13DD-1D44-887B-CD62D8D6EAAC}">
      <dgm:prSet phldrT="[Text]"/>
      <dgm:spPr/>
      <dgm:t>
        <a:bodyPr/>
        <a:lstStyle/>
        <a:p>
          <a:pPr rtl="0"/>
          <a:r>
            <a:rPr lang="en-US" dirty="0"/>
            <a:t>Integrant’s AI Comity Review</a:t>
          </a:r>
        </a:p>
      </dgm:t>
    </dgm:pt>
    <dgm:pt modelId="{02D0FF03-C0ED-2341-960D-493534BD61E8}" type="parTrans" cxnId="{34E03E7A-4342-6B42-AEE7-6C10950264F6}">
      <dgm:prSet/>
      <dgm:spPr/>
      <dgm:t>
        <a:bodyPr/>
        <a:lstStyle/>
        <a:p>
          <a:endParaRPr lang="en-US"/>
        </a:p>
      </dgm:t>
    </dgm:pt>
    <dgm:pt modelId="{CE015BC6-5F86-F342-8955-5DA9B16EAFA6}" type="sibTrans" cxnId="{34E03E7A-4342-6B42-AEE7-6C10950264F6}">
      <dgm:prSet/>
      <dgm:spPr/>
      <dgm:t>
        <a:bodyPr/>
        <a:lstStyle/>
        <a:p>
          <a:endParaRPr lang="en-US"/>
        </a:p>
      </dgm:t>
    </dgm:pt>
    <dgm:pt modelId="{9D47C01C-B883-BA49-8417-042D536588EA}">
      <dgm:prSet phldrT="[Text]"/>
      <dgm:spPr/>
      <dgm:t>
        <a:bodyPr/>
        <a:lstStyle/>
        <a:p>
          <a:r>
            <a:rPr lang="en-US" dirty="0"/>
            <a:t>Recommend to the Customer</a:t>
          </a:r>
        </a:p>
      </dgm:t>
    </dgm:pt>
    <dgm:pt modelId="{F31D6214-AEDE-1D44-8AED-C31EB5843A5F}" type="parTrans" cxnId="{B784A547-0F9A-8340-AB00-570E6E807D1F}">
      <dgm:prSet/>
      <dgm:spPr/>
      <dgm:t>
        <a:bodyPr/>
        <a:lstStyle/>
        <a:p>
          <a:endParaRPr lang="en-US"/>
        </a:p>
      </dgm:t>
    </dgm:pt>
    <dgm:pt modelId="{C88B9479-77A3-984E-A2E4-08E04FCB8897}" type="sibTrans" cxnId="{B784A547-0F9A-8340-AB00-570E6E807D1F}">
      <dgm:prSet/>
      <dgm:spPr/>
      <dgm:t>
        <a:bodyPr/>
        <a:lstStyle/>
        <a:p>
          <a:endParaRPr lang="en-US"/>
        </a:p>
      </dgm:t>
    </dgm:pt>
    <dgm:pt modelId="{4486B793-A0ED-5144-9323-78284780967D}">
      <dgm:prSet phldrT="[Text]"/>
      <dgm:spPr/>
      <dgm:t>
        <a:bodyPr/>
        <a:lstStyle/>
        <a:p>
          <a:r>
            <a:rPr lang="en-US" dirty="0"/>
            <a:t>Sign-Off</a:t>
          </a:r>
        </a:p>
      </dgm:t>
    </dgm:pt>
    <dgm:pt modelId="{B7A5757F-B67A-F24B-A5CA-E4DCCBDAA9F6}" type="parTrans" cxnId="{5DA5C883-B381-2542-A6A6-54BBD1523852}">
      <dgm:prSet/>
      <dgm:spPr/>
      <dgm:t>
        <a:bodyPr/>
        <a:lstStyle/>
        <a:p>
          <a:endParaRPr lang="en-US"/>
        </a:p>
      </dgm:t>
    </dgm:pt>
    <dgm:pt modelId="{CADDD610-04A3-DB42-96ED-3DE0D4D5C548}" type="sibTrans" cxnId="{5DA5C883-B381-2542-A6A6-54BBD1523852}">
      <dgm:prSet/>
      <dgm:spPr/>
      <dgm:t>
        <a:bodyPr/>
        <a:lstStyle/>
        <a:p>
          <a:endParaRPr lang="en-US"/>
        </a:p>
      </dgm:t>
    </dgm:pt>
    <dgm:pt modelId="{4168BEF4-83C7-2542-A757-00CEA32F7A44}" type="pres">
      <dgm:prSet presAssocID="{5E3E017C-A5C5-8241-81DB-5B24F84D13E2}" presName="Name0" presStyleCnt="0">
        <dgm:presLayoutVars>
          <dgm:dir/>
          <dgm:resizeHandles val="exact"/>
        </dgm:presLayoutVars>
      </dgm:prSet>
      <dgm:spPr/>
    </dgm:pt>
    <dgm:pt modelId="{9D0753C9-ADAA-D44D-B2A4-09B6E3E8CC08}" type="pres">
      <dgm:prSet presAssocID="{5E3E017C-A5C5-8241-81DB-5B24F84D13E2}" presName="arrow" presStyleLbl="bgShp" presStyleIdx="0" presStyleCnt="1"/>
      <dgm:spPr/>
    </dgm:pt>
    <dgm:pt modelId="{B37D572E-181E-AD4F-884A-721C7B16C941}" type="pres">
      <dgm:prSet presAssocID="{5E3E017C-A5C5-8241-81DB-5B24F84D13E2}" presName="points" presStyleCnt="0"/>
      <dgm:spPr/>
    </dgm:pt>
    <dgm:pt modelId="{71346CF0-BAAF-D24B-A77C-66446E1CF6EE}" type="pres">
      <dgm:prSet presAssocID="{C79A4C53-5171-9F46-AC47-4368DB2AECC0}" presName="compositeA" presStyleCnt="0"/>
      <dgm:spPr/>
    </dgm:pt>
    <dgm:pt modelId="{2711E3EA-CD1E-E247-BFDE-02A994D5C267}" type="pres">
      <dgm:prSet presAssocID="{C79A4C53-5171-9F46-AC47-4368DB2AECC0}" presName="textA" presStyleLbl="revTx" presStyleIdx="0" presStyleCnt="6">
        <dgm:presLayoutVars>
          <dgm:bulletEnabled val="1"/>
        </dgm:presLayoutVars>
      </dgm:prSet>
      <dgm:spPr/>
    </dgm:pt>
    <dgm:pt modelId="{2DD59944-BB4C-334F-99CD-2749DC3A045D}" type="pres">
      <dgm:prSet presAssocID="{C79A4C53-5171-9F46-AC47-4368DB2AECC0}" presName="circleA" presStyleLbl="node1" presStyleIdx="0" presStyleCnt="6"/>
      <dgm:spPr/>
    </dgm:pt>
    <dgm:pt modelId="{75CE7CDE-381F-944B-AF68-3360BAC9BB7A}" type="pres">
      <dgm:prSet presAssocID="{C79A4C53-5171-9F46-AC47-4368DB2AECC0}" presName="spaceA" presStyleCnt="0"/>
      <dgm:spPr/>
    </dgm:pt>
    <dgm:pt modelId="{AAEB2585-6909-8241-A726-F0D374D436B3}" type="pres">
      <dgm:prSet presAssocID="{F0F209D4-3AC6-1043-A2A7-AEB1A03A94E1}" presName="space" presStyleCnt="0"/>
      <dgm:spPr/>
    </dgm:pt>
    <dgm:pt modelId="{8B9BACB1-F616-CA4F-9071-89A861DBE43E}" type="pres">
      <dgm:prSet presAssocID="{AD0E19A4-672A-8A41-AA33-303D77C20E50}" presName="compositeB" presStyleCnt="0"/>
      <dgm:spPr/>
    </dgm:pt>
    <dgm:pt modelId="{1052E8A2-0505-2D41-BB51-66CD791ECA79}" type="pres">
      <dgm:prSet presAssocID="{AD0E19A4-672A-8A41-AA33-303D77C20E50}" presName="textB" presStyleLbl="revTx" presStyleIdx="1" presStyleCnt="6">
        <dgm:presLayoutVars>
          <dgm:bulletEnabled val="1"/>
        </dgm:presLayoutVars>
      </dgm:prSet>
      <dgm:spPr/>
    </dgm:pt>
    <dgm:pt modelId="{3020B5B8-4D20-E145-9B6C-DE9CD61F2E34}" type="pres">
      <dgm:prSet presAssocID="{AD0E19A4-672A-8A41-AA33-303D77C20E50}" presName="circleB" presStyleLbl="node1" presStyleIdx="1" presStyleCnt="6"/>
      <dgm:spPr/>
    </dgm:pt>
    <dgm:pt modelId="{90D0305B-7A4A-4A45-89F2-0D43077B1917}" type="pres">
      <dgm:prSet presAssocID="{AD0E19A4-672A-8A41-AA33-303D77C20E50}" presName="spaceB" presStyleCnt="0"/>
      <dgm:spPr/>
    </dgm:pt>
    <dgm:pt modelId="{9D88498A-493F-4A45-801C-1096131E280E}" type="pres">
      <dgm:prSet presAssocID="{8641778A-7362-7246-9245-8FD9C6A99213}" presName="space" presStyleCnt="0"/>
      <dgm:spPr/>
    </dgm:pt>
    <dgm:pt modelId="{49099331-FC42-7744-83BA-CE008A2C8DAF}" type="pres">
      <dgm:prSet presAssocID="{8F505419-1283-E941-AB3B-ED689B7D3D7B}" presName="compositeA" presStyleCnt="0"/>
      <dgm:spPr/>
    </dgm:pt>
    <dgm:pt modelId="{FD09453B-5D49-3D40-88A9-C4220E542B68}" type="pres">
      <dgm:prSet presAssocID="{8F505419-1283-E941-AB3B-ED689B7D3D7B}" presName="textA" presStyleLbl="revTx" presStyleIdx="2" presStyleCnt="6">
        <dgm:presLayoutVars>
          <dgm:bulletEnabled val="1"/>
        </dgm:presLayoutVars>
      </dgm:prSet>
      <dgm:spPr/>
    </dgm:pt>
    <dgm:pt modelId="{D9353060-ED60-5B45-99F4-254A29D5764C}" type="pres">
      <dgm:prSet presAssocID="{8F505419-1283-E941-AB3B-ED689B7D3D7B}" presName="circleA" presStyleLbl="node1" presStyleIdx="2" presStyleCnt="6"/>
      <dgm:spPr/>
    </dgm:pt>
    <dgm:pt modelId="{CC9E587C-4B66-3943-A170-38A428B4EB76}" type="pres">
      <dgm:prSet presAssocID="{8F505419-1283-E941-AB3B-ED689B7D3D7B}" presName="spaceA" presStyleCnt="0"/>
      <dgm:spPr/>
    </dgm:pt>
    <dgm:pt modelId="{A4E3C9CA-3F3C-9745-BA67-6B69EC77E592}" type="pres">
      <dgm:prSet presAssocID="{F56942C9-BE45-004E-90D3-26A2C864BD85}" presName="space" presStyleCnt="0"/>
      <dgm:spPr/>
    </dgm:pt>
    <dgm:pt modelId="{20E3E6E4-6969-DF45-A609-F8A195F6FFA6}" type="pres">
      <dgm:prSet presAssocID="{E8F5433A-13DD-1D44-887B-CD62D8D6EAAC}" presName="compositeB" presStyleCnt="0"/>
      <dgm:spPr/>
    </dgm:pt>
    <dgm:pt modelId="{15FECB59-EAD9-1B4D-8670-46E1352A96E3}" type="pres">
      <dgm:prSet presAssocID="{E8F5433A-13DD-1D44-887B-CD62D8D6EAAC}" presName="textB" presStyleLbl="revTx" presStyleIdx="3" presStyleCnt="6">
        <dgm:presLayoutVars>
          <dgm:bulletEnabled val="1"/>
        </dgm:presLayoutVars>
      </dgm:prSet>
      <dgm:spPr/>
    </dgm:pt>
    <dgm:pt modelId="{C05D8DD1-609D-5D4F-A6AA-4587FD6B4231}" type="pres">
      <dgm:prSet presAssocID="{E8F5433A-13DD-1D44-887B-CD62D8D6EAAC}" presName="circleB" presStyleLbl="node1" presStyleIdx="3" presStyleCnt="6"/>
      <dgm:spPr/>
    </dgm:pt>
    <dgm:pt modelId="{2673C32F-1BFD-D147-83D5-46353E3AB0AE}" type="pres">
      <dgm:prSet presAssocID="{E8F5433A-13DD-1D44-887B-CD62D8D6EAAC}" presName="spaceB" presStyleCnt="0"/>
      <dgm:spPr/>
    </dgm:pt>
    <dgm:pt modelId="{15B34A2B-387A-054A-9372-38E0E031D807}" type="pres">
      <dgm:prSet presAssocID="{CE015BC6-5F86-F342-8955-5DA9B16EAFA6}" presName="space" presStyleCnt="0"/>
      <dgm:spPr/>
    </dgm:pt>
    <dgm:pt modelId="{44FD4B22-5655-EE42-B142-B1C9A9DF3611}" type="pres">
      <dgm:prSet presAssocID="{9D47C01C-B883-BA49-8417-042D536588EA}" presName="compositeA" presStyleCnt="0"/>
      <dgm:spPr/>
    </dgm:pt>
    <dgm:pt modelId="{8F328680-1029-904E-B159-A6097712F0D6}" type="pres">
      <dgm:prSet presAssocID="{9D47C01C-B883-BA49-8417-042D536588EA}" presName="textA" presStyleLbl="revTx" presStyleIdx="4" presStyleCnt="6">
        <dgm:presLayoutVars>
          <dgm:bulletEnabled val="1"/>
        </dgm:presLayoutVars>
      </dgm:prSet>
      <dgm:spPr/>
    </dgm:pt>
    <dgm:pt modelId="{8076B0E6-70C8-C246-8DC6-B60B04CE1779}" type="pres">
      <dgm:prSet presAssocID="{9D47C01C-B883-BA49-8417-042D536588EA}" presName="circleA" presStyleLbl="node1" presStyleIdx="4" presStyleCnt="6"/>
      <dgm:spPr/>
    </dgm:pt>
    <dgm:pt modelId="{54778463-B417-5947-97BC-CEB8E354F561}" type="pres">
      <dgm:prSet presAssocID="{9D47C01C-B883-BA49-8417-042D536588EA}" presName="spaceA" presStyleCnt="0"/>
      <dgm:spPr/>
    </dgm:pt>
    <dgm:pt modelId="{55A49C25-4902-5A47-9BD4-397593054874}" type="pres">
      <dgm:prSet presAssocID="{C88B9479-77A3-984E-A2E4-08E04FCB8897}" presName="space" presStyleCnt="0"/>
      <dgm:spPr/>
    </dgm:pt>
    <dgm:pt modelId="{32CC44BF-AE22-C34C-89B6-9691AAA3A5F6}" type="pres">
      <dgm:prSet presAssocID="{4486B793-A0ED-5144-9323-78284780967D}" presName="compositeB" presStyleCnt="0"/>
      <dgm:spPr/>
    </dgm:pt>
    <dgm:pt modelId="{A3B73C49-4E67-5E42-897A-80E10B651F79}" type="pres">
      <dgm:prSet presAssocID="{4486B793-A0ED-5144-9323-78284780967D}" presName="textB" presStyleLbl="revTx" presStyleIdx="5" presStyleCnt="6">
        <dgm:presLayoutVars>
          <dgm:bulletEnabled val="1"/>
        </dgm:presLayoutVars>
      </dgm:prSet>
      <dgm:spPr/>
    </dgm:pt>
    <dgm:pt modelId="{4712DDC0-F06F-004F-AED3-E410DDA92751}" type="pres">
      <dgm:prSet presAssocID="{4486B793-A0ED-5144-9323-78284780967D}" presName="circleB" presStyleLbl="node1" presStyleIdx="5" presStyleCnt="6"/>
      <dgm:spPr/>
    </dgm:pt>
    <dgm:pt modelId="{BFD2F0AA-9B5E-354B-BF08-1EFB0BD1CC78}" type="pres">
      <dgm:prSet presAssocID="{4486B793-A0ED-5144-9323-78284780967D}" presName="spaceB" presStyleCnt="0"/>
      <dgm:spPr/>
    </dgm:pt>
  </dgm:ptLst>
  <dgm:cxnLst>
    <dgm:cxn modelId="{F353FB01-66E0-0E4D-94D4-71384132D1FC}" srcId="{5E3E017C-A5C5-8241-81DB-5B24F84D13E2}" destId="{C79A4C53-5171-9F46-AC47-4368DB2AECC0}" srcOrd="0" destOrd="0" parTransId="{087AF47F-58AB-4D45-9D68-40D596C58D01}" sibTransId="{F0F209D4-3AC6-1043-A2A7-AEB1A03A94E1}"/>
    <dgm:cxn modelId="{2DB2CF64-4728-D548-A1F2-4CE5EF4A0D72}" type="presOf" srcId="{8F505419-1283-E941-AB3B-ED689B7D3D7B}" destId="{FD09453B-5D49-3D40-88A9-C4220E542B68}" srcOrd="0" destOrd="0" presId="urn:microsoft.com/office/officeart/2005/8/layout/hProcess11"/>
    <dgm:cxn modelId="{781DBC46-9934-2647-BEBB-4C7FB02833DE}" type="presOf" srcId="{AD0E19A4-672A-8A41-AA33-303D77C20E50}" destId="{1052E8A2-0505-2D41-BB51-66CD791ECA79}" srcOrd="0" destOrd="0" presId="urn:microsoft.com/office/officeart/2005/8/layout/hProcess11"/>
    <dgm:cxn modelId="{B784A547-0F9A-8340-AB00-570E6E807D1F}" srcId="{5E3E017C-A5C5-8241-81DB-5B24F84D13E2}" destId="{9D47C01C-B883-BA49-8417-042D536588EA}" srcOrd="4" destOrd="0" parTransId="{F31D6214-AEDE-1D44-8AED-C31EB5843A5F}" sibTransId="{C88B9479-77A3-984E-A2E4-08E04FCB8897}"/>
    <dgm:cxn modelId="{928F8B6C-38FF-F949-AB49-35FD30E259BA}" type="presOf" srcId="{9D47C01C-B883-BA49-8417-042D536588EA}" destId="{8F328680-1029-904E-B159-A6097712F0D6}" srcOrd="0" destOrd="0" presId="urn:microsoft.com/office/officeart/2005/8/layout/hProcess11"/>
    <dgm:cxn modelId="{34E03E7A-4342-6B42-AEE7-6C10950264F6}" srcId="{5E3E017C-A5C5-8241-81DB-5B24F84D13E2}" destId="{E8F5433A-13DD-1D44-887B-CD62D8D6EAAC}" srcOrd="3" destOrd="0" parTransId="{02D0FF03-C0ED-2341-960D-493534BD61E8}" sibTransId="{CE015BC6-5F86-F342-8955-5DA9B16EAFA6}"/>
    <dgm:cxn modelId="{5DA5C883-B381-2542-A6A6-54BBD1523852}" srcId="{5E3E017C-A5C5-8241-81DB-5B24F84D13E2}" destId="{4486B793-A0ED-5144-9323-78284780967D}" srcOrd="5" destOrd="0" parTransId="{B7A5757F-B67A-F24B-A5CA-E4DCCBDAA9F6}" sibTransId="{CADDD610-04A3-DB42-96ED-3DE0D4D5C548}"/>
    <dgm:cxn modelId="{EE51A4B2-78BC-5A48-BC09-FE4FBF431FCD}" srcId="{5E3E017C-A5C5-8241-81DB-5B24F84D13E2}" destId="{AD0E19A4-672A-8A41-AA33-303D77C20E50}" srcOrd="1" destOrd="0" parTransId="{F66E8D43-BDEB-1340-A305-2CEFC9E0FE0C}" sibTransId="{8641778A-7362-7246-9245-8FD9C6A99213}"/>
    <dgm:cxn modelId="{4EF2D0B3-2FA3-EE4D-9B0F-EDE3D0C1FBEA}" type="presOf" srcId="{4486B793-A0ED-5144-9323-78284780967D}" destId="{A3B73C49-4E67-5E42-897A-80E10B651F79}" srcOrd="0" destOrd="0" presId="urn:microsoft.com/office/officeart/2005/8/layout/hProcess11"/>
    <dgm:cxn modelId="{DF9D86ED-8747-1F4D-8F0B-DC5001CF9428}" type="presOf" srcId="{5E3E017C-A5C5-8241-81DB-5B24F84D13E2}" destId="{4168BEF4-83C7-2542-A757-00CEA32F7A44}" srcOrd="0" destOrd="0" presId="urn:microsoft.com/office/officeart/2005/8/layout/hProcess11"/>
    <dgm:cxn modelId="{CCAF08F4-D753-4040-907D-619D62C7B301}" srcId="{5E3E017C-A5C5-8241-81DB-5B24F84D13E2}" destId="{8F505419-1283-E941-AB3B-ED689B7D3D7B}" srcOrd="2" destOrd="0" parTransId="{475434FE-FDD7-874D-A463-5F1C0E80B8B7}" sibTransId="{F56942C9-BE45-004E-90D3-26A2C864BD85}"/>
    <dgm:cxn modelId="{BFF8E3FC-0987-B04C-AAE7-E726B7060214}" type="presOf" srcId="{E8F5433A-13DD-1D44-887B-CD62D8D6EAAC}" destId="{15FECB59-EAD9-1B4D-8670-46E1352A96E3}" srcOrd="0" destOrd="0" presId="urn:microsoft.com/office/officeart/2005/8/layout/hProcess11"/>
    <dgm:cxn modelId="{8CEA27FD-6794-0348-8DA3-422A7FCF5F0B}" type="presOf" srcId="{C79A4C53-5171-9F46-AC47-4368DB2AECC0}" destId="{2711E3EA-CD1E-E247-BFDE-02A994D5C267}" srcOrd="0" destOrd="0" presId="urn:microsoft.com/office/officeart/2005/8/layout/hProcess11"/>
    <dgm:cxn modelId="{86FE777A-4B35-7946-A266-475C4E4A5E19}" type="presParOf" srcId="{4168BEF4-83C7-2542-A757-00CEA32F7A44}" destId="{9D0753C9-ADAA-D44D-B2A4-09B6E3E8CC08}" srcOrd="0" destOrd="0" presId="urn:microsoft.com/office/officeart/2005/8/layout/hProcess11"/>
    <dgm:cxn modelId="{9C83D96B-C10A-0644-894B-A35A03530384}" type="presParOf" srcId="{4168BEF4-83C7-2542-A757-00CEA32F7A44}" destId="{B37D572E-181E-AD4F-884A-721C7B16C941}" srcOrd="1" destOrd="0" presId="urn:microsoft.com/office/officeart/2005/8/layout/hProcess11"/>
    <dgm:cxn modelId="{4210BA9A-A216-1045-92B8-DEF77F239465}" type="presParOf" srcId="{B37D572E-181E-AD4F-884A-721C7B16C941}" destId="{71346CF0-BAAF-D24B-A77C-66446E1CF6EE}" srcOrd="0" destOrd="0" presId="urn:microsoft.com/office/officeart/2005/8/layout/hProcess11"/>
    <dgm:cxn modelId="{9C692E91-B63B-0F41-87FE-1413D2865F43}" type="presParOf" srcId="{71346CF0-BAAF-D24B-A77C-66446E1CF6EE}" destId="{2711E3EA-CD1E-E247-BFDE-02A994D5C267}" srcOrd="0" destOrd="0" presId="urn:microsoft.com/office/officeart/2005/8/layout/hProcess11"/>
    <dgm:cxn modelId="{38401276-D42B-3541-90C9-6BD6CEBBCCAF}" type="presParOf" srcId="{71346CF0-BAAF-D24B-A77C-66446E1CF6EE}" destId="{2DD59944-BB4C-334F-99CD-2749DC3A045D}" srcOrd="1" destOrd="0" presId="urn:microsoft.com/office/officeart/2005/8/layout/hProcess11"/>
    <dgm:cxn modelId="{52AB0A27-810D-C747-AFCC-F7ADDB36F77C}" type="presParOf" srcId="{71346CF0-BAAF-D24B-A77C-66446E1CF6EE}" destId="{75CE7CDE-381F-944B-AF68-3360BAC9BB7A}" srcOrd="2" destOrd="0" presId="urn:microsoft.com/office/officeart/2005/8/layout/hProcess11"/>
    <dgm:cxn modelId="{9326B10C-9D65-AE4E-99E0-2C1EE371C707}" type="presParOf" srcId="{B37D572E-181E-AD4F-884A-721C7B16C941}" destId="{AAEB2585-6909-8241-A726-F0D374D436B3}" srcOrd="1" destOrd="0" presId="urn:microsoft.com/office/officeart/2005/8/layout/hProcess11"/>
    <dgm:cxn modelId="{4D589441-6BA9-5045-A98C-81865D72796C}" type="presParOf" srcId="{B37D572E-181E-AD4F-884A-721C7B16C941}" destId="{8B9BACB1-F616-CA4F-9071-89A861DBE43E}" srcOrd="2" destOrd="0" presId="urn:microsoft.com/office/officeart/2005/8/layout/hProcess11"/>
    <dgm:cxn modelId="{BE16E350-7D24-8141-A143-B1F7532F01F1}" type="presParOf" srcId="{8B9BACB1-F616-CA4F-9071-89A861DBE43E}" destId="{1052E8A2-0505-2D41-BB51-66CD791ECA79}" srcOrd="0" destOrd="0" presId="urn:microsoft.com/office/officeart/2005/8/layout/hProcess11"/>
    <dgm:cxn modelId="{A11B10AB-70A4-5942-A4B8-0F508657D207}" type="presParOf" srcId="{8B9BACB1-F616-CA4F-9071-89A861DBE43E}" destId="{3020B5B8-4D20-E145-9B6C-DE9CD61F2E34}" srcOrd="1" destOrd="0" presId="urn:microsoft.com/office/officeart/2005/8/layout/hProcess11"/>
    <dgm:cxn modelId="{C3FE61D4-FBD7-8340-A26A-CBDCB18B5624}" type="presParOf" srcId="{8B9BACB1-F616-CA4F-9071-89A861DBE43E}" destId="{90D0305B-7A4A-4A45-89F2-0D43077B1917}" srcOrd="2" destOrd="0" presId="urn:microsoft.com/office/officeart/2005/8/layout/hProcess11"/>
    <dgm:cxn modelId="{81837DC0-D262-694D-A850-4F6D9117C8E7}" type="presParOf" srcId="{B37D572E-181E-AD4F-884A-721C7B16C941}" destId="{9D88498A-493F-4A45-801C-1096131E280E}" srcOrd="3" destOrd="0" presId="urn:microsoft.com/office/officeart/2005/8/layout/hProcess11"/>
    <dgm:cxn modelId="{E1C8FD11-ADF7-DE4E-9E3D-3EDEAADEA77D}" type="presParOf" srcId="{B37D572E-181E-AD4F-884A-721C7B16C941}" destId="{49099331-FC42-7744-83BA-CE008A2C8DAF}" srcOrd="4" destOrd="0" presId="urn:microsoft.com/office/officeart/2005/8/layout/hProcess11"/>
    <dgm:cxn modelId="{34C0E34E-A2D1-0E47-B6CE-3F076DA13640}" type="presParOf" srcId="{49099331-FC42-7744-83BA-CE008A2C8DAF}" destId="{FD09453B-5D49-3D40-88A9-C4220E542B68}" srcOrd="0" destOrd="0" presId="urn:microsoft.com/office/officeart/2005/8/layout/hProcess11"/>
    <dgm:cxn modelId="{49DDF181-4E78-A94E-B5EF-DA64C0CB3179}" type="presParOf" srcId="{49099331-FC42-7744-83BA-CE008A2C8DAF}" destId="{D9353060-ED60-5B45-99F4-254A29D5764C}" srcOrd="1" destOrd="0" presId="urn:microsoft.com/office/officeart/2005/8/layout/hProcess11"/>
    <dgm:cxn modelId="{E6C5B429-DAF9-754F-AF7E-09F55E06A555}" type="presParOf" srcId="{49099331-FC42-7744-83BA-CE008A2C8DAF}" destId="{CC9E587C-4B66-3943-A170-38A428B4EB76}" srcOrd="2" destOrd="0" presId="urn:microsoft.com/office/officeart/2005/8/layout/hProcess11"/>
    <dgm:cxn modelId="{FAD3033E-7F64-8B41-AC29-C3D403857951}" type="presParOf" srcId="{B37D572E-181E-AD4F-884A-721C7B16C941}" destId="{A4E3C9CA-3F3C-9745-BA67-6B69EC77E592}" srcOrd="5" destOrd="0" presId="urn:microsoft.com/office/officeart/2005/8/layout/hProcess11"/>
    <dgm:cxn modelId="{B6126040-0CCE-1A4A-939F-3722DA1AEBC3}" type="presParOf" srcId="{B37D572E-181E-AD4F-884A-721C7B16C941}" destId="{20E3E6E4-6969-DF45-A609-F8A195F6FFA6}" srcOrd="6" destOrd="0" presId="urn:microsoft.com/office/officeart/2005/8/layout/hProcess11"/>
    <dgm:cxn modelId="{C0000F92-878C-664C-9344-B74AEF3507B5}" type="presParOf" srcId="{20E3E6E4-6969-DF45-A609-F8A195F6FFA6}" destId="{15FECB59-EAD9-1B4D-8670-46E1352A96E3}" srcOrd="0" destOrd="0" presId="urn:microsoft.com/office/officeart/2005/8/layout/hProcess11"/>
    <dgm:cxn modelId="{67A3E2C9-B334-E544-B41F-7732512FD7F6}" type="presParOf" srcId="{20E3E6E4-6969-DF45-A609-F8A195F6FFA6}" destId="{C05D8DD1-609D-5D4F-A6AA-4587FD6B4231}" srcOrd="1" destOrd="0" presId="urn:microsoft.com/office/officeart/2005/8/layout/hProcess11"/>
    <dgm:cxn modelId="{C4BF4F94-54AA-954B-B5F8-1E7566850C8B}" type="presParOf" srcId="{20E3E6E4-6969-DF45-A609-F8A195F6FFA6}" destId="{2673C32F-1BFD-D147-83D5-46353E3AB0AE}" srcOrd="2" destOrd="0" presId="urn:microsoft.com/office/officeart/2005/8/layout/hProcess11"/>
    <dgm:cxn modelId="{BC16ACE0-678E-FA40-9C7B-B8FDEAAA2EC6}" type="presParOf" srcId="{B37D572E-181E-AD4F-884A-721C7B16C941}" destId="{15B34A2B-387A-054A-9372-38E0E031D807}" srcOrd="7" destOrd="0" presId="urn:microsoft.com/office/officeart/2005/8/layout/hProcess11"/>
    <dgm:cxn modelId="{1963E7CA-1361-1F46-B73C-D36FD974DD01}" type="presParOf" srcId="{B37D572E-181E-AD4F-884A-721C7B16C941}" destId="{44FD4B22-5655-EE42-B142-B1C9A9DF3611}" srcOrd="8" destOrd="0" presId="urn:microsoft.com/office/officeart/2005/8/layout/hProcess11"/>
    <dgm:cxn modelId="{EFA757E3-B1E4-484A-9501-2F853D87F809}" type="presParOf" srcId="{44FD4B22-5655-EE42-B142-B1C9A9DF3611}" destId="{8F328680-1029-904E-B159-A6097712F0D6}" srcOrd="0" destOrd="0" presId="urn:microsoft.com/office/officeart/2005/8/layout/hProcess11"/>
    <dgm:cxn modelId="{F16D3B4E-2F76-D94E-A1D2-14EBF4B84CA2}" type="presParOf" srcId="{44FD4B22-5655-EE42-B142-B1C9A9DF3611}" destId="{8076B0E6-70C8-C246-8DC6-B60B04CE1779}" srcOrd="1" destOrd="0" presId="urn:microsoft.com/office/officeart/2005/8/layout/hProcess11"/>
    <dgm:cxn modelId="{75A36210-9243-964A-A733-95ED1904F8AD}" type="presParOf" srcId="{44FD4B22-5655-EE42-B142-B1C9A9DF3611}" destId="{54778463-B417-5947-97BC-CEB8E354F561}" srcOrd="2" destOrd="0" presId="urn:microsoft.com/office/officeart/2005/8/layout/hProcess11"/>
    <dgm:cxn modelId="{2F6A8A7B-FB0B-FD44-A9E9-D6DF20AC72E0}" type="presParOf" srcId="{B37D572E-181E-AD4F-884A-721C7B16C941}" destId="{55A49C25-4902-5A47-9BD4-397593054874}" srcOrd="9" destOrd="0" presId="urn:microsoft.com/office/officeart/2005/8/layout/hProcess11"/>
    <dgm:cxn modelId="{635093A9-805B-374F-AA28-082AC1CC7133}" type="presParOf" srcId="{B37D572E-181E-AD4F-884A-721C7B16C941}" destId="{32CC44BF-AE22-C34C-89B6-9691AAA3A5F6}" srcOrd="10" destOrd="0" presId="urn:microsoft.com/office/officeart/2005/8/layout/hProcess11"/>
    <dgm:cxn modelId="{EED09383-9727-B742-B173-AD9687BEFE28}" type="presParOf" srcId="{32CC44BF-AE22-C34C-89B6-9691AAA3A5F6}" destId="{A3B73C49-4E67-5E42-897A-80E10B651F79}" srcOrd="0" destOrd="0" presId="urn:microsoft.com/office/officeart/2005/8/layout/hProcess11"/>
    <dgm:cxn modelId="{776BFC0A-2BBF-414F-93FA-B7D9731CF551}" type="presParOf" srcId="{32CC44BF-AE22-C34C-89B6-9691AAA3A5F6}" destId="{4712DDC0-F06F-004F-AED3-E410DDA92751}" srcOrd="1" destOrd="0" presId="urn:microsoft.com/office/officeart/2005/8/layout/hProcess11"/>
    <dgm:cxn modelId="{0DB672D3-02C0-4B45-A7F3-C059C9295E26}" type="presParOf" srcId="{32CC44BF-AE22-C34C-89B6-9691AAA3A5F6}" destId="{BFD2F0AA-9B5E-354B-BF08-1EFB0BD1CC78}"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753C9-ADAA-D44D-B2A4-09B6E3E8CC08}">
      <dsp:nvSpPr>
        <dsp:cNvPr id="0" name=""/>
        <dsp:cNvSpPr/>
      </dsp:nvSpPr>
      <dsp:spPr>
        <a:xfrm>
          <a:off x="0" y="1196139"/>
          <a:ext cx="11668755" cy="15948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1E3EA-CD1E-E247-BFDE-02A994D5C267}">
      <dsp:nvSpPr>
        <dsp:cNvPr id="0" name=""/>
        <dsp:cNvSpPr/>
      </dsp:nvSpPr>
      <dsp:spPr>
        <a:xfrm>
          <a:off x="2884" y="0"/>
          <a:ext cx="1679377" cy="159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t>Check Country Law</a:t>
          </a:r>
        </a:p>
      </dsp:txBody>
      <dsp:txXfrm>
        <a:off x="2884" y="0"/>
        <a:ext cx="1679377" cy="1594852"/>
      </dsp:txXfrm>
    </dsp:sp>
    <dsp:sp modelId="{2DD59944-BB4C-334F-99CD-2749DC3A045D}">
      <dsp:nvSpPr>
        <dsp:cNvPr id="0" name=""/>
        <dsp:cNvSpPr/>
      </dsp:nvSpPr>
      <dsp:spPr>
        <a:xfrm>
          <a:off x="643216" y="1794209"/>
          <a:ext cx="398713" cy="3987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2E8A2-0505-2D41-BB51-66CD791ECA79}">
      <dsp:nvSpPr>
        <dsp:cNvPr id="0" name=""/>
        <dsp:cNvSpPr/>
      </dsp:nvSpPr>
      <dsp:spPr>
        <a:xfrm>
          <a:off x="1766231" y="2392279"/>
          <a:ext cx="1679377" cy="159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dirty="0"/>
            <a:t>Check Customer Contract</a:t>
          </a:r>
        </a:p>
      </dsp:txBody>
      <dsp:txXfrm>
        <a:off x="1766231" y="2392279"/>
        <a:ext cx="1679377" cy="1594852"/>
      </dsp:txXfrm>
    </dsp:sp>
    <dsp:sp modelId="{3020B5B8-4D20-E145-9B6C-DE9CD61F2E34}">
      <dsp:nvSpPr>
        <dsp:cNvPr id="0" name=""/>
        <dsp:cNvSpPr/>
      </dsp:nvSpPr>
      <dsp:spPr>
        <a:xfrm>
          <a:off x="2406563" y="1794209"/>
          <a:ext cx="398713" cy="3987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9453B-5D49-3D40-88A9-C4220E542B68}">
      <dsp:nvSpPr>
        <dsp:cNvPr id="0" name=""/>
        <dsp:cNvSpPr/>
      </dsp:nvSpPr>
      <dsp:spPr>
        <a:xfrm>
          <a:off x="3529577" y="0"/>
          <a:ext cx="1679377" cy="159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t>Define AI Usage</a:t>
          </a:r>
        </a:p>
      </dsp:txBody>
      <dsp:txXfrm>
        <a:off x="3529577" y="0"/>
        <a:ext cx="1679377" cy="1594852"/>
      </dsp:txXfrm>
    </dsp:sp>
    <dsp:sp modelId="{D9353060-ED60-5B45-99F4-254A29D5764C}">
      <dsp:nvSpPr>
        <dsp:cNvPr id="0" name=""/>
        <dsp:cNvSpPr/>
      </dsp:nvSpPr>
      <dsp:spPr>
        <a:xfrm>
          <a:off x="4169909" y="1794209"/>
          <a:ext cx="398713" cy="3987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FECB59-EAD9-1B4D-8670-46E1352A96E3}">
      <dsp:nvSpPr>
        <dsp:cNvPr id="0" name=""/>
        <dsp:cNvSpPr/>
      </dsp:nvSpPr>
      <dsp:spPr>
        <a:xfrm>
          <a:off x="5292924" y="2392279"/>
          <a:ext cx="1679377" cy="159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rtl="0">
            <a:lnSpc>
              <a:spcPct val="90000"/>
            </a:lnSpc>
            <a:spcBef>
              <a:spcPct val="0"/>
            </a:spcBef>
            <a:spcAft>
              <a:spcPct val="35000"/>
            </a:spcAft>
            <a:buNone/>
          </a:pPr>
          <a:r>
            <a:rPr lang="en-US" sz="2100" kern="1200" dirty="0"/>
            <a:t>Integrant’s AI Comity Review</a:t>
          </a:r>
        </a:p>
      </dsp:txBody>
      <dsp:txXfrm>
        <a:off x="5292924" y="2392279"/>
        <a:ext cx="1679377" cy="1594852"/>
      </dsp:txXfrm>
    </dsp:sp>
    <dsp:sp modelId="{C05D8DD1-609D-5D4F-A6AA-4587FD6B4231}">
      <dsp:nvSpPr>
        <dsp:cNvPr id="0" name=""/>
        <dsp:cNvSpPr/>
      </dsp:nvSpPr>
      <dsp:spPr>
        <a:xfrm>
          <a:off x="5933256" y="1794209"/>
          <a:ext cx="398713" cy="3987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28680-1029-904E-B159-A6097712F0D6}">
      <dsp:nvSpPr>
        <dsp:cNvPr id="0" name=""/>
        <dsp:cNvSpPr/>
      </dsp:nvSpPr>
      <dsp:spPr>
        <a:xfrm>
          <a:off x="7056270" y="0"/>
          <a:ext cx="1679377" cy="159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t>Recommend to the Customer</a:t>
          </a:r>
        </a:p>
      </dsp:txBody>
      <dsp:txXfrm>
        <a:off x="7056270" y="0"/>
        <a:ext cx="1679377" cy="1594852"/>
      </dsp:txXfrm>
    </dsp:sp>
    <dsp:sp modelId="{8076B0E6-70C8-C246-8DC6-B60B04CE1779}">
      <dsp:nvSpPr>
        <dsp:cNvPr id="0" name=""/>
        <dsp:cNvSpPr/>
      </dsp:nvSpPr>
      <dsp:spPr>
        <a:xfrm>
          <a:off x="7696603" y="1794209"/>
          <a:ext cx="398713" cy="3987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73C49-4E67-5E42-897A-80E10B651F79}">
      <dsp:nvSpPr>
        <dsp:cNvPr id="0" name=""/>
        <dsp:cNvSpPr/>
      </dsp:nvSpPr>
      <dsp:spPr>
        <a:xfrm>
          <a:off x="8819617" y="2392279"/>
          <a:ext cx="1679377" cy="159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dirty="0"/>
            <a:t>Sign-Off</a:t>
          </a:r>
        </a:p>
      </dsp:txBody>
      <dsp:txXfrm>
        <a:off x="8819617" y="2392279"/>
        <a:ext cx="1679377" cy="1594852"/>
      </dsp:txXfrm>
    </dsp:sp>
    <dsp:sp modelId="{4712DDC0-F06F-004F-AED3-E410DDA92751}">
      <dsp:nvSpPr>
        <dsp:cNvPr id="0" name=""/>
        <dsp:cNvSpPr/>
      </dsp:nvSpPr>
      <dsp:spPr>
        <a:xfrm>
          <a:off x="9459949" y="1794209"/>
          <a:ext cx="398713" cy="3987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DE00-78BF-FA4A-8C67-C33C4E9B8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AFE999-8C98-0544-A8E4-EFA68C1BA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7D6ECA-CA24-704E-BF50-995262B3A5C4}"/>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5" name="Footer Placeholder 4">
            <a:extLst>
              <a:ext uri="{FF2B5EF4-FFF2-40B4-BE49-F238E27FC236}">
                <a16:creationId xmlns:a16="http://schemas.microsoft.com/office/drawing/2014/main" id="{979B3679-3A9E-1F4C-9F43-E20FDBB895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A9852B-5B8B-1B4F-9260-18B010FFDB00}"/>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43494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D103-D9A7-1A41-B39D-BAC31DBC5C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26CE07-5B8D-E147-833B-F00F6CBDC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1AB2C-BA7C-934B-B2FB-4A66B345898D}"/>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5" name="Footer Placeholder 4">
            <a:extLst>
              <a:ext uri="{FF2B5EF4-FFF2-40B4-BE49-F238E27FC236}">
                <a16:creationId xmlns:a16="http://schemas.microsoft.com/office/drawing/2014/main" id="{6BFA997B-3E4D-D646-88BF-BB2649EF8F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BCD2E9-C739-EA49-A497-DE048E15A114}"/>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8944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187EB-AB8C-F749-AA92-24248ED1DE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2836E7-5235-F543-9851-DE09861E1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FEB79-AD42-5D4D-AFF0-E16FF46D69B6}"/>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5" name="Footer Placeholder 4">
            <a:extLst>
              <a:ext uri="{FF2B5EF4-FFF2-40B4-BE49-F238E27FC236}">
                <a16:creationId xmlns:a16="http://schemas.microsoft.com/office/drawing/2014/main" id="{5BC49D9D-34A3-4140-8CE5-1262774C65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81A960-E448-2E45-A6DF-3F3E533A8FBF}"/>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377963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1897" y="6310866"/>
            <a:ext cx="1064956" cy="321765"/>
          </a:xfrm>
          <a:prstGeom prst="rect">
            <a:avLst/>
          </a:prstGeom>
        </p:spPr>
      </p:pic>
      <p:cxnSp>
        <p:nvCxnSpPr>
          <p:cNvPr id="13" name="Straight Connector 12"/>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65976" y="6257842"/>
            <a:ext cx="374070" cy="374070"/>
          </a:xfrm>
          <a:prstGeom prst="rect">
            <a:avLst/>
          </a:prstGeom>
          <a:solidFill>
            <a:srgbClr val="F98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065976" y="6310145"/>
            <a:ext cx="374070" cy="321765"/>
          </a:xfrm>
          <a:prstGeom prst="rect">
            <a:avLst/>
          </a:prstGeom>
        </p:spPr>
        <p:txBody>
          <a:bodyPr/>
          <a:lstStyle>
            <a:lvl1pPr algn="ctr">
              <a:defRPr sz="1200" b="1">
                <a:solidFill>
                  <a:schemeClr val="bg1"/>
                </a:solidFill>
                <a:latin typeface="Roboto" panose="02000000000000000000" pitchFamily="2" charset="0"/>
                <a:ea typeface="Roboto" panose="02000000000000000000" pitchFamily="2" charset="0"/>
                <a:cs typeface="Segoe UI Semibold" panose="020B0702040204020203" pitchFamily="34" charset="0"/>
              </a:defRPr>
            </a:lvl1pPr>
          </a:lstStyle>
          <a:p>
            <a:pPr algn="ctr"/>
            <a:fld id="{33581D15-6F80-46E9-9551-29B1D9C0E817}" type="slidenum">
              <a:rPr lang="en-US" smtClean="0"/>
              <a:pPr algn="ctr"/>
              <a:t>‹#›</a:t>
            </a:fld>
            <a:endParaRPr lang="en-US" dirty="0"/>
          </a:p>
        </p:txBody>
      </p:sp>
    </p:spTree>
    <p:extLst>
      <p:ext uri="{BB962C8B-B14F-4D97-AF65-F5344CB8AC3E}">
        <p14:creationId xmlns:p14="http://schemas.microsoft.com/office/powerpoint/2010/main" val="31725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A6B3-82A5-6349-9C6D-4C140A88C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C23FD-8FE1-E24C-83DF-8388F4436A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CFF8B-19D5-A247-9C9C-BA1DDF6EE1DF}"/>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5" name="Footer Placeholder 4">
            <a:extLst>
              <a:ext uri="{FF2B5EF4-FFF2-40B4-BE49-F238E27FC236}">
                <a16:creationId xmlns:a16="http://schemas.microsoft.com/office/drawing/2014/main" id="{B31509D0-D8BA-8A48-802C-1E1DC6839B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69FCC-E7BB-BF41-A2FE-374AAD46AFB9}"/>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271972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2175-887F-8241-9627-59A6317B3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827DA8-E41E-2442-8803-9EA132268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6EE5B9-4741-0B4C-8B0A-801706DE830D}"/>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5" name="Footer Placeholder 4">
            <a:extLst>
              <a:ext uri="{FF2B5EF4-FFF2-40B4-BE49-F238E27FC236}">
                <a16:creationId xmlns:a16="http://schemas.microsoft.com/office/drawing/2014/main" id="{5C7A91A5-BF5D-2148-A7DE-E0F700FA48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9B7AF9-26DA-2047-8FD0-8CD11EDC914C}"/>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104319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9293-603F-E24E-9330-ECB952706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34FB85-A7CC-674F-BD5F-F062E39021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7CA6B-E125-F849-B8FF-FCFFAAFA8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0C70E-C720-9549-8B39-7C10CD971B11}"/>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6" name="Footer Placeholder 5">
            <a:extLst>
              <a:ext uri="{FF2B5EF4-FFF2-40B4-BE49-F238E27FC236}">
                <a16:creationId xmlns:a16="http://schemas.microsoft.com/office/drawing/2014/main" id="{49A070AD-C023-AA40-9C39-1BF31EE86A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05D15F-CE21-A94B-8684-BF1665B61EDF}"/>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65091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AD7-EEA0-8341-B260-0BC6C9E618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D2D4E3-CBAE-C649-BED5-118435C6C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4CAB1-9F81-224E-8650-8FE8F66AF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ED203-90DF-D447-9230-A3C5927AB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B558B-FAB5-724B-AF94-A3B595224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6E19C-E77F-C740-934A-A10A842B4A9B}"/>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8" name="Footer Placeholder 7">
            <a:extLst>
              <a:ext uri="{FF2B5EF4-FFF2-40B4-BE49-F238E27FC236}">
                <a16:creationId xmlns:a16="http://schemas.microsoft.com/office/drawing/2014/main" id="{01D11A7D-269F-FE47-8A94-F759948F6AE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A9474E-3EEF-904E-B90F-85AD8982FB2E}"/>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75048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10C5-8BE4-EE43-A67C-B155C14AC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AD8C3-E686-9043-9815-A4E32EEA91C5}"/>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4" name="Footer Placeholder 3">
            <a:extLst>
              <a:ext uri="{FF2B5EF4-FFF2-40B4-BE49-F238E27FC236}">
                <a16:creationId xmlns:a16="http://schemas.microsoft.com/office/drawing/2014/main" id="{2458C68E-70CE-4841-ACFE-48E1359E78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72F3C0-1B5F-7346-BC27-B6E0AD9752A9}"/>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179177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CE507-0594-F34C-9B80-220E0243C755}"/>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3" name="Footer Placeholder 2">
            <a:extLst>
              <a:ext uri="{FF2B5EF4-FFF2-40B4-BE49-F238E27FC236}">
                <a16:creationId xmlns:a16="http://schemas.microsoft.com/office/drawing/2014/main" id="{4B10BA43-D4F8-6742-A3D4-3F997D3770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D2DD5F-7C31-FA45-84E8-EA45C6E41FEC}"/>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41290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6A6B-3394-234A-85DB-1EAD7AF08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6FA410-5EC2-F647-AC02-DD6585883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1FBFD9-C29A-5949-8CBE-5BEF11CF5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B826-988A-1947-BCBF-86D1015D1428}"/>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6" name="Footer Placeholder 5">
            <a:extLst>
              <a:ext uri="{FF2B5EF4-FFF2-40B4-BE49-F238E27FC236}">
                <a16:creationId xmlns:a16="http://schemas.microsoft.com/office/drawing/2014/main" id="{AC5036C8-A90F-4244-BEE6-AB2864E4C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4E4831-CEE2-6741-A750-0DF5018F24EC}"/>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15165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BBD2-B22F-AF40-ACD2-D25C20D02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689BE1-ED9F-C241-A538-D8E36095F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A47CD2B-5CD1-9D4C-947C-5499232B0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54803-FD96-3E45-82C1-3FBAC9D0B1FE}"/>
              </a:ext>
            </a:extLst>
          </p:cNvPr>
          <p:cNvSpPr>
            <a:spLocks noGrp="1"/>
          </p:cNvSpPr>
          <p:nvPr>
            <p:ph type="dt" sz="half" idx="10"/>
          </p:nvPr>
        </p:nvSpPr>
        <p:spPr/>
        <p:txBody>
          <a:bodyPr/>
          <a:lstStyle/>
          <a:p>
            <a:fld id="{5A55305F-EDEE-A347-A0BA-C7C041A53E40}" type="datetimeFigureOut">
              <a:rPr lang="en-US" smtClean="0"/>
              <a:t>3/5/2024</a:t>
            </a:fld>
            <a:endParaRPr lang="en-US" dirty="0"/>
          </a:p>
        </p:txBody>
      </p:sp>
      <p:sp>
        <p:nvSpPr>
          <p:cNvPr id="6" name="Footer Placeholder 5">
            <a:extLst>
              <a:ext uri="{FF2B5EF4-FFF2-40B4-BE49-F238E27FC236}">
                <a16:creationId xmlns:a16="http://schemas.microsoft.com/office/drawing/2014/main" id="{A3520B76-036D-3E4F-80DE-1A030B3120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3C8D12-87B5-044F-A3C5-AA9F9D4A12BB}"/>
              </a:ext>
            </a:extLst>
          </p:cNvPr>
          <p:cNvSpPr>
            <a:spLocks noGrp="1"/>
          </p:cNvSpPr>
          <p:nvPr>
            <p:ph type="sldNum" sz="quarter" idx="12"/>
          </p:nvPr>
        </p:nvSpPr>
        <p:spPr/>
        <p:txBody>
          <a:bodyPr/>
          <a:lstStyle/>
          <a:p>
            <a:fld id="{674EADC5-A348-194A-BCF4-06CFAA028F35}" type="slidenum">
              <a:rPr lang="en-US" smtClean="0"/>
              <a:t>‹#›</a:t>
            </a:fld>
            <a:endParaRPr lang="en-US" dirty="0"/>
          </a:p>
        </p:txBody>
      </p:sp>
    </p:spTree>
    <p:extLst>
      <p:ext uri="{BB962C8B-B14F-4D97-AF65-F5344CB8AC3E}">
        <p14:creationId xmlns:p14="http://schemas.microsoft.com/office/powerpoint/2010/main" val="355238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947E1-D015-D543-93FC-5759BAB1C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FE566A-EC28-6248-BAE5-507B6C4EA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88AA7-9618-F746-AD1D-1DBDBBF26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5305F-EDEE-A347-A0BA-C7C041A53E40}" type="datetimeFigureOut">
              <a:rPr lang="en-US" smtClean="0"/>
              <a:t>3/5/2024</a:t>
            </a:fld>
            <a:endParaRPr lang="en-US" dirty="0"/>
          </a:p>
        </p:txBody>
      </p:sp>
      <p:sp>
        <p:nvSpPr>
          <p:cNvPr id="5" name="Footer Placeholder 4">
            <a:extLst>
              <a:ext uri="{FF2B5EF4-FFF2-40B4-BE49-F238E27FC236}">
                <a16:creationId xmlns:a16="http://schemas.microsoft.com/office/drawing/2014/main" id="{9AD8DD68-D679-E84D-AA40-44048896C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7F26D7-2396-B844-9DBD-87BA64A24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EADC5-A348-194A-BCF4-06CFAA028F35}" type="slidenum">
              <a:rPr lang="en-US" smtClean="0"/>
              <a:t>‹#›</a:t>
            </a:fld>
            <a:endParaRPr lang="en-US" dirty="0"/>
          </a:p>
        </p:txBody>
      </p:sp>
    </p:spTree>
    <p:extLst>
      <p:ext uri="{BB962C8B-B14F-4D97-AF65-F5344CB8AC3E}">
        <p14:creationId xmlns:p14="http://schemas.microsoft.com/office/powerpoint/2010/main" val="162590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www.boozallen.com/s/solution/four-ways-to-preserve-privacy-in-ai.html" TargetMode="External"/><Relationship Id="rId3" Type="http://schemas.openxmlformats.org/officeDocument/2006/relationships/hyperlink" Target="https://www.eweek.com/artificial-intelligence/ai-privacy-issues/" TargetMode="External"/><Relationship Id="rId7" Type="http://schemas.openxmlformats.org/officeDocument/2006/relationships/hyperlink" Target="https://owasp.org/www-project-ai-security-and-privacy-guide/" TargetMode="External"/><Relationship Id="rId2" Type="http://schemas.openxmlformats.org/officeDocument/2006/relationships/hyperlink" Target="https://ovic.vic.gov.au/privacy/resources-for-organisations/artificial-intelligence-and-privacy-issues-and-challenges/#personal-information" TargetMode="External"/><Relationship Id="rId1" Type="http://schemas.openxmlformats.org/officeDocument/2006/relationships/slideLayout" Target="../slideLayouts/slideLayout12.xml"/><Relationship Id="rId6" Type="http://schemas.openxmlformats.org/officeDocument/2006/relationships/hyperlink" Target="https://www.thedigitalspeaker.com/privacy-age-ai-risks-challenges-solutions/" TargetMode="External"/><Relationship Id="rId5" Type="http://schemas.openxmlformats.org/officeDocument/2006/relationships/hyperlink" Target="https://economictimes.indiatimes.com/news/how-to/ai-and-privacy-the-privacy-concerns-surrounding-ai-its-potential-impact-on-personal-data/articleshow/99738234.cms" TargetMode="External"/><Relationship Id="rId4" Type="http://schemas.openxmlformats.org/officeDocument/2006/relationships/hyperlink" Target="https://www.eweek.com/artificial-intelligence/generative-ai-ethics/#tips" TargetMode="External"/><Relationship Id="rId9" Type="http://schemas.openxmlformats.org/officeDocument/2006/relationships/hyperlink" Target="https://www.digitalocean.com/resources/article/ai-and-priva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gltr.io/dist/index.html" TargetMode="External"/><Relationship Id="rId13" Type="http://schemas.openxmlformats.org/officeDocument/2006/relationships/hyperlink" Target="https://app.crossplag.com/individual/detector" TargetMode="External"/><Relationship Id="rId3" Type="http://schemas.openxmlformats.org/officeDocument/2006/relationships/hyperlink" Target="https://www.eweek.com/artificial-intelligence/ai-companies/" TargetMode="External"/><Relationship Id="rId7" Type="http://schemas.openxmlformats.org/officeDocument/2006/relationships/hyperlink" Target="https://app.gptzero.me/app/welcome" TargetMode="External"/><Relationship Id="rId12" Type="http://schemas.openxmlformats.org/officeDocument/2006/relationships/hyperlink" Target="https://huggingface.co/spaces/PirateXX/AI-Content-Detector" TargetMode="External"/><Relationship Id="rId2" Type="http://schemas.openxmlformats.org/officeDocument/2006/relationships/hyperlink" Target="https://www.eweek.com/artificial-intelligence/generative-ai-model/" TargetMode="External"/><Relationship Id="rId1" Type="http://schemas.openxmlformats.org/officeDocument/2006/relationships/slideLayout" Target="../slideLayouts/slideLayout12.xml"/><Relationship Id="rId6" Type="http://schemas.openxmlformats.org/officeDocument/2006/relationships/hyperlink" Target="https://gowinston.ai/" TargetMode="External"/><Relationship Id="rId11" Type="http://schemas.openxmlformats.org/officeDocument/2006/relationships/hyperlink" Target="https://sapling.ai/ai-content-detector" TargetMode="External"/><Relationship Id="rId5" Type="http://schemas.openxmlformats.org/officeDocument/2006/relationships/hyperlink" Target="https://contentatscale.ai/ai-content-detector/" TargetMode="External"/><Relationship Id="rId10" Type="http://schemas.openxmlformats.org/officeDocument/2006/relationships/hyperlink" Target="https://copyleaks.com/ai-content-detector" TargetMode="External"/><Relationship Id="rId4" Type="http://schemas.openxmlformats.org/officeDocument/2006/relationships/hyperlink" Target="https://originality.ai/" TargetMode="External"/><Relationship Id="rId9" Type="http://schemas.openxmlformats.org/officeDocument/2006/relationships/hyperlink" Target="https://writer.com/ai-content-dete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044214-DE21-B840-9114-4DC7ACDF899E}"/>
              </a:ext>
            </a:extLst>
          </p:cNvPr>
          <p:cNvPicPr>
            <a:picLocks noChangeAspect="1"/>
          </p:cNvPicPr>
          <p:nvPr/>
        </p:nvPicPr>
        <p:blipFill>
          <a:blip r:embed="rId2">
            <a:extLst>
              <a:ext uri="{28A0092B-C50C-407E-A947-70E740481C1C}">
                <a14:useLocalDpi xmlns:a14="http://schemas.microsoft.com/office/drawing/2010/main" val="0"/>
              </a:ext>
            </a:extLst>
          </a:blip>
          <a:srcRect t="7" b="7"/>
          <a:stretch/>
        </p:blipFill>
        <p:spPr>
          <a:xfrm>
            <a:off x="-1589" y="229361"/>
            <a:ext cx="12193589" cy="6858001"/>
          </a:xfrm>
          <a:prstGeom prst="rect">
            <a:avLst/>
          </a:prstGeom>
          <a:solidFill>
            <a:srgbClr val="00B0F0"/>
          </a:solidFill>
        </p:spPr>
      </p:pic>
      <p:sp>
        <p:nvSpPr>
          <p:cNvPr id="5" name="TextBox 4">
            <a:extLst>
              <a:ext uri="{FF2B5EF4-FFF2-40B4-BE49-F238E27FC236}">
                <a16:creationId xmlns:a16="http://schemas.microsoft.com/office/drawing/2014/main" id="{020B1041-52F7-D049-AD83-00F234D17E91}"/>
              </a:ext>
            </a:extLst>
          </p:cNvPr>
          <p:cNvSpPr txBox="1"/>
          <p:nvPr/>
        </p:nvSpPr>
        <p:spPr>
          <a:xfrm>
            <a:off x="-1" y="5723272"/>
            <a:ext cx="12191999" cy="461665"/>
          </a:xfrm>
          <a:prstGeom prst="rect">
            <a:avLst/>
          </a:prstGeom>
          <a:noFill/>
        </p:spPr>
        <p:txBody>
          <a:bodyPr wrap="square" lIns="91440" tIns="45720" rIns="91440" bIns="45720" rtlCol="0" anchor="t">
            <a:spAutoFit/>
          </a:bodyPr>
          <a:lstStyle/>
          <a:p>
            <a:pPr algn="ctr"/>
            <a:r>
              <a:rPr lang="en-US" sz="2400" dirty="0">
                <a:solidFill>
                  <a:schemeClr val="bg1"/>
                </a:solidFill>
                <a:latin typeface="Sofia Pro Medium"/>
                <a:cs typeface="Segoe UI Semibold" panose="020B0702040204020203" pitchFamily="34" charset="0"/>
              </a:rPr>
              <a:t>AI Security and Privacy Policies</a:t>
            </a:r>
          </a:p>
        </p:txBody>
      </p:sp>
      <p:pic>
        <p:nvPicPr>
          <p:cNvPr id="6" name="Picture 5">
            <a:extLst>
              <a:ext uri="{FF2B5EF4-FFF2-40B4-BE49-F238E27FC236}">
                <a16:creationId xmlns:a16="http://schemas.microsoft.com/office/drawing/2014/main" id="{8BA7F473-F8C2-4A4D-9A07-8AF73F5F1EF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02619" y="229361"/>
            <a:ext cx="2821054" cy="852877"/>
          </a:xfrm>
          <a:prstGeom prst="rect">
            <a:avLst/>
          </a:prstGeom>
        </p:spPr>
      </p:pic>
    </p:spTree>
    <p:extLst>
      <p:ext uri="{BB962C8B-B14F-4D97-AF65-F5344CB8AC3E}">
        <p14:creationId xmlns:p14="http://schemas.microsoft.com/office/powerpoint/2010/main" val="4220843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828C1-3398-5547-E64C-9CEFD34C7AF8}"/>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E19512DF-9E48-D4C0-590E-6DF7AF772BE1}"/>
              </a:ext>
            </a:extLst>
          </p:cNvPr>
          <p:cNvSpPr>
            <a:spLocks noGrp="1"/>
          </p:cNvSpPr>
          <p:nvPr>
            <p:ph type="sldNum" sz="quarter" idx="12"/>
          </p:nvPr>
        </p:nvSpPr>
        <p:spPr/>
        <p:txBody>
          <a:bodyPr/>
          <a:lstStyle/>
          <a:p>
            <a:fld id="{33581D15-6F80-46E9-9551-29B1D9C0E817}" type="slidenum">
              <a:rPr lang="en-US" smtClean="0"/>
              <a:pPr/>
              <a:t>10</a:t>
            </a:fld>
            <a:endParaRPr lang="en-US" dirty="0"/>
          </a:p>
        </p:txBody>
      </p:sp>
      <p:sp>
        <p:nvSpPr>
          <p:cNvPr id="14" name="TextBox 13">
            <a:extLst>
              <a:ext uri="{FF2B5EF4-FFF2-40B4-BE49-F238E27FC236}">
                <a16:creationId xmlns:a16="http://schemas.microsoft.com/office/drawing/2014/main" id="{24B726CB-9035-37D5-A783-125EC05F04A2}"/>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565A9CA8-58FC-BCAA-1472-B72FB1C781A5}"/>
              </a:ext>
            </a:extLst>
          </p:cNvPr>
          <p:cNvSpPr txBox="1"/>
          <p:nvPr/>
        </p:nvSpPr>
        <p:spPr>
          <a:xfrm>
            <a:off x="712022" y="365723"/>
            <a:ext cx="11006213" cy="707886"/>
          </a:xfrm>
          <a:prstGeom prst="rect">
            <a:avLst/>
          </a:prstGeom>
          <a:noFill/>
        </p:spPr>
        <p:txBody>
          <a:bodyPr wrap="square" rtlCol="0">
            <a:spAutoFit/>
          </a:bodyPr>
          <a:lstStyle/>
          <a:p>
            <a:pPr algn="l"/>
            <a:r>
              <a:rPr lang="en-US" sz="4000" b="0" i="0" u="none" strike="noStrike" dirty="0">
                <a:solidFill>
                  <a:srgbClr val="111111"/>
                </a:solidFill>
                <a:effectLst/>
                <a:latin typeface="Roboto" panose="02000000000000000000" pitchFamily="2" charset="0"/>
              </a:rPr>
              <a:t>Development Team Security Guidelines</a:t>
            </a:r>
          </a:p>
        </p:txBody>
      </p:sp>
      <p:sp>
        <p:nvSpPr>
          <p:cNvPr id="2" name="TextBox 1">
            <a:extLst>
              <a:ext uri="{FF2B5EF4-FFF2-40B4-BE49-F238E27FC236}">
                <a16:creationId xmlns:a16="http://schemas.microsoft.com/office/drawing/2014/main" id="{8172A9BB-4EB0-B289-131C-62ACFA30626C}"/>
              </a:ext>
            </a:extLst>
          </p:cNvPr>
          <p:cNvSpPr txBox="1"/>
          <p:nvPr/>
        </p:nvSpPr>
        <p:spPr>
          <a:xfrm>
            <a:off x="121380" y="1294726"/>
            <a:ext cx="11385493" cy="2585323"/>
          </a:xfrm>
          <a:prstGeom prst="rect">
            <a:avLst/>
          </a:prstGeom>
          <a:noFill/>
        </p:spPr>
        <p:txBody>
          <a:bodyPr wrap="square" rtlCol="0">
            <a:spAutoFit/>
          </a:bodyPr>
          <a:lstStyle/>
          <a:p>
            <a:pPr marL="342900" indent="-342900">
              <a:buFont typeface="+mj-lt"/>
              <a:buAutoNum type="arabicPeriod"/>
            </a:pPr>
            <a:r>
              <a:rPr lang="en-US" dirty="0">
                <a:solidFill>
                  <a:srgbClr val="0D0D0D"/>
                </a:solidFill>
                <a:latin typeface="Söhne"/>
              </a:rPr>
              <a:t>R</a:t>
            </a:r>
            <a:r>
              <a:rPr lang="en-US" b="0" i="0" u="none" strike="noStrike" dirty="0">
                <a:solidFill>
                  <a:srgbClr val="0D0D0D"/>
                </a:solidFill>
                <a:effectLst/>
                <a:latin typeface="Söhne"/>
              </a:rPr>
              <a:t>efrain from utilizing AI tools without prior customer approvals.</a:t>
            </a:r>
            <a:endParaRPr lang="en-US" dirty="0"/>
          </a:p>
          <a:p>
            <a:pPr marL="342900" indent="-342900">
              <a:buFont typeface="+mj-lt"/>
              <a:buAutoNum type="arabicPeriod"/>
            </a:pPr>
            <a:r>
              <a:rPr lang="en-US" b="0" i="0" u="none" strike="noStrike" dirty="0">
                <a:solidFill>
                  <a:srgbClr val="0D0D0D"/>
                </a:solidFill>
                <a:effectLst/>
                <a:latin typeface="Söhne"/>
              </a:rPr>
              <a:t>Avoid sharing sensitive data</a:t>
            </a:r>
            <a:r>
              <a:rPr lang="en-US" dirty="0"/>
              <a:t>. </a:t>
            </a:r>
          </a:p>
          <a:p>
            <a:pPr marL="342900" indent="-342900">
              <a:buFont typeface="+mj-lt"/>
              <a:buAutoNum type="arabicPeriod"/>
            </a:pPr>
            <a:r>
              <a:rPr lang="en-US" dirty="0">
                <a:solidFill>
                  <a:srgbClr val="0D0D0D"/>
                </a:solidFill>
                <a:latin typeface="Söhne"/>
              </a:rPr>
              <a:t>L</a:t>
            </a:r>
            <a:r>
              <a:rPr lang="en-US" b="0" i="0" u="none" strike="noStrike" dirty="0">
                <a:solidFill>
                  <a:srgbClr val="0D0D0D"/>
                </a:solidFill>
                <a:effectLst/>
                <a:latin typeface="Söhne"/>
              </a:rPr>
              <a:t>imit tool usage to the provided toolkit</a:t>
            </a:r>
            <a:r>
              <a:rPr lang="en-US" dirty="0"/>
              <a:t>. </a:t>
            </a:r>
          </a:p>
          <a:p>
            <a:pPr marL="342900" indent="-342900">
              <a:buFont typeface="+mj-lt"/>
              <a:buAutoNum type="arabicPeriod"/>
            </a:pPr>
            <a:r>
              <a:rPr lang="en-US" b="0" i="0" u="none" strike="noStrike" dirty="0">
                <a:solidFill>
                  <a:srgbClr val="0D0D0D"/>
                </a:solidFill>
                <a:effectLst/>
                <a:latin typeface="Söhne"/>
              </a:rPr>
              <a:t>Experimentation with new AI tools is restricted to Proof of Concept (PoC) projects exclusively and should not be incorporated into live projects.</a:t>
            </a:r>
          </a:p>
          <a:p>
            <a:pPr marL="342900" indent="-342900">
              <a:buFont typeface="+mj-lt"/>
              <a:buAutoNum type="arabicPeriod"/>
            </a:pPr>
            <a:r>
              <a:rPr lang="en-US" b="0" i="0" u="none" strike="noStrike" dirty="0">
                <a:solidFill>
                  <a:srgbClr val="0D0D0D"/>
                </a:solidFill>
                <a:effectLst/>
                <a:latin typeface="Söhne"/>
              </a:rPr>
              <a:t>References should be listed and documented clearly in cases of researches and official documentations.</a:t>
            </a:r>
          </a:p>
          <a:p>
            <a:pPr marL="342900" indent="-342900">
              <a:buFont typeface="+mj-lt"/>
              <a:buAutoNum type="arabicPeriod"/>
            </a:pPr>
            <a:r>
              <a:rPr lang="en-US" b="0" i="0" u="none" strike="noStrike" dirty="0">
                <a:solidFill>
                  <a:srgbClr val="0D0D0D"/>
                </a:solidFill>
                <a:effectLst/>
                <a:latin typeface="Söhne"/>
              </a:rPr>
              <a:t>The AI Committee is responsible for consulting with you.</a:t>
            </a:r>
          </a:p>
          <a:p>
            <a:pPr marL="342900" indent="-342900">
              <a:buFont typeface="+mj-lt"/>
              <a:buAutoNum type="arabicPeriod"/>
            </a:pPr>
            <a:endParaRPr lang="en-US" b="0" i="0" u="none" strike="noStrike" dirty="0">
              <a:solidFill>
                <a:srgbClr val="0D0D0D"/>
              </a:solidFill>
              <a:effectLst/>
              <a:latin typeface="Söhne"/>
            </a:endParaRPr>
          </a:p>
          <a:p>
            <a:pPr marL="342900" indent="-342900">
              <a:buFont typeface="+mj-lt"/>
              <a:buAutoNum type="arabicPeriod"/>
            </a:pPr>
            <a:endParaRPr lang="en-US" dirty="0"/>
          </a:p>
        </p:txBody>
      </p:sp>
    </p:spTree>
    <p:extLst>
      <p:ext uri="{BB962C8B-B14F-4D97-AF65-F5344CB8AC3E}">
        <p14:creationId xmlns:p14="http://schemas.microsoft.com/office/powerpoint/2010/main" val="36356512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828C1-3398-5547-E64C-9CEFD34C7AF8}"/>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E19512DF-9E48-D4C0-590E-6DF7AF772BE1}"/>
              </a:ext>
            </a:extLst>
          </p:cNvPr>
          <p:cNvSpPr>
            <a:spLocks noGrp="1"/>
          </p:cNvSpPr>
          <p:nvPr>
            <p:ph type="sldNum" sz="quarter" idx="12"/>
          </p:nvPr>
        </p:nvSpPr>
        <p:spPr/>
        <p:txBody>
          <a:bodyPr/>
          <a:lstStyle/>
          <a:p>
            <a:fld id="{33581D15-6F80-46E9-9551-29B1D9C0E817}" type="slidenum">
              <a:rPr lang="en-US" smtClean="0"/>
              <a:pPr/>
              <a:t>11</a:t>
            </a:fld>
            <a:endParaRPr lang="en-US" dirty="0"/>
          </a:p>
        </p:txBody>
      </p:sp>
      <p:sp>
        <p:nvSpPr>
          <p:cNvPr id="14" name="TextBox 13">
            <a:extLst>
              <a:ext uri="{FF2B5EF4-FFF2-40B4-BE49-F238E27FC236}">
                <a16:creationId xmlns:a16="http://schemas.microsoft.com/office/drawing/2014/main" id="{24B726CB-9035-37D5-A783-125EC05F04A2}"/>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565A9CA8-58FC-BCAA-1472-B72FB1C781A5}"/>
              </a:ext>
            </a:extLst>
          </p:cNvPr>
          <p:cNvSpPr txBox="1"/>
          <p:nvPr/>
        </p:nvSpPr>
        <p:spPr>
          <a:xfrm>
            <a:off x="712022" y="365723"/>
            <a:ext cx="11006213" cy="707886"/>
          </a:xfrm>
          <a:prstGeom prst="rect">
            <a:avLst/>
          </a:prstGeom>
          <a:noFill/>
        </p:spPr>
        <p:txBody>
          <a:bodyPr wrap="square" rtlCol="0">
            <a:spAutoFit/>
          </a:bodyPr>
          <a:lstStyle/>
          <a:p>
            <a:pPr algn="l"/>
            <a:r>
              <a:rPr lang="en-US" sz="4000" b="0" i="0" u="none" strike="noStrike" dirty="0">
                <a:solidFill>
                  <a:srgbClr val="111111"/>
                </a:solidFill>
                <a:effectLst/>
                <a:latin typeface="Roboto" panose="02000000000000000000" pitchFamily="2" charset="0"/>
              </a:rPr>
              <a:t>Security Guidelines</a:t>
            </a:r>
          </a:p>
        </p:txBody>
      </p:sp>
      <p:graphicFrame>
        <p:nvGraphicFramePr>
          <p:cNvPr id="3" name="Table 2">
            <a:extLst>
              <a:ext uri="{FF2B5EF4-FFF2-40B4-BE49-F238E27FC236}">
                <a16:creationId xmlns:a16="http://schemas.microsoft.com/office/drawing/2014/main" id="{6D5E2FAF-9057-6B42-1CDA-BDABE0BCBD31}"/>
              </a:ext>
            </a:extLst>
          </p:cNvPr>
          <p:cNvGraphicFramePr>
            <a:graphicFrameLocks noGrp="1"/>
          </p:cNvGraphicFramePr>
          <p:nvPr>
            <p:extLst>
              <p:ext uri="{D42A27DB-BD31-4B8C-83A1-F6EECF244321}">
                <p14:modId xmlns:p14="http://schemas.microsoft.com/office/powerpoint/2010/main" val="2457822813"/>
              </p:ext>
            </p:extLst>
          </p:nvPr>
        </p:nvGraphicFramePr>
        <p:xfrm>
          <a:off x="542077" y="1743068"/>
          <a:ext cx="9960517" cy="1442720"/>
        </p:xfrm>
        <a:graphic>
          <a:graphicData uri="http://schemas.openxmlformats.org/drawingml/2006/table">
            <a:tbl>
              <a:tblPr firstRow="1" bandRow="1">
                <a:tableStyleId>{5C22544A-7EE6-4342-B048-85BDC9FD1C3A}</a:tableStyleId>
              </a:tblPr>
              <a:tblGrid>
                <a:gridCol w="1437651">
                  <a:extLst>
                    <a:ext uri="{9D8B030D-6E8A-4147-A177-3AD203B41FA5}">
                      <a16:colId xmlns:a16="http://schemas.microsoft.com/office/drawing/2014/main" val="1558363179"/>
                    </a:ext>
                  </a:extLst>
                </a:gridCol>
                <a:gridCol w="1003449">
                  <a:extLst>
                    <a:ext uri="{9D8B030D-6E8A-4147-A177-3AD203B41FA5}">
                      <a16:colId xmlns:a16="http://schemas.microsoft.com/office/drawing/2014/main" val="1581633940"/>
                    </a:ext>
                  </a:extLst>
                </a:gridCol>
                <a:gridCol w="863564">
                  <a:extLst>
                    <a:ext uri="{9D8B030D-6E8A-4147-A177-3AD203B41FA5}">
                      <a16:colId xmlns:a16="http://schemas.microsoft.com/office/drawing/2014/main" val="2861771222"/>
                    </a:ext>
                  </a:extLst>
                </a:gridCol>
                <a:gridCol w="879443">
                  <a:extLst>
                    <a:ext uri="{9D8B030D-6E8A-4147-A177-3AD203B41FA5}">
                      <a16:colId xmlns:a16="http://schemas.microsoft.com/office/drawing/2014/main" val="2799849257"/>
                    </a:ext>
                  </a:extLst>
                </a:gridCol>
                <a:gridCol w="879443">
                  <a:extLst>
                    <a:ext uri="{9D8B030D-6E8A-4147-A177-3AD203B41FA5}">
                      <a16:colId xmlns:a16="http://schemas.microsoft.com/office/drawing/2014/main" val="2812747060"/>
                    </a:ext>
                  </a:extLst>
                </a:gridCol>
                <a:gridCol w="879443">
                  <a:extLst>
                    <a:ext uri="{9D8B030D-6E8A-4147-A177-3AD203B41FA5}">
                      <a16:colId xmlns:a16="http://schemas.microsoft.com/office/drawing/2014/main" val="407673910"/>
                    </a:ext>
                  </a:extLst>
                </a:gridCol>
                <a:gridCol w="879443">
                  <a:extLst>
                    <a:ext uri="{9D8B030D-6E8A-4147-A177-3AD203B41FA5}">
                      <a16:colId xmlns:a16="http://schemas.microsoft.com/office/drawing/2014/main" val="1564190497"/>
                    </a:ext>
                  </a:extLst>
                </a:gridCol>
                <a:gridCol w="1046027">
                  <a:extLst>
                    <a:ext uri="{9D8B030D-6E8A-4147-A177-3AD203B41FA5}">
                      <a16:colId xmlns:a16="http://schemas.microsoft.com/office/drawing/2014/main" val="437713668"/>
                    </a:ext>
                  </a:extLst>
                </a:gridCol>
                <a:gridCol w="1046027">
                  <a:extLst>
                    <a:ext uri="{9D8B030D-6E8A-4147-A177-3AD203B41FA5}">
                      <a16:colId xmlns:a16="http://schemas.microsoft.com/office/drawing/2014/main" val="930747607"/>
                    </a:ext>
                  </a:extLst>
                </a:gridCol>
                <a:gridCol w="1046027">
                  <a:extLst>
                    <a:ext uri="{9D8B030D-6E8A-4147-A177-3AD203B41FA5}">
                      <a16:colId xmlns:a16="http://schemas.microsoft.com/office/drawing/2014/main" val="1401319168"/>
                    </a:ext>
                  </a:extLst>
                </a:gridCol>
              </a:tblGrid>
              <a:tr h="370840">
                <a:tc>
                  <a:txBody>
                    <a:bodyPr/>
                    <a:lstStyle/>
                    <a:p>
                      <a:endParaRPr lang="en-US" dirty="0"/>
                    </a:p>
                  </a:txBody>
                  <a:tcPr/>
                </a:tc>
                <a:tc gridSpan="6">
                  <a:txBody>
                    <a:bodyPr/>
                    <a:lstStyle/>
                    <a:p>
                      <a:r>
                        <a:rPr lang="en-US" sz="1400" dirty="0"/>
                        <a:t>Web</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a:p>
                  </a:txBody>
                  <a:tcPr/>
                </a:tc>
                <a:tc hMerge="1">
                  <a:txBody>
                    <a:bodyPr/>
                    <a:lstStyle/>
                    <a:p>
                      <a:endParaRPr lang="en-US" sz="1400" dirty="0"/>
                    </a:p>
                  </a:txBody>
                  <a:tcPr/>
                </a:tc>
                <a:tc hMerge="1">
                  <a:txBody>
                    <a:bodyPr/>
                    <a:lstStyle/>
                    <a:p>
                      <a:endParaRPr lang="en-US" sz="1400" dirty="0"/>
                    </a:p>
                  </a:txBody>
                  <a:tcPr/>
                </a:tc>
                <a:tc gridSpan="3">
                  <a:txBody>
                    <a:bodyPr/>
                    <a:lstStyle/>
                    <a:p>
                      <a:r>
                        <a:rPr lang="en-US" sz="1400" dirty="0"/>
                        <a:t>API</a:t>
                      </a:r>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927600798"/>
                  </a:ext>
                </a:extLst>
              </a:tr>
              <a:tr h="370840">
                <a:tc>
                  <a:txBody>
                    <a:bodyPr/>
                    <a:lstStyle/>
                    <a:p>
                      <a:endParaRPr lang="en-US" dirty="0"/>
                    </a:p>
                  </a:txBody>
                  <a:tcPr/>
                </a:tc>
                <a:tc>
                  <a:txBody>
                    <a:bodyPr/>
                    <a:lstStyle/>
                    <a:p>
                      <a:r>
                        <a:rPr lang="en-US" sz="1000" dirty="0"/>
                        <a:t>ChatGPT 3.5 Portal</a:t>
                      </a:r>
                    </a:p>
                  </a:txBody>
                  <a:tcPr/>
                </a:tc>
                <a:tc>
                  <a:txBody>
                    <a:bodyPr/>
                    <a:lstStyle/>
                    <a:p>
                      <a:r>
                        <a:rPr lang="en-US" sz="1000" dirty="0"/>
                        <a:t>ChatGPT 4 Business</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ChatGPT 4 Enterprise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ChatGPT 4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Microsoft Co-Pilot (Pro)</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Microsoft Co-Pilot (Free)</a:t>
                      </a:r>
                    </a:p>
                    <a:p>
                      <a:endParaRPr lang="en-US" sz="1000" dirty="0"/>
                    </a:p>
                  </a:txBody>
                  <a:tcPr/>
                </a:tc>
                <a:tc>
                  <a:txBody>
                    <a:bodyPr/>
                    <a:lstStyle/>
                    <a:p>
                      <a:r>
                        <a:rPr lang="en-US" sz="1000" dirty="0"/>
                        <a:t>GitHub Co-Pilot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ChatGPT API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Microsoft Co-Pilot (Pro)</a:t>
                      </a:r>
                    </a:p>
                  </a:txBody>
                  <a:tcPr/>
                </a:tc>
                <a:extLst>
                  <a:ext uri="{0D108BD9-81ED-4DB2-BD59-A6C34878D82A}">
                    <a16:rowId xmlns:a16="http://schemas.microsoft.com/office/drawing/2014/main" val="2763318212"/>
                  </a:ext>
                </a:extLst>
              </a:tr>
              <a:tr h="370840">
                <a:tc>
                  <a:txBody>
                    <a:bodyPr/>
                    <a:lstStyle/>
                    <a:p>
                      <a:r>
                        <a:rPr lang="en-US" sz="1000" dirty="0"/>
                        <a:t>Secured Input Data</a:t>
                      </a:r>
                    </a:p>
                  </a:txBody>
                  <a:tcPr/>
                </a:tc>
                <a:tc>
                  <a:txBody>
                    <a:bodyPr/>
                    <a:lstStyle/>
                    <a:p>
                      <a:r>
                        <a:rPr lang="en-US" sz="1050" dirty="0">
                          <a:solidFill>
                            <a:srgbClr val="FF0000"/>
                          </a:solidFill>
                        </a:rPr>
                        <a:t>No </a:t>
                      </a:r>
                      <a:r>
                        <a:rPr lang="en-US" sz="1050" dirty="0">
                          <a:solidFill>
                            <a:schemeClr val="tx1"/>
                          </a:solidFill>
                        </a:rPr>
                        <a:t>*</a:t>
                      </a:r>
                    </a:p>
                  </a:txBody>
                  <a:tcPr/>
                </a:tc>
                <a:tc>
                  <a:txBody>
                    <a:bodyPr/>
                    <a:lstStyle/>
                    <a:p>
                      <a:r>
                        <a:rPr lang="en-US" sz="1050" dirty="0">
                          <a:solidFill>
                            <a:srgbClr val="FF0000"/>
                          </a:solidFill>
                        </a:rPr>
                        <a:t>No </a:t>
                      </a:r>
                      <a:r>
                        <a:rPr lang="en-US" sz="1050" dirty="0">
                          <a:solidFill>
                            <a:schemeClr val="tx1"/>
                          </a:solidFill>
                        </a:rPr>
                        <a:t>*</a:t>
                      </a:r>
                    </a:p>
                  </a:txBody>
                  <a:tcPr/>
                </a:tc>
                <a:tc>
                  <a:txBody>
                    <a:bodyPr/>
                    <a:lstStyle/>
                    <a:p>
                      <a:r>
                        <a:rPr lang="en-US" sz="1050" dirty="0">
                          <a:solidFill>
                            <a:srgbClr val="00B050"/>
                          </a:solidFill>
                        </a:rPr>
                        <a:t>Yes</a:t>
                      </a:r>
                    </a:p>
                  </a:txBody>
                  <a:tcPr/>
                </a:tc>
                <a:tc>
                  <a:txBody>
                    <a:bodyPr/>
                    <a:lstStyle/>
                    <a:p>
                      <a:r>
                        <a:rPr lang="en-US" sz="1050" dirty="0">
                          <a:solidFill>
                            <a:srgbClr val="00B050"/>
                          </a:solidFill>
                        </a:rPr>
                        <a:t>Yes</a:t>
                      </a:r>
                    </a:p>
                  </a:txBody>
                  <a:tcPr/>
                </a:tc>
                <a:tc>
                  <a:txBody>
                    <a:bodyPr/>
                    <a:lstStyle/>
                    <a:p>
                      <a:r>
                        <a:rPr lang="en-US" sz="1050" dirty="0">
                          <a:solidFill>
                            <a:srgbClr val="00B050"/>
                          </a:solidFill>
                        </a:rPr>
                        <a:t>Yes</a:t>
                      </a:r>
                    </a:p>
                  </a:txBody>
                  <a:tcPr/>
                </a:tc>
                <a:tc>
                  <a:txBody>
                    <a:bodyPr/>
                    <a:lstStyle/>
                    <a:p>
                      <a:r>
                        <a:rPr lang="en-US" sz="1050" dirty="0">
                          <a:solidFill>
                            <a:srgbClr val="FF0000"/>
                          </a:solidFill>
                        </a:rPr>
                        <a:t>No </a:t>
                      </a:r>
                      <a:r>
                        <a:rPr lang="en-US" sz="1050" dirty="0">
                          <a:solidFill>
                            <a:schemeClr val="tx1"/>
                          </a:solidFill>
                        </a:rPr>
                        <a:t>*</a:t>
                      </a:r>
                    </a:p>
                  </a:txBody>
                  <a:tcPr/>
                </a:tc>
                <a:tc>
                  <a:txBody>
                    <a:bodyPr/>
                    <a:lstStyle/>
                    <a:p>
                      <a:r>
                        <a:rPr lang="en-US" sz="1050" dirty="0">
                          <a:solidFill>
                            <a:srgbClr val="00B050"/>
                          </a:solidFill>
                        </a:rPr>
                        <a:t>Yes</a:t>
                      </a:r>
                    </a:p>
                  </a:txBody>
                  <a:tcPr/>
                </a:tc>
                <a:tc>
                  <a:txBody>
                    <a:bodyPr/>
                    <a:lstStyle/>
                    <a:p>
                      <a:r>
                        <a:rPr lang="en-US" sz="1050" dirty="0">
                          <a:solidFill>
                            <a:srgbClr val="00B050"/>
                          </a:solidFill>
                        </a:rPr>
                        <a:t>Yes</a:t>
                      </a:r>
                    </a:p>
                  </a:txBody>
                  <a:tcPr/>
                </a:tc>
                <a:tc>
                  <a:txBody>
                    <a:bodyPr/>
                    <a:lstStyle/>
                    <a:p>
                      <a:r>
                        <a:rPr lang="en-US" sz="1050" dirty="0">
                          <a:solidFill>
                            <a:srgbClr val="00B050"/>
                          </a:solidFill>
                        </a:rPr>
                        <a:t>Yes</a:t>
                      </a:r>
                    </a:p>
                  </a:txBody>
                  <a:tcPr/>
                </a:tc>
                <a:extLst>
                  <a:ext uri="{0D108BD9-81ED-4DB2-BD59-A6C34878D82A}">
                    <a16:rowId xmlns:a16="http://schemas.microsoft.com/office/drawing/2014/main" val="1713700099"/>
                  </a:ext>
                </a:extLst>
              </a:tr>
            </a:tbl>
          </a:graphicData>
        </a:graphic>
      </p:graphicFrame>
      <p:sp>
        <p:nvSpPr>
          <p:cNvPr id="4" name="TextBox 3">
            <a:extLst>
              <a:ext uri="{FF2B5EF4-FFF2-40B4-BE49-F238E27FC236}">
                <a16:creationId xmlns:a16="http://schemas.microsoft.com/office/drawing/2014/main" id="{11E7208D-2B05-CF6F-DF40-278F976BCBB4}"/>
              </a:ext>
            </a:extLst>
          </p:cNvPr>
          <p:cNvSpPr txBox="1"/>
          <p:nvPr/>
        </p:nvSpPr>
        <p:spPr>
          <a:xfrm>
            <a:off x="866274" y="3997487"/>
            <a:ext cx="5510035" cy="923330"/>
          </a:xfrm>
          <a:prstGeom prst="rect">
            <a:avLst/>
          </a:prstGeom>
          <a:noFill/>
        </p:spPr>
        <p:txBody>
          <a:bodyPr wrap="none" rtlCol="0">
            <a:spAutoFit/>
          </a:bodyPr>
          <a:lstStyle/>
          <a:p>
            <a:endParaRPr lang="en-US" dirty="0"/>
          </a:p>
          <a:p>
            <a:endParaRPr lang="en-US" dirty="0"/>
          </a:p>
          <a:p>
            <a:r>
              <a:rPr lang="en-US" dirty="0"/>
              <a:t>* The data should be decoded before sharing the AI tool.</a:t>
            </a:r>
          </a:p>
        </p:txBody>
      </p:sp>
    </p:spTree>
    <p:extLst>
      <p:ext uri="{BB962C8B-B14F-4D97-AF65-F5344CB8AC3E}">
        <p14:creationId xmlns:p14="http://schemas.microsoft.com/office/powerpoint/2010/main" val="281811337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8F4DE-51D3-8BA3-42A6-574B911BBFDB}"/>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714F5E36-15C7-07EB-3FEF-EECB2A962D56}"/>
              </a:ext>
            </a:extLst>
          </p:cNvPr>
          <p:cNvSpPr>
            <a:spLocks noGrp="1"/>
          </p:cNvSpPr>
          <p:nvPr>
            <p:ph type="sldNum" sz="quarter" idx="12"/>
          </p:nvPr>
        </p:nvSpPr>
        <p:spPr/>
        <p:txBody>
          <a:bodyPr/>
          <a:lstStyle/>
          <a:p>
            <a:fld id="{33581D15-6F80-46E9-9551-29B1D9C0E817}" type="slidenum">
              <a:rPr lang="en-US" smtClean="0"/>
              <a:pPr/>
              <a:t>12</a:t>
            </a:fld>
            <a:endParaRPr lang="en-US" dirty="0"/>
          </a:p>
        </p:txBody>
      </p:sp>
      <p:sp>
        <p:nvSpPr>
          <p:cNvPr id="14" name="TextBox 13">
            <a:extLst>
              <a:ext uri="{FF2B5EF4-FFF2-40B4-BE49-F238E27FC236}">
                <a16:creationId xmlns:a16="http://schemas.microsoft.com/office/drawing/2014/main" id="{C24D3C1E-748D-F15E-1B31-6C0DD6475388}"/>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090372A0-2A81-F15A-BDBB-DBFBF1EDE468}"/>
              </a:ext>
            </a:extLst>
          </p:cNvPr>
          <p:cNvSpPr txBox="1"/>
          <p:nvPr/>
        </p:nvSpPr>
        <p:spPr>
          <a:xfrm>
            <a:off x="712022" y="365723"/>
            <a:ext cx="11006213" cy="707886"/>
          </a:xfrm>
          <a:prstGeom prst="rect">
            <a:avLst/>
          </a:prstGeom>
          <a:noFill/>
        </p:spPr>
        <p:txBody>
          <a:bodyPr wrap="square" rtlCol="0">
            <a:spAutoFit/>
          </a:bodyPr>
          <a:lstStyle/>
          <a:p>
            <a:pPr algn="l"/>
            <a:r>
              <a:rPr lang="en-US" sz="4000" dirty="0"/>
              <a:t>References</a:t>
            </a:r>
            <a:endParaRPr lang="en-US" sz="4000" b="0" i="0" u="none" strike="noStrike" dirty="0">
              <a:solidFill>
                <a:srgbClr val="111111"/>
              </a:solidFill>
              <a:effectLst/>
              <a:latin typeface="Roboto" panose="02000000000000000000" pitchFamily="2" charset="0"/>
            </a:endParaRPr>
          </a:p>
        </p:txBody>
      </p:sp>
      <p:sp>
        <p:nvSpPr>
          <p:cNvPr id="2" name="TextBox 1">
            <a:extLst>
              <a:ext uri="{FF2B5EF4-FFF2-40B4-BE49-F238E27FC236}">
                <a16:creationId xmlns:a16="http://schemas.microsoft.com/office/drawing/2014/main" id="{83F95038-A3BC-2802-F2AD-92D3AFFAE45D}"/>
              </a:ext>
            </a:extLst>
          </p:cNvPr>
          <p:cNvSpPr txBox="1"/>
          <p:nvPr/>
        </p:nvSpPr>
        <p:spPr>
          <a:xfrm>
            <a:off x="-228710" y="1331843"/>
            <a:ext cx="11668755" cy="6186309"/>
          </a:xfrm>
          <a:prstGeom prst="rect">
            <a:avLst/>
          </a:prstGeom>
          <a:noFill/>
        </p:spPr>
        <p:txBody>
          <a:bodyPr wrap="square" rtlCol="0">
            <a:spAutoFit/>
          </a:bodyPr>
          <a:lstStyle/>
          <a:p>
            <a:pPr lvl="1" algn="just"/>
            <a:r>
              <a:rPr lang="en-US" dirty="0">
                <a:hlinkClick r:id="rId2"/>
              </a:rPr>
              <a:t>https://ovic.vic.gov.au/privacy/resources-for-organisations/artificial-intelligence-and-privacy-issues-and-challenges/#personal-information</a:t>
            </a:r>
            <a:endParaRPr lang="en-US" dirty="0"/>
          </a:p>
          <a:p>
            <a:pPr lvl="1" algn="just"/>
            <a:endParaRPr lang="en-US" dirty="0"/>
          </a:p>
          <a:p>
            <a:pPr lvl="1" algn="just"/>
            <a:r>
              <a:rPr lang="en-US" dirty="0">
                <a:hlinkClick r:id="rId3"/>
              </a:rPr>
              <a:t>https://www.eweek.com/artificial-intelligence/ai-privacy-issues/</a:t>
            </a:r>
            <a:endParaRPr lang="en-US" dirty="0"/>
          </a:p>
          <a:p>
            <a:pPr lvl="1" algn="just"/>
            <a:endParaRPr lang="en-US" dirty="0"/>
          </a:p>
          <a:p>
            <a:pPr lvl="1" algn="just"/>
            <a:r>
              <a:rPr lang="en-US" dirty="0">
                <a:hlinkClick r:id="rId4"/>
              </a:rPr>
              <a:t>https://www.eweek.com/artificial-intelligence/generative-ai-ethics/#tips</a:t>
            </a:r>
            <a:endParaRPr lang="en-US" dirty="0"/>
          </a:p>
          <a:p>
            <a:pPr lvl="1" algn="just"/>
            <a:endParaRPr lang="en-US" dirty="0"/>
          </a:p>
          <a:p>
            <a:pPr lvl="1" algn="just"/>
            <a:r>
              <a:rPr lang="en-US" dirty="0">
                <a:hlinkClick r:id="rId5"/>
              </a:rPr>
              <a:t>https://economictimes.indiatimes.com/news/how-to/ai-and-privacy-the-privacy-concerns-surrounding-ai-its-potential-impact-on-personal-data/articleshow/99738234.cms</a:t>
            </a:r>
            <a:endParaRPr lang="en-US" dirty="0"/>
          </a:p>
          <a:p>
            <a:pPr lvl="1" algn="just"/>
            <a:endParaRPr lang="en-US" dirty="0"/>
          </a:p>
          <a:p>
            <a:pPr lvl="1" algn="just"/>
            <a:r>
              <a:rPr lang="en-US" dirty="0">
                <a:hlinkClick r:id="rId6"/>
              </a:rPr>
              <a:t>https://www.thedigitalspeaker.com/privacy-age-ai-risks-challenges-solutions/</a:t>
            </a:r>
            <a:endParaRPr lang="en-US" dirty="0"/>
          </a:p>
          <a:p>
            <a:pPr lvl="1" algn="just"/>
            <a:endParaRPr lang="en-US" dirty="0"/>
          </a:p>
          <a:p>
            <a:pPr lvl="1" algn="just"/>
            <a:r>
              <a:rPr lang="en-US" dirty="0">
                <a:hlinkClick r:id="rId7"/>
              </a:rPr>
              <a:t>https://owasp.org/www-project-ai-security-and-privacy-guide/</a:t>
            </a:r>
            <a:endParaRPr lang="en-US" dirty="0"/>
          </a:p>
          <a:p>
            <a:pPr lvl="1" algn="just"/>
            <a:endParaRPr lang="en-US" dirty="0"/>
          </a:p>
          <a:p>
            <a:pPr lvl="1" algn="just"/>
            <a:r>
              <a:rPr lang="en-US" dirty="0">
                <a:hlinkClick r:id="rId8"/>
              </a:rPr>
              <a:t>https://www.boozallen.com/s/solution/four-ways-to-preserve-privacy-in-ai.html</a:t>
            </a:r>
            <a:endParaRPr lang="en-US" dirty="0"/>
          </a:p>
          <a:p>
            <a:pPr lvl="1" algn="just"/>
            <a:endParaRPr lang="en-US" dirty="0"/>
          </a:p>
          <a:p>
            <a:pPr lvl="1" algn="just"/>
            <a:r>
              <a:rPr lang="en-US" dirty="0">
                <a:hlinkClick r:id="rId9"/>
              </a:rPr>
              <a:t>https://www.digitalocean.com/resources/article/ai-and-privacy</a:t>
            </a:r>
            <a:endParaRPr lang="en-US" dirty="0"/>
          </a:p>
          <a:p>
            <a:pPr lvl="1" algn="just"/>
            <a:endParaRPr lang="en-US" dirty="0"/>
          </a:p>
          <a:p>
            <a:pPr lvl="1" algn="just"/>
            <a:endParaRPr lang="en-US" dirty="0"/>
          </a:p>
          <a:p>
            <a:pPr lvl="1" algn="just"/>
            <a:endParaRPr lang="en-US" dirty="0"/>
          </a:p>
          <a:p>
            <a:pPr lvl="1" algn="just"/>
            <a:endParaRPr lang="en-US" dirty="0"/>
          </a:p>
          <a:p>
            <a:pPr lvl="1" algn="just"/>
            <a:endParaRPr lang="en-US" dirty="0"/>
          </a:p>
        </p:txBody>
      </p:sp>
    </p:spTree>
    <p:extLst>
      <p:ext uri="{BB962C8B-B14F-4D97-AF65-F5344CB8AC3E}">
        <p14:creationId xmlns:p14="http://schemas.microsoft.com/office/powerpoint/2010/main" val="161442437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2023" y="365723"/>
            <a:ext cx="6789668" cy="707886"/>
          </a:xfrm>
          <a:prstGeom prst="rect">
            <a:avLst/>
          </a:prstGeom>
          <a:noFill/>
        </p:spPr>
        <p:txBody>
          <a:bodyPr wrap="square" rtlCol="0">
            <a:spAutoFit/>
          </a:bodyPr>
          <a:lstStyle/>
          <a:p>
            <a:r>
              <a:rPr lang="en-US" sz="4000" dirty="0">
                <a:solidFill>
                  <a:srgbClr val="20B9EC"/>
                </a:solidFill>
                <a:latin typeface="Sofia Pro Medium" panose="020B0000000000000000" pitchFamily="34" charset="0"/>
                <a:cs typeface="Segoe UI Semibold" panose="020B0702040204020203" pitchFamily="34" charset="0"/>
              </a:rPr>
              <a:t>Agenda</a:t>
            </a:r>
          </a:p>
        </p:txBody>
      </p:sp>
      <p:sp>
        <p:nvSpPr>
          <p:cNvPr id="26" name="Slide Number Placeholder 25"/>
          <p:cNvSpPr>
            <a:spLocks noGrp="1"/>
          </p:cNvSpPr>
          <p:nvPr>
            <p:ph type="sldNum" sz="quarter" idx="12"/>
          </p:nvPr>
        </p:nvSpPr>
        <p:spPr/>
        <p:txBody>
          <a:bodyPr/>
          <a:lstStyle/>
          <a:p>
            <a:fld id="{33581D15-6F80-46E9-9551-29B1D9C0E817}" type="slidenum">
              <a:rPr lang="en-US" smtClean="0"/>
              <a:pPr/>
              <a:t>2</a:t>
            </a:fld>
            <a:endParaRPr lang="en-US" dirty="0"/>
          </a:p>
        </p:txBody>
      </p:sp>
      <p:sp>
        <p:nvSpPr>
          <p:cNvPr id="14" name="TextBox 13">
            <a:extLst>
              <a:ext uri="{FF2B5EF4-FFF2-40B4-BE49-F238E27FC236}">
                <a16:creationId xmlns:a16="http://schemas.microsoft.com/office/drawing/2014/main" id="{6D625578-5E7C-F048-B363-976392C350D0}"/>
              </a:ext>
            </a:extLst>
          </p:cNvPr>
          <p:cNvSpPr txBox="1"/>
          <p:nvPr/>
        </p:nvSpPr>
        <p:spPr>
          <a:xfrm>
            <a:off x="-1" y="5723272"/>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9" name="TextBox 8">
            <a:extLst>
              <a:ext uri="{FF2B5EF4-FFF2-40B4-BE49-F238E27FC236}">
                <a16:creationId xmlns:a16="http://schemas.microsoft.com/office/drawing/2014/main" id="{E848588F-1151-AA4B-BD3F-C92B3760648B}"/>
              </a:ext>
            </a:extLst>
          </p:cNvPr>
          <p:cNvSpPr txBox="1"/>
          <p:nvPr/>
        </p:nvSpPr>
        <p:spPr>
          <a:xfrm>
            <a:off x="712022" y="1307539"/>
            <a:ext cx="10353954"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t>Introduction.</a:t>
            </a:r>
          </a:p>
          <a:p>
            <a:pPr marL="285750" indent="-285750">
              <a:buFont typeface="Arial" panose="020B0604020202020204" pitchFamily="34" charset="0"/>
              <a:buChar char="•"/>
            </a:pPr>
            <a:r>
              <a:rPr lang="en-US" sz="1600" dirty="0"/>
              <a:t>AI Security and Privacy Issues.</a:t>
            </a:r>
          </a:p>
          <a:p>
            <a:pPr marL="285750" indent="-285750">
              <a:buFont typeface="Arial" panose="020B0604020202020204" pitchFamily="34" charset="0"/>
              <a:buChar char="•"/>
            </a:pPr>
            <a:r>
              <a:rPr lang="en-US" sz="1600" dirty="0"/>
              <a:t>Solutions for AI Security and Privacy Issues</a:t>
            </a:r>
          </a:p>
          <a:p>
            <a:pPr marL="285750" indent="-285750">
              <a:buFont typeface="Arial" panose="020B0604020202020204" pitchFamily="34" charset="0"/>
              <a:buChar char="•"/>
            </a:pPr>
            <a:r>
              <a:rPr lang="en-US" sz="1600" dirty="0"/>
              <a:t>Integrant Process.</a:t>
            </a:r>
          </a:p>
          <a:p>
            <a:pPr marL="285750" indent="-285750">
              <a:buFont typeface="Arial" panose="020B0604020202020204" pitchFamily="34" charset="0"/>
              <a:buChar char="•"/>
            </a:pPr>
            <a:r>
              <a:rPr lang="en-US" sz="1600" dirty="0"/>
              <a:t>References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14187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33581D15-6F80-46E9-9551-29B1D9C0E817}" type="slidenum">
              <a:rPr lang="en-US" smtClean="0"/>
              <a:pPr/>
              <a:t>3</a:t>
            </a:fld>
            <a:endParaRPr lang="en-US" dirty="0"/>
          </a:p>
        </p:txBody>
      </p:sp>
      <p:sp>
        <p:nvSpPr>
          <p:cNvPr id="14" name="TextBox 13">
            <a:extLst>
              <a:ext uri="{FF2B5EF4-FFF2-40B4-BE49-F238E27FC236}">
                <a16:creationId xmlns:a16="http://schemas.microsoft.com/office/drawing/2014/main" id="{6D625578-5E7C-F048-B363-976392C350D0}"/>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2E980A23-68B8-1FCA-586C-25921337913A}"/>
              </a:ext>
            </a:extLst>
          </p:cNvPr>
          <p:cNvSpPr txBox="1"/>
          <p:nvPr/>
        </p:nvSpPr>
        <p:spPr>
          <a:xfrm>
            <a:off x="712023" y="365723"/>
            <a:ext cx="6789668" cy="707886"/>
          </a:xfrm>
          <a:prstGeom prst="rect">
            <a:avLst/>
          </a:prstGeom>
          <a:noFill/>
        </p:spPr>
        <p:txBody>
          <a:bodyPr wrap="square" rtlCol="0">
            <a:spAutoFit/>
          </a:bodyPr>
          <a:lstStyle/>
          <a:p>
            <a:r>
              <a:rPr lang="en-US" sz="4000" dirty="0">
                <a:solidFill>
                  <a:srgbClr val="20B9EC"/>
                </a:solidFill>
                <a:latin typeface="Sofia Pro Medium" panose="020B0000000000000000" pitchFamily="34" charset="0"/>
                <a:cs typeface="Segoe UI Semibold" panose="020B0702040204020203" pitchFamily="34" charset="0"/>
              </a:rPr>
              <a:t>Introduction</a:t>
            </a:r>
          </a:p>
        </p:txBody>
      </p:sp>
      <p:sp>
        <p:nvSpPr>
          <p:cNvPr id="7" name="TextBox 6">
            <a:extLst>
              <a:ext uri="{FF2B5EF4-FFF2-40B4-BE49-F238E27FC236}">
                <a16:creationId xmlns:a16="http://schemas.microsoft.com/office/drawing/2014/main" id="{8495DFCC-FF6C-290D-E5D1-459C11B36B22}"/>
              </a:ext>
            </a:extLst>
          </p:cNvPr>
          <p:cNvSpPr txBox="1"/>
          <p:nvPr/>
        </p:nvSpPr>
        <p:spPr>
          <a:xfrm>
            <a:off x="327990" y="1371598"/>
            <a:ext cx="11112055" cy="923330"/>
          </a:xfrm>
          <a:prstGeom prst="rect">
            <a:avLst/>
          </a:prstGeom>
          <a:noFill/>
        </p:spPr>
        <p:txBody>
          <a:bodyPr wrap="square" rtlCol="0">
            <a:spAutoFit/>
          </a:bodyPr>
          <a:lstStyle/>
          <a:p>
            <a:r>
              <a:rPr lang="en-US" b="0" i="0" u="none" strike="noStrike" dirty="0">
                <a:solidFill>
                  <a:srgbClr val="525252"/>
                </a:solidFill>
                <a:effectLst/>
                <a:latin typeface="NationalWeb"/>
              </a:rPr>
              <a:t>Artificial Intelligence (</a:t>
            </a:r>
            <a:r>
              <a:rPr lang="en-US" b="1" i="0" u="none" strike="noStrike" dirty="0">
                <a:solidFill>
                  <a:srgbClr val="525252"/>
                </a:solidFill>
                <a:effectLst/>
                <a:latin typeface="NationalWeb"/>
              </a:rPr>
              <a:t>AI</a:t>
            </a:r>
            <a:r>
              <a:rPr lang="en-US" b="0" i="0" u="none" strike="noStrike" dirty="0">
                <a:solidFill>
                  <a:srgbClr val="525252"/>
                </a:solidFill>
                <a:effectLst/>
                <a:latin typeface="NationalWeb"/>
              </a:rPr>
              <a:t>) at its most simple, is a sub-field of computer science with the goal of creating programs that </a:t>
            </a:r>
            <a:r>
              <a:rPr lang="en-US" b="0" i="0" strike="noStrike" dirty="0">
                <a:solidFill>
                  <a:srgbClr val="525252"/>
                </a:solidFill>
                <a:effectLst/>
                <a:latin typeface="NationalWeb"/>
              </a:rPr>
              <a:t>can </a:t>
            </a:r>
            <a:r>
              <a:rPr lang="en-US" i="0" strike="noStrike" dirty="0">
                <a:solidFill>
                  <a:srgbClr val="525252"/>
                </a:solidFill>
                <a:effectLst/>
                <a:latin typeface="NationalWeb"/>
              </a:rPr>
              <a:t>perform tasks generally performed by humans</a:t>
            </a:r>
            <a:r>
              <a:rPr lang="en-US" b="0" i="0" strike="noStrike" dirty="0">
                <a:solidFill>
                  <a:srgbClr val="525252"/>
                </a:solidFill>
                <a:effectLst/>
                <a:latin typeface="NationalWeb"/>
              </a:rPr>
              <a:t>. </a:t>
            </a:r>
            <a:r>
              <a:rPr lang="en-US" b="0" i="0" u="none" strike="noStrike" dirty="0">
                <a:solidFill>
                  <a:srgbClr val="525252"/>
                </a:solidFill>
                <a:effectLst/>
                <a:latin typeface="NationalWeb"/>
              </a:rPr>
              <a:t>These tasks can be considered intelligent, and include visual and audio perception, </a:t>
            </a:r>
            <a:r>
              <a:rPr lang="en-US" b="0" i="0" strike="noStrike" dirty="0">
                <a:solidFill>
                  <a:srgbClr val="525252"/>
                </a:solidFill>
                <a:effectLst/>
                <a:latin typeface="NationalWeb"/>
              </a:rPr>
              <a:t>learning</a:t>
            </a:r>
            <a:r>
              <a:rPr lang="en-US" b="0" i="0" u="none" strike="noStrike" dirty="0">
                <a:solidFill>
                  <a:srgbClr val="525252"/>
                </a:solidFill>
                <a:effectLst/>
                <a:latin typeface="NationalWeb"/>
              </a:rPr>
              <a:t> and adapting, reasoning, pattern recognition and decision-making.</a:t>
            </a:r>
            <a:endParaRPr lang="en-US" dirty="0"/>
          </a:p>
        </p:txBody>
      </p:sp>
    </p:spTree>
    <p:extLst>
      <p:ext uri="{BB962C8B-B14F-4D97-AF65-F5344CB8AC3E}">
        <p14:creationId xmlns:p14="http://schemas.microsoft.com/office/powerpoint/2010/main" val="8329897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B7E1B-1748-8BF5-036A-E0DC13DD856A}"/>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613D75F5-621E-D671-703E-2D5076412743}"/>
              </a:ext>
            </a:extLst>
          </p:cNvPr>
          <p:cNvSpPr>
            <a:spLocks noGrp="1"/>
          </p:cNvSpPr>
          <p:nvPr>
            <p:ph type="sldNum" sz="quarter" idx="12"/>
          </p:nvPr>
        </p:nvSpPr>
        <p:spPr/>
        <p:txBody>
          <a:bodyPr/>
          <a:lstStyle/>
          <a:p>
            <a:fld id="{33581D15-6F80-46E9-9551-29B1D9C0E817}" type="slidenum">
              <a:rPr lang="en-US" smtClean="0"/>
              <a:pPr/>
              <a:t>4</a:t>
            </a:fld>
            <a:endParaRPr lang="en-US" dirty="0"/>
          </a:p>
        </p:txBody>
      </p:sp>
      <p:sp>
        <p:nvSpPr>
          <p:cNvPr id="14" name="TextBox 13">
            <a:extLst>
              <a:ext uri="{FF2B5EF4-FFF2-40B4-BE49-F238E27FC236}">
                <a16:creationId xmlns:a16="http://schemas.microsoft.com/office/drawing/2014/main" id="{D6D1002C-82DD-A04D-D02C-A7899917205F}"/>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40B66D0C-D7A9-E903-939B-33B5CDF30473}"/>
              </a:ext>
            </a:extLst>
          </p:cNvPr>
          <p:cNvSpPr txBox="1"/>
          <p:nvPr/>
        </p:nvSpPr>
        <p:spPr>
          <a:xfrm>
            <a:off x="712023" y="365723"/>
            <a:ext cx="6789668" cy="707886"/>
          </a:xfrm>
          <a:prstGeom prst="rect">
            <a:avLst/>
          </a:prstGeom>
          <a:noFill/>
        </p:spPr>
        <p:txBody>
          <a:bodyPr wrap="square" rtlCol="0">
            <a:spAutoFit/>
          </a:bodyPr>
          <a:lstStyle/>
          <a:p>
            <a:r>
              <a:rPr lang="en-US" sz="4000" dirty="0">
                <a:solidFill>
                  <a:srgbClr val="20B9EC"/>
                </a:solidFill>
                <a:latin typeface="Sofia Pro Medium" panose="020B0000000000000000" pitchFamily="34" charset="0"/>
                <a:cs typeface="Segoe UI Semibold" panose="020B0702040204020203" pitchFamily="34" charset="0"/>
              </a:rPr>
              <a:t>Security and Privacy Issues </a:t>
            </a:r>
          </a:p>
        </p:txBody>
      </p:sp>
      <p:sp>
        <p:nvSpPr>
          <p:cNvPr id="4" name="Rectangle 3">
            <a:extLst>
              <a:ext uri="{FF2B5EF4-FFF2-40B4-BE49-F238E27FC236}">
                <a16:creationId xmlns:a16="http://schemas.microsoft.com/office/drawing/2014/main" id="{C485D1C9-13F8-3E32-0909-404BD284CF07}"/>
              </a:ext>
            </a:extLst>
          </p:cNvPr>
          <p:cNvSpPr/>
          <p:nvPr/>
        </p:nvSpPr>
        <p:spPr>
          <a:xfrm>
            <a:off x="69575" y="1490869"/>
            <a:ext cx="11370471" cy="4482548"/>
          </a:xfrm>
          <a:prstGeom prst="rect">
            <a:avLst/>
          </a:prstGeom>
        </p:spPr>
        <p:txBody>
          <a:bodyPr/>
          <a:lstStyle/>
          <a:p>
            <a:pPr marL="342900" lvl="0" indent="-342900">
              <a:buFont typeface="+mj-lt"/>
              <a:buAutoNum type="arabicPeriod"/>
            </a:pPr>
            <a:r>
              <a:rPr lang="en-US" b="1" dirty="0"/>
              <a:t>Sensitive Information (Personal information).</a:t>
            </a:r>
          </a:p>
          <a:p>
            <a:pPr marL="342900" lvl="0" indent="-342900">
              <a:buFont typeface="+mj-lt"/>
              <a:buAutoNum type="arabicPeriod"/>
            </a:pPr>
            <a:r>
              <a:rPr lang="en-US" b="1" i="0" dirty="0"/>
              <a:t>Little regard for copyright and IP laws.</a:t>
            </a:r>
            <a:endParaRPr lang="en-US" b="1" dirty="0"/>
          </a:p>
          <a:p>
            <a:pPr marL="342900" lvl="0" indent="-342900">
              <a:buFont typeface="+mj-lt"/>
              <a:buAutoNum type="arabicPeriod"/>
            </a:pPr>
            <a:r>
              <a:rPr lang="en-US" b="1" i="0" dirty="0"/>
              <a:t>Unauthorized incorporation of user data.</a:t>
            </a:r>
            <a:endParaRPr lang="en-US" b="1" dirty="0"/>
          </a:p>
          <a:p>
            <a:pPr marL="342900" lvl="0" indent="-342900">
              <a:buFont typeface="+mj-lt"/>
              <a:buAutoNum type="arabicPeriod"/>
            </a:pPr>
            <a:r>
              <a:rPr lang="en-US" b="1" i="0" dirty="0"/>
              <a:t>Limited built-in security features for AI models</a:t>
            </a:r>
            <a:r>
              <a:rPr lang="en-US" b="1" dirty="0"/>
              <a:t>.</a:t>
            </a:r>
          </a:p>
        </p:txBody>
      </p:sp>
    </p:spTree>
    <p:extLst>
      <p:ext uri="{BB962C8B-B14F-4D97-AF65-F5344CB8AC3E}">
        <p14:creationId xmlns:p14="http://schemas.microsoft.com/office/powerpoint/2010/main" val="387578762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84834-1C4B-0DB7-6B6C-C25F4BAF2652}"/>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27C743F5-7BC4-E983-D64F-CB770141D83A}"/>
              </a:ext>
            </a:extLst>
          </p:cNvPr>
          <p:cNvSpPr>
            <a:spLocks noGrp="1"/>
          </p:cNvSpPr>
          <p:nvPr>
            <p:ph type="sldNum" sz="quarter" idx="12"/>
          </p:nvPr>
        </p:nvSpPr>
        <p:spPr/>
        <p:txBody>
          <a:bodyPr/>
          <a:lstStyle/>
          <a:p>
            <a:fld id="{33581D15-6F80-46E9-9551-29B1D9C0E817}" type="slidenum">
              <a:rPr lang="en-US" smtClean="0"/>
              <a:pPr/>
              <a:t>5</a:t>
            </a:fld>
            <a:endParaRPr lang="en-US" dirty="0"/>
          </a:p>
        </p:txBody>
      </p:sp>
      <p:sp>
        <p:nvSpPr>
          <p:cNvPr id="14" name="TextBox 13">
            <a:extLst>
              <a:ext uri="{FF2B5EF4-FFF2-40B4-BE49-F238E27FC236}">
                <a16:creationId xmlns:a16="http://schemas.microsoft.com/office/drawing/2014/main" id="{55A83858-CE1A-1EC3-3E9B-B70425A0EA14}"/>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3F18E95C-834B-30BC-2F6E-AFB8E28C4D36}"/>
              </a:ext>
            </a:extLst>
          </p:cNvPr>
          <p:cNvSpPr txBox="1"/>
          <p:nvPr/>
        </p:nvSpPr>
        <p:spPr>
          <a:xfrm>
            <a:off x="712023" y="365723"/>
            <a:ext cx="6789668" cy="707886"/>
          </a:xfrm>
          <a:prstGeom prst="rect">
            <a:avLst/>
          </a:prstGeom>
          <a:noFill/>
        </p:spPr>
        <p:txBody>
          <a:bodyPr wrap="square" rtlCol="0">
            <a:spAutoFit/>
          </a:bodyPr>
          <a:lstStyle/>
          <a:p>
            <a:r>
              <a:rPr lang="en-US" sz="4000" b="1" dirty="0"/>
              <a:t>Sensitive</a:t>
            </a:r>
            <a:r>
              <a:rPr lang="en-US" sz="4000" b="1" i="0" u="none" strike="noStrike" dirty="0">
                <a:effectLst/>
                <a:latin typeface="NationalWeb"/>
              </a:rPr>
              <a:t> information</a:t>
            </a:r>
            <a:endParaRPr lang="en-US" sz="4000" dirty="0">
              <a:latin typeface="Sofia Pro Medium" panose="020B0000000000000000"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A8E9AF7D-3053-EE31-4F43-A57254306709}"/>
              </a:ext>
            </a:extLst>
          </p:cNvPr>
          <p:cNvSpPr txBox="1"/>
          <p:nvPr/>
        </p:nvSpPr>
        <p:spPr>
          <a:xfrm>
            <a:off x="-198784" y="1519348"/>
            <a:ext cx="11987130" cy="4247317"/>
          </a:xfrm>
          <a:prstGeom prst="rect">
            <a:avLst/>
          </a:prstGeom>
          <a:noFill/>
        </p:spPr>
        <p:txBody>
          <a:bodyPr wrap="square" rtlCol="0">
            <a:spAutoFit/>
          </a:bodyPr>
          <a:lstStyle/>
          <a:p>
            <a:pPr lvl="1"/>
            <a:r>
              <a:rPr lang="en-US" dirty="0">
                <a:solidFill>
                  <a:srgbClr val="525252"/>
                </a:solidFill>
                <a:latin typeface="NationalWeb"/>
              </a:rPr>
              <a:t>The definition of what constitutes ‘personal information’ acts as a gatekeeper to the legal protections offered to individuals. The definition of personal information can vary between countries and evolves alongside legal and societal norms.</a:t>
            </a:r>
          </a:p>
          <a:p>
            <a:pPr lvl="1" algn="just"/>
            <a:endParaRPr lang="en-US" b="1" i="0" u="none" strike="noStrike" dirty="0">
              <a:solidFill>
                <a:srgbClr val="525252"/>
              </a:solidFill>
              <a:effectLst/>
              <a:latin typeface="NationalWeb"/>
            </a:endParaRPr>
          </a:p>
          <a:p>
            <a:pPr lvl="1" algn="just"/>
            <a:r>
              <a:rPr lang="en-US" b="1" dirty="0">
                <a:solidFill>
                  <a:srgbClr val="525252"/>
                </a:solidFill>
                <a:latin typeface="NationalWeb"/>
              </a:rPr>
              <a:t>Solutions:-</a:t>
            </a:r>
            <a:endParaRPr lang="en-US" b="1" i="0" u="none" strike="noStrike" dirty="0">
              <a:solidFill>
                <a:srgbClr val="525252"/>
              </a:solidFill>
              <a:effectLst/>
              <a:latin typeface="NationalWeb"/>
            </a:endParaRPr>
          </a:p>
          <a:p>
            <a:pPr marL="742950" lvl="1" indent="-285750">
              <a:buFont typeface="Arial" panose="020B0604020202020204" pitchFamily="34" charset="0"/>
              <a:buChar char="•"/>
            </a:pPr>
            <a:r>
              <a:rPr lang="en-US" b="1" i="0" u="none" strike="noStrike" dirty="0">
                <a:solidFill>
                  <a:srgbClr val="525252"/>
                </a:solidFill>
                <a:effectLst/>
                <a:latin typeface="NationalWeb"/>
              </a:rPr>
              <a:t>Collection limitation: </a:t>
            </a:r>
            <a:r>
              <a:rPr lang="en-US" b="0" i="0" u="none" strike="noStrike" dirty="0">
                <a:solidFill>
                  <a:srgbClr val="525252"/>
                </a:solidFill>
                <a:effectLst/>
                <a:latin typeface="NationalWeb"/>
              </a:rPr>
              <a:t>collection of personal information should be limited to only what is necessary; personal information should only be collected by lawful and fair means; and where appropriate, should be collected with the knowledge and/or consent of the individual.</a:t>
            </a:r>
          </a:p>
          <a:p>
            <a:pPr marL="742950" lvl="1" indent="-285750" algn="just">
              <a:buFont typeface="Arial" panose="020B0604020202020204" pitchFamily="34" charset="0"/>
              <a:buChar char="•"/>
            </a:pPr>
            <a:r>
              <a:rPr lang="en-US" b="1" i="0" u="none" strike="noStrike" dirty="0">
                <a:solidFill>
                  <a:srgbClr val="525252"/>
                </a:solidFill>
                <a:effectLst/>
                <a:latin typeface="NationalWeb"/>
              </a:rPr>
              <a:t>Purpose specification: </a:t>
            </a:r>
            <a:r>
              <a:rPr lang="en-US" b="0" i="0" u="none" strike="noStrike" dirty="0">
                <a:solidFill>
                  <a:srgbClr val="525252"/>
                </a:solidFill>
                <a:effectLst/>
                <a:latin typeface="NationalWeb"/>
              </a:rPr>
              <a:t>the purpose of collecting personal information should be specified to the individual at the time of collection.</a:t>
            </a:r>
          </a:p>
          <a:p>
            <a:pPr marL="742950" lvl="1" indent="-285750" algn="just">
              <a:buFont typeface="Arial" panose="020B0604020202020204" pitchFamily="34" charset="0"/>
              <a:buChar char="•"/>
            </a:pPr>
            <a:r>
              <a:rPr lang="en-US" b="1" i="0" u="none" strike="noStrike" dirty="0">
                <a:solidFill>
                  <a:srgbClr val="525252"/>
                </a:solidFill>
                <a:effectLst/>
                <a:latin typeface="NationalWeb"/>
              </a:rPr>
              <a:t>Use limitation: </a:t>
            </a:r>
            <a:r>
              <a:rPr lang="en-US" b="0" i="0" u="none" strike="noStrike" dirty="0">
                <a:solidFill>
                  <a:srgbClr val="525252"/>
                </a:solidFill>
                <a:effectLst/>
                <a:latin typeface="NationalWeb"/>
              </a:rPr>
              <a:t>personal information should only be used or disclosed for the purpose for which it was collected, unless there is consent or legal authority to do otherwise.</a:t>
            </a:r>
          </a:p>
          <a:p>
            <a:pPr marL="742950" lvl="1" indent="-285750" algn="just">
              <a:buFont typeface="Arial" panose="020B0604020202020204" pitchFamily="34" charset="0"/>
              <a:buChar char="•"/>
            </a:pPr>
            <a:r>
              <a:rPr lang="en-US" b="1" dirty="0">
                <a:solidFill>
                  <a:srgbClr val="525252"/>
                </a:solidFill>
                <a:latin typeface="NationalWeb"/>
              </a:rPr>
              <a:t>Transparency and consent: </a:t>
            </a:r>
            <a:r>
              <a:rPr lang="en-US" b="0" i="0" u="none" strike="noStrike" dirty="0">
                <a:solidFill>
                  <a:srgbClr val="525252"/>
                </a:solidFill>
                <a:effectLst/>
                <a:latin typeface="NationalWeb"/>
              </a:rPr>
              <a:t>the complexity surrounding AI can mean that processes are unclear to individuals’ whose information is being used, making truly informed and meaningful consent unattainable.</a:t>
            </a:r>
            <a:endParaRPr lang="en-US" sz="1200" b="1" i="0" u="none" strike="noStrike" dirty="0">
              <a:solidFill>
                <a:srgbClr val="3F007F"/>
              </a:solidFill>
              <a:effectLst/>
              <a:latin typeface="NationalWeb"/>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206238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C684E-2162-A754-A6FE-AA7A2D33DFF0}"/>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0EF39F64-DC9E-4CB7-6692-C98A483CF6C9}"/>
              </a:ext>
            </a:extLst>
          </p:cNvPr>
          <p:cNvSpPr>
            <a:spLocks noGrp="1"/>
          </p:cNvSpPr>
          <p:nvPr>
            <p:ph type="sldNum" sz="quarter" idx="12"/>
          </p:nvPr>
        </p:nvSpPr>
        <p:spPr/>
        <p:txBody>
          <a:bodyPr/>
          <a:lstStyle/>
          <a:p>
            <a:fld id="{33581D15-6F80-46E9-9551-29B1D9C0E817}" type="slidenum">
              <a:rPr lang="en-US" smtClean="0"/>
              <a:pPr/>
              <a:t>6</a:t>
            </a:fld>
            <a:endParaRPr lang="en-US" dirty="0"/>
          </a:p>
        </p:txBody>
      </p:sp>
      <p:sp>
        <p:nvSpPr>
          <p:cNvPr id="5" name="TextBox 4">
            <a:extLst>
              <a:ext uri="{FF2B5EF4-FFF2-40B4-BE49-F238E27FC236}">
                <a16:creationId xmlns:a16="http://schemas.microsoft.com/office/drawing/2014/main" id="{972DAFBA-F2C8-E498-4708-BD6593E14245}"/>
              </a:ext>
            </a:extLst>
          </p:cNvPr>
          <p:cNvSpPr txBox="1"/>
          <p:nvPr/>
        </p:nvSpPr>
        <p:spPr>
          <a:xfrm>
            <a:off x="712022" y="365723"/>
            <a:ext cx="9913048" cy="707886"/>
          </a:xfrm>
          <a:prstGeom prst="rect">
            <a:avLst/>
          </a:prstGeom>
          <a:noFill/>
        </p:spPr>
        <p:txBody>
          <a:bodyPr wrap="square" rtlCol="0">
            <a:spAutoFit/>
          </a:bodyPr>
          <a:lstStyle/>
          <a:p>
            <a:r>
              <a:rPr lang="en-US" sz="4000" b="0" i="0" u="none" strike="noStrike" dirty="0">
                <a:solidFill>
                  <a:srgbClr val="111111"/>
                </a:solidFill>
                <a:effectLst/>
                <a:latin typeface="Roboto" panose="02000000000000000000" pitchFamily="2" charset="0"/>
              </a:rPr>
              <a:t>Little Regard for Copyright and IP Laws</a:t>
            </a:r>
            <a:endParaRPr lang="en-US" sz="4000" b="1" i="0" u="none" strike="noStrike" dirty="0">
              <a:solidFill>
                <a:srgbClr val="3F007F"/>
              </a:solidFill>
              <a:effectLst/>
              <a:latin typeface="NationalWeb"/>
            </a:endParaRPr>
          </a:p>
        </p:txBody>
      </p:sp>
      <p:sp>
        <p:nvSpPr>
          <p:cNvPr id="2" name="TextBox 1">
            <a:extLst>
              <a:ext uri="{FF2B5EF4-FFF2-40B4-BE49-F238E27FC236}">
                <a16:creationId xmlns:a16="http://schemas.microsoft.com/office/drawing/2014/main" id="{325B301B-6CAF-C9D7-2885-99EC8D094E75}"/>
              </a:ext>
            </a:extLst>
          </p:cNvPr>
          <p:cNvSpPr txBox="1"/>
          <p:nvPr/>
        </p:nvSpPr>
        <p:spPr>
          <a:xfrm>
            <a:off x="69574" y="1490869"/>
            <a:ext cx="12026347" cy="2185214"/>
          </a:xfrm>
          <a:prstGeom prst="rect">
            <a:avLst/>
          </a:prstGeom>
          <a:noFill/>
        </p:spPr>
        <p:txBody>
          <a:bodyPr wrap="square" rtlCol="0">
            <a:spAutoFit/>
          </a:bodyPr>
          <a:lstStyle/>
          <a:p>
            <a:pPr algn="l"/>
            <a:r>
              <a:rPr lang="en-US" sz="1400" b="0" i="0" u="none" strike="noStrike" dirty="0">
                <a:solidFill>
                  <a:srgbClr val="0785C4"/>
                </a:solidFill>
                <a:effectLst/>
                <a:latin typeface="Verdana" panose="020B0604030504040204" pitchFamily="34" charset="0"/>
                <a:hlinkClick r:id="rId2"/>
              </a:rPr>
              <a:t>AI models</a:t>
            </a:r>
            <a:r>
              <a:rPr lang="en-US" sz="1400" b="0" i="0" u="none" strike="noStrike" dirty="0">
                <a:solidFill>
                  <a:srgbClr val="222222"/>
                </a:solidFill>
                <a:effectLst/>
                <a:latin typeface="Verdana" panose="020B0604030504040204" pitchFamily="34" charset="0"/>
              </a:rPr>
              <a:t> pull training data from all corners of the web. Unfortunately, many </a:t>
            </a:r>
            <a:r>
              <a:rPr lang="en-US" sz="1400" b="0" i="0" u="none" strike="noStrike" dirty="0">
                <a:solidFill>
                  <a:srgbClr val="0785C4"/>
                </a:solidFill>
                <a:effectLst/>
                <a:latin typeface="Verdana" panose="020B0604030504040204" pitchFamily="34" charset="0"/>
                <a:hlinkClick r:id="rId3"/>
              </a:rPr>
              <a:t>AI vendors</a:t>
            </a:r>
            <a:r>
              <a:rPr lang="en-US" sz="1400" b="0" i="0" u="none" strike="noStrike" dirty="0">
                <a:solidFill>
                  <a:srgbClr val="222222"/>
                </a:solidFill>
                <a:effectLst/>
                <a:latin typeface="Verdana" panose="020B0604030504040204" pitchFamily="34" charset="0"/>
              </a:rPr>
              <a:t> either don’t realize or don’t care when they use someone else’s copyrighted artwork, content, or other intellectual property without their consent.</a:t>
            </a:r>
          </a:p>
          <a:p>
            <a:pPr algn="l"/>
            <a:endParaRPr lang="en-US" sz="1400" b="0" i="0" u="none" strike="noStrike" dirty="0">
              <a:solidFill>
                <a:srgbClr val="222222"/>
              </a:solidFill>
              <a:effectLst/>
              <a:latin typeface="Verdana" panose="020B0604030504040204" pitchFamily="34" charset="0"/>
            </a:endParaRPr>
          </a:p>
          <a:p>
            <a:pPr algn="l"/>
            <a:r>
              <a:rPr lang="en-US" sz="1400" b="0" i="0" u="none" strike="noStrike" dirty="0">
                <a:solidFill>
                  <a:srgbClr val="222222"/>
                </a:solidFill>
                <a:effectLst/>
                <a:latin typeface="Verdana" panose="020B0604030504040204" pitchFamily="34" charset="0"/>
              </a:rPr>
              <a:t>This problem grows much worse as models are trained, retrained, and fine-tuned with this data; many of today’s AI models are so complex that even their builders can’t confidently say what data is being used and who has access to it.</a:t>
            </a:r>
          </a:p>
          <a:p>
            <a:endParaRPr lang="en-US" sz="1200" b="1" dirty="0">
              <a:solidFill>
                <a:srgbClr val="222222"/>
              </a:solidFill>
              <a:latin typeface="Verdana" panose="020B0604030504040204" pitchFamily="34" charset="0"/>
            </a:endParaRPr>
          </a:p>
          <a:p>
            <a:r>
              <a:rPr lang="en-US" sz="1200" b="1" dirty="0">
                <a:solidFill>
                  <a:srgbClr val="222222"/>
                </a:solidFill>
                <a:latin typeface="Verdana" panose="020B0604030504040204" pitchFamily="34" charset="0"/>
              </a:rPr>
              <a:t>Solution: </a:t>
            </a:r>
            <a:r>
              <a:rPr lang="en-US" sz="1200" dirty="0">
                <a:solidFill>
                  <a:srgbClr val="222222"/>
                </a:solidFill>
                <a:latin typeface="Verdana" panose="020B0604030504040204" pitchFamily="34" charset="0"/>
              </a:rPr>
              <a:t>AI Detector Tools </a:t>
            </a:r>
          </a:p>
          <a:p>
            <a:pPr algn="l"/>
            <a:endParaRPr lang="en-US" sz="1200" dirty="0">
              <a:solidFill>
                <a:srgbClr val="222222"/>
              </a:solidFill>
              <a:latin typeface="Verdana" panose="020B0604030504040204" pitchFamily="34" charset="0"/>
            </a:endParaRPr>
          </a:p>
          <a:p>
            <a:pPr marL="742950" lvl="1" indent="-285750" algn="just">
              <a:buFont typeface="Arial" panose="020B0604020202020204" pitchFamily="34" charset="0"/>
              <a:buChar char="•"/>
            </a:pPr>
            <a:endParaRPr lang="en-US" sz="1200" b="1" i="0" u="none" strike="noStrike" dirty="0">
              <a:solidFill>
                <a:srgbClr val="3F007F"/>
              </a:solidFill>
              <a:effectLst/>
              <a:latin typeface="NationalWeb"/>
            </a:endParaRP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79441653-2CAA-EC23-911D-7AD0B995E76B}"/>
              </a:ext>
            </a:extLst>
          </p:cNvPr>
          <p:cNvGraphicFramePr>
            <a:graphicFrameLocks noGrp="1"/>
          </p:cNvGraphicFramePr>
          <p:nvPr>
            <p:extLst>
              <p:ext uri="{D42A27DB-BD31-4B8C-83A1-F6EECF244321}">
                <p14:modId xmlns:p14="http://schemas.microsoft.com/office/powerpoint/2010/main" val="3314069004"/>
              </p:ext>
            </p:extLst>
          </p:nvPr>
        </p:nvGraphicFramePr>
        <p:xfrm>
          <a:off x="281608" y="3006432"/>
          <a:ext cx="11606671" cy="3046498"/>
        </p:xfrm>
        <a:graphic>
          <a:graphicData uri="http://schemas.openxmlformats.org/drawingml/2006/table">
            <a:tbl>
              <a:tblPr/>
              <a:tblGrid>
                <a:gridCol w="1438940">
                  <a:extLst>
                    <a:ext uri="{9D8B030D-6E8A-4147-A177-3AD203B41FA5}">
                      <a16:colId xmlns:a16="http://schemas.microsoft.com/office/drawing/2014/main" val="2397221888"/>
                    </a:ext>
                  </a:extLst>
                </a:gridCol>
                <a:gridCol w="1699591">
                  <a:extLst>
                    <a:ext uri="{9D8B030D-6E8A-4147-A177-3AD203B41FA5}">
                      <a16:colId xmlns:a16="http://schemas.microsoft.com/office/drawing/2014/main" val="764217177"/>
                    </a:ext>
                  </a:extLst>
                </a:gridCol>
                <a:gridCol w="1022002">
                  <a:extLst>
                    <a:ext uri="{9D8B030D-6E8A-4147-A177-3AD203B41FA5}">
                      <a16:colId xmlns:a16="http://schemas.microsoft.com/office/drawing/2014/main" val="2462592114"/>
                    </a:ext>
                  </a:extLst>
                </a:gridCol>
                <a:gridCol w="1283876">
                  <a:extLst>
                    <a:ext uri="{9D8B030D-6E8A-4147-A177-3AD203B41FA5}">
                      <a16:colId xmlns:a16="http://schemas.microsoft.com/office/drawing/2014/main" val="1568723760"/>
                    </a:ext>
                  </a:extLst>
                </a:gridCol>
                <a:gridCol w="1504554">
                  <a:extLst>
                    <a:ext uri="{9D8B030D-6E8A-4147-A177-3AD203B41FA5}">
                      <a16:colId xmlns:a16="http://schemas.microsoft.com/office/drawing/2014/main" val="828633304"/>
                    </a:ext>
                  </a:extLst>
                </a:gridCol>
                <a:gridCol w="1394215">
                  <a:extLst>
                    <a:ext uri="{9D8B030D-6E8A-4147-A177-3AD203B41FA5}">
                      <a16:colId xmlns:a16="http://schemas.microsoft.com/office/drawing/2014/main" val="2829972886"/>
                    </a:ext>
                  </a:extLst>
                </a:gridCol>
                <a:gridCol w="1394215">
                  <a:extLst>
                    <a:ext uri="{9D8B030D-6E8A-4147-A177-3AD203B41FA5}">
                      <a16:colId xmlns:a16="http://schemas.microsoft.com/office/drawing/2014/main" val="825491856"/>
                    </a:ext>
                  </a:extLst>
                </a:gridCol>
                <a:gridCol w="1869278">
                  <a:extLst>
                    <a:ext uri="{9D8B030D-6E8A-4147-A177-3AD203B41FA5}">
                      <a16:colId xmlns:a16="http://schemas.microsoft.com/office/drawing/2014/main" val="2010916921"/>
                    </a:ext>
                  </a:extLst>
                </a:gridCol>
              </a:tblGrid>
              <a:tr h="229932">
                <a:tc>
                  <a:txBody>
                    <a:bodyPr/>
                    <a:lstStyle/>
                    <a:p>
                      <a:pPr algn="ctr"/>
                      <a:br>
                        <a:rPr lang="en-US" sz="900" dirty="0">
                          <a:effectLst/>
                        </a:rPr>
                      </a:b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b="1" dirty="0">
                          <a:effectLst/>
                        </a:rPr>
                        <a:t>Best for </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b="1" dirty="0">
                          <a:effectLst/>
                        </a:rPr>
                        <a:t>Best for</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b="1" dirty="0">
                          <a:effectLst/>
                        </a:rPr>
                        <a:t>Highlight AI text</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b="1" dirty="0">
                          <a:effectLst/>
                        </a:rPr>
                        <a:t>Batch file upload</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b="1" dirty="0">
                          <a:effectLst/>
                        </a:rPr>
                        <a:t>Chrome extension</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b="1" dirty="0">
                          <a:effectLst/>
                        </a:rPr>
                        <a:t>Free plan</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r>
                        <a:rPr lang="en-US" sz="900" b="1" dirty="0">
                          <a:effectLst/>
                        </a:rPr>
                        <a:t>Starting price</a:t>
                      </a:r>
                      <a:endParaRPr lang="en-US" sz="900" b="1" dirty="0"/>
                    </a:p>
                  </a:txBody>
                  <a:tcPr marL="43261" marR="43261" marT="21631" marB="21631">
                    <a:lnL w="9525" cap="flat" cmpd="sng" algn="ctr">
                      <a:solidFill>
                        <a:srgbClr val="EDEDED"/>
                      </a:solidFill>
                      <a:prstDash val="solid"/>
                      <a:round/>
                      <a:headEnd type="none" w="med" len="med"/>
                      <a:tailEnd type="none" w="med" len="med"/>
                    </a:lnL>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426711716"/>
                  </a:ext>
                </a:extLst>
              </a:tr>
              <a:tr h="199796">
                <a:tc>
                  <a:txBody>
                    <a:bodyPr/>
                    <a:lstStyle/>
                    <a:p>
                      <a:r>
                        <a:rPr lang="en-US" sz="900" b="1" u="none" strike="noStrike" dirty="0">
                          <a:solidFill>
                            <a:srgbClr val="0084C4"/>
                          </a:solidFill>
                          <a:effectLst/>
                          <a:hlinkClick r:id="rId4"/>
                        </a:rPr>
                        <a:t>Originality AI</a:t>
                      </a: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Best overall</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$20 for 2000 credits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761506018"/>
                  </a:ext>
                </a:extLst>
              </a:tr>
              <a:tr h="268356">
                <a:tc>
                  <a:txBody>
                    <a:bodyPr/>
                    <a:lstStyle/>
                    <a:p>
                      <a:r>
                        <a:rPr lang="en-US" sz="900" b="1" u="none" strike="noStrike" dirty="0">
                          <a:solidFill>
                            <a:srgbClr val="0084C4"/>
                          </a:solidFill>
                          <a:effectLst/>
                          <a:hlinkClick r:id="rId5"/>
                        </a:rPr>
                        <a:t>Content at Scale AI Detector</a:t>
                      </a: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Best free tool</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Free</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1962920529"/>
                  </a:ext>
                </a:extLst>
              </a:tr>
              <a:tr h="318052">
                <a:tc>
                  <a:txBody>
                    <a:bodyPr/>
                    <a:lstStyle/>
                    <a:p>
                      <a:r>
                        <a:rPr lang="en-US" sz="900" b="1" u="none" strike="noStrike" dirty="0">
                          <a:solidFill>
                            <a:srgbClr val="0084C4"/>
                          </a:solidFill>
                          <a:effectLst/>
                          <a:hlinkClick r:id="rId6"/>
                        </a:rPr>
                        <a:t>Winston AI</a:t>
                      </a: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Best for content writers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Limited</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$18 per month, billed monthly</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1950573232"/>
                  </a:ext>
                </a:extLst>
              </a:tr>
              <a:tr h="298174">
                <a:tc>
                  <a:txBody>
                    <a:bodyPr/>
                    <a:lstStyle/>
                    <a:p>
                      <a:r>
                        <a:rPr lang="en-US" sz="900" b="1" u="none" strike="noStrike" dirty="0">
                          <a:solidFill>
                            <a:srgbClr val="0084C4"/>
                          </a:solidFill>
                          <a:effectLst/>
                          <a:hlinkClick r:id="rId7"/>
                        </a:rPr>
                        <a:t>GPTZero</a:t>
                      </a:r>
                      <a:endParaRPr lang="en-US" sz="90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Educators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$9.99 per month</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3539856644"/>
                  </a:ext>
                </a:extLst>
              </a:tr>
              <a:tr h="258418">
                <a:tc>
                  <a:txBody>
                    <a:bodyPr/>
                    <a:lstStyle/>
                    <a:p>
                      <a:r>
                        <a:rPr lang="en-US" sz="900" b="1" u="none" strike="noStrike" dirty="0">
                          <a:solidFill>
                            <a:srgbClr val="0084C4"/>
                          </a:solidFill>
                          <a:effectLst/>
                          <a:hlinkClick r:id="rId8"/>
                        </a:rPr>
                        <a:t>GLTR</a:t>
                      </a: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GPT2 model-generated content</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Free</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4131288983"/>
                  </a:ext>
                </a:extLst>
              </a:tr>
              <a:tr h="228600">
                <a:tc>
                  <a:txBody>
                    <a:bodyPr/>
                    <a:lstStyle/>
                    <a:p>
                      <a:r>
                        <a:rPr lang="en-US" sz="900" b="1" u="none" strike="noStrike" dirty="0">
                          <a:solidFill>
                            <a:srgbClr val="0084C4"/>
                          </a:solidFill>
                          <a:effectLst/>
                          <a:hlinkClick r:id="rId9"/>
                        </a:rPr>
                        <a:t>Writer AI Content Detector</a:t>
                      </a: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Integration</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$18 per user per month, billed monthly</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619664228"/>
                  </a:ext>
                </a:extLst>
              </a:tr>
              <a:tr h="188844">
                <a:tc>
                  <a:txBody>
                    <a:bodyPr/>
                    <a:lstStyle/>
                    <a:p>
                      <a:r>
                        <a:rPr lang="en-US" sz="900" b="1" u="none" strike="noStrike" dirty="0">
                          <a:solidFill>
                            <a:srgbClr val="0084C4"/>
                          </a:solidFill>
                          <a:effectLst/>
                          <a:hlinkClick r:id="rId10"/>
                        </a:rPr>
                        <a:t>Copyleaks</a:t>
                      </a:r>
                      <a:endParaRPr lang="en-US" sz="90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Content marketing agencies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$8.33 per month, billed annually</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323520469"/>
                  </a:ext>
                </a:extLst>
              </a:tr>
              <a:tr h="492845">
                <a:tc>
                  <a:txBody>
                    <a:bodyPr/>
                    <a:lstStyle/>
                    <a:p>
                      <a:r>
                        <a:rPr lang="en-US" sz="900" b="1" u="none" strike="noStrike" dirty="0">
                          <a:solidFill>
                            <a:srgbClr val="0084C4"/>
                          </a:solidFill>
                          <a:effectLst/>
                          <a:hlinkClick r:id="rId11"/>
                        </a:rPr>
                        <a:t>Sapling.ai</a:t>
                      </a:r>
                      <a:endParaRPr lang="en-US" sz="90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Agencies and customer-facing teams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$25 per month</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24628741"/>
                  </a:ext>
                </a:extLst>
              </a:tr>
              <a:tr h="208721">
                <a:tc>
                  <a:txBody>
                    <a:bodyPr/>
                    <a:lstStyle/>
                    <a:p>
                      <a:r>
                        <a:rPr lang="en-US" sz="900" b="1" u="none" strike="noStrike" dirty="0">
                          <a:solidFill>
                            <a:srgbClr val="0084C4"/>
                          </a:solidFill>
                          <a:effectLst/>
                          <a:hlinkClick r:id="rId12"/>
                        </a:rPr>
                        <a:t>Hugging Face</a:t>
                      </a:r>
                      <a:endParaRPr lang="en-US" sz="900" dirty="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Technical teams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Limited</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Free</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1419812208"/>
                  </a:ext>
                </a:extLst>
              </a:tr>
              <a:tr h="228600">
                <a:tc>
                  <a:txBody>
                    <a:bodyPr/>
                    <a:lstStyle/>
                    <a:p>
                      <a:r>
                        <a:rPr lang="en-US" sz="900" b="1" u="none" strike="noStrike" dirty="0">
                          <a:solidFill>
                            <a:srgbClr val="0084C4"/>
                          </a:solidFill>
                          <a:effectLst/>
                          <a:hlinkClick r:id="rId13"/>
                        </a:rPr>
                        <a:t>Crossplag</a:t>
                      </a:r>
                      <a:endParaRPr lang="en-US" sz="900">
                        <a:effectLst/>
                      </a:endParaRP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Institutions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No</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Yes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tc>
                  <a:txBody>
                    <a:bodyPr/>
                    <a:lstStyle/>
                    <a:p>
                      <a:pPr algn="ctr"/>
                      <a:r>
                        <a:rPr lang="en-US" sz="900" dirty="0">
                          <a:effectLst/>
                        </a:rPr>
                        <a:t>$1.99 per user for up to 30,000 users.</a:t>
                      </a:r>
                    </a:p>
                  </a:txBody>
                  <a:tcPr marL="36051" marR="36051" marT="9013" marB="9013"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noFill/>
                  </a:tcPr>
                </a:tc>
                <a:extLst>
                  <a:ext uri="{0D108BD9-81ED-4DB2-BD59-A6C34878D82A}">
                    <a16:rowId xmlns:a16="http://schemas.microsoft.com/office/drawing/2014/main" val="1489995077"/>
                  </a:ext>
                </a:extLst>
              </a:tr>
            </a:tbl>
          </a:graphicData>
        </a:graphic>
      </p:graphicFrame>
    </p:spTree>
    <p:extLst>
      <p:ext uri="{BB962C8B-B14F-4D97-AF65-F5344CB8AC3E}">
        <p14:creationId xmlns:p14="http://schemas.microsoft.com/office/powerpoint/2010/main" val="41529933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E6AFC-3C98-E47E-549B-A48E67E22ED4}"/>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6AFE3E5A-0DC1-DE75-5E56-4ACAEBC3997B}"/>
              </a:ext>
            </a:extLst>
          </p:cNvPr>
          <p:cNvSpPr>
            <a:spLocks noGrp="1"/>
          </p:cNvSpPr>
          <p:nvPr>
            <p:ph type="sldNum" sz="quarter" idx="12"/>
          </p:nvPr>
        </p:nvSpPr>
        <p:spPr/>
        <p:txBody>
          <a:bodyPr/>
          <a:lstStyle/>
          <a:p>
            <a:fld id="{33581D15-6F80-46E9-9551-29B1D9C0E817}" type="slidenum">
              <a:rPr lang="en-US" smtClean="0"/>
              <a:pPr/>
              <a:t>7</a:t>
            </a:fld>
            <a:endParaRPr lang="en-US" dirty="0"/>
          </a:p>
        </p:txBody>
      </p:sp>
      <p:sp>
        <p:nvSpPr>
          <p:cNvPr id="14" name="TextBox 13">
            <a:extLst>
              <a:ext uri="{FF2B5EF4-FFF2-40B4-BE49-F238E27FC236}">
                <a16:creationId xmlns:a16="http://schemas.microsoft.com/office/drawing/2014/main" id="{4287A6B6-274F-5AA6-5795-BF5E42EC9084}"/>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E742EF44-92AF-4DD1-F3D5-C6A69A7F87C5}"/>
              </a:ext>
            </a:extLst>
          </p:cNvPr>
          <p:cNvSpPr txBox="1"/>
          <p:nvPr/>
        </p:nvSpPr>
        <p:spPr>
          <a:xfrm>
            <a:off x="712022" y="365723"/>
            <a:ext cx="9873151" cy="707886"/>
          </a:xfrm>
          <a:prstGeom prst="rect">
            <a:avLst/>
          </a:prstGeom>
          <a:noFill/>
        </p:spPr>
        <p:txBody>
          <a:bodyPr wrap="square" rtlCol="0">
            <a:spAutoFit/>
          </a:bodyPr>
          <a:lstStyle/>
          <a:p>
            <a:pPr algn="l"/>
            <a:r>
              <a:rPr lang="en-US" sz="4000" b="0" i="0" u="none" strike="noStrike" dirty="0">
                <a:solidFill>
                  <a:srgbClr val="111111"/>
                </a:solidFill>
                <a:effectLst/>
                <a:latin typeface="Roboto" panose="02000000000000000000" pitchFamily="2" charset="0"/>
              </a:rPr>
              <a:t>Unauthorized incorporation of user data</a:t>
            </a:r>
          </a:p>
        </p:txBody>
      </p:sp>
      <p:sp>
        <p:nvSpPr>
          <p:cNvPr id="2" name="TextBox 1">
            <a:extLst>
              <a:ext uri="{FF2B5EF4-FFF2-40B4-BE49-F238E27FC236}">
                <a16:creationId xmlns:a16="http://schemas.microsoft.com/office/drawing/2014/main" id="{DDE26B6C-4960-6012-4C4D-D60702473843}"/>
              </a:ext>
            </a:extLst>
          </p:cNvPr>
          <p:cNvSpPr txBox="1"/>
          <p:nvPr/>
        </p:nvSpPr>
        <p:spPr>
          <a:xfrm>
            <a:off x="-228710" y="1331843"/>
            <a:ext cx="11668755" cy="2092881"/>
          </a:xfrm>
          <a:prstGeom prst="rect">
            <a:avLst/>
          </a:prstGeom>
          <a:noFill/>
        </p:spPr>
        <p:txBody>
          <a:bodyPr wrap="square" rtlCol="0">
            <a:spAutoFit/>
          </a:bodyPr>
          <a:lstStyle/>
          <a:p>
            <a:pPr lvl="1" algn="justLow"/>
            <a:r>
              <a:rPr lang="en-US" sz="1400" b="0" i="0" u="none" strike="noStrike" dirty="0">
                <a:solidFill>
                  <a:srgbClr val="222222"/>
                </a:solidFill>
                <a:effectLst/>
                <a:latin typeface="Verdana" panose="020B0604030504040204" pitchFamily="34" charset="0"/>
              </a:rPr>
              <a:t>When AI model users input their own data in the form of queries, there’s the possibility that this data will become part of the model’s future training dataset. When this happens, this data can show up as outputs to other users’ queries, which is a particularly big issue if users have input sensitive data into the system.</a:t>
            </a:r>
          </a:p>
          <a:p>
            <a:pPr lvl="1" algn="justLow"/>
            <a:endParaRPr lang="en-US" sz="1400" dirty="0">
              <a:solidFill>
                <a:srgbClr val="222222"/>
              </a:solidFill>
              <a:latin typeface="Verdana" panose="020B0604030504040204" pitchFamily="34" charset="0"/>
            </a:endParaRPr>
          </a:p>
          <a:p>
            <a:pPr lvl="1" algn="justLow"/>
            <a:r>
              <a:rPr lang="en-US" sz="1400" b="1" i="0" u="none" strike="noStrike" dirty="0">
                <a:solidFill>
                  <a:srgbClr val="222222"/>
                </a:solidFill>
                <a:effectLst/>
                <a:latin typeface="Verdana" panose="020B0604030504040204" pitchFamily="34" charset="0"/>
              </a:rPr>
              <a:t>Solutions:-</a:t>
            </a:r>
          </a:p>
          <a:p>
            <a:pPr marL="742950" lvl="1" indent="-285750" algn="justLow">
              <a:buFont typeface="Arial" panose="020B0604020202020204" pitchFamily="34" charset="0"/>
              <a:buChar char="•"/>
            </a:pPr>
            <a:r>
              <a:rPr lang="en-US" sz="1400" b="1" i="0" u="none" strike="noStrike" dirty="0">
                <a:solidFill>
                  <a:srgbClr val="222222"/>
                </a:solidFill>
                <a:effectLst/>
                <a:latin typeface="Verdana" panose="020B0604030504040204" pitchFamily="34" charset="0"/>
              </a:rPr>
              <a:t>Filter input data: </a:t>
            </a:r>
            <a:r>
              <a:rPr lang="en-US" sz="1400" i="0" u="none" strike="noStrike" dirty="0">
                <a:solidFill>
                  <a:srgbClr val="222222"/>
                </a:solidFill>
                <a:effectLst/>
                <a:latin typeface="Verdana" panose="020B0604030504040204" pitchFamily="34" charset="0"/>
              </a:rPr>
              <a:t>don’t provide any high security data as an input to the AI tool.</a:t>
            </a:r>
          </a:p>
          <a:p>
            <a:pPr marL="742950" lvl="1" indent="-285750" algn="justLow">
              <a:buFont typeface="Arial" panose="020B0604020202020204" pitchFamily="34" charset="0"/>
              <a:buChar char="•"/>
            </a:pPr>
            <a:r>
              <a:rPr lang="en-US" sz="1400" b="1" i="0" u="none" strike="noStrike" dirty="0">
                <a:solidFill>
                  <a:srgbClr val="222222"/>
                </a:solidFill>
                <a:effectLst/>
                <a:latin typeface="Verdana" panose="020B0604030504040204" pitchFamily="34" charset="0"/>
              </a:rPr>
              <a:t>Decode input data: </a:t>
            </a:r>
            <a:r>
              <a:rPr lang="en-US" sz="1400" i="0" u="none" strike="noStrike" dirty="0">
                <a:solidFill>
                  <a:srgbClr val="222222"/>
                </a:solidFill>
                <a:effectLst/>
                <a:latin typeface="Verdana" panose="020B0604030504040204" pitchFamily="34" charset="0"/>
              </a:rPr>
              <a:t>Change the contain of the input data.</a:t>
            </a:r>
          </a:p>
          <a:p>
            <a:pPr marL="742950" lvl="1" indent="-285750" algn="justLow">
              <a:buFont typeface="Arial" panose="020B0604020202020204" pitchFamily="34" charset="0"/>
              <a:buChar char="•"/>
            </a:pPr>
            <a:r>
              <a:rPr lang="en-US" sz="1400" b="1" dirty="0">
                <a:solidFill>
                  <a:srgbClr val="222222"/>
                </a:solidFill>
                <a:latin typeface="Verdana" panose="020B0604030504040204" pitchFamily="34" charset="0"/>
              </a:rPr>
              <a:t>Use certified AI tool: </a:t>
            </a:r>
            <a:r>
              <a:rPr lang="en-US" sz="1400" dirty="0">
                <a:solidFill>
                  <a:srgbClr val="222222"/>
                </a:solidFill>
                <a:latin typeface="Verdana" panose="020B0604030504040204" pitchFamily="34" charset="0"/>
              </a:rPr>
              <a:t>Review tool roles and regulations.</a:t>
            </a:r>
            <a:endParaRPr lang="en-US" sz="1400" i="0" u="none" strike="noStrike" dirty="0">
              <a:solidFill>
                <a:srgbClr val="3F007F"/>
              </a:solidFill>
              <a:effectLst/>
              <a:latin typeface="NationalWeb"/>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4870201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F0A73-70FC-EAB0-9259-722A14519AD0}"/>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875A74A5-3557-0020-7477-10635910F63F}"/>
              </a:ext>
            </a:extLst>
          </p:cNvPr>
          <p:cNvSpPr>
            <a:spLocks noGrp="1"/>
          </p:cNvSpPr>
          <p:nvPr>
            <p:ph type="sldNum" sz="quarter" idx="12"/>
          </p:nvPr>
        </p:nvSpPr>
        <p:spPr/>
        <p:txBody>
          <a:bodyPr/>
          <a:lstStyle/>
          <a:p>
            <a:fld id="{33581D15-6F80-46E9-9551-29B1D9C0E817}" type="slidenum">
              <a:rPr lang="en-US" smtClean="0"/>
              <a:pPr/>
              <a:t>8</a:t>
            </a:fld>
            <a:endParaRPr lang="en-US" dirty="0"/>
          </a:p>
        </p:txBody>
      </p:sp>
      <p:sp>
        <p:nvSpPr>
          <p:cNvPr id="14" name="TextBox 13">
            <a:extLst>
              <a:ext uri="{FF2B5EF4-FFF2-40B4-BE49-F238E27FC236}">
                <a16:creationId xmlns:a16="http://schemas.microsoft.com/office/drawing/2014/main" id="{B148E8BE-58BA-5C4D-12E9-B0962857FB4C}"/>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48F2A0EE-000E-09E7-984E-74902A9A0439}"/>
              </a:ext>
            </a:extLst>
          </p:cNvPr>
          <p:cNvSpPr txBox="1"/>
          <p:nvPr/>
        </p:nvSpPr>
        <p:spPr>
          <a:xfrm>
            <a:off x="712022" y="365723"/>
            <a:ext cx="11006213" cy="707886"/>
          </a:xfrm>
          <a:prstGeom prst="rect">
            <a:avLst/>
          </a:prstGeom>
          <a:noFill/>
        </p:spPr>
        <p:txBody>
          <a:bodyPr wrap="square" rtlCol="0">
            <a:spAutoFit/>
          </a:bodyPr>
          <a:lstStyle/>
          <a:p>
            <a:pPr algn="l"/>
            <a:r>
              <a:rPr lang="en-US" sz="4000" b="0" i="0" u="none" strike="noStrike" dirty="0">
                <a:solidFill>
                  <a:srgbClr val="111111"/>
                </a:solidFill>
                <a:effectLst/>
                <a:latin typeface="Roboto" panose="02000000000000000000" pitchFamily="2" charset="0"/>
              </a:rPr>
              <a:t>Limited built-in security features for AI models</a:t>
            </a:r>
          </a:p>
        </p:txBody>
      </p:sp>
      <p:sp>
        <p:nvSpPr>
          <p:cNvPr id="2" name="TextBox 1">
            <a:extLst>
              <a:ext uri="{FF2B5EF4-FFF2-40B4-BE49-F238E27FC236}">
                <a16:creationId xmlns:a16="http://schemas.microsoft.com/office/drawing/2014/main" id="{0D24DEB8-9E5C-00B6-6858-BBB40C2FD540}"/>
              </a:ext>
            </a:extLst>
          </p:cNvPr>
          <p:cNvSpPr txBox="1"/>
          <p:nvPr/>
        </p:nvSpPr>
        <p:spPr>
          <a:xfrm>
            <a:off x="-228710" y="1331843"/>
            <a:ext cx="11668755" cy="2308324"/>
          </a:xfrm>
          <a:prstGeom prst="rect">
            <a:avLst/>
          </a:prstGeom>
          <a:noFill/>
        </p:spPr>
        <p:txBody>
          <a:bodyPr wrap="square" rtlCol="0">
            <a:spAutoFit/>
          </a:bodyPr>
          <a:lstStyle/>
          <a:p>
            <a:pPr lvl="1" algn="just"/>
            <a:r>
              <a:rPr lang="en-US" sz="1400" b="0" i="0" u="none" strike="noStrike" dirty="0">
                <a:solidFill>
                  <a:srgbClr val="222222"/>
                </a:solidFill>
                <a:effectLst/>
                <a:latin typeface="Verdana" panose="020B0604030504040204" pitchFamily="34" charset="0"/>
              </a:rPr>
              <a:t>While some AI vendors may choose to build in baseline cybersecurity features and protections, many AI models do not have native cybersecurity safeguards in place. This makes it incredibly easy for unauthorized users and bad-faith actors to access and use other users’ data, including personal identifiable information (PII).</a:t>
            </a:r>
          </a:p>
          <a:p>
            <a:pPr lvl="1" algn="just"/>
            <a:endParaRPr lang="en-US" sz="1200" dirty="0">
              <a:solidFill>
                <a:srgbClr val="222222"/>
              </a:solidFill>
              <a:latin typeface="Verdana" panose="020B0604030504040204" pitchFamily="34" charset="0"/>
            </a:endParaRPr>
          </a:p>
          <a:p>
            <a:pPr lvl="1" algn="justLow"/>
            <a:r>
              <a:rPr lang="en-US" sz="1800" b="1" i="0" u="none" strike="noStrike" dirty="0">
                <a:solidFill>
                  <a:srgbClr val="222222"/>
                </a:solidFill>
                <a:effectLst/>
                <a:latin typeface="Verdana" panose="020B0604030504040204" pitchFamily="34" charset="0"/>
              </a:rPr>
              <a:t>Solutions:-</a:t>
            </a:r>
          </a:p>
          <a:p>
            <a:pPr marL="742950" lvl="1" indent="-285750" algn="justLow">
              <a:buFont typeface="Arial" panose="020B0604020202020204" pitchFamily="34" charset="0"/>
              <a:buChar char="•"/>
            </a:pPr>
            <a:r>
              <a:rPr lang="en-US" sz="1800" b="1" dirty="0">
                <a:solidFill>
                  <a:srgbClr val="222222"/>
                </a:solidFill>
                <a:latin typeface="Verdana" panose="020B0604030504040204" pitchFamily="34" charset="0"/>
              </a:rPr>
              <a:t>Use Certified AI tools: </a:t>
            </a:r>
            <a:r>
              <a:rPr lang="en-US" sz="1800" dirty="0">
                <a:solidFill>
                  <a:srgbClr val="222222"/>
                </a:solidFill>
                <a:latin typeface="Verdana" panose="020B0604030504040204" pitchFamily="34" charset="0"/>
              </a:rPr>
              <a:t>Review tool roles and regulations.</a:t>
            </a:r>
          </a:p>
          <a:p>
            <a:pPr marL="742950" lvl="1" indent="-285750" algn="justLow">
              <a:buFont typeface="Arial" panose="020B0604020202020204" pitchFamily="34" charset="0"/>
              <a:buChar char="•"/>
            </a:pPr>
            <a:r>
              <a:rPr lang="en-US" b="1" dirty="0">
                <a:solidFill>
                  <a:srgbClr val="222222"/>
                </a:solidFill>
                <a:latin typeface="Verdana" panose="020B0604030504040204" pitchFamily="34" charset="0"/>
              </a:rPr>
              <a:t>Run Security Checks.</a:t>
            </a:r>
            <a:endParaRPr lang="en-US" sz="1800" b="1" dirty="0">
              <a:solidFill>
                <a:srgbClr val="222222"/>
              </a:solidFill>
              <a:latin typeface="Verdana" panose="020B0604030504040204" pitchFamily="34" charset="0"/>
            </a:endParaRPr>
          </a:p>
          <a:p>
            <a:pPr marL="742950" lvl="1" indent="-285750" algn="justLow">
              <a:buFont typeface="Arial" panose="020B0604020202020204" pitchFamily="34" charset="0"/>
              <a:buChar char="•"/>
            </a:pPr>
            <a:r>
              <a:rPr lang="en-US" b="1" i="0" u="none" strike="noStrike" dirty="0">
                <a:solidFill>
                  <a:srgbClr val="222222"/>
                </a:solidFill>
                <a:effectLst/>
                <a:latin typeface="Verdana" panose="020B0604030504040204" pitchFamily="34" charset="0"/>
              </a:rPr>
              <a:t>Build onside AI tool.</a:t>
            </a:r>
            <a:endParaRPr lang="en-US" sz="1800" b="1" i="0" u="none" strike="noStrike" dirty="0">
              <a:solidFill>
                <a:srgbClr val="3F007F"/>
              </a:solidFill>
              <a:effectLst/>
              <a:latin typeface="NationalWeb"/>
            </a:endParaRPr>
          </a:p>
          <a:p>
            <a:pPr lvl="1" algn="just"/>
            <a:endParaRPr lang="en-US" dirty="0"/>
          </a:p>
        </p:txBody>
      </p:sp>
    </p:spTree>
    <p:extLst>
      <p:ext uri="{BB962C8B-B14F-4D97-AF65-F5344CB8AC3E}">
        <p14:creationId xmlns:p14="http://schemas.microsoft.com/office/powerpoint/2010/main" val="29474606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828C1-3398-5547-E64C-9CEFD34C7AF8}"/>
            </a:ext>
          </a:extLst>
        </p:cNvPr>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E19512DF-9E48-D4C0-590E-6DF7AF772BE1}"/>
              </a:ext>
            </a:extLst>
          </p:cNvPr>
          <p:cNvSpPr>
            <a:spLocks noGrp="1"/>
          </p:cNvSpPr>
          <p:nvPr>
            <p:ph type="sldNum" sz="quarter" idx="12"/>
          </p:nvPr>
        </p:nvSpPr>
        <p:spPr/>
        <p:txBody>
          <a:bodyPr/>
          <a:lstStyle/>
          <a:p>
            <a:fld id="{33581D15-6F80-46E9-9551-29B1D9C0E817}" type="slidenum">
              <a:rPr lang="en-US" smtClean="0"/>
              <a:pPr/>
              <a:t>9</a:t>
            </a:fld>
            <a:endParaRPr lang="en-US" dirty="0"/>
          </a:p>
        </p:txBody>
      </p:sp>
      <p:sp>
        <p:nvSpPr>
          <p:cNvPr id="14" name="TextBox 13">
            <a:extLst>
              <a:ext uri="{FF2B5EF4-FFF2-40B4-BE49-F238E27FC236}">
                <a16:creationId xmlns:a16="http://schemas.microsoft.com/office/drawing/2014/main" id="{24B726CB-9035-37D5-A783-125EC05F04A2}"/>
              </a:ext>
            </a:extLst>
          </p:cNvPr>
          <p:cNvSpPr txBox="1"/>
          <p:nvPr/>
        </p:nvSpPr>
        <p:spPr>
          <a:xfrm>
            <a:off x="0" y="5732416"/>
            <a:ext cx="12191999" cy="646331"/>
          </a:xfrm>
          <a:prstGeom prst="rect">
            <a:avLst/>
          </a:prstGeom>
          <a:noFill/>
        </p:spPr>
        <p:txBody>
          <a:bodyPr wrap="square" lIns="91440" tIns="45720" rIns="91440" bIns="45720" rtlCol="0" anchor="t">
            <a:spAutoFit/>
          </a:bodyPr>
          <a:lstStyle/>
          <a:p>
            <a:pPr algn="ctr"/>
            <a:r>
              <a:rPr lang="en-US" sz="3600" dirty="0">
                <a:solidFill>
                  <a:schemeClr val="bg1"/>
                </a:solidFill>
                <a:latin typeface="Sofia Pro Medium"/>
                <a:cs typeface="Segoe UI Semibold"/>
              </a:rPr>
              <a:t>Squad Team Structure</a:t>
            </a:r>
            <a:endParaRPr lang="en-US" sz="3600" dirty="0">
              <a:solidFill>
                <a:schemeClr val="bg1"/>
              </a:solidFill>
              <a:latin typeface="Sofia Pro Medium" panose="020B0000000000000000"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565A9CA8-58FC-BCAA-1472-B72FB1C781A5}"/>
              </a:ext>
            </a:extLst>
          </p:cNvPr>
          <p:cNvSpPr txBox="1"/>
          <p:nvPr/>
        </p:nvSpPr>
        <p:spPr>
          <a:xfrm>
            <a:off x="712022" y="365723"/>
            <a:ext cx="11006213" cy="707886"/>
          </a:xfrm>
          <a:prstGeom prst="rect">
            <a:avLst/>
          </a:prstGeom>
          <a:noFill/>
        </p:spPr>
        <p:txBody>
          <a:bodyPr wrap="square" rtlCol="0">
            <a:spAutoFit/>
          </a:bodyPr>
          <a:lstStyle/>
          <a:p>
            <a:pPr algn="l"/>
            <a:r>
              <a:rPr lang="en-US" sz="4000" b="0" i="0" u="none" strike="noStrike" dirty="0">
                <a:solidFill>
                  <a:srgbClr val="111111"/>
                </a:solidFill>
                <a:effectLst/>
                <a:latin typeface="Roboto" panose="02000000000000000000" pitchFamily="2" charset="0"/>
              </a:rPr>
              <a:t>Integrant Process</a:t>
            </a:r>
          </a:p>
        </p:txBody>
      </p:sp>
      <p:graphicFrame>
        <p:nvGraphicFramePr>
          <p:cNvPr id="3" name="Diagram 2">
            <a:extLst>
              <a:ext uri="{FF2B5EF4-FFF2-40B4-BE49-F238E27FC236}">
                <a16:creationId xmlns:a16="http://schemas.microsoft.com/office/drawing/2014/main" id="{2D7D8BFF-AFA5-E7BF-8759-79BCC7E2C35B}"/>
              </a:ext>
            </a:extLst>
          </p:cNvPr>
          <p:cNvGraphicFramePr/>
          <p:nvPr>
            <p:extLst>
              <p:ext uri="{D42A27DB-BD31-4B8C-83A1-F6EECF244321}">
                <p14:modId xmlns:p14="http://schemas.microsoft.com/office/powerpoint/2010/main" val="2375758899"/>
              </p:ext>
            </p:extLst>
          </p:nvPr>
        </p:nvGraphicFramePr>
        <p:xfrm>
          <a:off x="380750" y="1409446"/>
          <a:ext cx="11668755" cy="3987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3911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213ED3F5BDF34BBC07FB103BBBF189" ma:contentTypeVersion="4" ma:contentTypeDescription="Create a new document." ma:contentTypeScope="" ma:versionID="fd5ea9673aa722791a11e05ca0cca388">
  <xsd:schema xmlns:xsd="http://www.w3.org/2001/XMLSchema" xmlns:xs="http://www.w3.org/2001/XMLSchema" xmlns:p="http://schemas.microsoft.com/office/2006/metadata/properties" xmlns:ns2="c9b20726-d3dd-4688-bcf3-65aa67635340" targetNamespace="http://schemas.microsoft.com/office/2006/metadata/properties" ma:root="true" ma:fieldsID="d03668c05997f2f0198300913c107bee" ns2:_="">
    <xsd:import namespace="c9b20726-d3dd-4688-bcf3-65aa6763534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20726-d3dd-4688-bcf3-65aa67635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8C86E-7E46-428F-AF20-1A4650DFD0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659AE03-6C1A-437B-942C-6384C84C299F}">
  <ds:schemaRefs>
    <ds:schemaRef ds:uri="http://schemas.microsoft.com/sharepoint/v3/contenttype/forms"/>
  </ds:schemaRefs>
</ds:datastoreItem>
</file>

<file path=customXml/itemProps3.xml><?xml version="1.0" encoding="utf-8"?>
<ds:datastoreItem xmlns:ds="http://schemas.openxmlformats.org/officeDocument/2006/customXml" ds:itemID="{0978BF7B-5DBE-4220-BAF5-14E5449991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b20726-d3dd-4688-bcf3-65aa676353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15089</TotalTime>
  <Words>1048</Words>
  <Application>Microsoft Office PowerPoint</Application>
  <PresentationFormat>Widescreen</PresentationFormat>
  <Paragraphs>213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Samir</dc:creator>
  <cp:lastModifiedBy>Mohamed Ahmed</cp:lastModifiedBy>
  <cp:revision>18</cp:revision>
  <dcterms:created xsi:type="dcterms:W3CDTF">2022-04-10T10:27:05Z</dcterms:created>
  <dcterms:modified xsi:type="dcterms:W3CDTF">2024-03-05T11:02:53Z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0x0101003E213ED3F5BDF34BBC07FB103BBBF189</vt:lpwstr>
  </property>
</Properties>
</file>