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3"/>
  </p:sldMasterIdLst>
  <p:notesMasterIdLst>
    <p:notesMasterId r:id="rId32"/>
  </p:notesMasterIdLst>
  <p:sldIdLst>
    <p:sldId id="256" r:id="rId4"/>
    <p:sldId id="504" r:id="rId5"/>
    <p:sldId id="505" r:id="rId6"/>
    <p:sldId id="513" r:id="rId7"/>
    <p:sldId id="514" r:id="rId8"/>
    <p:sldId id="548" r:id="rId9"/>
    <p:sldId id="549" r:id="rId10"/>
    <p:sldId id="550" r:id="rId11"/>
    <p:sldId id="553" r:id="rId12"/>
    <p:sldId id="570" r:id="rId13"/>
    <p:sldId id="517" r:id="rId14"/>
    <p:sldId id="554" r:id="rId15"/>
    <p:sldId id="552" r:id="rId16"/>
    <p:sldId id="551" r:id="rId17"/>
    <p:sldId id="556" r:id="rId18"/>
    <p:sldId id="559" r:id="rId19"/>
    <p:sldId id="555" r:id="rId20"/>
    <p:sldId id="561" r:id="rId21"/>
    <p:sldId id="562" r:id="rId22"/>
    <p:sldId id="522" r:id="rId23"/>
    <p:sldId id="563" r:id="rId24"/>
    <p:sldId id="564" r:id="rId25"/>
    <p:sldId id="565" r:id="rId26"/>
    <p:sldId id="566" r:id="rId27"/>
    <p:sldId id="567" r:id="rId28"/>
    <p:sldId id="569" r:id="rId29"/>
    <p:sldId id="568" r:id="rId30"/>
    <p:sldId id="44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33CCFF"/>
    <a:srgbClr val="FF7C80"/>
    <a:srgbClr val="0000FF"/>
    <a:srgbClr val="C0C0C0"/>
    <a:srgbClr val="96969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94610" autoAdjust="0"/>
  </p:normalViewPr>
  <p:slideViewPr>
    <p:cSldViewPr snapToGrid="0">
      <p:cViewPr varScale="1">
        <p:scale>
          <a:sx n="83" d="100"/>
          <a:sy n="83" d="100"/>
        </p:scale>
        <p:origin x="16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D79B901-894A-46A6-BDCC-629F7B76A4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BCC55A2-7C37-4FFB-A298-2182F6FBD9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FE92D14-49F9-46C7-9BF3-6022D6BBB7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51D9CB0-2C1E-4BA4-BD9D-BBF7466D8D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76B955D1-F674-440D-9F60-CF30FA5F73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BC6273C3-0046-411E-B09B-5E59236B4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ED721206-63A8-4A24-9F00-BF12173ED1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094BA0E-07B1-4A7A-8B3F-F862E5A38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2C39D2-2BB4-456D-90AA-730C9C6162D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A8291F3-DC0B-4CDB-99C3-885423301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98C441D-A7E6-44AF-A47D-E4E6BE8D9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CD5E4571-5818-48FA-8062-088B1AD001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EC0C5-F3C0-44EC-967E-861EBCF64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1NF :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pfname</a:t>
            </a:r>
            <a:r>
              <a:rPr lang="en-US" u="sng" dirty="0"/>
              <a:t>, </a:t>
            </a:r>
            <a:r>
              <a:rPr lang="en-US" u="sng" dirty="0" err="1"/>
              <a:t>appno</a:t>
            </a:r>
            <a:r>
              <a:rPr lang="en-US" dirty="0"/>
              <a:t>, name , f-code ,faculty , major , address,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endParaRPr lang="en-US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2NF: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f-code , faculty , major , address</a:t>
            </a:r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3NF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f-code, address</a:t>
            </a:r>
          </a:p>
          <a:p>
            <a:pPr>
              <a:defRPr/>
            </a:pPr>
            <a:r>
              <a:rPr lang="en-US" b="1" dirty="0" err="1"/>
              <a:t>Fac_majors</a:t>
            </a:r>
            <a:r>
              <a:rPr lang="en-US" dirty="0" err="1"/>
              <a:t>:</a:t>
            </a:r>
            <a:r>
              <a:rPr lang="en-US" u="sng" dirty="0" err="1"/>
              <a:t>f</a:t>
            </a:r>
            <a:r>
              <a:rPr lang="en-US" u="sng" dirty="0"/>
              <a:t>-code</a:t>
            </a:r>
            <a:r>
              <a:rPr lang="en-US" dirty="0"/>
              <a:t> , faculty name , major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8721407A-18D8-40F5-80E8-031ECCA85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8DE276-51A1-4817-90BB-382B05D23154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5FD0DCDD-71D2-4948-B4AA-D879A749AB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12716EB-7A9B-4534-9B43-77E0055A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ERD is a Top-Down Analysis</a:t>
            </a:r>
          </a:p>
          <a:p>
            <a:r>
              <a:rPr lang="en-US" altLang="en-US">
                <a:latin typeface="Arial" panose="020B0604020202020204" pitchFamily="34" charset="0"/>
              </a:rPr>
              <a:t>Concepts related to Normalization: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KEYS and FUNCTIONAL DEPENDENCE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0591D55-22C9-4BAE-9E2B-CD4DFCCE5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2C597A-03EA-44E7-96F1-3A431E0ABEA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F1A4C4B-143B-4AAD-888F-41D1A9161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AE605A-873F-4F3D-89ED-F26981291E7D}" type="slidenum">
              <a:rPr lang="ar-SA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1805738-BD1B-43A1-8EEF-01DC13963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A45D170-57C6-4982-86D0-8E333F658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Functional dependencies (FDs) are used to specify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formal measures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of the "goodness" of relational designs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FDs and keys are used to define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normal forms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for relations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FDs are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that are derived from the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meaning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and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interrelationships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of the data attributes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A set of attributes A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functionally determines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a set of attributes B if the value of A determines a unique value for B</a:t>
            </a: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6895A3F-75DD-4E0E-97A3-DC122FD45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622678-3CE8-4457-B5B7-34EBADEB7214}" type="slidenum">
              <a:rPr lang="ar-SA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B929EDA-B4FA-4900-8B33-1DB5A2288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C497F63-4375-4A8E-BDF5-B997ABCCF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72E18D5-6D6B-4909-969F-384C88918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8D492A-3C4C-4BC1-9BE0-CD792A0ED5DC}" type="slidenum">
              <a:rPr lang="ar-SA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200F806-01E7-4055-A7B4-463B84541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C3983C5-7305-45E2-9537-66E21CF72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92D7346-9343-40F2-8AEE-41FA055E1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66E86-3946-4E14-8F21-1661D9E7E4F5}" type="slidenum">
              <a:rPr lang="ar-SA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9DC0937-72F1-4A94-A1A4-1D8513621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96C9918-F802-4600-BF2E-A5C1208B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8887A37-4885-45BC-9AC3-7F324485E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49C972-62E6-424C-889C-C6FBF9E3BFE5}" type="slidenum">
              <a:rPr lang="ar-SA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CB732CA-8809-44C3-87A5-6291CF244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AC603D3-F4E6-480A-B519-B70C1D7D9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Disallows composite attributes, multivalued attributes, and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nested relations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; attributes whose values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for an individual tuple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are non-atomic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Considered to be part of the definition of relation</a:t>
            </a:r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9946A51-BB13-4690-9402-CEF704AE7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ABDF4-0618-4D93-8199-E96E91618E19}" type="slidenum">
              <a:rPr lang="ar-SA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7FD82D1-838E-42AE-838E-A63EB7C9D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A6FB71D-EF3B-44D2-9FC2-898D777AC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7236793-3D56-44D9-8792-592DC29DA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FAE288-68F1-4CD4-B587-656F5010B107}" type="slidenum">
              <a:rPr lang="ar-SA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96C4927-E50F-4559-B49D-331415D72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D5C040A-CCF5-4394-98F2-25CA353B9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>
            <a:extLst>
              <a:ext uri="{FF2B5EF4-FFF2-40B4-BE49-F238E27FC236}">
                <a16:creationId xmlns:a16="http://schemas.microsoft.com/office/drawing/2014/main" id="{72776A8E-6022-425D-B0FE-B3B6373CE2B6}"/>
              </a:ext>
            </a:extLst>
          </p:cNvPr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3BF39-3F00-43FE-B91A-5BFBC45875B2}"/>
                </a:ext>
              </a:extLst>
            </p:cNvPr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747120-3E21-4567-A35D-948B3C68C7C2}"/>
                </a:ext>
              </a:extLst>
            </p:cNvPr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1937C2-E338-4B74-A054-9403EFE754E7}"/>
                </a:ext>
              </a:extLst>
            </p:cNvPr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B98731E-31E2-47BF-AC74-34288036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E648587-B24C-4FFC-8E34-2D00F3A2E7CC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8396F7-34C2-4F76-8049-1FA4C1C7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CE5313C-FC27-4F16-8CDA-8A980F7C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2CF085-6FDF-4FE9-9177-013D8B599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13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066A-9AB7-45B5-A0E9-94EC100C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7B053-1ECC-43C4-B28C-E2529E0AB7B0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8FDA-666B-4E1C-9D50-352638ED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9685-09D1-4B76-AB14-CD4553BE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967CB-AC5F-4EB4-81DD-C015CCE2A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B2C3B24C-216A-4308-8D04-B090E19E6012}"/>
              </a:ext>
            </a:extLst>
          </p:cNvPr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01B080-7622-45CF-896E-E108892DB03F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BBFC65-35E3-481E-9170-D90B2BBDCBD9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E94485-0AEA-44CF-97F6-ADD07D3FAEB8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F2CF85D-85F7-4844-967F-207D16BF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7B97C-6787-4E7E-8634-FFFF0434513B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A18E77-DC76-4302-A1FE-50E7B631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F8482D-91F4-4081-99DC-AC40121C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fld id="{75605FFA-1B50-48FF-B790-0D20A611B1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6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81B8-0EE9-444F-83F2-1C479795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2659-431D-49EA-B8CC-ADC17C261EB9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5FBD-22A0-4676-9525-82BABC0A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23DB-5071-45F5-BD4C-AD37A1B8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96F83-10BD-4E90-99DB-A664938A2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04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3B51292D-C2F5-4A70-8C7F-31D7CF6FE99F}"/>
              </a:ext>
            </a:extLst>
          </p:cNvPr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17831D-8B02-4C7B-9DFD-A1C8EF4055AE}"/>
                </a:ext>
              </a:extLst>
            </p:cNvPr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755882-22FD-4CC5-8DAD-06000C6C7758}"/>
                </a:ext>
              </a:extLst>
            </p:cNvPr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03F834-540E-4EB6-82DC-3E598B49B6F3}"/>
                </a:ext>
              </a:extLst>
            </p:cNvPr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31046D-25FC-4B56-A1F8-3B635A50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20F6B-E404-4806-BFA9-A1D1A173EACD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018D65-1DEE-414D-923B-7925F5A5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7FE3FD-341C-4B10-A1C0-EF0D176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48087-7505-42A5-921A-400BE612A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48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A72D43-BA68-4A4F-88E7-5491B53C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7AE4-DECC-4CFD-8540-9017B965C16F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B2A3FE-02DA-4610-B104-50008509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27F8-FF85-4D95-BD6E-AA8BA054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A239F-B36B-4D1E-AE83-BB43CCF800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1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B5392D-07B5-4102-9FC5-40D82337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A295-6EB2-4D29-A9B5-8530618B3EA6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341CF5-F8FC-4C1F-BC71-4ECFB432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75A86B-228D-4E9F-A6F4-F1F880C2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18163-EB9D-4940-BCFB-103FE206E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4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0344AC04-B6CA-4DFA-8454-BE00E91E45C7}"/>
              </a:ext>
            </a:extLst>
          </p:cNvPr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D92B08-A200-4096-A59E-1BACC0E40920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401A69-6F2F-4B01-8C8A-F4B395206AAB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B4CC3-025F-42B4-B9CF-633A145B3203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79FC1A66-14FC-4768-9ED5-7628AB8E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00FF5-58BF-419B-9745-5415C6BA6171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3A54D5B-B09D-402C-A0FD-1A5FAC2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163909D-BA03-4112-84CA-B599B0D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9B16B-842E-4359-8C20-6F9D6C17D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9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8814A207-91F5-4FCC-BD77-01B34822E76D}"/>
              </a:ext>
            </a:extLst>
          </p:cNvPr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1E610B-234B-4526-8431-4829B79FCBEA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2C1BD-E2E2-4EA9-B7AF-5C911C0E522B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16F00F-5416-44D6-8970-4E0A78F2AA67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6B2FDB3-6824-43FF-B987-984CBACD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502D8-98E6-4A31-AE50-37209B38C5D6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CD7C97-583A-4D43-8C07-BFAA9A25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8DAC46A-16A9-4412-852F-BB43850A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fld id="{86398E05-0694-4B3E-A09E-BC577589F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27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2EC780-793C-44A5-8C55-C4903024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1DA6D-D2B4-42BF-8B94-00996759DC4B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22C1E3-B70F-4FEC-B4DE-BFD8C502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BC2AC6-B309-4CAC-A5E4-C8543958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3F0F6-CA54-4E03-841E-56B3DF41B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53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2EA4D3-A022-4F30-B2EB-A91C4470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96313-2495-49E3-B4B6-1AE1E881CB81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20CC80-3185-41F4-A7DD-9DF5E5AC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C15445-CC4C-4A08-8F8D-316258AF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2D3FC-0F8E-4B97-B875-5BBECA0D1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4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>
            <a:extLst>
              <a:ext uri="{FF2B5EF4-FFF2-40B4-BE49-F238E27FC236}">
                <a16:creationId xmlns:a16="http://schemas.microsoft.com/office/drawing/2014/main" id="{4CD67930-3ACD-46EB-A6F4-BDFCD6731106}"/>
              </a:ext>
            </a:extLst>
          </p:cNvPr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EB3397-5B77-4EE8-9212-DBA1B51A9D98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B32382-2BAC-482B-9EC8-F6592B08AA84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B5B350-888B-41C5-9F5B-CA080D543D60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53D66E2-17EB-4DE5-9EC4-FFD319A6B8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42963" y="1716088"/>
            <a:ext cx="8229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44FDE-80F8-409B-AD11-B677AE002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2250"/>
            <a:ext cx="1800225" cy="28575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44" charset="-128"/>
                <a:cs typeface="+mn-cs"/>
              </a:defRPr>
            </a:lvl1pPr>
          </a:lstStyle>
          <a:p>
            <a:pPr>
              <a:defRPr/>
            </a:pPr>
            <a:fld id="{4FE875F4-157D-432D-828B-A635059135C8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F4CB-AB6A-4253-806B-913AE871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64275" y="6572250"/>
            <a:ext cx="2879725" cy="28575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4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AB40-1C06-4620-956A-601846C9F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428750"/>
            <a:ext cx="809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CBCBC"/>
                </a:solidFill>
                <a:cs typeface="Arial" panose="020B0604020202020204" pitchFamily="34" charset="0"/>
              </a:defRPr>
            </a:lvl1pPr>
          </a:lstStyle>
          <a:p>
            <a:fld id="{B3607329-D531-48FB-806E-172A08B8D5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4638A-29AC-43DB-B485-B8CC2207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3" y="282575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0" r:id="rId2"/>
    <p:sldLayoutId id="2147484407" r:id="rId3"/>
    <p:sldLayoutId id="2147484401" r:id="rId4"/>
    <p:sldLayoutId id="2147484402" r:id="rId5"/>
    <p:sldLayoutId id="2147484408" r:id="rId6"/>
    <p:sldLayoutId id="2147484409" r:id="rId7"/>
    <p:sldLayoutId id="2147484403" r:id="rId8"/>
    <p:sldLayoutId id="2147484404" r:id="rId9"/>
    <p:sldLayoutId id="2147484405" r:id="rId10"/>
    <p:sldLayoutId id="2147484410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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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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9">
            <a:extLst>
              <a:ext uri="{FF2B5EF4-FFF2-40B4-BE49-F238E27FC236}">
                <a16:creationId xmlns:a16="http://schemas.microsoft.com/office/drawing/2014/main" id="{D790CAC1-42AF-4604-835B-B1F9714448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58646"/>
            <a:ext cx="7772400" cy="196551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Normalization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5A9DE-E0E3-4095-BB2B-5F12978BEF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CABF9-E7D2-4C80-A649-36BD159D0137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2D09-E5E9-424C-8B16-D6A5074D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ED4F-6EBA-4587-83C6-CF5FC2E29D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9/15/2021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AA2236-5BF1-4CAE-8D1B-0425E18E7907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1828800"/>
          <a:ext cx="7229475" cy="213995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khalid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630" name="TextBox 7">
            <a:extLst>
              <a:ext uri="{FF2B5EF4-FFF2-40B4-BE49-F238E27FC236}">
                <a16:creationId xmlns:a16="http://schemas.microsoft.com/office/drawing/2014/main" id="{E56DE977-3AC9-490F-821C-4F7B3366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437063"/>
            <a:ext cx="58943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Full Functional Dependency      	Sid,Subject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Partial Functional Dependency   	Sid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SName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	   	Subject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Teacher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Transitive Functional Dependency 	ZipCode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B96D5DBA-8179-413A-8FC9-D63B8504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7102E1AF-870B-4C64-A542-6A10898D4D99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Text Box 1027">
            <a:extLst>
              <a:ext uri="{FF2B5EF4-FFF2-40B4-BE49-F238E27FC236}">
                <a16:creationId xmlns:a16="http://schemas.microsoft.com/office/drawing/2014/main" id="{CC3363B8-B6E5-4506-9D81-582EC428B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25304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Steps in normalization</a:t>
            </a:r>
          </a:p>
        </p:txBody>
      </p:sp>
      <p:pic>
        <p:nvPicPr>
          <p:cNvPr id="24580" name="Picture 7">
            <a:extLst>
              <a:ext uri="{FF2B5EF4-FFF2-40B4-BE49-F238E27FC236}">
                <a16:creationId xmlns:a16="http://schemas.microsoft.com/office/drawing/2014/main" id="{FB3625BB-4EB1-42CE-B57E-2827ACFD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684213"/>
            <a:ext cx="56769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CD26599-14BD-4950-BD93-3799C2581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1NF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237E56-0D8F-46E2-B8A9-9D6403A89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 is in </a:t>
            </a:r>
            <a:r>
              <a:rPr lang="en-US" altLang="en-US" b="1"/>
              <a:t>first normal form</a:t>
            </a:r>
            <a:r>
              <a:rPr lang="en-US" altLang="en-US"/>
              <a:t> if it contains no multivalued or composite attributes</a:t>
            </a:r>
          </a:p>
          <a:p>
            <a:r>
              <a:rPr lang="en-US" altLang="en-US"/>
              <a:t>remove repeating groups to a new table as already demonstrated, “carrying” the PK as a FK</a:t>
            </a:r>
          </a:p>
          <a:p>
            <a:r>
              <a:rPr lang="en-US" altLang="en-US"/>
              <a:t>All columns (fields) must be atomic</a:t>
            </a:r>
          </a:p>
          <a:p>
            <a:pPr lvl="1"/>
            <a:r>
              <a:rPr lang="en-US" altLang="en-US"/>
              <a:t>Means : no repeating items in columns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28C9-7ADA-4AAC-B8E7-51101015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9494-EF1D-4283-B5F3-B67ED4DFDA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9/15/2021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88E828-038F-498F-9AA4-F4729706D216}"/>
              </a:ext>
            </a:extLst>
          </p:cNvPr>
          <p:cNvGraphicFramePr>
            <a:graphicFrameLocks noGrp="1"/>
          </p:cNvGraphicFramePr>
          <p:nvPr/>
        </p:nvGraphicFramePr>
        <p:xfrm>
          <a:off x="320675" y="1828800"/>
          <a:ext cx="8304213" cy="214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5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Bdate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8" name="Group 4">
            <a:extLst>
              <a:ext uri="{FF2B5EF4-FFF2-40B4-BE49-F238E27FC236}">
                <a16:creationId xmlns:a16="http://schemas.microsoft.com/office/drawing/2014/main" id="{1496FD62-CFD3-4D18-A918-7CDA43C737B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835400"/>
          <a:ext cx="8610600" cy="1030288"/>
        </p:xfrm>
        <a:graphic>
          <a:graphicData uri="http://schemas.openxmlformats.org/drawingml/2006/table">
            <a:tbl>
              <a:tblPr/>
              <a:tblGrid>
                <a:gridCol w="151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SName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BD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City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ZipCode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0" name="Freeform 24">
            <a:extLst>
              <a:ext uri="{FF2B5EF4-FFF2-40B4-BE49-F238E27FC236}">
                <a16:creationId xmlns:a16="http://schemas.microsoft.com/office/drawing/2014/main" id="{98063F44-9225-44EF-A262-E48ED9D51B7F}"/>
              </a:ext>
            </a:extLst>
          </p:cNvPr>
          <p:cNvSpPr>
            <a:spLocks/>
          </p:cNvSpPr>
          <p:nvPr/>
        </p:nvSpPr>
        <p:spPr bwMode="auto">
          <a:xfrm>
            <a:off x="990600" y="4862513"/>
            <a:ext cx="5867400" cy="762000"/>
          </a:xfrm>
          <a:custGeom>
            <a:avLst/>
            <a:gdLst>
              <a:gd name="T0" fmla="*/ 0 w 3744"/>
              <a:gd name="T1" fmla="*/ 0 h 480"/>
              <a:gd name="T2" fmla="*/ 0 w 3744"/>
              <a:gd name="T3" fmla="*/ 2147483646 h 480"/>
              <a:gd name="T4" fmla="*/ 2147483646 w 3744"/>
              <a:gd name="T5" fmla="*/ 2147483646 h 480"/>
              <a:gd name="T6" fmla="*/ 2147483646 w 374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744"/>
              <a:gd name="T13" fmla="*/ 0 h 480"/>
              <a:gd name="T14" fmla="*/ 3744 w 37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4" h="480">
                <a:moveTo>
                  <a:pt x="0" y="0"/>
                </a:moveTo>
                <a:lnTo>
                  <a:pt x="0" y="480"/>
                </a:lnTo>
                <a:lnTo>
                  <a:pt x="3744" y="480"/>
                </a:lnTo>
                <a:lnTo>
                  <a:pt x="37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5">
            <a:extLst>
              <a:ext uri="{FF2B5EF4-FFF2-40B4-BE49-F238E27FC236}">
                <a16:creationId xmlns:a16="http://schemas.microsoft.com/office/drawing/2014/main" id="{EE7B94D0-9FCB-4D2C-96B3-E2181D61C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7300" y="48625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6">
            <a:extLst>
              <a:ext uri="{FF2B5EF4-FFF2-40B4-BE49-F238E27FC236}">
                <a16:creationId xmlns:a16="http://schemas.microsoft.com/office/drawing/2014/main" id="{9EF55BA6-BECC-4D71-BF4E-4F10B3A342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8498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5">
            <a:extLst>
              <a:ext uri="{FF2B5EF4-FFF2-40B4-BE49-F238E27FC236}">
                <a16:creationId xmlns:a16="http://schemas.microsoft.com/office/drawing/2014/main" id="{67C961CD-FB3D-49F4-AE7F-FB80B74DE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1438" y="48752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78A180DC-0DD9-4129-A89A-610E632B5B47}"/>
              </a:ext>
            </a:extLst>
          </p:cNvPr>
          <p:cNvGraphicFramePr>
            <a:graphicFrameLocks noGrp="1"/>
          </p:cNvGraphicFramePr>
          <p:nvPr/>
        </p:nvGraphicFramePr>
        <p:xfrm>
          <a:off x="352425" y="725488"/>
          <a:ext cx="8610600" cy="1030287"/>
        </p:xfrm>
        <a:graphic>
          <a:graphicData uri="http://schemas.openxmlformats.org/drawingml/2006/table">
            <a:tbl>
              <a:tblPr/>
              <a:tblGrid>
                <a:gridCol w="151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Subject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Teacher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Grade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10" name="Freeform 24">
            <a:extLst>
              <a:ext uri="{FF2B5EF4-FFF2-40B4-BE49-F238E27FC236}">
                <a16:creationId xmlns:a16="http://schemas.microsoft.com/office/drawing/2014/main" id="{7C65DB87-D895-4DBC-84B3-F6D1D58F6C5F}"/>
              </a:ext>
            </a:extLst>
          </p:cNvPr>
          <p:cNvSpPr>
            <a:spLocks/>
          </p:cNvSpPr>
          <p:nvPr/>
        </p:nvSpPr>
        <p:spPr bwMode="auto">
          <a:xfrm>
            <a:off x="1114425" y="1716088"/>
            <a:ext cx="4343400" cy="762000"/>
          </a:xfrm>
          <a:custGeom>
            <a:avLst/>
            <a:gdLst>
              <a:gd name="T0" fmla="*/ 0 w 3744"/>
              <a:gd name="T1" fmla="*/ 0 h 480"/>
              <a:gd name="T2" fmla="*/ 0 w 3744"/>
              <a:gd name="T3" fmla="*/ 2147483646 h 480"/>
              <a:gd name="T4" fmla="*/ 2147483646 w 3744"/>
              <a:gd name="T5" fmla="*/ 2147483646 h 480"/>
              <a:gd name="T6" fmla="*/ 2147483646 w 374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744"/>
              <a:gd name="T13" fmla="*/ 0 h 480"/>
              <a:gd name="T14" fmla="*/ 3744 w 37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4" h="480">
                <a:moveTo>
                  <a:pt x="0" y="0"/>
                </a:moveTo>
                <a:lnTo>
                  <a:pt x="0" y="480"/>
                </a:lnTo>
                <a:lnTo>
                  <a:pt x="3744" y="480"/>
                </a:lnTo>
                <a:lnTo>
                  <a:pt x="37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25">
            <a:extLst>
              <a:ext uri="{FF2B5EF4-FFF2-40B4-BE49-F238E27FC236}">
                <a16:creationId xmlns:a16="http://schemas.microsoft.com/office/drawing/2014/main" id="{84811036-7415-4D4A-8DE3-ADC445FFAA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3" y="136525"/>
            <a:ext cx="0" cy="53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718FFF-1DB0-4D9F-A4FB-F481611CFB61}"/>
              </a:ext>
            </a:extLst>
          </p:cNvPr>
          <p:cNvCxnSpPr/>
          <p:nvPr/>
        </p:nvCxnSpPr>
        <p:spPr>
          <a:xfrm>
            <a:off x="2444750" y="135925"/>
            <a:ext cx="0" cy="5313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3D6850-2082-48E5-B25B-1BE6346070E1}"/>
              </a:ext>
            </a:extLst>
          </p:cNvPr>
          <p:cNvCxnSpPr/>
          <p:nvPr/>
        </p:nvCxnSpPr>
        <p:spPr>
          <a:xfrm>
            <a:off x="2514600" y="61119"/>
            <a:ext cx="15919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69786-0C29-4203-B2FB-009379EB139A}"/>
              </a:ext>
            </a:extLst>
          </p:cNvPr>
          <p:cNvCxnSpPr/>
          <p:nvPr/>
        </p:nvCxnSpPr>
        <p:spPr>
          <a:xfrm>
            <a:off x="2512541" y="1752601"/>
            <a:ext cx="2059" cy="724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A6A3-2F5C-4D10-9EAA-2CE204BC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757B-735A-4ADD-AA8D-9CF14C5B7B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9/15/2021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412255-29CA-46B4-B206-6147414F88DE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1828800"/>
          <a:ext cx="7229475" cy="213995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khalid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27273F-55C4-4CCC-A8A2-6303CB9E6EC8}"/>
              </a:ext>
            </a:extLst>
          </p:cNvPr>
          <p:cNvGraphicFramePr>
            <a:graphicFrameLocks noGrp="1"/>
          </p:cNvGraphicFramePr>
          <p:nvPr/>
        </p:nvGraphicFramePr>
        <p:xfrm>
          <a:off x="180975" y="4264025"/>
          <a:ext cx="7250111" cy="2190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5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7B09EF-F46F-4C9D-9661-4BA75B5C83F2}"/>
              </a:ext>
            </a:extLst>
          </p:cNvPr>
          <p:cNvCxnSpPr/>
          <p:nvPr/>
        </p:nvCxnSpPr>
        <p:spPr>
          <a:xfrm flipV="1">
            <a:off x="7723188" y="4708525"/>
            <a:ext cx="395287" cy="27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3" name="TextBox 7">
            <a:extLst>
              <a:ext uri="{FF2B5EF4-FFF2-40B4-BE49-F238E27FC236}">
                <a16:creationId xmlns:a16="http://schemas.microsoft.com/office/drawing/2014/main" id="{CA8DAD8D-4C5C-4C72-9444-419A426A2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088" y="4106863"/>
            <a:ext cx="1906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Repeating Groups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Or multivalued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2D2E-A637-46C8-ACBF-0BE4255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0566-E4E6-4C35-B850-61855B4781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9/15/2021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C1F714-ECB0-49CF-A007-AB727997D320}"/>
              </a:ext>
            </a:extLst>
          </p:cNvPr>
          <p:cNvGraphicFramePr>
            <a:graphicFrameLocks noGrp="1"/>
          </p:cNvGraphicFramePr>
          <p:nvPr/>
        </p:nvGraphicFramePr>
        <p:xfrm>
          <a:off x="1816100" y="2185988"/>
          <a:ext cx="4740276" cy="10286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6D5DAE-B634-465E-A5B4-3F7611687564}"/>
              </a:ext>
            </a:extLst>
          </p:cNvPr>
          <p:cNvGraphicFramePr>
            <a:graphicFrameLocks noGrp="1"/>
          </p:cNvGraphicFramePr>
          <p:nvPr/>
        </p:nvGraphicFramePr>
        <p:xfrm>
          <a:off x="1808163" y="4670425"/>
          <a:ext cx="4814887" cy="18668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22" name="TextBox 2">
            <a:extLst>
              <a:ext uri="{FF2B5EF4-FFF2-40B4-BE49-F238E27FC236}">
                <a16:creationId xmlns:a16="http://schemas.microsoft.com/office/drawing/2014/main" id="{6205EF73-C1CC-423F-A1DE-900C232E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1816100"/>
            <a:ext cx="533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1823" name="TextBox 5">
            <a:extLst>
              <a:ext uri="{FF2B5EF4-FFF2-40B4-BE49-F238E27FC236}">
                <a16:creationId xmlns:a16="http://schemas.microsoft.com/office/drawing/2014/main" id="{A23DA541-8F68-401A-93B5-6ECAAABB8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420052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Grade, Teacher)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51838CC-4313-450D-B8C0-DF3878972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2NF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792AEB9-42CA-40B4-9344-8AC96569D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relation is in </a:t>
            </a:r>
            <a:r>
              <a:rPr lang="en-US" altLang="en-US" b="1"/>
              <a:t>second normal form</a:t>
            </a:r>
            <a:r>
              <a:rPr lang="en-US" altLang="en-US"/>
              <a:t> if it is in first normal form AND every nonkey attribute is fully functionally dependant on the primary key</a:t>
            </a:r>
          </a:p>
          <a:p>
            <a:r>
              <a:rPr lang="en-US" altLang="en-US"/>
              <a:t>i.e. remove partial functional dependencies, so no nonkey attribute depends on just part of the key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032F-2D93-4C3F-B124-B4E0414C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1EC8-1501-4A00-AC04-E46EC0300E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9/15/2021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2ADF2E-2B4C-4534-B498-0BA1675DC2EF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2185988"/>
          <a:ext cx="4738688" cy="10286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2A9B34-4378-4BFB-B106-DCAC938FBF85}"/>
              </a:ext>
            </a:extLst>
          </p:cNvPr>
          <p:cNvGraphicFramePr>
            <a:graphicFrameLocks noGrp="1"/>
          </p:cNvGraphicFramePr>
          <p:nvPr/>
        </p:nvGraphicFramePr>
        <p:xfrm>
          <a:off x="695325" y="4670425"/>
          <a:ext cx="4816475" cy="18668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94" name="TextBox 2">
            <a:extLst>
              <a:ext uri="{FF2B5EF4-FFF2-40B4-BE49-F238E27FC236}">
                <a16:creationId xmlns:a16="http://schemas.microsoft.com/office/drawing/2014/main" id="{CCDC09C5-F4F0-40BA-B6E0-36220598D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816100"/>
            <a:ext cx="533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4895" name="TextBox 5">
            <a:extLst>
              <a:ext uri="{FF2B5EF4-FFF2-40B4-BE49-F238E27FC236}">
                <a16:creationId xmlns:a16="http://schemas.microsoft.com/office/drawing/2014/main" id="{8E4BABE4-B62D-4096-ABC3-274125C4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4200525"/>
            <a:ext cx="536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Grade, Teacher)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C92585-DE85-4017-926D-C48E1D49F81F}"/>
              </a:ext>
            </a:extLst>
          </p:cNvPr>
          <p:cNvCxnSpPr>
            <a:endCxn id="34897" idx="1"/>
          </p:cNvCxnSpPr>
          <p:nvPr/>
        </p:nvCxnSpPr>
        <p:spPr>
          <a:xfrm flipV="1">
            <a:off x="5499100" y="2671763"/>
            <a:ext cx="536575" cy="39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97" name="TextBox 10">
            <a:extLst>
              <a:ext uri="{FF2B5EF4-FFF2-40B4-BE49-F238E27FC236}">
                <a16:creationId xmlns:a16="http://schemas.microsoft.com/office/drawing/2014/main" id="{36768AB7-C5A4-4734-B4EF-A2E5062C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209800"/>
            <a:ext cx="23177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2NF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Because there is no Composite PK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F1425-57BA-478F-8320-22ECCE953A68}"/>
              </a:ext>
            </a:extLst>
          </p:cNvPr>
          <p:cNvCxnSpPr/>
          <p:nvPr/>
        </p:nvCxnSpPr>
        <p:spPr>
          <a:xfrm flipV="1">
            <a:off x="5499100" y="5602288"/>
            <a:ext cx="43180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54" name="TextBox 12">
            <a:extLst>
              <a:ext uri="{FF2B5EF4-FFF2-40B4-BE49-F238E27FC236}">
                <a16:creationId xmlns:a16="http://schemas.microsoft.com/office/drawing/2014/main" id="{49D72443-70B7-4421-99C0-D47A45882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0413"/>
            <a:ext cx="349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SID, Subject </a:t>
            </a:r>
            <a:r>
              <a:rPr lang="en-US" dirty="0">
                <a:sym typeface="Wingdings" pitchFamily="2" charset="2"/>
              </a:rPr>
              <a:t> Grade……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FFD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23655" name="TextBox 15">
            <a:extLst>
              <a:ext uri="{FF2B5EF4-FFF2-40B4-BE49-F238E27FC236}">
                <a16:creationId xmlns:a16="http://schemas.microsoft.com/office/drawing/2014/main" id="{E078FC4B-496E-4017-A14D-3BD89B432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60938"/>
            <a:ext cx="3492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Subject </a:t>
            </a:r>
            <a:r>
              <a:rPr lang="en-US" dirty="0">
                <a:sym typeface="Wingdings" pitchFamily="2" charset="2"/>
              </a:rPr>
              <a:t> Teacher……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PFD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A259-2F76-4F5D-84ED-D94D7E26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256F-A185-4D63-AD79-328320F660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9/15/2021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489ABC-AE68-4CC6-B6FE-68F2F4D865CA}"/>
              </a:ext>
            </a:extLst>
          </p:cNvPr>
          <p:cNvGraphicFramePr>
            <a:graphicFrameLocks noGrp="1"/>
          </p:cNvGraphicFramePr>
          <p:nvPr/>
        </p:nvGraphicFramePr>
        <p:xfrm>
          <a:off x="817563" y="2185988"/>
          <a:ext cx="7634286" cy="75417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7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Mansoura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E415EF-6BA7-418E-99EB-F932261562FB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4570413"/>
          <a:ext cx="3619500" cy="15208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910" name="TextBox 2">
            <a:extLst>
              <a:ext uri="{FF2B5EF4-FFF2-40B4-BE49-F238E27FC236}">
                <a16:creationId xmlns:a16="http://schemas.microsoft.com/office/drawing/2014/main" id="{8B605553-1EA2-4837-A24A-1B655C3E0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1816100"/>
            <a:ext cx="534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5911" name="TextBox 5">
            <a:extLst>
              <a:ext uri="{FF2B5EF4-FFF2-40B4-BE49-F238E27FC236}">
                <a16:creationId xmlns:a16="http://schemas.microsoft.com/office/drawing/2014/main" id="{67041BE3-3041-4742-8360-7B748831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0" y="418147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5D955D-1317-464C-AF5F-E12621C3EE22}"/>
              </a:ext>
            </a:extLst>
          </p:cNvPr>
          <p:cNvGraphicFramePr>
            <a:graphicFrameLocks noGrp="1"/>
          </p:cNvGraphicFramePr>
          <p:nvPr/>
        </p:nvGraphicFramePr>
        <p:xfrm>
          <a:off x="5553075" y="4551363"/>
          <a:ext cx="2663825" cy="12874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935" name="TextBox 14">
            <a:extLst>
              <a:ext uri="{FF2B5EF4-FFF2-40B4-BE49-F238E27FC236}">
                <a16:creationId xmlns:a16="http://schemas.microsoft.com/office/drawing/2014/main" id="{CFF8956E-4D61-432D-B70D-B48B18DB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415607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73BE1FD-44AC-40AB-B80C-49BCF4522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Normalization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6EF32B-8B27-4032-80ED-B6489A620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b="1"/>
              <a:t>Normalization:</a:t>
            </a:r>
            <a:r>
              <a:rPr lang="en-US" altLang="en-US" sz="2800"/>
              <a:t> The process of structuring data to minimize duplication and inconsistencies.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/>
              <a:t>The process usually involves breaking down a </a:t>
            </a:r>
            <a:r>
              <a:rPr lang="en-US" altLang="en-US" sz="2800">
                <a:solidFill>
                  <a:srgbClr val="FF0000"/>
                </a:solidFill>
              </a:rPr>
              <a:t>single </a:t>
            </a:r>
            <a:r>
              <a:rPr lang="en-US" altLang="en-US" sz="2800">
                <a:solidFill>
                  <a:srgbClr val="CC0000"/>
                </a:solidFill>
              </a:rPr>
              <a:t>Table</a:t>
            </a:r>
            <a:r>
              <a:rPr lang="en-US" altLang="en-US" sz="2800"/>
              <a:t> into </a:t>
            </a:r>
            <a:r>
              <a:rPr lang="en-US" altLang="en-US" sz="2800" u="sng"/>
              <a:t>two or </a:t>
            </a:r>
            <a:r>
              <a:rPr lang="en-US" altLang="en-US" sz="2800" u="sng">
                <a:solidFill>
                  <a:srgbClr val="FF0000"/>
                </a:solidFill>
              </a:rPr>
              <a:t>more</a:t>
            </a:r>
            <a:r>
              <a:rPr lang="en-US" altLang="en-US" sz="2800"/>
              <a:t> tables and defining relationships between those tables.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/>
              <a:t>Normalization is usually done in stages, with each stage applying some rules to the types of information which can be stored in a table</a:t>
            </a:r>
            <a:r>
              <a:rPr lang="en-US" altLang="en-US"/>
              <a:t>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649AFC5A-6F70-4062-B563-23120142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3B9153C-6EE6-4B90-95E0-1F98A898BD4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8D65A64-9C6C-4752-86EE-23E1A98DF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Third Normal Form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8B363A4-409B-4FBB-9EE5-299A27BDC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2NF PLUS </a:t>
            </a:r>
            <a:r>
              <a:rPr lang="en-US" sz="3600" b="1" i="1" dirty="0">
                <a:solidFill>
                  <a:schemeClr val="folHlink"/>
                </a:solidFill>
              </a:rPr>
              <a:t>no transitive dependencies</a:t>
            </a:r>
            <a:r>
              <a:rPr lang="en-US" dirty="0"/>
              <a:t> (one attribute functionally determines a second, which functionally determines a third)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DD26-9DDC-41DB-9218-EC773D2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1945-B65E-40D5-BF47-8E77FABEAE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9/15/2021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1A25F1-324F-473F-8461-3455D3C35F7E}"/>
              </a:ext>
            </a:extLst>
          </p:cNvPr>
          <p:cNvGraphicFramePr>
            <a:graphicFrameLocks noGrp="1"/>
          </p:cNvGraphicFramePr>
          <p:nvPr/>
        </p:nvGraphicFramePr>
        <p:xfrm>
          <a:off x="612775" y="2185988"/>
          <a:ext cx="4532312" cy="75417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7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9331A5-5EC3-471B-BD84-FEECECAB2E77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4200525"/>
          <a:ext cx="3619500" cy="15208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58" name="TextBox 2">
            <a:extLst>
              <a:ext uri="{FF2B5EF4-FFF2-40B4-BE49-F238E27FC236}">
                <a16:creationId xmlns:a16="http://schemas.microsoft.com/office/drawing/2014/main" id="{0CDDBC0C-551E-417F-B8E7-089391E9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816100"/>
            <a:ext cx="534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7959" name="TextBox 5">
            <a:extLst>
              <a:ext uri="{FF2B5EF4-FFF2-40B4-BE49-F238E27FC236}">
                <a16:creationId xmlns:a16="http://schemas.microsoft.com/office/drawing/2014/main" id="{C0CF81D9-48F6-45A6-BE46-CAB5DCDBF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0" y="38115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46D162F-C1C5-45FE-BCAA-3E99F2FA93E8}"/>
              </a:ext>
            </a:extLst>
          </p:cNvPr>
          <p:cNvGraphicFramePr>
            <a:graphicFrameLocks noGrp="1"/>
          </p:cNvGraphicFramePr>
          <p:nvPr/>
        </p:nvGraphicFramePr>
        <p:xfrm>
          <a:off x="5553075" y="4181475"/>
          <a:ext cx="2663825" cy="12874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83" name="TextBox 14">
            <a:extLst>
              <a:ext uri="{FF2B5EF4-FFF2-40B4-BE49-F238E27FC236}">
                <a16:creationId xmlns:a16="http://schemas.microsoft.com/office/drawing/2014/main" id="{8D00E636-D539-4202-A434-7717A9D19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37861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86C4B8-2810-41B0-9EE5-59448082129C}"/>
              </a:ext>
            </a:extLst>
          </p:cNvPr>
          <p:cNvCxnSpPr/>
          <p:nvPr/>
        </p:nvCxnSpPr>
        <p:spPr>
          <a:xfrm flipV="1">
            <a:off x="5332413" y="2609850"/>
            <a:ext cx="43180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43" name="TextBox 11">
            <a:extLst>
              <a:ext uri="{FF2B5EF4-FFF2-40B4-BE49-F238E27FC236}">
                <a16:creationId xmlns:a16="http://schemas.microsoft.com/office/drawing/2014/main" id="{7F2FC4B3-8D7F-41F3-B3D2-7BB9124E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2209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Zip Code -&gt;City …….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TFD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3FC2F3-050D-4A68-92C8-B746F12CBA4F}"/>
              </a:ext>
            </a:extLst>
          </p:cNvPr>
          <p:cNvCxnSpPr/>
          <p:nvPr/>
        </p:nvCxnSpPr>
        <p:spPr>
          <a:xfrm>
            <a:off x="4324350" y="5588000"/>
            <a:ext cx="544513" cy="398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1689B1-020F-4DAD-B311-1025216F4009}"/>
              </a:ext>
            </a:extLst>
          </p:cNvPr>
          <p:cNvCxnSpPr/>
          <p:nvPr/>
        </p:nvCxnSpPr>
        <p:spPr>
          <a:xfrm flipH="1">
            <a:off x="5141913" y="5521325"/>
            <a:ext cx="406400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88" name="TextBox 20">
            <a:extLst>
              <a:ext uri="{FF2B5EF4-FFF2-40B4-BE49-F238E27FC236}">
                <a16:creationId xmlns:a16="http://schemas.microsoft.com/office/drawing/2014/main" id="{29F13C71-0439-404C-9496-66BAB9CAF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6061075"/>
            <a:ext cx="7389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3NF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Because there is no Transtive Functional Dependency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78E1-F682-4E52-9DC2-BAE5DC54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C192-EB98-4339-B01E-F48712B105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9/15/2021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F983D1-A706-47AC-8747-53B28C72B6EC}"/>
              </a:ext>
            </a:extLst>
          </p:cNvPr>
          <p:cNvGraphicFramePr>
            <a:graphicFrameLocks noGrp="1"/>
          </p:cNvGraphicFramePr>
          <p:nvPr/>
        </p:nvGraphicFramePr>
        <p:xfrm>
          <a:off x="612775" y="2185988"/>
          <a:ext cx="3068638" cy="75417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5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A6308C-45CE-412B-B706-1F5A96231565}"/>
              </a:ext>
            </a:extLst>
          </p:cNvPr>
          <p:cNvGraphicFramePr>
            <a:graphicFrameLocks noGrp="1"/>
          </p:cNvGraphicFramePr>
          <p:nvPr/>
        </p:nvGraphicFramePr>
        <p:xfrm>
          <a:off x="655638" y="4230688"/>
          <a:ext cx="3087687" cy="151923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77" name="TextBox 2">
            <a:extLst>
              <a:ext uri="{FF2B5EF4-FFF2-40B4-BE49-F238E27FC236}">
                <a16:creationId xmlns:a16="http://schemas.microsoft.com/office/drawing/2014/main" id="{8034A3A4-B733-421C-9D7A-CEAB349C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38" y="1830388"/>
            <a:ext cx="533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Birthdate,)</a:t>
            </a:r>
          </a:p>
        </p:txBody>
      </p:sp>
      <p:sp>
        <p:nvSpPr>
          <p:cNvPr id="38978" name="TextBox 5">
            <a:extLst>
              <a:ext uri="{FF2B5EF4-FFF2-40B4-BE49-F238E27FC236}">
                <a16:creationId xmlns:a16="http://schemas.microsoft.com/office/drawing/2014/main" id="{E9BB8092-DD57-4597-9364-F0760C21C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1475" y="3811588"/>
            <a:ext cx="536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AA9769-7657-435D-9944-C2691A80E849}"/>
              </a:ext>
            </a:extLst>
          </p:cNvPr>
          <p:cNvGraphicFramePr>
            <a:graphicFrameLocks noGrp="1"/>
          </p:cNvGraphicFramePr>
          <p:nvPr/>
        </p:nvGraphicFramePr>
        <p:xfrm>
          <a:off x="5040313" y="4210050"/>
          <a:ext cx="2665412" cy="149224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DB2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05" name="TextBox 14">
            <a:extLst>
              <a:ext uri="{FF2B5EF4-FFF2-40B4-BE49-F238E27FC236}">
                <a16:creationId xmlns:a16="http://schemas.microsoft.com/office/drawing/2014/main" id="{11E1B061-84FC-46F1-A021-56A2F27A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8115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87EABA-112F-4B08-86C4-5A827B179339}"/>
              </a:ext>
            </a:extLst>
          </p:cNvPr>
          <p:cNvGraphicFramePr>
            <a:graphicFrameLocks noGrp="1"/>
          </p:cNvGraphicFramePr>
          <p:nvPr/>
        </p:nvGraphicFramePr>
        <p:xfrm>
          <a:off x="4970463" y="2179638"/>
          <a:ext cx="2665412" cy="59531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Zip Code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20" name="Rectangle 12">
            <a:extLst>
              <a:ext uri="{FF2B5EF4-FFF2-40B4-BE49-F238E27FC236}">
                <a16:creationId xmlns:a16="http://schemas.microsoft.com/office/drawing/2014/main" id="{156C6EC3-6BD3-4D36-938A-517A4433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1811338"/>
            <a:ext cx="278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Stud_City(City, 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A53640A-5074-48EF-BB8D-85F95608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81900" cy="941388"/>
          </a:xfrm>
        </p:spPr>
        <p:txBody>
          <a:bodyPr/>
          <a:lstStyle/>
          <a:p>
            <a:pPr>
              <a:defRPr/>
            </a:pPr>
            <a:r>
              <a:rPr lang="en-US" dirty="0"/>
              <a:t>ITI Example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D8F7FFE0-2926-4502-A7D4-321FBF0B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" y="1768475"/>
            <a:ext cx="8909050" cy="49911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000" b="1" u="sng">
                <a:solidFill>
                  <a:srgbClr val="0070C0"/>
                </a:solidFill>
              </a:rPr>
              <a:t>ITI Students Sheet</a:t>
            </a:r>
          </a:p>
          <a:p>
            <a:pPr>
              <a:buFontTx/>
              <a:buNone/>
            </a:pPr>
            <a:r>
              <a:rPr lang="en-US" altLang="en-US" sz="2000" b="1"/>
              <a:t>	</a:t>
            </a:r>
            <a:r>
              <a:rPr lang="en-US" altLang="en-US" sz="1600" b="1"/>
              <a:t>Platform Name : </a:t>
            </a:r>
            <a:r>
              <a:rPr lang="en-US" altLang="en-US" sz="1600"/>
              <a:t>SWE	 </a:t>
            </a:r>
            <a:r>
              <a:rPr lang="en-US" altLang="en-US" sz="1600" b="1"/>
              <a:t>Platform Description:</a:t>
            </a:r>
            <a:r>
              <a:rPr lang="en-US" altLang="en-US" sz="1600"/>
              <a:t> Software Engineering</a:t>
            </a:r>
          </a:p>
          <a:p>
            <a:pPr>
              <a:buFontTx/>
              <a:buNone/>
            </a:pPr>
            <a:r>
              <a:rPr lang="en-US" altLang="en-US" sz="1600" b="1"/>
              <a:t>	Graduate Manager: Dr.</a:t>
            </a:r>
            <a:r>
              <a:rPr lang="en-US" altLang="en-US" sz="1600"/>
              <a:t>Baha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28B3EF-FB3C-487E-AF3C-FFA1A44E367D}"/>
              </a:ext>
            </a:extLst>
          </p:cNvPr>
          <p:cNvGraphicFramePr>
            <a:graphicFrameLocks noGrp="1"/>
          </p:cNvGraphicFramePr>
          <p:nvPr/>
        </p:nvGraphicFramePr>
        <p:xfrm>
          <a:off x="209550" y="2841625"/>
          <a:ext cx="8340726" cy="37893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3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6634">
                <a:tc>
                  <a:txBody>
                    <a:bodyPr/>
                    <a:lstStyle/>
                    <a:p>
                      <a:r>
                        <a:rPr lang="en-US" sz="1200" b="1" u="none" dirty="0" err="1">
                          <a:solidFill>
                            <a:srgbClr val="0070C0"/>
                          </a:solidFill>
                        </a:rPr>
                        <a:t>Appno</a:t>
                      </a:r>
                      <a:endParaRPr lang="en-US" sz="12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Name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F-code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Faculty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Address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70C0"/>
                          </a:solidFill>
                        </a:rPr>
                        <a:t>Telno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Grade</a:t>
                      </a:r>
                    </a:p>
                    <a:p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rgbClr val="0070C0"/>
                          </a:solidFill>
                        </a:rPr>
                        <a:t>Att. Hrs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sz="1200" b="1" baseline="0" dirty="0" err="1">
                          <a:solidFill>
                            <a:srgbClr val="0070C0"/>
                          </a:solidFill>
                        </a:rPr>
                        <a:t>Sdate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280">
                <a:tc>
                  <a:txBody>
                    <a:bodyPr/>
                    <a:lstStyle/>
                    <a:p>
                      <a:r>
                        <a:rPr lang="en-US" sz="1200" dirty="0"/>
                        <a:t>123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Ahmed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SC-</a:t>
                      </a:r>
                      <a:r>
                        <a:rPr lang="en-US" sz="1200" dirty="0" err="1"/>
                        <a:t>phy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Science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Haram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3386842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r>
                        <a:rPr lang="en-US" sz="1200" baseline="0" dirty="0"/>
                        <a:t> Sep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684">
                <a:tc>
                  <a:txBody>
                    <a:bodyPr/>
                    <a:lstStyle/>
                    <a:p>
                      <a:r>
                        <a:rPr lang="en-US" sz="1200" dirty="0"/>
                        <a:t>124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Eng-</a:t>
                      </a:r>
                      <a:r>
                        <a:rPr lang="en-US" sz="1200" dirty="0" err="1"/>
                        <a:t>cs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Engineering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Dokki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3389745</a:t>
                      </a:r>
                      <a:r>
                        <a:rPr lang="en-US" sz="1800" b="1" dirty="0"/>
                        <a:t>,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200" dirty="0"/>
                        <a:t>3389744</a:t>
                      </a:r>
                      <a:r>
                        <a:rPr lang="en-US" sz="1800" b="1" dirty="0"/>
                        <a:t>,</a:t>
                      </a:r>
                      <a:r>
                        <a:rPr lang="en-US" sz="1200" b="1" dirty="0"/>
                        <a:t> </a:t>
                      </a:r>
                    </a:p>
                    <a:p>
                      <a:r>
                        <a:rPr lang="en-US" sz="1200" dirty="0"/>
                        <a:t>5123445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591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  <a:r>
                        <a:rPr lang="en-US" sz="1200" baseline="0" dirty="0"/>
                        <a:t> Sep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485">
                <a:tc>
                  <a:txBody>
                    <a:bodyPr/>
                    <a:lstStyle/>
                    <a:p>
                      <a:r>
                        <a:rPr lang="en-US" sz="1200" dirty="0"/>
                        <a:t>127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Com-ac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Commerce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Nasr City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2241593</a:t>
                      </a:r>
                      <a:r>
                        <a:rPr lang="en-US" sz="1800" b="1" dirty="0"/>
                        <a:t>, </a:t>
                      </a:r>
                      <a:r>
                        <a:rPr lang="en-US" sz="1200" dirty="0"/>
                        <a:t>2222345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 Sep</a:t>
                      </a: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280">
                <a:tc>
                  <a:txBody>
                    <a:bodyPr/>
                    <a:lstStyle/>
                    <a:p>
                      <a:r>
                        <a:rPr lang="en-US" sz="1200" dirty="0"/>
                        <a:t>223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Karim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Med-bio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Medicine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Sheraton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2286845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 Sep</a:t>
                      </a: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C7E1097-8E2D-41F8-AE82-7E94D471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Normal Form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3B9F927E-45D7-4CA7-A421-C51C0F59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Normalization:  First Normal Form</a:t>
            </a:r>
          </a:p>
          <a:p>
            <a:r>
              <a:rPr lang="en-US" altLang="en-US" sz="2800"/>
              <a:t>Separate Repeating Groups into New Tables.</a:t>
            </a:r>
          </a:p>
          <a:p>
            <a:r>
              <a:rPr lang="en-US" altLang="en-US" sz="2800" b="1" i="1"/>
              <a:t>Repeating Groups</a:t>
            </a:r>
            <a:r>
              <a:rPr lang="en-US" altLang="en-US" sz="2800"/>
              <a:t>  Fields that may be repeated several times for one document/entity</a:t>
            </a:r>
          </a:p>
          <a:p>
            <a:r>
              <a:rPr lang="en-US" altLang="en-US" sz="2800"/>
              <a:t>Create a new table containing the repeating data</a:t>
            </a:r>
          </a:p>
          <a:p>
            <a:r>
              <a:rPr lang="en-US" altLang="en-US" sz="2800"/>
              <a:t>The primary key of the table (repeating group) is always a composite key; Usually document number and a field uniquely describing the repeating line, like an item number.</a:t>
            </a:r>
          </a:p>
          <a:p>
            <a:endParaRPr lang="en-US" altLang="en-US" sz="28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0A02A9F-5ACB-4752-B71A-7DE534D5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1NF : </a:t>
            </a:r>
            <a:br>
              <a:rPr lang="en-US"/>
            </a:br>
            <a:endParaRPr 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43145E2-7178-4340-B7A2-1465E72F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Platform </a:t>
            </a:r>
            <a:r>
              <a:rPr lang="en-US" altLang="en-US"/>
              <a:t>:</a:t>
            </a:r>
            <a:r>
              <a:rPr lang="en-US" altLang="en-US" u="sng"/>
              <a:t>pfname</a:t>
            </a:r>
            <a:r>
              <a:rPr lang="en-US" altLang="en-US"/>
              <a:t> , pfdesc , pfManager</a:t>
            </a:r>
          </a:p>
          <a:p>
            <a:r>
              <a:rPr lang="en-US" altLang="en-US" b="1"/>
              <a:t>Students</a:t>
            </a:r>
            <a:r>
              <a:rPr lang="en-US" altLang="en-US"/>
              <a:t>: </a:t>
            </a:r>
            <a:r>
              <a:rPr lang="en-US" altLang="en-US" u="sng"/>
              <a:t>pfname, appno</a:t>
            </a:r>
            <a:r>
              <a:rPr lang="en-US" altLang="en-US"/>
              <a:t>, name , faculty , F-Code, address, grade, attd , start_date</a:t>
            </a:r>
          </a:p>
          <a:p>
            <a:r>
              <a:rPr lang="en-US" altLang="en-US" b="1"/>
              <a:t>Std_Tel</a:t>
            </a:r>
            <a:r>
              <a:rPr lang="en-US" altLang="en-US"/>
              <a:t>: </a:t>
            </a:r>
            <a:r>
              <a:rPr lang="en-US" altLang="en-US" u="sng"/>
              <a:t>appno, telno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063A8EA-87F2-46C1-B95B-4756662B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2NF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8973E34-3638-4B17-89F4-5C349116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faculty , </a:t>
            </a:r>
            <a:r>
              <a:rPr lang="en-US" dirty="0" err="1"/>
              <a:t>FCode</a:t>
            </a:r>
            <a:r>
              <a:rPr lang="en-US" dirty="0"/>
              <a:t>, address</a:t>
            </a:r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grade,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pfManager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119640D-AD7C-49BC-9D78-BB35A6F9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3NF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B4E2795-0A5E-496F-9367-6379FB77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</a:t>
            </a:r>
            <a:r>
              <a:rPr lang="en-US" dirty="0" err="1"/>
              <a:t>FCode</a:t>
            </a:r>
            <a:r>
              <a:rPr lang="en-US" dirty="0"/>
              <a:t>, address</a:t>
            </a:r>
          </a:p>
          <a:p>
            <a:pPr>
              <a:defRPr/>
            </a:pPr>
            <a:r>
              <a:rPr lang="en-US" b="1" dirty="0" err="1"/>
              <a:t>Fac_majors</a:t>
            </a:r>
            <a:r>
              <a:rPr lang="en-US" dirty="0" err="1"/>
              <a:t>:faculty</a:t>
            </a:r>
            <a:r>
              <a:rPr lang="en-US" dirty="0"/>
              <a:t> , </a:t>
            </a:r>
            <a:r>
              <a:rPr lang="en-US" u="sng" dirty="0" err="1"/>
              <a:t>FCode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pfManager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grade,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9CD03F-D3ED-4282-A4A2-D703CD063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/>
              <a:t>Thank You !!!</a:t>
            </a:r>
            <a:endParaRPr lang="en-IN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2C2E-0B26-4C14-B348-DA62D2E999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C18452-79BC-4723-93E3-48C5DB36587E}" type="datetime1">
              <a:rPr lang="en-US"/>
              <a:pPr>
                <a:defRPr/>
              </a:pPr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0F7C-285C-423F-87A8-91FDD345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ERD Concepts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C78FDC0-11F6-4C45-A112-11AD906F4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Normalization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D6986A5-2C3C-4A04-A8B6-FE6BEC8AF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716088"/>
            <a:ext cx="8763000" cy="4838700"/>
          </a:xfrm>
        </p:spPr>
        <p:txBody>
          <a:bodyPr/>
          <a:lstStyle/>
          <a:p>
            <a:r>
              <a:rPr lang="en-US" altLang="en-US"/>
              <a:t>Normalization is a bottom-up Analysis</a:t>
            </a:r>
          </a:p>
          <a:p>
            <a:r>
              <a:rPr lang="en-US" altLang="en-US"/>
              <a:t>Normalization is used to reduce Null Values</a:t>
            </a:r>
          </a:p>
          <a:p>
            <a:r>
              <a:rPr lang="en-US" altLang="en-US"/>
              <a:t>Normalization is used to improve performance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78C7E72C-101A-43FB-9994-1DA19AFF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572BC37-D8C9-403D-9DC9-AFE20815443C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D2E4E0BE-E9ED-45BA-ACD7-D73A4F8D6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Well-Structured Relations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0455196-7DCB-4D96-89F7-82FFD304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383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Goal is to avoid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Insertion Anomaly</a:t>
            </a:r>
            <a:r>
              <a:rPr lang="en-US" altLang="en-US" sz="2400"/>
              <a:t> – adding new rows forces user to create duplicate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Deletion Anomaly</a:t>
            </a:r>
            <a:r>
              <a:rPr lang="en-US" altLang="en-US" sz="2400"/>
              <a:t> – deleting rows may cause a loss of data that would be needed for other future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Modification Anomaly</a:t>
            </a:r>
            <a:r>
              <a:rPr lang="en-US" altLang="en-US" sz="2400"/>
              <a:t> – changing data in a row forces changes to other rows because of duplication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6E153CB2-5CEB-4C13-AE84-E27E0AE49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68863"/>
            <a:ext cx="79248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table should not have more than one entity 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C2B4E344-4C5E-4516-A758-E4A006F4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A99C3DC5-6145-4948-8F28-1BF9F76A7995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AE53677-57FE-42F4-94D6-0419B08B2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Example</a:t>
            </a:r>
          </a:p>
        </p:txBody>
      </p:sp>
      <p:sp>
        <p:nvSpPr>
          <p:cNvPr id="14340" name="Text Box 10">
            <a:extLst>
              <a:ext uri="{FF2B5EF4-FFF2-40B4-BE49-F238E27FC236}">
                <a16:creationId xmlns:a16="http://schemas.microsoft.com/office/drawing/2014/main" id="{A3193400-9C3A-4523-9088-BE1B47A9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5375275"/>
            <a:ext cx="4324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fol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Question – What’s the primary key?</a:t>
            </a:r>
            <a:r>
              <a:rPr lang="en-US" altLang="en-US" sz="26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1CB0D988-E808-41A0-8BDB-BEFA3D132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494338"/>
            <a:ext cx="62468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Answer – Composite: SID, Subject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CF98D8B2-2447-4525-B69B-5A7458B8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5842000"/>
            <a:ext cx="9601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Why do these anomalies exist?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Because we’ve combined two themes (entity types) into one relation. This results in duplication, and an unnecessary dependency between the entities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11C99A-44A9-46D6-BFA3-FF77DFB22169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854200"/>
          <a:ext cx="8366125" cy="3273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3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9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Bdate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Mansoura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3D9F11C-3F25-4759-A1E8-732A439C8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Functional dependency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70A7F34-A21C-4D87-B351-DCC8F3AE3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constraint between two attributes (columns) or two sets of columns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B </a:t>
            </a:r>
            <a:r>
              <a:rPr lang="en-US" dirty="0">
                <a:sym typeface="Wingdings" pitchFamily="2" charset="2"/>
              </a:rPr>
              <a:t>if “for every valid instance of A, that value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uniquely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determines the value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or …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A B </a:t>
            </a:r>
            <a:r>
              <a:rPr lang="en-US" dirty="0">
                <a:sym typeface="Wingdings" pitchFamily="2" charset="2"/>
              </a:rPr>
              <a:t>if “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existing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B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depending on a value of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70951D2-5AF2-4494-B80C-BB857368C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… functional dependency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626F071-C4D3-45DD-B975-FDF9FEE0B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400" dirty="0"/>
              <a:t>some examples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social security number determines employee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SSN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ENAME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project number determines project name and location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PNUMBER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{PNAME, PLOCATION}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employee </a:t>
            </a:r>
            <a:r>
              <a:rPr lang="en-US" sz="2400" dirty="0" err="1">
                <a:cs typeface="Times New Roman" pitchFamily="18" charset="0"/>
              </a:rPr>
              <a:t>ssn</a:t>
            </a:r>
            <a:r>
              <a:rPr lang="en-US" sz="2400" dirty="0">
                <a:cs typeface="Times New Roman" pitchFamily="18" charset="0"/>
              </a:rPr>
              <a:t> and project number determines the hours per week that the employee works on the project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{SSN, PNUMBER}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HOURS</a:t>
            </a:r>
            <a:r>
              <a:rPr lang="en-US" sz="2400" dirty="0"/>
              <a:t> 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0FAA6B-4483-4779-A326-891E723E7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keys and dependencies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D88CCE30-1057-4F40-AF56-44844CC78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2070100"/>
            <a:ext cx="7373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EMPLOYEE1 (Emp_ID, Name, Age, Salary)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DD261775-4998-4B7D-A10C-0BD0347A5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589213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805" name="Group 5">
            <a:extLst>
              <a:ext uri="{FF2B5EF4-FFF2-40B4-BE49-F238E27FC236}">
                <a16:creationId xmlns:a16="http://schemas.microsoft.com/office/drawing/2014/main" id="{EC3713F1-1037-4DC2-B168-C527F47BA54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856038"/>
          <a:ext cx="8305800" cy="889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Emp_ID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Salary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3" name="Line 17">
            <a:extLst>
              <a:ext uri="{FF2B5EF4-FFF2-40B4-BE49-F238E27FC236}">
                <a16:creationId xmlns:a16="http://schemas.microsoft.com/office/drawing/2014/main" id="{57E35171-DA30-4073-A3A3-B12927732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541838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18">
            <a:extLst>
              <a:ext uri="{FF2B5EF4-FFF2-40B4-BE49-F238E27FC236}">
                <a16:creationId xmlns:a16="http://schemas.microsoft.com/office/drawing/2014/main" id="{9AC1C5F6-0BF9-44C4-A892-9135B6156640}"/>
              </a:ext>
            </a:extLst>
          </p:cNvPr>
          <p:cNvSpPr>
            <a:spLocks/>
          </p:cNvSpPr>
          <p:nvPr/>
        </p:nvSpPr>
        <p:spPr bwMode="auto">
          <a:xfrm>
            <a:off x="1524000" y="4770438"/>
            <a:ext cx="6248400" cy="1066800"/>
          </a:xfrm>
          <a:custGeom>
            <a:avLst/>
            <a:gdLst>
              <a:gd name="T0" fmla="*/ 0 w 3936"/>
              <a:gd name="T1" fmla="*/ 0 h 672"/>
              <a:gd name="T2" fmla="*/ 0 w 3936"/>
              <a:gd name="T3" fmla="*/ 2147483646 h 672"/>
              <a:gd name="T4" fmla="*/ 2147483646 w 3936"/>
              <a:gd name="T5" fmla="*/ 2147483646 h 672"/>
              <a:gd name="T6" fmla="*/ 2147483646 w 393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3936"/>
              <a:gd name="T13" fmla="*/ 0 h 672"/>
              <a:gd name="T14" fmla="*/ 3936 w 393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6" h="672">
                <a:moveTo>
                  <a:pt x="0" y="0"/>
                </a:moveTo>
                <a:lnTo>
                  <a:pt x="0" y="672"/>
                </a:lnTo>
                <a:lnTo>
                  <a:pt x="3936" y="672"/>
                </a:lnTo>
                <a:lnTo>
                  <a:pt x="393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D29B6969-D66F-4DEC-8F86-EA9F29C4ED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770438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0CA9A68E-D649-4CA5-A7E2-F692FF4C04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4770438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5E20420E-0EBE-4824-A965-1C5C1C82AC2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86000" y="5837238"/>
            <a:ext cx="3581400" cy="1447800"/>
          </a:xfrm>
          <a:prstGeom prst="cloudCallout">
            <a:avLst>
              <a:gd name="adj1" fmla="val -47079"/>
              <a:gd name="adj2" fmla="val 5427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functional dependency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52F74DD0-D0C0-4F57-AE7D-0CA6E1C1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41638"/>
            <a:ext cx="2971800" cy="685800"/>
          </a:xfrm>
          <a:prstGeom prst="cloudCallout">
            <a:avLst>
              <a:gd name="adj1" fmla="val -45032"/>
              <a:gd name="adj2" fmla="val 699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determinant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84DF286-6D6D-422F-B424-EA5AAC9B4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functional dependency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6CDFC98-0D84-418A-A0C3-1FEBB8DC3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Full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is fully Functional Dependency on a PK if 	its value is determined by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whole PK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Partial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if has a Partially Functional Dependency on a 	PK if its value is determined by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part of the 	PK</a:t>
            </a:r>
            <a:r>
              <a:rPr lang="en-US" sz="2400" dirty="0">
                <a:cs typeface="Times New Roman" pitchFamily="18" charset="0"/>
              </a:rPr>
              <a:t>(Composite Key)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Transitive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is Transitively Functional Dependency on a 	table if its value is determined by anther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non-key 	attribute</a:t>
            </a:r>
            <a:r>
              <a:rPr lang="en-US" sz="2400" dirty="0">
                <a:cs typeface="Times New Roman" pitchFamily="18" charset="0"/>
              </a:rPr>
              <a:t> which it self determined by PK 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ppt/theme/themeOverride2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9445D28B95A4995C545995709B740" ma:contentTypeVersion="10" ma:contentTypeDescription="Create a new document." ma:contentTypeScope="" ma:versionID="39ca2dab5e51d03692ce495927a978ec">
  <xsd:schema xmlns:xsd="http://www.w3.org/2001/XMLSchema" xmlns:xs="http://www.w3.org/2001/XMLSchema" xmlns:p="http://schemas.microsoft.com/office/2006/metadata/properties" xmlns:ns2="4845f1dd-dae6-4377-8049-559ac4d47b2a" targetNamespace="http://schemas.microsoft.com/office/2006/metadata/properties" ma:root="true" ma:fieldsID="0f9843c7b20d0fffff7cb39c8376c022" ns2:_="">
    <xsd:import namespace="4845f1dd-dae6-4377-8049-559ac4d47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5f1dd-dae6-4377-8049-559ac4d47b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746E6F-63E9-4FD1-A93E-4C48F9C929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D8AE13-25DC-4245-A17E-0599C34BF606}"/>
</file>

<file path=customXml/itemProps3.xml><?xml version="1.0" encoding="utf-8"?>
<ds:datastoreItem xmlns:ds="http://schemas.openxmlformats.org/officeDocument/2006/customXml" ds:itemID="{12D34C41-40EF-4CFE-9651-E3C0CBE9642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6422</TotalTime>
  <Words>1778</Words>
  <Application>Microsoft Office PowerPoint</Application>
  <PresentationFormat>On-screen Show (4:3)</PresentationFormat>
  <Paragraphs>770</Paragraphs>
  <Slides>28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Book</vt:lpstr>
      <vt:lpstr>Normalization</vt:lpstr>
      <vt:lpstr>Database Normalization</vt:lpstr>
      <vt:lpstr>Normalization</vt:lpstr>
      <vt:lpstr>Well-Structured Relations</vt:lpstr>
      <vt:lpstr>Example</vt:lpstr>
      <vt:lpstr>Functional dependency</vt:lpstr>
      <vt:lpstr>… functional dependency</vt:lpstr>
      <vt:lpstr>keys and dependencies</vt:lpstr>
      <vt:lpstr>Types of functional dependency</vt:lpstr>
      <vt:lpstr>Example</vt:lpstr>
      <vt:lpstr>PowerPoint Presentation</vt:lpstr>
      <vt:lpstr>1NF</vt:lpstr>
      <vt:lpstr>Example</vt:lpstr>
      <vt:lpstr>PowerPoint Presentation</vt:lpstr>
      <vt:lpstr>Example</vt:lpstr>
      <vt:lpstr>1NF</vt:lpstr>
      <vt:lpstr>2NF</vt:lpstr>
      <vt:lpstr>2NF</vt:lpstr>
      <vt:lpstr>2NF</vt:lpstr>
      <vt:lpstr>Third Normal Form</vt:lpstr>
      <vt:lpstr>2NF</vt:lpstr>
      <vt:lpstr>3NF</vt:lpstr>
      <vt:lpstr>ITI Example</vt:lpstr>
      <vt:lpstr>1st Normal Form</vt:lpstr>
      <vt:lpstr>1NF :  </vt:lpstr>
      <vt:lpstr>2NF</vt:lpstr>
      <vt:lpstr>3NF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 Hamdare</dc:creator>
  <cp:lastModifiedBy>Windows User</cp:lastModifiedBy>
  <cp:revision>229</cp:revision>
  <cp:lastPrinted>2009-04-22T19:24:48Z</cp:lastPrinted>
  <dcterms:created xsi:type="dcterms:W3CDTF">2009-04-22T19:24:48Z</dcterms:created>
  <dcterms:modified xsi:type="dcterms:W3CDTF">2021-09-15T11:54:11Z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0x010100C4A9445D28B95A4995C545995709B740</vt:lpwstr>
  </property>
</Properties>
</file>